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bookmarkIdSeed="5">
  <p:sldMasterIdLst>
    <p:sldMasterId id="2147483648" r:id="rId4"/>
  </p:sldMasterIdLst>
  <p:notesMasterIdLst>
    <p:notesMasterId r:id="rId38"/>
  </p:notesMasterIdLst>
  <p:handoutMasterIdLst>
    <p:handoutMasterId r:id="rId39"/>
  </p:handoutMasterIdLst>
  <p:sldIdLst>
    <p:sldId id="261" r:id="rId5"/>
    <p:sldId id="273" r:id="rId6"/>
    <p:sldId id="264" r:id="rId7"/>
    <p:sldId id="293" r:id="rId8"/>
    <p:sldId id="413" r:id="rId9"/>
    <p:sldId id="406" r:id="rId10"/>
    <p:sldId id="481" r:id="rId11"/>
    <p:sldId id="471" r:id="rId12"/>
    <p:sldId id="417" r:id="rId13"/>
    <p:sldId id="514" r:id="rId14"/>
    <p:sldId id="483" r:id="rId15"/>
    <p:sldId id="437" r:id="rId16"/>
    <p:sldId id="346" r:id="rId17"/>
    <p:sldId id="427" r:id="rId18"/>
    <p:sldId id="468" r:id="rId19"/>
    <p:sldId id="351" r:id="rId20"/>
    <p:sldId id="466" r:id="rId21"/>
    <p:sldId id="397" r:id="rId22"/>
    <p:sldId id="484" r:id="rId23"/>
    <p:sldId id="507" r:id="rId24"/>
    <p:sldId id="508" r:id="rId25"/>
    <p:sldId id="511" r:id="rId26"/>
    <p:sldId id="512" r:id="rId27"/>
    <p:sldId id="301" r:id="rId28"/>
    <p:sldId id="513" r:id="rId29"/>
    <p:sldId id="482" r:id="rId30"/>
    <p:sldId id="472" r:id="rId31"/>
    <p:sldId id="418" r:id="rId32"/>
    <p:sldId id="332" r:id="rId33"/>
    <p:sldId id="398" r:id="rId34"/>
    <p:sldId id="415" r:id="rId35"/>
    <p:sldId id="473" r:id="rId36"/>
    <p:sldId id="277" r:id="rId3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rk Dunk" initials="MD" lastIdx="2" clrIdx="0">
    <p:extLst>
      <p:ext uri="{19B8F6BF-5375-455C-9EA6-DF929625EA0E}">
        <p15:presenceInfo xmlns:p15="http://schemas.microsoft.com/office/powerpoint/2012/main" userId="S::mark.dunk@energynetworks.org::1429e3c6-77ce-47b3-ab38-2284b330373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598E"/>
    <a:srgbClr val="009FE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35E66F0-1B22-43B9-A825-80BDE7578541}" v="1" dt="2022-12-15T03:28:22.17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036" autoAdjust="0"/>
    <p:restoredTop sz="97059" autoAdjust="0"/>
  </p:normalViewPr>
  <p:slideViewPr>
    <p:cSldViewPr snapToGrid="0" snapToObjects="1">
      <p:cViewPr varScale="1">
        <p:scale>
          <a:sx n="114" d="100"/>
          <a:sy n="114" d="100"/>
        </p:scale>
        <p:origin x="138" y="354"/>
      </p:cViewPr>
      <p:guideLst>
        <p:guide orient="horz" pos="2160"/>
        <p:guide pos="3840"/>
      </p:guideLst>
    </p:cSldViewPr>
  </p:slideViewPr>
  <p:outlineViewPr>
    <p:cViewPr>
      <p:scale>
        <a:sx n="33" d="100"/>
        <a:sy n="33" d="100"/>
      </p:scale>
      <p:origin x="0" y="-5016"/>
    </p:cViewPr>
  </p:outlineViewPr>
  <p:notesTextViewPr>
    <p:cViewPr>
      <p:scale>
        <a:sx n="3" d="2"/>
        <a:sy n="3" d="2"/>
      </p:scale>
      <p:origin x="0" y="0"/>
    </p:cViewPr>
  </p:notesTextViewPr>
  <p:notesViewPr>
    <p:cSldViewPr snapToGrid="0" snapToObjects="1">
      <p:cViewPr varScale="1">
        <p:scale>
          <a:sx n="143" d="100"/>
          <a:sy n="143" d="100"/>
        </p:scale>
        <p:origin x="2960" y="208"/>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handoutMaster" Target="handoutMasters/handoutMaster1.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viewProps" Target="viewProps.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commentAuthors" Target="commentAuthors.xml"/><Relationship Id="rId45" Type="http://schemas.microsoft.com/office/2016/11/relationships/changesInfo" Target="changesInfos/changesInfo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theme" Target="theme/theme1.xml"/><Relationship Id="rId8" Type="http://schemas.openxmlformats.org/officeDocument/2006/relationships/slide" Target="slides/slide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notesMaster" Target="notesMasters/notesMaster1.xml"/><Relationship Id="rId46" Type="http://schemas.microsoft.com/office/2015/10/relationships/revisionInfo" Target="revisionInfo.xml"/><Relationship Id="rId20" Type="http://schemas.openxmlformats.org/officeDocument/2006/relationships/slide" Target="slides/slide16.xml"/><Relationship Id="rId41"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ke Kay" userId="5aeaeaa7-bb78-45df-b221-64a5a1bbd7b6" providerId="ADAL" clId="{B35E66F0-1B22-43B9-A825-80BDE7578541}"/>
    <pc:docChg chg="custSel delSld modSld">
      <pc:chgData name="Mike Kay" userId="5aeaeaa7-bb78-45df-b221-64a5a1bbd7b6" providerId="ADAL" clId="{B35E66F0-1B22-43B9-A825-80BDE7578541}" dt="2022-12-15T03:30:23.202" v="179" actId="179"/>
      <pc:docMkLst>
        <pc:docMk/>
      </pc:docMkLst>
      <pc:sldChg chg="modSp mod">
        <pc:chgData name="Mike Kay" userId="5aeaeaa7-bb78-45df-b221-64a5a1bbd7b6" providerId="ADAL" clId="{B35E66F0-1B22-43B9-A825-80BDE7578541}" dt="2022-12-15T03:25:10.299" v="10" actId="5793"/>
        <pc:sldMkLst>
          <pc:docMk/>
          <pc:sldMk cId="262284965" sldId="406"/>
        </pc:sldMkLst>
        <pc:spChg chg="mod">
          <ac:chgData name="Mike Kay" userId="5aeaeaa7-bb78-45df-b221-64a5a1bbd7b6" providerId="ADAL" clId="{B35E66F0-1B22-43B9-A825-80BDE7578541}" dt="2022-12-15T03:25:10.299" v="10" actId="5793"/>
          <ac:spMkLst>
            <pc:docMk/>
            <pc:sldMk cId="262284965" sldId="406"/>
            <ac:spMk id="2" creationId="{6BEA6360-8509-4620-AF0E-26F3FC661216}"/>
          </ac:spMkLst>
        </pc:spChg>
      </pc:sldChg>
      <pc:sldChg chg="del">
        <pc:chgData name="Mike Kay" userId="5aeaeaa7-bb78-45df-b221-64a5a1bbd7b6" providerId="ADAL" clId="{B35E66F0-1B22-43B9-A825-80BDE7578541}" dt="2022-12-15T03:25:03.932" v="0" actId="47"/>
        <pc:sldMkLst>
          <pc:docMk/>
          <pc:sldMk cId="3808405087" sldId="428"/>
        </pc:sldMkLst>
      </pc:sldChg>
      <pc:sldChg chg="modSp mod">
        <pc:chgData name="Mike Kay" userId="5aeaeaa7-bb78-45df-b221-64a5a1bbd7b6" providerId="ADAL" clId="{B35E66F0-1B22-43B9-A825-80BDE7578541}" dt="2022-12-15T03:29:06.956" v="150" actId="20577"/>
        <pc:sldMkLst>
          <pc:docMk/>
          <pc:sldMk cId="961612619" sldId="466"/>
        </pc:sldMkLst>
        <pc:spChg chg="mod">
          <ac:chgData name="Mike Kay" userId="5aeaeaa7-bb78-45df-b221-64a5a1bbd7b6" providerId="ADAL" clId="{B35E66F0-1B22-43B9-A825-80BDE7578541}" dt="2022-12-15T03:29:06.956" v="150" actId="20577"/>
          <ac:spMkLst>
            <pc:docMk/>
            <pc:sldMk cId="961612619" sldId="466"/>
            <ac:spMk id="3" creationId="{9AD1190E-DCD7-7D06-9542-805A937D3094}"/>
          </ac:spMkLst>
        </pc:spChg>
      </pc:sldChg>
      <pc:sldChg chg="modSp mod">
        <pc:chgData name="Mike Kay" userId="5aeaeaa7-bb78-45df-b221-64a5a1bbd7b6" providerId="ADAL" clId="{B35E66F0-1B22-43B9-A825-80BDE7578541}" dt="2022-12-15T03:26:56.108" v="91" actId="20577"/>
        <pc:sldMkLst>
          <pc:docMk/>
          <pc:sldMk cId="3919677273" sldId="468"/>
        </pc:sldMkLst>
        <pc:spChg chg="mod">
          <ac:chgData name="Mike Kay" userId="5aeaeaa7-bb78-45df-b221-64a5a1bbd7b6" providerId="ADAL" clId="{B35E66F0-1B22-43B9-A825-80BDE7578541}" dt="2022-12-15T03:26:56.108" v="91" actId="20577"/>
          <ac:spMkLst>
            <pc:docMk/>
            <pc:sldMk cId="3919677273" sldId="468"/>
            <ac:spMk id="3" creationId="{FB3C58E9-A937-A0C5-A5C3-E3623D62B270}"/>
          </ac:spMkLst>
        </pc:spChg>
      </pc:sldChg>
      <pc:sldChg chg="modSp mod">
        <pc:chgData name="Mike Kay" userId="5aeaeaa7-bb78-45df-b221-64a5a1bbd7b6" providerId="ADAL" clId="{B35E66F0-1B22-43B9-A825-80BDE7578541}" dt="2022-12-15T03:30:23.202" v="179" actId="179"/>
        <pc:sldMkLst>
          <pc:docMk/>
          <pc:sldMk cId="2006797348" sldId="507"/>
        </pc:sldMkLst>
        <pc:spChg chg="mod">
          <ac:chgData name="Mike Kay" userId="5aeaeaa7-bb78-45df-b221-64a5a1bbd7b6" providerId="ADAL" clId="{B35E66F0-1B22-43B9-A825-80BDE7578541}" dt="2022-12-15T03:30:23.202" v="179" actId="179"/>
          <ac:spMkLst>
            <pc:docMk/>
            <pc:sldMk cId="2006797348" sldId="507"/>
            <ac:spMk id="3" creationId="{D7DD317C-9575-A00D-38A2-88E1C5FF0D7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F626C4DF-8DF1-F548-A592-C05C769D3978}"/>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a:extLst>
              <a:ext uri="{FF2B5EF4-FFF2-40B4-BE49-F238E27FC236}">
                <a16:creationId xmlns:a16="http://schemas.microsoft.com/office/drawing/2014/main" id="{87D4A561-AE7D-0548-B3D8-E9F6D0C39283}"/>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7317295-B49E-5144-BE52-C014D55017B6}" type="datetimeFigureOut">
              <a:t>12/15/2022</a:t>
            </a:fld>
            <a:endParaRPr lang="en-GB"/>
          </a:p>
        </p:txBody>
      </p:sp>
      <p:sp>
        <p:nvSpPr>
          <p:cNvPr id="4" name="Footer Placeholder 3">
            <a:extLst>
              <a:ext uri="{FF2B5EF4-FFF2-40B4-BE49-F238E27FC236}">
                <a16:creationId xmlns:a16="http://schemas.microsoft.com/office/drawing/2014/main" id="{7687A1AC-7FB5-0B45-A936-28883AD3E715}"/>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a:extLst>
              <a:ext uri="{FF2B5EF4-FFF2-40B4-BE49-F238E27FC236}">
                <a16:creationId xmlns:a16="http://schemas.microsoft.com/office/drawing/2014/main" id="{1CAF3ED1-94EF-5543-BACA-4DED65779EE2}"/>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C4B7C23C-DA1F-C94F-A1EC-EDEDB69242D2}" type="slidenum">
              <a:t>‹#›</a:t>
            </a:fld>
            <a:endParaRPr lang="en-GB"/>
          </a:p>
        </p:txBody>
      </p:sp>
    </p:spTree>
    <p:extLst>
      <p:ext uri="{BB962C8B-B14F-4D97-AF65-F5344CB8AC3E}">
        <p14:creationId xmlns:p14="http://schemas.microsoft.com/office/powerpoint/2010/main" val="297825267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D4C4B50-990E-F048-90FD-B21A836181DE}" type="datetimeFigureOut">
              <a:t>12/15/2022</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8EC7B00-2C71-854A-A0CC-02BB0E6D7306}" type="slidenum">
              <a:t>‹#›</a:t>
            </a:fld>
            <a:endParaRPr lang="en-GB"/>
          </a:p>
        </p:txBody>
      </p:sp>
    </p:spTree>
    <p:extLst>
      <p:ext uri="{BB962C8B-B14F-4D97-AF65-F5344CB8AC3E}">
        <p14:creationId xmlns:p14="http://schemas.microsoft.com/office/powerpoint/2010/main" val="40301634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3.emf"/><Relationship Id="rId1" Type="http://schemas.openxmlformats.org/officeDocument/2006/relationships/slideMaster" Target="../slideMasters/slideMaster1.xml"/><Relationship Id="rId4" Type="http://schemas.openxmlformats.org/officeDocument/2006/relationships/image" Target="../media/image5.emf"/></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image background">
    <p:spTree>
      <p:nvGrpSpPr>
        <p:cNvPr id="1" name=""/>
        <p:cNvGrpSpPr/>
        <p:nvPr/>
      </p:nvGrpSpPr>
      <p:grpSpPr>
        <a:xfrm>
          <a:off x="0" y="0"/>
          <a:ext cx="0" cy="0"/>
          <a:chOff x="0" y="0"/>
          <a:chExt cx="0" cy="0"/>
        </a:xfrm>
      </p:grpSpPr>
      <p:sp>
        <p:nvSpPr>
          <p:cNvPr id="14" name="Picture Placeholder 13">
            <a:extLst>
              <a:ext uri="{FF2B5EF4-FFF2-40B4-BE49-F238E27FC236}">
                <a16:creationId xmlns:a16="http://schemas.microsoft.com/office/drawing/2014/main" id="{FF8318A8-7815-D640-B725-AC457E7ABD88}"/>
              </a:ext>
            </a:extLst>
          </p:cNvPr>
          <p:cNvSpPr>
            <a:spLocks noGrp="1"/>
          </p:cNvSpPr>
          <p:nvPr>
            <p:ph type="pic" sz="quarter" idx="13"/>
          </p:nvPr>
        </p:nvSpPr>
        <p:spPr>
          <a:xfrm>
            <a:off x="0" y="0"/>
            <a:ext cx="12192000" cy="6090289"/>
          </a:xfrm>
        </p:spPr>
        <p:txBody>
          <a:bodyPr/>
          <a:lstStyle/>
          <a:p>
            <a:r>
              <a:rPr lang="en-US"/>
              <a:t>Click icon to add picture</a:t>
            </a:r>
            <a:endParaRPr lang="en-GB"/>
          </a:p>
        </p:txBody>
      </p:sp>
      <p:sp>
        <p:nvSpPr>
          <p:cNvPr id="2" name="Title 1">
            <a:extLst>
              <a:ext uri="{FF2B5EF4-FFF2-40B4-BE49-F238E27FC236}">
                <a16:creationId xmlns:a16="http://schemas.microsoft.com/office/drawing/2014/main" id="{B721248D-5D42-A244-9FC8-52C582637376}"/>
              </a:ext>
            </a:extLst>
          </p:cNvPr>
          <p:cNvSpPr>
            <a:spLocks noGrp="1"/>
          </p:cNvSpPr>
          <p:nvPr>
            <p:ph type="ctrTitle"/>
          </p:nvPr>
        </p:nvSpPr>
        <p:spPr>
          <a:xfrm>
            <a:off x="719999" y="1875761"/>
            <a:ext cx="7832873" cy="1544003"/>
          </a:xfrm>
        </p:spPr>
        <p:txBody>
          <a:bodyPr anchor="b" anchorCtr="0"/>
          <a:lstStyle>
            <a:lvl1pPr algn="l">
              <a:lnSpc>
                <a:spcPts val="4000"/>
              </a:lnSpc>
              <a:defRPr sz="3400" u="sng" baseline="0">
                <a:solidFill>
                  <a:schemeClr val="bg1"/>
                </a:solidFill>
                <a:uFill>
                  <a:solidFill>
                    <a:schemeClr val="accent3"/>
                  </a:solidFill>
                </a:uFill>
              </a:defRPr>
            </a:lvl1pPr>
          </a:lstStyle>
          <a:p>
            <a:r>
              <a:rPr lang="en-US"/>
              <a:t>Click to edit Master title style</a:t>
            </a:r>
            <a:endParaRPr lang="en-GB"/>
          </a:p>
        </p:txBody>
      </p:sp>
      <p:sp>
        <p:nvSpPr>
          <p:cNvPr id="3" name="Subtitle 2">
            <a:extLst>
              <a:ext uri="{FF2B5EF4-FFF2-40B4-BE49-F238E27FC236}">
                <a16:creationId xmlns:a16="http://schemas.microsoft.com/office/drawing/2014/main" id="{DAB033CC-1BB0-E14B-93AC-16BB7C5D7065}"/>
              </a:ext>
            </a:extLst>
          </p:cNvPr>
          <p:cNvSpPr>
            <a:spLocks noGrp="1"/>
          </p:cNvSpPr>
          <p:nvPr>
            <p:ph type="subTitle" idx="1"/>
          </p:nvPr>
        </p:nvSpPr>
        <p:spPr>
          <a:xfrm>
            <a:off x="720000" y="3434204"/>
            <a:ext cx="7832872" cy="962305"/>
          </a:xfrm>
        </p:spPr>
        <p:txBody>
          <a:bodyPr anchor="t" anchorCtr="0">
            <a:normAutofit/>
          </a:bodyPr>
          <a:lstStyle>
            <a:lvl1pPr marL="0" indent="0" algn="l">
              <a:lnSpc>
                <a:spcPts val="4000"/>
              </a:lnSpc>
              <a:buNone/>
              <a:defRPr sz="3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6" name="Slide Number Placeholder 5">
            <a:extLst>
              <a:ext uri="{FF2B5EF4-FFF2-40B4-BE49-F238E27FC236}">
                <a16:creationId xmlns:a16="http://schemas.microsoft.com/office/drawing/2014/main" id="{69AD402E-2DD2-2E4F-B843-0F95542493FD}"/>
              </a:ext>
            </a:extLst>
          </p:cNvPr>
          <p:cNvSpPr>
            <a:spLocks noGrp="1"/>
          </p:cNvSpPr>
          <p:nvPr>
            <p:ph type="sldNum" sz="quarter" idx="12"/>
          </p:nvPr>
        </p:nvSpPr>
        <p:spPr/>
        <p:txBody>
          <a:bodyPr/>
          <a:lstStyle/>
          <a:p>
            <a:fld id="{98FF217E-B86F-EA42-9607-BE163228A213}" type="slidenum">
              <a:t>‹#›</a:t>
            </a:fld>
            <a:endParaRPr lang="en-GB"/>
          </a:p>
        </p:txBody>
      </p:sp>
      <p:pic>
        <p:nvPicPr>
          <p:cNvPr id="8" name="Picture 7">
            <a:extLst>
              <a:ext uri="{FF2B5EF4-FFF2-40B4-BE49-F238E27FC236}">
                <a16:creationId xmlns:a16="http://schemas.microsoft.com/office/drawing/2014/main" id="{B6B9181D-D33F-CA4B-B2B9-9CDA6D722AC0}"/>
              </a:ext>
            </a:extLst>
          </p:cNvPr>
          <p:cNvPicPr>
            <a:picLocks noChangeAspect="1"/>
          </p:cNvPicPr>
          <p:nvPr userDrawn="1"/>
        </p:nvPicPr>
        <p:blipFill>
          <a:blip r:embed="rId2"/>
          <a:stretch>
            <a:fillRect/>
          </a:stretch>
        </p:blipFill>
        <p:spPr>
          <a:xfrm>
            <a:off x="720000" y="6424258"/>
            <a:ext cx="1850665" cy="118443"/>
          </a:xfrm>
          <a:prstGeom prst="rect">
            <a:avLst/>
          </a:prstGeom>
        </p:spPr>
      </p:pic>
      <p:sp>
        <p:nvSpPr>
          <p:cNvPr id="9" name="Rectangle 8">
            <a:extLst>
              <a:ext uri="{FF2B5EF4-FFF2-40B4-BE49-F238E27FC236}">
                <a16:creationId xmlns:a16="http://schemas.microsoft.com/office/drawing/2014/main" id="{C217BB90-548C-5F44-9CCF-3D8FECBFF29D}"/>
              </a:ext>
            </a:extLst>
          </p:cNvPr>
          <p:cNvSpPr/>
          <p:nvPr userDrawn="1"/>
        </p:nvSpPr>
        <p:spPr>
          <a:xfrm>
            <a:off x="0" y="6090289"/>
            <a:ext cx="12192000" cy="1835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Text Placeholder 4">
            <a:extLst>
              <a:ext uri="{FF2B5EF4-FFF2-40B4-BE49-F238E27FC236}">
                <a16:creationId xmlns:a16="http://schemas.microsoft.com/office/drawing/2014/main" id="{BE3F6B9D-A50B-8749-80FA-2C9350B60199}"/>
              </a:ext>
            </a:extLst>
          </p:cNvPr>
          <p:cNvSpPr>
            <a:spLocks noGrp="1"/>
          </p:cNvSpPr>
          <p:nvPr>
            <p:ph type="body" sz="quarter" idx="14" hasCustomPrompt="1"/>
          </p:nvPr>
        </p:nvSpPr>
        <p:spPr>
          <a:xfrm>
            <a:off x="10677600" y="363600"/>
            <a:ext cx="1126800" cy="792000"/>
          </a:xfrm>
          <a:blipFill>
            <a:blip r:embed="rId3"/>
            <a:stretch>
              <a:fillRect/>
            </a:stretch>
          </a:blipFill>
        </p:spPr>
        <p:txBody>
          <a:bodyPr/>
          <a:lstStyle>
            <a:lvl1pPr marL="0" indent="0">
              <a:buNone/>
              <a:defRPr/>
            </a:lvl1pPr>
          </a:lstStyle>
          <a:p>
            <a:pPr lvl="0"/>
            <a:r>
              <a:rPr lang="en-US"/>
              <a:t> </a:t>
            </a:r>
            <a:endParaRPr lang="en-GB"/>
          </a:p>
        </p:txBody>
      </p:sp>
      <p:sp>
        <p:nvSpPr>
          <p:cNvPr id="12" name="Text Placeholder 11">
            <a:extLst>
              <a:ext uri="{FF2B5EF4-FFF2-40B4-BE49-F238E27FC236}">
                <a16:creationId xmlns:a16="http://schemas.microsoft.com/office/drawing/2014/main" id="{DC22434C-E8B8-EE4A-B27A-CCDAD9842E21}"/>
              </a:ext>
            </a:extLst>
          </p:cNvPr>
          <p:cNvSpPr>
            <a:spLocks noGrp="1"/>
          </p:cNvSpPr>
          <p:nvPr>
            <p:ph type="body" sz="quarter" idx="15"/>
          </p:nvPr>
        </p:nvSpPr>
        <p:spPr>
          <a:xfrm>
            <a:off x="719999" y="4627543"/>
            <a:ext cx="4303713" cy="1219076"/>
          </a:xfrm>
        </p:spPr>
        <p:txBody>
          <a:bodyPr>
            <a:noAutofit/>
          </a:bodyPr>
          <a:lstStyle>
            <a:lvl1pPr marL="0" indent="0">
              <a:buNone/>
              <a:defRPr sz="2200">
                <a:solidFill>
                  <a:schemeClr val="bg1"/>
                </a:solidFill>
              </a:defRPr>
            </a:lvl1pPr>
            <a:lvl2pPr marL="271462" indent="0">
              <a:buNone/>
              <a:defRPr sz="2200">
                <a:solidFill>
                  <a:schemeClr val="bg1"/>
                </a:solidFill>
              </a:defRPr>
            </a:lvl2pPr>
            <a:lvl3pPr marL="577850" indent="0">
              <a:buNone/>
              <a:defRPr sz="2200">
                <a:solidFill>
                  <a:schemeClr val="bg1"/>
                </a:solidFill>
              </a:defRPr>
            </a:lvl3pPr>
            <a:lvl4pPr marL="895350" indent="0">
              <a:buNone/>
              <a:defRPr sz="2200">
                <a:solidFill>
                  <a:schemeClr val="bg1"/>
                </a:solidFill>
              </a:defRPr>
            </a:lvl4pPr>
            <a:lvl5pPr marL="1155700" indent="0">
              <a:buNone/>
              <a:defRPr sz="2200">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13603823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blue background">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61C1EBEA-6021-EA4F-BC22-34A978EACAB1}"/>
              </a:ext>
            </a:extLst>
          </p:cNvPr>
          <p:cNvSpPr/>
          <p:nvPr userDrawn="1"/>
        </p:nvSpPr>
        <p:spPr>
          <a:xfrm>
            <a:off x="0" y="1"/>
            <a:ext cx="12192000" cy="609028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1" name="Picture 10">
            <a:extLst>
              <a:ext uri="{FF2B5EF4-FFF2-40B4-BE49-F238E27FC236}">
                <a16:creationId xmlns:a16="http://schemas.microsoft.com/office/drawing/2014/main" id="{4F3C81DC-B219-0A42-BB33-8E76DD02D02E}"/>
              </a:ext>
            </a:extLst>
          </p:cNvPr>
          <p:cNvPicPr>
            <a:picLocks noChangeAspect="1"/>
          </p:cNvPicPr>
          <p:nvPr userDrawn="1"/>
        </p:nvPicPr>
        <p:blipFill>
          <a:blip r:embed="rId2"/>
          <a:stretch>
            <a:fillRect/>
          </a:stretch>
        </p:blipFill>
        <p:spPr>
          <a:xfrm>
            <a:off x="10677600" y="365078"/>
            <a:ext cx="1126699" cy="792404"/>
          </a:xfrm>
          <a:prstGeom prst="rect">
            <a:avLst/>
          </a:prstGeom>
        </p:spPr>
      </p:pic>
      <p:sp>
        <p:nvSpPr>
          <p:cNvPr id="2" name="Title 1">
            <a:extLst>
              <a:ext uri="{FF2B5EF4-FFF2-40B4-BE49-F238E27FC236}">
                <a16:creationId xmlns:a16="http://schemas.microsoft.com/office/drawing/2014/main" id="{B721248D-5D42-A244-9FC8-52C582637376}"/>
              </a:ext>
            </a:extLst>
          </p:cNvPr>
          <p:cNvSpPr>
            <a:spLocks noGrp="1"/>
          </p:cNvSpPr>
          <p:nvPr>
            <p:ph type="ctrTitle"/>
          </p:nvPr>
        </p:nvSpPr>
        <p:spPr>
          <a:xfrm>
            <a:off x="719999" y="1875761"/>
            <a:ext cx="7832873" cy="1544003"/>
          </a:xfrm>
        </p:spPr>
        <p:txBody>
          <a:bodyPr anchor="b" anchorCtr="0"/>
          <a:lstStyle>
            <a:lvl1pPr algn="l">
              <a:lnSpc>
                <a:spcPts val="4000"/>
              </a:lnSpc>
              <a:defRPr sz="3400" u="sng" baseline="0">
                <a:solidFill>
                  <a:schemeClr val="bg1"/>
                </a:solidFill>
                <a:uFill>
                  <a:solidFill>
                    <a:schemeClr val="accent3"/>
                  </a:solidFill>
                </a:uFill>
              </a:defRPr>
            </a:lvl1pPr>
          </a:lstStyle>
          <a:p>
            <a:r>
              <a:rPr lang="en-US"/>
              <a:t>Click to edit Master title style</a:t>
            </a:r>
            <a:endParaRPr lang="en-GB"/>
          </a:p>
        </p:txBody>
      </p:sp>
      <p:sp>
        <p:nvSpPr>
          <p:cNvPr id="3" name="Subtitle 2">
            <a:extLst>
              <a:ext uri="{FF2B5EF4-FFF2-40B4-BE49-F238E27FC236}">
                <a16:creationId xmlns:a16="http://schemas.microsoft.com/office/drawing/2014/main" id="{DAB033CC-1BB0-E14B-93AC-16BB7C5D7065}"/>
              </a:ext>
            </a:extLst>
          </p:cNvPr>
          <p:cNvSpPr>
            <a:spLocks noGrp="1"/>
          </p:cNvSpPr>
          <p:nvPr>
            <p:ph type="subTitle" idx="1"/>
          </p:nvPr>
        </p:nvSpPr>
        <p:spPr>
          <a:xfrm>
            <a:off x="720000" y="3434204"/>
            <a:ext cx="7832872" cy="962305"/>
          </a:xfrm>
        </p:spPr>
        <p:txBody>
          <a:bodyPr anchor="t" anchorCtr="0">
            <a:normAutofit/>
          </a:bodyPr>
          <a:lstStyle>
            <a:lvl1pPr marL="0" indent="0" algn="l">
              <a:lnSpc>
                <a:spcPts val="4000"/>
              </a:lnSpc>
              <a:buNone/>
              <a:defRPr sz="3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6" name="Slide Number Placeholder 5">
            <a:extLst>
              <a:ext uri="{FF2B5EF4-FFF2-40B4-BE49-F238E27FC236}">
                <a16:creationId xmlns:a16="http://schemas.microsoft.com/office/drawing/2014/main" id="{69AD402E-2DD2-2E4F-B843-0F95542493FD}"/>
              </a:ext>
            </a:extLst>
          </p:cNvPr>
          <p:cNvSpPr>
            <a:spLocks noGrp="1"/>
          </p:cNvSpPr>
          <p:nvPr>
            <p:ph type="sldNum" sz="quarter" idx="12"/>
          </p:nvPr>
        </p:nvSpPr>
        <p:spPr/>
        <p:txBody>
          <a:bodyPr/>
          <a:lstStyle/>
          <a:p>
            <a:fld id="{98FF217E-B86F-EA42-9607-BE163228A213}" type="slidenum">
              <a:t>‹#›</a:t>
            </a:fld>
            <a:endParaRPr lang="en-GB"/>
          </a:p>
        </p:txBody>
      </p:sp>
      <p:pic>
        <p:nvPicPr>
          <p:cNvPr id="8" name="Picture 7">
            <a:extLst>
              <a:ext uri="{FF2B5EF4-FFF2-40B4-BE49-F238E27FC236}">
                <a16:creationId xmlns:a16="http://schemas.microsoft.com/office/drawing/2014/main" id="{B6B9181D-D33F-CA4B-B2B9-9CDA6D722AC0}"/>
              </a:ext>
            </a:extLst>
          </p:cNvPr>
          <p:cNvPicPr>
            <a:picLocks noChangeAspect="1"/>
          </p:cNvPicPr>
          <p:nvPr userDrawn="1"/>
        </p:nvPicPr>
        <p:blipFill>
          <a:blip r:embed="rId3"/>
          <a:stretch>
            <a:fillRect/>
          </a:stretch>
        </p:blipFill>
        <p:spPr>
          <a:xfrm>
            <a:off x="720000" y="6424258"/>
            <a:ext cx="1850665" cy="118443"/>
          </a:xfrm>
          <a:prstGeom prst="rect">
            <a:avLst/>
          </a:prstGeom>
        </p:spPr>
      </p:pic>
      <p:sp>
        <p:nvSpPr>
          <p:cNvPr id="9" name="Rectangle 8">
            <a:extLst>
              <a:ext uri="{FF2B5EF4-FFF2-40B4-BE49-F238E27FC236}">
                <a16:creationId xmlns:a16="http://schemas.microsoft.com/office/drawing/2014/main" id="{C217BB90-548C-5F44-9CCF-3D8FECBFF29D}"/>
              </a:ext>
            </a:extLst>
          </p:cNvPr>
          <p:cNvSpPr/>
          <p:nvPr userDrawn="1"/>
        </p:nvSpPr>
        <p:spPr>
          <a:xfrm>
            <a:off x="0" y="6090289"/>
            <a:ext cx="12192000" cy="1835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Text Placeholder 11">
            <a:extLst>
              <a:ext uri="{FF2B5EF4-FFF2-40B4-BE49-F238E27FC236}">
                <a16:creationId xmlns:a16="http://schemas.microsoft.com/office/drawing/2014/main" id="{DC22434C-E8B8-EE4A-B27A-CCDAD9842E21}"/>
              </a:ext>
            </a:extLst>
          </p:cNvPr>
          <p:cNvSpPr>
            <a:spLocks noGrp="1"/>
          </p:cNvSpPr>
          <p:nvPr>
            <p:ph type="body" sz="quarter" idx="15"/>
          </p:nvPr>
        </p:nvSpPr>
        <p:spPr>
          <a:xfrm>
            <a:off x="719999" y="4627543"/>
            <a:ext cx="4303713" cy="1219076"/>
          </a:xfrm>
        </p:spPr>
        <p:txBody>
          <a:bodyPr>
            <a:noAutofit/>
          </a:bodyPr>
          <a:lstStyle>
            <a:lvl1pPr marL="0" indent="0">
              <a:buNone/>
              <a:defRPr sz="2200">
                <a:solidFill>
                  <a:schemeClr val="bg1"/>
                </a:solidFill>
              </a:defRPr>
            </a:lvl1pPr>
            <a:lvl2pPr marL="271462" indent="0">
              <a:buNone/>
              <a:defRPr sz="2200">
                <a:solidFill>
                  <a:schemeClr val="bg1"/>
                </a:solidFill>
              </a:defRPr>
            </a:lvl2pPr>
            <a:lvl3pPr marL="577850" indent="0">
              <a:buNone/>
              <a:defRPr sz="2200">
                <a:solidFill>
                  <a:schemeClr val="bg1"/>
                </a:solidFill>
              </a:defRPr>
            </a:lvl3pPr>
            <a:lvl4pPr marL="895350" indent="0">
              <a:buNone/>
              <a:defRPr sz="2200">
                <a:solidFill>
                  <a:schemeClr val="bg1"/>
                </a:solidFill>
              </a:defRPr>
            </a:lvl4pPr>
            <a:lvl5pPr marL="1155700" indent="0">
              <a:buNone/>
              <a:defRPr sz="2200">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8659626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ivider image background">
    <p:spTree>
      <p:nvGrpSpPr>
        <p:cNvPr id="1" name=""/>
        <p:cNvGrpSpPr/>
        <p:nvPr/>
      </p:nvGrpSpPr>
      <p:grpSpPr>
        <a:xfrm>
          <a:off x="0" y="0"/>
          <a:ext cx="0" cy="0"/>
          <a:chOff x="0" y="0"/>
          <a:chExt cx="0" cy="0"/>
        </a:xfrm>
      </p:grpSpPr>
      <p:sp>
        <p:nvSpPr>
          <p:cNvPr id="14" name="Picture Placeholder 13">
            <a:extLst>
              <a:ext uri="{FF2B5EF4-FFF2-40B4-BE49-F238E27FC236}">
                <a16:creationId xmlns:a16="http://schemas.microsoft.com/office/drawing/2014/main" id="{FF8318A8-7815-D640-B725-AC457E7ABD88}"/>
              </a:ext>
            </a:extLst>
          </p:cNvPr>
          <p:cNvSpPr>
            <a:spLocks noGrp="1"/>
          </p:cNvSpPr>
          <p:nvPr>
            <p:ph type="pic" sz="quarter" idx="13"/>
          </p:nvPr>
        </p:nvSpPr>
        <p:spPr>
          <a:xfrm>
            <a:off x="0" y="0"/>
            <a:ext cx="12192000" cy="6090289"/>
          </a:xfrm>
        </p:spPr>
        <p:txBody>
          <a:bodyPr/>
          <a:lstStyle/>
          <a:p>
            <a:r>
              <a:rPr lang="en-US"/>
              <a:t>Click icon to add picture</a:t>
            </a:r>
            <a:endParaRPr lang="en-GB"/>
          </a:p>
        </p:txBody>
      </p:sp>
      <p:sp>
        <p:nvSpPr>
          <p:cNvPr id="2" name="Title 1">
            <a:extLst>
              <a:ext uri="{FF2B5EF4-FFF2-40B4-BE49-F238E27FC236}">
                <a16:creationId xmlns:a16="http://schemas.microsoft.com/office/drawing/2014/main" id="{B721248D-5D42-A244-9FC8-52C582637376}"/>
              </a:ext>
            </a:extLst>
          </p:cNvPr>
          <p:cNvSpPr>
            <a:spLocks noGrp="1"/>
          </p:cNvSpPr>
          <p:nvPr>
            <p:ph type="ctrTitle"/>
          </p:nvPr>
        </p:nvSpPr>
        <p:spPr>
          <a:xfrm>
            <a:off x="719999" y="3529071"/>
            <a:ext cx="7832873" cy="1544003"/>
          </a:xfrm>
        </p:spPr>
        <p:txBody>
          <a:bodyPr anchor="b" anchorCtr="0"/>
          <a:lstStyle>
            <a:lvl1pPr algn="l">
              <a:lnSpc>
                <a:spcPts val="4000"/>
              </a:lnSpc>
              <a:defRPr sz="3400" u="sng" baseline="0">
                <a:solidFill>
                  <a:schemeClr val="bg1"/>
                </a:solidFill>
                <a:uFill>
                  <a:solidFill>
                    <a:schemeClr val="accent3"/>
                  </a:solidFill>
                </a:uFill>
              </a:defRPr>
            </a:lvl1pPr>
          </a:lstStyle>
          <a:p>
            <a:r>
              <a:rPr lang="en-US"/>
              <a:t>Click to edit Master title style</a:t>
            </a:r>
            <a:endParaRPr lang="en-GB"/>
          </a:p>
        </p:txBody>
      </p:sp>
      <p:sp>
        <p:nvSpPr>
          <p:cNvPr id="6" name="Slide Number Placeholder 5">
            <a:extLst>
              <a:ext uri="{FF2B5EF4-FFF2-40B4-BE49-F238E27FC236}">
                <a16:creationId xmlns:a16="http://schemas.microsoft.com/office/drawing/2014/main" id="{69AD402E-2DD2-2E4F-B843-0F95542493FD}"/>
              </a:ext>
            </a:extLst>
          </p:cNvPr>
          <p:cNvSpPr>
            <a:spLocks noGrp="1"/>
          </p:cNvSpPr>
          <p:nvPr>
            <p:ph type="sldNum" sz="quarter" idx="12"/>
          </p:nvPr>
        </p:nvSpPr>
        <p:spPr/>
        <p:txBody>
          <a:bodyPr/>
          <a:lstStyle/>
          <a:p>
            <a:fld id="{98FF217E-B86F-EA42-9607-BE163228A213}" type="slidenum">
              <a:t>‹#›</a:t>
            </a:fld>
            <a:endParaRPr lang="en-GB"/>
          </a:p>
        </p:txBody>
      </p:sp>
      <p:pic>
        <p:nvPicPr>
          <p:cNvPr id="8" name="Picture 7">
            <a:extLst>
              <a:ext uri="{FF2B5EF4-FFF2-40B4-BE49-F238E27FC236}">
                <a16:creationId xmlns:a16="http://schemas.microsoft.com/office/drawing/2014/main" id="{B6B9181D-D33F-CA4B-B2B9-9CDA6D722AC0}"/>
              </a:ext>
            </a:extLst>
          </p:cNvPr>
          <p:cNvPicPr>
            <a:picLocks noChangeAspect="1"/>
          </p:cNvPicPr>
          <p:nvPr userDrawn="1"/>
        </p:nvPicPr>
        <p:blipFill>
          <a:blip r:embed="rId2"/>
          <a:stretch>
            <a:fillRect/>
          </a:stretch>
        </p:blipFill>
        <p:spPr>
          <a:xfrm>
            <a:off x="720000" y="6424258"/>
            <a:ext cx="1850665" cy="118443"/>
          </a:xfrm>
          <a:prstGeom prst="rect">
            <a:avLst/>
          </a:prstGeom>
        </p:spPr>
      </p:pic>
      <p:sp>
        <p:nvSpPr>
          <p:cNvPr id="9" name="Rectangle 8">
            <a:extLst>
              <a:ext uri="{FF2B5EF4-FFF2-40B4-BE49-F238E27FC236}">
                <a16:creationId xmlns:a16="http://schemas.microsoft.com/office/drawing/2014/main" id="{C217BB90-548C-5F44-9CCF-3D8FECBFF29D}"/>
              </a:ext>
            </a:extLst>
          </p:cNvPr>
          <p:cNvSpPr/>
          <p:nvPr userDrawn="1"/>
        </p:nvSpPr>
        <p:spPr>
          <a:xfrm>
            <a:off x="0" y="6090289"/>
            <a:ext cx="12192000" cy="1835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Text Placeholder 4">
            <a:extLst>
              <a:ext uri="{FF2B5EF4-FFF2-40B4-BE49-F238E27FC236}">
                <a16:creationId xmlns:a16="http://schemas.microsoft.com/office/drawing/2014/main" id="{BE3F6B9D-A50B-8749-80FA-2C9350B60199}"/>
              </a:ext>
            </a:extLst>
          </p:cNvPr>
          <p:cNvSpPr>
            <a:spLocks noGrp="1"/>
          </p:cNvSpPr>
          <p:nvPr>
            <p:ph type="body" sz="quarter" idx="14" hasCustomPrompt="1"/>
          </p:nvPr>
        </p:nvSpPr>
        <p:spPr>
          <a:xfrm>
            <a:off x="10677600" y="363600"/>
            <a:ext cx="1126800" cy="792000"/>
          </a:xfrm>
          <a:blipFill>
            <a:blip r:embed="rId3"/>
            <a:stretch>
              <a:fillRect/>
            </a:stretch>
          </a:blipFill>
        </p:spPr>
        <p:txBody>
          <a:bodyPr/>
          <a:lstStyle>
            <a:lvl1pPr marL="0" indent="0">
              <a:buNone/>
              <a:defRPr/>
            </a:lvl1pPr>
          </a:lstStyle>
          <a:p>
            <a:pPr lvl="0"/>
            <a:r>
              <a:rPr lang="en-US"/>
              <a:t> </a:t>
            </a:r>
            <a:endParaRPr lang="en-GB"/>
          </a:p>
        </p:txBody>
      </p:sp>
    </p:spTree>
    <p:extLst>
      <p:ext uri="{BB962C8B-B14F-4D97-AF65-F5344CB8AC3E}">
        <p14:creationId xmlns:p14="http://schemas.microsoft.com/office/powerpoint/2010/main" val="14267567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Divider blue background">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711A0B1D-523E-3643-8D18-C48F29FD37F9}"/>
              </a:ext>
            </a:extLst>
          </p:cNvPr>
          <p:cNvSpPr/>
          <p:nvPr userDrawn="1"/>
        </p:nvSpPr>
        <p:spPr>
          <a:xfrm>
            <a:off x="0" y="1"/>
            <a:ext cx="12192000" cy="609028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1" name="Picture 10">
            <a:extLst>
              <a:ext uri="{FF2B5EF4-FFF2-40B4-BE49-F238E27FC236}">
                <a16:creationId xmlns:a16="http://schemas.microsoft.com/office/drawing/2014/main" id="{E18DD819-3839-D14E-982F-1E236F8FD41B}"/>
              </a:ext>
            </a:extLst>
          </p:cNvPr>
          <p:cNvPicPr>
            <a:picLocks noChangeAspect="1"/>
          </p:cNvPicPr>
          <p:nvPr userDrawn="1"/>
        </p:nvPicPr>
        <p:blipFill>
          <a:blip r:embed="rId2"/>
          <a:stretch>
            <a:fillRect/>
          </a:stretch>
        </p:blipFill>
        <p:spPr>
          <a:xfrm>
            <a:off x="10677600" y="365078"/>
            <a:ext cx="1126699" cy="792404"/>
          </a:xfrm>
          <a:prstGeom prst="rect">
            <a:avLst/>
          </a:prstGeom>
        </p:spPr>
      </p:pic>
      <p:sp>
        <p:nvSpPr>
          <p:cNvPr id="2" name="Title 1">
            <a:extLst>
              <a:ext uri="{FF2B5EF4-FFF2-40B4-BE49-F238E27FC236}">
                <a16:creationId xmlns:a16="http://schemas.microsoft.com/office/drawing/2014/main" id="{B721248D-5D42-A244-9FC8-52C582637376}"/>
              </a:ext>
            </a:extLst>
          </p:cNvPr>
          <p:cNvSpPr>
            <a:spLocks noGrp="1"/>
          </p:cNvSpPr>
          <p:nvPr>
            <p:ph type="ctrTitle"/>
          </p:nvPr>
        </p:nvSpPr>
        <p:spPr>
          <a:xfrm>
            <a:off x="719999" y="3529071"/>
            <a:ext cx="7832873" cy="1544003"/>
          </a:xfrm>
        </p:spPr>
        <p:txBody>
          <a:bodyPr anchor="b" anchorCtr="0"/>
          <a:lstStyle>
            <a:lvl1pPr algn="l">
              <a:lnSpc>
                <a:spcPts val="4000"/>
              </a:lnSpc>
              <a:defRPr sz="3400" u="sng" baseline="0">
                <a:solidFill>
                  <a:schemeClr val="bg1"/>
                </a:solidFill>
                <a:uFill>
                  <a:solidFill>
                    <a:schemeClr val="accent3"/>
                  </a:solidFill>
                </a:uFill>
              </a:defRPr>
            </a:lvl1pPr>
          </a:lstStyle>
          <a:p>
            <a:r>
              <a:rPr lang="en-US"/>
              <a:t>Click to edit Master title style</a:t>
            </a:r>
            <a:endParaRPr lang="en-GB"/>
          </a:p>
        </p:txBody>
      </p:sp>
      <p:sp>
        <p:nvSpPr>
          <p:cNvPr id="6" name="Slide Number Placeholder 5">
            <a:extLst>
              <a:ext uri="{FF2B5EF4-FFF2-40B4-BE49-F238E27FC236}">
                <a16:creationId xmlns:a16="http://schemas.microsoft.com/office/drawing/2014/main" id="{69AD402E-2DD2-2E4F-B843-0F95542493FD}"/>
              </a:ext>
            </a:extLst>
          </p:cNvPr>
          <p:cNvSpPr>
            <a:spLocks noGrp="1"/>
          </p:cNvSpPr>
          <p:nvPr>
            <p:ph type="sldNum" sz="quarter" idx="12"/>
          </p:nvPr>
        </p:nvSpPr>
        <p:spPr/>
        <p:txBody>
          <a:bodyPr/>
          <a:lstStyle/>
          <a:p>
            <a:fld id="{98FF217E-B86F-EA42-9607-BE163228A213}" type="slidenum">
              <a:t>‹#›</a:t>
            </a:fld>
            <a:endParaRPr lang="en-GB"/>
          </a:p>
        </p:txBody>
      </p:sp>
      <p:pic>
        <p:nvPicPr>
          <p:cNvPr id="8" name="Picture 7">
            <a:extLst>
              <a:ext uri="{FF2B5EF4-FFF2-40B4-BE49-F238E27FC236}">
                <a16:creationId xmlns:a16="http://schemas.microsoft.com/office/drawing/2014/main" id="{B6B9181D-D33F-CA4B-B2B9-9CDA6D722AC0}"/>
              </a:ext>
            </a:extLst>
          </p:cNvPr>
          <p:cNvPicPr>
            <a:picLocks noChangeAspect="1"/>
          </p:cNvPicPr>
          <p:nvPr userDrawn="1"/>
        </p:nvPicPr>
        <p:blipFill>
          <a:blip r:embed="rId3"/>
          <a:stretch>
            <a:fillRect/>
          </a:stretch>
        </p:blipFill>
        <p:spPr>
          <a:xfrm>
            <a:off x="720000" y="6424258"/>
            <a:ext cx="1850665" cy="118443"/>
          </a:xfrm>
          <a:prstGeom prst="rect">
            <a:avLst/>
          </a:prstGeom>
        </p:spPr>
      </p:pic>
      <p:sp>
        <p:nvSpPr>
          <p:cNvPr id="9" name="Rectangle 8">
            <a:extLst>
              <a:ext uri="{FF2B5EF4-FFF2-40B4-BE49-F238E27FC236}">
                <a16:creationId xmlns:a16="http://schemas.microsoft.com/office/drawing/2014/main" id="{C217BB90-548C-5F44-9CCF-3D8FECBFF29D}"/>
              </a:ext>
            </a:extLst>
          </p:cNvPr>
          <p:cNvSpPr/>
          <p:nvPr userDrawn="1"/>
        </p:nvSpPr>
        <p:spPr>
          <a:xfrm>
            <a:off x="0" y="6090289"/>
            <a:ext cx="12192000" cy="1835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42138921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White text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34A653-8FDE-5F49-ADAB-C03A5162F4A8}"/>
              </a:ext>
            </a:extLst>
          </p:cNvPr>
          <p:cNvSpPr>
            <a:spLocks noGrp="1"/>
          </p:cNvSpPr>
          <p:nvPr>
            <p:ph type="title"/>
          </p:nvPr>
        </p:nvSpPr>
        <p:spPr>
          <a:xfrm>
            <a:off x="720000" y="288000"/>
            <a:ext cx="9000000" cy="936000"/>
          </a:xfrm>
        </p:spPr>
        <p:txBody>
          <a:bodyPr lIns="0" tIns="0" rIns="0" bIns="0" anchor="b" anchorCtr="0">
            <a:noAutofit/>
          </a:bodyPr>
          <a:lstStyle>
            <a:lvl1pPr>
              <a:lnSpc>
                <a:spcPts val="3000"/>
              </a:lnSpc>
              <a:defRPr sz="2300" b="1" u="sng" baseline="0">
                <a:solidFill>
                  <a:schemeClr val="accent1"/>
                </a:solidFill>
                <a:uFill>
                  <a:solidFill>
                    <a:schemeClr val="accent2"/>
                  </a:solidFill>
                </a:uFill>
              </a:defRPr>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5294A475-A348-374D-B18C-118C5AEDBA1E}"/>
              </a:ext>
            </a:extLst>
          </p:cNvPr>
          <p:cNvSpPr>
            <a:spLocks noGrp="1"/>
          </p:cNvSpPr>
          <p:nvPr>
            <p:ph idx="1"/>
          </p:nvPr>
        </p:nvSpPr>
        <p:spPr>
          <a:xfrm>
            <a:off x="720000" y="1800000"/>
            <a:ext cx="11083554" cy="3960000"/>
          </a:xfrm>
        </p:spPr>
        <p:txBody>
          <a:bodyPr lIns="0" tIns="0" rIns="0" bIns="0">
            <a:noAutofit/>
          </a:bodyPr>
          <a:lstStyle>
            <a:lvl1pPr marL="0" indent="0">
              <a:lnSpc>
                <a:spcPts val="2200"/>
              </a:lnSpc>
              <a:spcBef>
                <a:spcPts val="800"/>
              </a:spcBef>
              <a:buClr>
                <a:schemeClr val="accent2"/>
              </a:buClr>
              <a:buNone/>
              <a:defRPr sz="1900" b="1">
                <a:solidFill>
                  <a:schemeClr val="tx2"/>
                </a:solidFill>
              </a:defRPr>
            </a:lvl1pPr>
            <a:lvl2pPr marL="7938" indent="0">
              <a:lnSpc>
                <a:spcPts val="2200"/>
              </a:lnSpc>
              <a:buClr>
                <a:schemeClr val="accent2"/>
              </a:buClr>
              <a:buNone/>
              <a:tabLst/>
              <a:defRPr sz="1900"/>
            </a:lvl2pPr>
            <a:lvl3pPr marL="266700" indent="-258763">
              <a:lnSpc>
                <a:spcPts val="2200"/>
              </a:lnSpc>
              <a:buClr>
                <a:schemeClr val="accent4"/>
              </a:buClr>
              <a:buFont typeface="Arial" panose="020B0604020202020204" pitchFamily="34" charset="0"/>
              <a:buChar char="•"/>
              <a:tabLst/>
              <a:defRPr sz="1900"/>
            </a:lvl3pPr>
            <a:lvl4pPr marL="533400" indent="-266700">
              <a:lnSpc>
                <a:spcPts val="2200"/>
              </a:lnSpc>
              <a:buClr>
                <a:schemeClr val="accent4"/>
              </a:buClr>
              <a:tabLst/>
              <a:defRPr sz="1900"/>
            </a:lvl4pPr>
            <a:lvl5pPr marL="846138" indent="-266700">
              <a:lnSpc>
                <a:spcPts val="2200"/>
              </a:lnSpc>
              <a:buClr>
                <a:schemeClr val="accent4"/>
              </a:buClr>
              <a:tabLst/>
              <a:defRPr sz="19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a:extLst>
              <a:ext uri="{FF2B5EF4-FFF2-40B4-BE49-F238E27FC236}">
                <a16:creationId xmlns:a16="http://schemas.microsoft.com/office/drawing/2014/main" id="{25279A15-C8A2-5C4C-98ED-9E626137ADCD}"/>
              </a:ext>
            </a:extLst>
          </p:cNvPr>
          <p:cNvSpPr>
            <a:spLocks noGrp="1"/>
          </p:cNvSpPr>
          <p:nvPr>
            <p:ph type="sldNum" sz="quarter" idx="12"/>
          </p:nvPr>
        </p:nvSpPr>
        <p:spPr>
          <a:xfrm>
            <a:off x="10677600" y="6320870"/>
            <a:ext cx="1125954" cy="360000"/>
          </a:xfrm>
        </p:spPr>
        <p:txBody>
          <a:bodyPr lIns="0" tIns="0" rIns="0" bIns="0"/>
          <a:lstStyle>
            <a:lvl1pPr algn="l">
              <a:defRPr sz="1600">
                <a:solidFill>
                  <a:schemeClr val="accent1"/>
                </a:solidFill>
              </a:defRPr>
            </a:lvl1pPr>
          </a:lstStyle>
          <a:p>
            <a:fld id="{98FF217E-B86F-EA42-9607-BE163228A213}" type="slidenum">
              <a:rPr lang="en-GB"/>
              <a:pPr/>
              <a:t>‹#›</a:t>
            </a:fld>
            <a:endParaRPr lang="en-GB"/>
          </a:p>
        </p:txBody>
      </p:sp>
      <p:pic>
        <p:nvPicPr>
          <p:cNvPr id="10" name="Picture 9">
            <a:extLst>
              <a:ext uri="{FF2B5EF4-FFF2-40B4-BE49-F238E27FC236}">
                <a16:creationId xmlns:a16="http://schemas.microsoft.com/office/drawing/2014/main" id="{C8B72161-520D-2C4A-B03B-980C579F6291}"/>
              </a:ext>
            </a:extLst>
          </p:cNvPr>
          <p:cNvPicPr>
            <a:picLocks noChangeAspect="1"/>
          </p:cNvPicPr>
          <p:nvPr userDrawn="1"/>
        </p:nvPicPr>
        <p:blipFill>
          <a:blip r:embed="rId2"/>
          <a:stretch>
            <a:fillRect/>
          </a:stretch>
        </p:blipFill>
        <p:spPr>
          <a:xfrm>
            <a:off x="10676854" y="365078"/>
            <a:ext cx="1126700" cy="792404"/>
          </a:xfrm>
          <a:prstGeom prst="rect">
            <a:avLst/>
          </a:prstGeom>
        </p:spPr>
      </p:pic>
      <p:pic>
        <p:nvPicPr>
          <p:cNvPr id="12" name="Picture 11">
            <a:extLst>
              <a:ext uri="{FF2B5EF4-FFF2-40B4-BE49-F238E27FC236}">
                <a16:creationId xmlns:a16="http://schemas.microsoft.com/office/drawing/2014/main" id="{5DA23EE6-B4BB-8645-9FAA-4BE374001DC1}"/>
              </a:ext>
            </a:extLst>
          </p:cNvPr>
          <p:cNvPicPr>
            <a:picLocks noChangeAspect="1"/>
          </p:cNvPicPr>
          <p:nvPr userDrawn="1"/>
        </p:nvPicPr>
        <p:blipFill>
          <a:blip r:embed="rId3"/>
          <a:stretch>
            <a:fillRect/>
          </a:stretch>
        </p:blipFill>
        <p:spPr>
          <a:xfrm>
            <a:off x="720000" y="6424258"/>
            <a:ext cx="1850665" cy="118443"/>
          </a:xfrm>
          <a:prstGeom prst="rect">
            <a:avLst/>
          </a:prstGeom>
        </p:spPr>
      </p:pic>
      <p:sp>
        <p:nvSpPr>
          <p:cNvPr id="13" name="Rectangle 12">
            <a:extLst>
              <a:ext uri="{FF2B5EF4-FFF2-40B4-BE49-F238E27FC236}">
                <a16:creationId xmlns:a16="http://schemas.microsoft.com/office/drawing/2014/main" id="{FF62AA56-DB8A-7C4D-A8F3-2391B77030A2}"/>
              </a:ext>
            </a:extLst>
          </p:cNvPr>
          <p:cNvSpPr/>
          <p:nvPr userDrawn="1"/>
        </p:nvSpPr>
        <p:spPr>
          <a:xfrm>
            <a:off x="0" y="6090289"/>
            <a:ext cx="12192000" cy="1835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326294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Grey text slide">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D03621A0-B3EB-684D-AE09-E7151CA08E4F}"/>
              </a:ext>
            </a:extLst>
          </p:cNvPr>
          <p:cNvSpPr/>
          <p:nvPr userDrawn="1"/>
        </p:nvSpPr>
        <p:spPr>
          <a:xfrm>
            <a:off x="0" y="1"/>
            <a:ext cx="12192000" cy="609028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a:extLst>
              <a:ext uri="{FF2B5EF4-FFF2-40B4-BE49-F238E27FC236}">
                <a16:creationId xmlns:a16="http://schemas.microsoft.com/office/drawing/2014/main" id="{3E34A653-8FDE-5F49-ADAB-C03A5162F4A8}"/>
              </a:ext>
            </a:extLst>
          </p:cNvPr>
          <p:cNvSpPr>
            <a:spLocks noGrp="1"/>
          </p:cNvSpPr>
          <p:nvPr>
            <p:ph type="title"/>
          </p:nvPr>
        </p:nvSpPr>
        <p:spPr>
          <a:xfrm>
            <a:off x="720000" y="288000"/>
            <a:ext cx="9000000" cy="936000"/>
          </a:xfrm>
        </p:spPr>
        <p:txBody>
          <a:bodyPr lIns="0" tIns="0" rIns="0" bIns="0" anchor="b" anchorCtr="0">
            <a:noAutofit/>
          </a:bodyPr>
          <a:lstStyle>
            <a:lvl1pPr>
              <a:lnSpc>
                <a:spcPts val="3000"/>
              </a:lnSpc>
              <a:defRPr sz="2300" b="1" u="sng" baseline="0">
                <a:solidFill>
                  <a:schemeClr val="accent1"/>
                </a:solidFill>
                <a:uFill>
                  <a:solidFill>
                    <a:schemeClr val="accent2"/>
                  </a:solidFill>
                </a:uFill>
              </a:defRPr>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5294A475-A348-374D-B18C-118C5AEDBA1E}"/>
              </a:ext>
            </a:extLst>
          </p:cNvPr>
          <p:cNvSpPr>
            <a:spLocks noGrp="1"/>
          </p:cNvSpPr>
          <p:nvPr>
            <p:ph idx="1"/>
          </p:nvPr>
        </p:nvSpPr>
        <p:spPr>
          <a:xfrm>
            <a:off x="720000" y="1800000"/>
            <a:ext cx="11083554" cy="3960000"/>
          </a:xfrm>
        </p:spPr>
        <p:txBody>
          <a:bodyPr lIns="0" tIns="0" rIns="0" bIns="0">
            <a:noAutofit/>
          </a:bodyPr>
          <a:lstStyle>
            <a:lvl1pPr marL="0" indent="0">
              <a:lnSpc>
                <a:spcPts val="2200"/>
              </a:lnSpc>
              <a:spcBef>
                <a:spcPts val="800"/>
              </a:spcBef>
              <a:buClr>
                <a:schemeClr val="accent2"/>
              </a:buClr>
              <a:buNone/>
              <a:defRPr sz="1900" b="1">
                <a:solidFill>
                  <a:schemeClr val="tx2"/>
                </a:solidFill>
              </a:defRPr>
            </a:lvl1pPr>
            <a:lvl2pPr marL="7938" indent="0">
              <a:lnSpc>
                <a:spcPts val="2200"/>
              </a:lnSpc>
              <a:buClr>
                <a:schemeClr val="accent2"/>
              </a:buClr>
              <a:buNone/>
              <a:tabLst/>
              <a:defRPr sz="1900"/>
            </a:lvl2pPr>
            <a:lvl3pPr marL="266700" indent="-258763">
              <a:lnSpc>
                <a:spcPts val="2200"/>
              </a:lnSpc>
              <a:buClr>
                <a:schemeClr val="accent4"/>
              </a:buClr>
              <a:buFont typeface="Arial" panose="020B0604020202020204" pitchFamily="34" charset="0"/>
              <a:buChar char="•"/>
              <a:tabLst/>
              <a:defRPr sz="1900"/>
            </a:lvl3pPr>
            <a:lvl4pPr marL="533400" indent="-266700">
              <a:lnSpc>
                <a:spcPts val="2200"/>
              </a:lnSpc>
              <a:buClr>
                <a:schemeClr val="accent4"/>
              </a:buClr>
              <a:tabLst/>
              <a:defRPr sz="1900"/>
            </a:lvl4pPr>
            <a:lvl5pPr marL="846138" indent="-266700">
              <a:lnSpc>
                <a:spcPts val="2200"/>
              </a:lnSpc>
              <a:buClr>
                <a:schemeClr val="accent4"/>
              </a:buClr>
              <a:tabLst/>
              <a:defRPr sz="19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a:extLst>
              <a:ext uri="{FF2B5EF4-FFF2-40B4-BE49-F238E27FC236}">
                <a16:creationId xmlns:a16="http://schemas.microsoft.com/office/drawing/2014/main" id="{25279A15-C8A2-5C4C-98ED-9E626137ADCD}"/>
              </a:ext>
            </a:extLst>
          </p:cNvPr>
          <p:cNvSpPr>
            <a:spLocks noGrp="1"/>
          </p:cNvSpPr>
          <p:nvPr>
            <p:ph type="sldNum" sz="quarter" idx="12"/>
          </p:nvPr>
        </p:nvSpPr>
        <p:spPr>
          <a:xfrm>
            <a:off x="10677600" y="6320870"/>
            <a:ext cx="1125954" cy="360000"/>
          </a:xfrm>
        </p:spPr>
        <p:txBody>
          <a:bodyPr lIns="0" tIns="0" rIns="0" bIns="0"/>
          <a:lstStyle>
            <a:lvl1pPr algn="l">
              <a:defRPr sz="1600">
                <a:solidFill>
                  <a:schemeClr val="accent1"/>
                </a:solidFill>
              </a:defRPr>
            </a:lvl1pPr>
          </a:lstStyle>
          <a:p>
            <a:fld id="{98FF217E-B86F-EA42-9607-BE163228A213}" type="slidenum">
              <a:rPr lang="en-GB"/>
              <a:pPr/>
              <a:t>‹#›</a:t>
            </a:fld>
            <a:endParaRPr lang="en-GB"/>
          </a:p>
        </p:txBody>
      </p:sp>
      <p:pic>
        <p:nvPicPr>
          <p:cNvPr id="10" name="Picture 9">
            <a:extLst>
              <a:ext uri="{FF2B5EF4-FFF2-40B4-BE49-F238E27FC236}">
                <a16:creationId xmlns:a16="http://schemas.microsoft.com/office/drawing/2014/main" id="{C8B72161-520D-2C4A-B03B-980C579F6291}"/>
              </a:ext>
            </a:extLst>
          </p:cNvPr>
          <p:cNvPicPr>
            <a:picLocks noChangeAspect="1"/>
          </p:cNvPicPr>
          <p:nvPr userDrawn="1"/>
        </p:nvPicPr>
        <p:blipFill>
          <a:blip r:embed="rId2"/>
          <a:stretch>
            <a:fillRect/>
          </a:stretch>
        </p:blipFill>
        <p:spPr>
          <a:xfrm>
            <a:off x="10676854" y="365078"/>
            <a:ext cx="1126700" cy="792404"/>
          </a:xfrm>
          <a:prstGeom prst="rect">
            <a:avLst/>
          </a:prstGeom>
        </p:spPr>
      </p:pic>
      <p:pic>
        <p:nvPicPr>
          <p:cNvPr id="12" name="Picture 11">
            <a:extLst>
              <a:ext uri="{FF2B5EF4-FFF2-40B4-BE49-F238E27FC236}">
                <a16:creationId xmlns:a16="http://schemas.microsoft.com/office/drawing/2014/main" id="{5DA23EE6-B4BB-8645-9FAA-4BE374001DC1}"/>
              </a:ext>
            </a:extLst>
          </p:cNvPr>
          <p:cNvPicPr>
            <a:picLocks noChangeAspect="1"/>
          </p:cNvPicPr>
          <p:nvPr userDrawn="1"/>
        </p:nvPicPr>
        <p:blipFill>
          <a:blip r:embed="rId3"/>
          <a:stretch>
            <a:fillRect/>
          </a:stretch>
        </p:blipFill>
        <p:spPr>
          <a:xfrm>
            <a:off x="720000" y="6424258"/>
            <a:ext cx="1850665" cy="118443"/>
          </a:xfrm>
          <a:prstGeom prst="rect">
            <a:avLst/>
          </a:prstGeom>
        </p:spPr>
      </p:pic>
      <p:sp>
        <p:nvSpPr>
          <p:cNvPr id="13" name="Rectangle 12">
            <a:extLst>
              <a:ext uri="{FF2B5EF4-FFF2-40B4-BE49-F238E27FC236}">
                <a16:creationId xmlns:a16="http://schemas.microsoft.com/office/drawing/2014/main" id="{FF62AA56-DB8A-7C4D-A8F3-2391B77030A2}"/>
              </a:ext>
            </a:extLst>
          </p:cNvPr>
          <p:cNvSpPr/>
          <p:nvPr userDrawn="1"/>
        </p:nvSpPr>
        <p:spPr>
          <a:xfrm>
            <a:off x="0" y="6090289"/>
            <a:ext cx="12192000" cy="1835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1614652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Three columns white backgroun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34A653-8FDE-5F49-ADAB-C03A5162F4A8}"/>
              </a:ext>
            </a:extLst>
          </p:cNvPr>
          <p:cNvSpPr>
            <a:spLocks noGrp="1"/>
          </p:cNvSpPr>
          <p:nvPr>
            <p:ph type="title"/>
          </p:nvPr>
        </p:nvSpPr>
        <p:spPr>
          <a:xfrm>
            <a:off x="720000" y="288000"/>
            <a:ext cx="9000000" cy="936000"/>
          </a:xfrm>
        </p:spPr>
        <p:txBody>
          <a:bodyPr lIns="0" tIns="0" rIns="0" bIns="0" anchor="b" anchorCtr="0">
            <a:noAutofit/>
          </a:bodyPr>
          <a:lstStyle>
            <a:lvl1pPr>
              <a:lnSpc>
                <a:spcPts val="3000"/>
              </a:lnSpc>
              <a:defRPr sz="2300" b="1" u="sng" baseline="0">
                <a:solidFill>
                  <a:schemeClr val="accent1"/>
                </a:solidFill>
                <a:uFill>
                  <a:solidFill>
                    <a:schemeClr val="accent2"/>
                  </a:solidFill>
                </a:uFill>
              </a:defRPr>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5294A475-A348-374D-B18C-118C5AEDBA1E}"/>
              </a:ext>
            </a:extLst>
          </p:cNvPr>
          <p:cNvSpPr>
            <a:spLocks noGrp="1"/>
          </p:cNvSpPr>
          <p:nvPr>
            <p:ph idx="1"/>
          </p:nvPr>
        </p:nvSpPr>
        <p:spPr>
          <a:xfrm>
            <a:off x="720000" y="1800000"/>
            <a:ext cx="11083554" cy="3960000"/>
          </a:xfrm>
        </p:spPr>
        <p:txBody>
          <a:bodyPr lIns="0" tIns="0" rIns="0" bIns="0" numCol="3" spcCol="108000">
            <a:noAutofit/>
          </a:bodyPr>
          <a:lstStyle>
            <a:lvl1pPr marL="0" indent="0">
              <a:lnSpc>
                <a:spcPct val="110000"/>
              </a:lnSpc>
              <a:spcBef>
                <a:spcPts val="600"/>
              </a:spcBef>
              <a:buClr>
                <a:schemeClr val="accent2"/>
              </a:buClr>
              <a:buNone/>
              <a:defRPr sz="1300" b="1">
                <a:solidFill>
                  <a:schemeClr val="tx2"/>
                </a:solidFill>
              </a:defRPr>
            </a:lvl1pPr>
            <a:lvl2pPr marL="7938" indent="0">
              <a:lnSpc>
                <a:spcPct val="110000"/>
              </a:lnSpc>
              <a:spcBef>
                <a:spcPts val="200"/>
              </a:spcBef>
              <a:buClr>
                <a:schemeClr val="accent2"/>
              </a:buClr>
              <a:buNone/>
              <a:tabLst/>
              <a:defRPr sz="1300"/>
            </a:lvl2pPr>
            <a:lvl3pPr marL="182563" indent="-174625">
              <a:lnSpc>
                <a:spcPct val="110000"/>
              </a:lnSpc>
              <a:spcBef>
                <a:spcPts val="200"/>
              </a:spcBef>
              <a:buClr>
                <a:schemeClr val="accent4"/>
              </a:buClr>
              <a:buFont typeface="Arial" panose="020B0604020202020204" pitchFamily="34" charset="0"/>
              <a:buChar char="•"/>
              <a:tabLst/>
              <a:defRPr sz="1300"/>
            </a:lvl3pPr>
            <a:lvl4pPr marL="404813" indent="-176213">
              <a:lnSpc>
                <a:spcPct val="110000"/>
              </a:lnSpc>
              <a:spcBef>
                <a:spcPts val="200"/>
              </a:spcBef>
              <a:buClr>
                <a:schemeClr val="accent4"/>
              </a:buClr>
              <a:tabLst/>
              <a:defRPr sz="1300"/>
            </a:lvl4pPr>
            <a:lvl5pPr marL="625475" indent="-174625">
              <a:lnSpc>
                <a:spcPct val="110000"/>
              </a:lnSpc>
              <a:spcBef>
                <a:spcPts val="200"/>
              </a:spcBef>
              <a:buClr>
                <a:schemeClr val="accent4"/>
              </a:buClr>
              <a:tabLst/>
              <a:defRPr sz="13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a:extLst>
              <a:ext uri="{FF2B5EF4-FFF2-40B4-BE49-F238E27FC236}">
                <a16:creationId xmlns:a16="http://schemas.microsoft.com/office/drawing/2014/main" id="{25279A15-C8A2-5C4C-98ED-9E626137ADCD}"/>
              </a:ext>
            </a:extLst>
          </p:cNvPr>
          <p:cNvSpPr>
            <a:spLocks noGrp="1"/>
          </p:cNvSpPr>
          <p:nvPr>
            <p:ph type="sldNum" sz="quarter" idx="12"/>
          </p:nvPr>
        </p:nvSpPr>
        <p:spPr>
          <a:xfrm>
            <a:off x="10677600" y="6320870"/>
            <a:ext cx="1125954" cy="360000"/>
          </a:xfrm>
        </p:spPr>
        <p:txBody>
          <a:bodyPr lIns="0" tIns="0" rIns="0" bIns="0"/>
          <a:lstStyle>
            <a:lvl1pPr algn="l">
              <a:defRPr sz="1600">
                <a:solidFill>
                  <a:schemeClr val="accent1"/>
                </a:solidFill>
              </a:defRPr>
            </a:lvl1pPr>
          </a:lstStyle>
          <a:p>
            <a:fld id="{98FF217E-B86F-EA42-9607-BE163228A213}" type="slidenum">
              <a:rPr lang="en-GB"/>
              <a:pPr/>
              <a:t>‹#›</a:t>
            </a:fld>
            <a:endParaRPr lang="en-GB"/>
          </a:p>
        </p:txBody>
      </p:sp>
      <p:pic>
        <p:nvPicPr>
          <p:cNvPr id="10" name="Picture 9">
            <a:extLst>
              <a:ext uri="{FF2B5EF4-FFF2-40B4-BE49-F238E27FC236}">
                <a16:creationId xmlns:a16="http://schemas.microsoft.com/office/drawing/2014/main" id="{C8B72161-520D-2C4A-B03B-980C579F6291}"/>
              </a:ext>
            </a:extLst>
          </p:cNvPr>
          <p:cNvPicPr>
            <a:picLocks noChangeAspect="1"/>
          </p:cNvPicPr>
          <p:nvPr userDrawn="1"/>
        </p:nvPicPr>
        <p:blipFill>
          <a:blip r:embed="rId2"/>
          <a:stretch>
            <a:fillRect/>
          </a:stretch>
        </p:blipFill>
        <p:spPr>
          <a:xfrm>
            <a:off x="10676854" y="365078"/>
            <a:ext cx="1126700" cy="792404"/>
          </a:xfrm>
          <a:prstGeom prst="rect">
            <a:avLst/>
          </a:prstGeom>
        </p:spPr>
      </p:pic>
      <p:pic>
        <p:nvPicPr>
          <p:cNvPr id="12" name="Picture 11">
            <a:extLst>
              <a:ext uri="{FF2B5EF4-FFF2-40B4-BE49-F238E27FC236}">
                <a16:creationId xmlns:a16="http://schemas.microsoft.com/office/drawing/2014/main" id="{5DA23EE6-B4BB-8645-9FAA-4BE374001DC1}"/>
              </a:ext>
            </a:extLst>
          </p:cNvPr>
          <p:cNvPicPr>
            <a:picLocks noChangeAspect="1"/>
          </p:cNvPicPr>
          <p:nvPr userDrawn="1"/>
        </p:nvPicPr>
        <p:blipFill>
          <a:blip r:embed="rId3"/>
          <a:stretch>
            <a:fillRect/>
          </a:stretch>
        </p:blipFill>
        <p:spPr>
          <a:xfrm>
            <a:off x="720000" y="6424258"/>
            <a:ext cx="1850665" cy="118443"/>
          </a:xfrm>
          <a:prstGeom prst="rect">
            <a:avLst/>
          </a:prstGeom>
        </p:spPr>
      </p:pic>
      <p:sp>
        <p:nvSpPr>
          <p:cNvPr id="13" name="Rectangle 12">
            <a:extLst>
              <a:ext uri="{FF2B5EF4-FFF2-40B4-BE49-F238E27FC236}">
                <a16:creationId xmlns:a16="http://schemas.microsoft.com/office/drawing/2014/main" id="{FF62AA56-DB8A-7C4D-A8F3-2391B77030A2}"/>
              </a:ext>
            </a:extLst>
          </p:cNvPr>
          <p:cNvSpPr/>
          <p:nvPr userDrawn="1"/>
        </p:nvSpPr>
        <p:spPr>
          <a:xfrm>
            <a:off x="0" y="6090289"/>
            <a:ext cx="12192000" cy="1835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5047135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Three columns grey backgroun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D70D81AC-089D-5F48-AA68-F1E3BC03B92B}"/>
              </a:ext>
            </a:extLst>
          </p:cNvPr>
          <p:cNvSpPr/>
          <p:nvPr userDrawn="1"/>
        </p:nvSpPr>
        <p:spPr>
          <a:xfrm>
            <a:off x="0" y="1"/>
            <a:ext cx="12192000" cy="609028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a:extLst>
              <a:ext uri="{FF2B5EF4-FFF2-40B4-BE49-F238E27FC236}">
                <a16:creationId xmlns:a16="http://schemas.microsoft.com/office/drawing/2014/main" id="{3E34A653-8FDE-5F49-ADAB-C03A5162F4A8}"/>
              </a:ext>
            </a:extLst>
          </p:cNvPr>
          <p:cNvSpPr>
            <a:spLocks noGrp="1"/>
          </p:cNvSpPr>
          <p:nvPr>
            <p:ph type="title"/>
          </p:nvPr>
        </p:nvSpPr>
        <p:spPr>
          <a:xfrm>
            <a:off x="720000" y="288000"/>
            <a:ext cx="9000000" cy="936000"/>
          </a:xfrm>
        </p:spPr>
        <p:txBody>
          <a:bodyPr lIns="0" tIns="0" rIns="0" bIns="0" anchor="b" anchorCtr="0">
            <a:noAutofit/>
          </a:bodyPr>
          <a:lstStyle>
            <a:lvl1pPr>
              <a:lnSpc>
                <a:spcPts val="3000"/>
              </a:lnSpc>
              <a:defRPr sz="2300" b="1" u="sng" baseline="0">
                <a:solidFill>
                  <a:schemeClr val="accent1"/>
                </a:solidFill>
                <a:uFill>
                  <a:solidFill>
                    <a:schemeClr val="accent2"/>
                  </a:solidFill>
                </a:uFill>
              </a:defRPr>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5294A475-A348-374D-B18C-118C5AEDBA1E}"/>
              </a:ext>
            </a:extLst>
          </p:cNvPr>
          <p:cNvSpPr>
            <a:spLocks noGrp="1"/>
          </p:cNvSpPr>
          <p:nvPr>
            <p:ph idx="1"/>
          </p:nvPr>
        </p:nvSpPr>
        <p:spPr>
          <a:xfrm>
            <a:off x="720000" y="1800000"/>
            <a:ext cx="11083554" cy="3960000"/>
          </a:xfrm>
        </p:spPr>
        <p:txBody>
          <a:bodyPr lIns="0" tIns="0" rIns="0" bIns="0" numCol="3" spcCol="108000">
            <a:noAutofit/>
          </a:bodyPr>
          <a:lstStyle>
            <a:lvl1pPr marL="0" indent="0">
              <a:lnSpc>
                <a:spcPct val="110000"/>
              </a:lnSpc>
              <a:spcBef>
                <a:spcPts val="600"/>
              </a:spcBef>
              <a:buClr>
                <a:schemeClr val="accent2"/>
              </a:buClr>
              <a:buNone/>
              <a:defRPr sz="1300" b="1">
                <a:solidFill>
                  <a:schemeClr val="tx2"/>
                </a:solidFill>
              </a:defRPr>
            </a:lvl1pPr>
            <a:lvl2pPr marL="7938" indent="0">
              <a:lnSpc>
                <a:spcPct val="110000"/>
              </a:lnSpc>
              <a:spcBef>
                <a:spcPts val="200"/>
              </a:spcBef>
              <a:buClr>
                <a:schemeClr val="accent2"/>
              </a:buClr>
              <a:buNone/>
              <a:tabLst/>
              <a:defRPr sz="1300"/>
            </a:lvl2pPr>
            <a:lvl3pPr marL="182563" indent="-174625">
              <a:lnSpc>
                <a:spcPct val="110000"/>
              </a:lnSpc>
              <a:spcBef>
                <a:spcPts val="200"/>
              </a:spcBef>
              <a:buClr>
                <a:schemeClr val="accent4"/>
              </a:buClr>
              <a:buFont typeface="Arial" panose="020B0604020202020204" pitchFamily="34" charset="0"/>
              <a:buChar char="•"/>
              <a:tabLst/>
              <a:defRPr sz="1300"/>
            </a:lvl3pPr>
            <a:lvl4pPr marL="404813" indent="-176213">
              <a:lnSpc>
                <a:spcPct val="110000"/>
              </a:lnSpc>
              <a:spcBef>
                <a:spcPts val="200"/>
              </a:spcBef>
              <a:buClr>
                <a:schemeClr val="accent4"/>
              </a:buClr>
              <a:tabLst/>
              <a:defRPr sz="1300"/>
            </a:lvl4pPr>
            <a:lvl5pPr marL="625475" indent="-174625">
              <a:lnSpc>
                <a:spcPct val="110000"/>
              </a:lnSpc>
              <a:spcBef>
                <a:spcPts val="200"/>
              </a:spcBef>
              <a:buClr>
                <a:schemeClr val="accent4"/>
              </a:buClr>
              <a:tabLst/>
              <a:defRPr sz="13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a:extLst>
              <a:ext uri="{FF2B5EF4-FFF2-40B4-BE49-F238E27FC236}">
                <a16:creationId xmlns:a16="http://schemas.microsoft.com/office/drawing/2014/main" id="{25279A15-C8A2-5C4C-98ED-9E626137ADCD}"/>
              </a:ext>
            </a:extLst>
          </p:cNvPr>
          <p:cNvSpPr>
            <a:spLocks noGrp="1"/>
          </p:cNvSpPr>
          <p:nvPr>
            <p:ph type="sldNum" sz="quarter" idx="12"/>
          </p:nvPr>
        </p:nvSpPr>
        <p:spPr>
          <a:xfrm>
            <a:off x="10677600" y="6320870"/>
            <a:ext cx="1125954" cy="360000"/>
          </a:xfrm>
        </p:spPr>
        <p:txBody>
          <a:bodyPr lIns="0" tIns="0" rIns="0" bIns="0"/>
          <a:lstStyle>
            <a:lvl1pPr algn="l">
              <a:defRPr sz="1600">
                <a:solidFill>
                  <a:schemeClr val="accent1"/>
                </a:solidFill>
              </a:defRPr>
            </a:lvl1pPr>
          </a:lstStyle>
          <a:p>
            <a:fld id="{98FF217E-B86F-EA42-9607-BE163228A213}" type="slidenum">
              <a:rPr lang="en-GB"/>
              <a:pPr/>
              <a:t>‹#›</a:t>
            </a:fld>
            <a:endParaRPr lang="en-GB"/>
          </a:p>
        </p:txBody>
      </p:sp>
      <p:pic>
        <p:nvPicPr>
          <p:cNvPr id="10" name="Picture 9">
            <a:extLst>
              <a:ext uri="{FF2B5EF4-FFF2-40B4-BE49-F238E27FC236}">
                <a16:creationId xmlns:a16="http://schemas.microsoft.com/office/drawing/2014/main" id="{C8B72161-520D-2C4A-B03B-980C579F6291}"/>
              </a:ext>
            </a:extLst>
          </p:cNvPr>
          <p:cNvPicPr>
            <a:picLocks noChangeAspect="1"/>
          </p:cNvPicPr>
          <p:nvPr userDrawn="1"/>
        </p:nvPicPr>
        <p:blipFill>
          <a:blip r:embed="rId2"/>
          <a:stretch>
            <a:fillRect/>
          </a:stretch>
        </p:blipFill>
        <p:spPr>
          <a:xfrm>
            <a:off x="10676854" y="365078"/>
            <a:ext cx="1126700" cy="792404"/>
          </a:xfrm>
          <a:prstGeom prst="rect">
            <a:avLst/>
          </a:prstGeom>
        </p:spPr>
      </p:pic>
      <p:pic>
        <p:nvPicPr>
          <p:cNvPr id="12" name="Picture 11">
            <a:extLst>
              <a:ext uri="{FF2B5EF4-FFF2-40B4-BE49-F238E27FC236}">
                <a16:creationId xmlns:a16="http://schemas.microsoft.com/office/drawing/2014/main" id="{5DA23EE6-B4BB-8645-9FAA-4BE374001DC1}"/>
              </a:ext>
            </a:extLst>
          </p:cNvPr>
          <p:cNvPicPr>
            <a:picLocks noChangeAspect="1"/>
          </p:cNvPicPr>
          <p:nvPr userDrawn="1"/>
        </p:nvPicPr>
        <p:blipFill>
          <a:blip r:embed="rId3"/>
          <a:stretch>
            <a:fillRect/>
          </a:stretch>
        </p:blipFill>
        <p:spPr>
          <a:xfrm>
            <a:off x="720000" y="6424258"/>
            <a:ext cx="1850665" cy="118443"/>
          </a:xfrm>
          <a:prstGeom prst="rect">
            <a:avLst/>
          </a:prstGeom>
        </p:spPr>
      </p:pic>
      <p:sp>
        <p:nvSpPr>
          <p:cNvPr id="13" name="Rectangle 12">
            <a:extLst>
              <a:ext uri="{FF2B5EF4-FFF2-40B4-BE49-F238E27FC236}">
                <a16:creationId xmlns:a16="http://schemas.microsoft.com/office/drawing/2014/main" id="{FF62AA56-DB8A-7C4D-A8F3-2391B77030A2}"/>
              </a:ext>
            </a:extLst>
          </p:cNvPr>
          <p:cNvSpPr/>
          <p:nvPr userDrawn="1"/>
        </p:nvSpPr>
        <p:spPr>
          <a:xfrm>
            <a:off x="0" y="6090289"/>
            <a:ext cx="12192000" cy="1835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3893994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End slide editable date">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1229CC56-CE9D-AC4A-88F4-E1F37208D035}"/>
              </a:ext>
            </a:extLst>
          </p:cNvPr>
          <p:cNvSpPr/>
          <p:nvPr userDrawn="1"/>
        </p:nvSpPr>
        <p:spPr>
          <a:xfrm>
            <a:off x="0" y="1"/>
            <a:ext cx="12192000" cy="609028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7" name="Picture 6">
            <a:extLst>
              <a:ext uri="{FF2B5EF4-FFF2-40B4-BE49-F238E27FC236}">
                <a16:creationId xmlns:a16="http://schemas.microsoft.com/office/drawing/2014/main" id="{7BADC050-BCFF-C545-AB53-D940716D9061}"/>
              </a:ext>
            </a:extLst>
          </p:cNvPr>
          <p:cNvPicPr>
            <a:picLocks noChangeAspect="1"/>
          </p:cNvPicPr>
          <p:nvPr userDrawn="1"/>
        </p:nvPicPr>
        <p:blipFill>
          <a:blip r:embed="rId2"/>
          <a:stretch>
            <a:fillRect/>
          </a:stretch>
        </p:blipFill>
        <p:spPr>
          <a:xfrm>
            <a:off x="720000" y="2930856"/>
            <a:ext cx="1126699" cy="792404"/>
          </a:xfrm>
          <a:prstGeom prst="rect">
            <a:avLst/>
          </a:prstGeom>
        </p:spPr>
      </p:pic>
      <p:pic>
        <p:nvPicPr>
          <p:cNvPr id="8" name="Picture 7">
            <a:extLst>
              <a:ext uri="{FF2B5EF4-FFF2-40B4-BE49-F238E27FC236}">
                <a16:creationId xmlns:a16="http://schemas.microsoft.com/office/drawing/2014/main" id="{B6B9181D-D33F-CA4B-B2B9-9CDA6D722AC0}"/>
              </a:ext>
            </a:extLst>
          </p:cNvPr>
          <p:cNvPicPr>
            <a:picLocks noChangeAspect="1"/>
          </p:cNvPicPr>
          <p:nvPr userDrawn="1"/>
        </p:nvPicPr>
        <p:blipFill>
          <a:blip r:embed="rId3"/>
          <a:stretch>
            <a:fillRect/>
          </a:stretch>
        </p:blipFill>
        <p:spPr>
          <a:xfrm>
            <a:off x="720000" y="6424258"/>
            <a:ext cx="1850665" cy="118443"/>
          </a:xfrm>
          <a:prstGeom prst="rect">
            <a:avLst/>
          </a:prstGeom>
        </p:spPr>
      </p:pic>
      <p:sp>
        <p:nvSpPr>
          <p:cNvPr id="9" name="Rectangle 8">
            <a:extLst>
              <a:ext uri="{FF2B5EF4-FFF2-40B4-BE49-F238E27FC236}">
                <a16:creationId xmlns:a16="http://schemas.microsoft.com/office/drawing/2014/main" id="{C217BB90-548C-5F44-9CCF-3D8FECBFF29D}"/>
              </a:ext>
            </a:extLst>
          </p:cNvPr>
          <p:cNvSpPr/>
          <p:nvPr userDrawn="1"/>
        </p:nvSpPr>
        <p:spPr>
          <a:xfrm>
            <a:off x="0" y="6090289"/>
            <a:ext cx="12192000" cy="1835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TextBox 10">
            <a:extLst>
              <a:ext uri="{FF2B5EF4-FFF2-40B4-BE49-F238E27FC236}">
                <a16:creationId xmlns:a16="http://schemas.microsoft.com/office/drawing/2014/main" id="{7690733C-3A1C-F541-A5D2-872F336705D9}"/>
              </a:ext>
            </a:extLst>
          </p:cNvPr>
          <p:cNvSpPr txBox="1"/>
          <p:nvPr userDrawn="1"/>
        </p:nvSpPr>
        <p:spPr>
          <a:xfrm>
            <a:off x="720000" y="4224991"/>
            <a:ext cx="2150650" cy="1154162"/>
          </a:xfrm>
          <a:prstGeom prst="rect">
            <a:avLst/>
          </a:prstGeom>
          <a:noFill/>
        </p:spPr>
        <p:txBody>
          <a:bodyPr wrap="square" lIns="0" tIns="0" rIns="0" bIns="0" rtlCol="0">
            <a:spAutoFit/>
          </a:bodyPr>
          <a:lstStyle/>
          <a:p>
            <a:r>
              <a:rPr lang="en-GB" sz="1000" b="1">
                <a:solidFill>
                  <a:schemeClr val="bg1"/>
                </a:solidFill>
              </a:rPr>
              <a:t>Energy Networks Association</a:t>
            </a:r>
          </a:p>
          <a:p>
            <a:r>
              <a:rPr lang="en-GB" sz="1000">
                <a:solidFill>
                  <a:schemeClr val="bg1"/>
                </a:solidFill>
              </a:rPr>
              <a:t>4 More London Riverside</a:t>
            </a:r>
          </a:p>
          <a:p>
            <a:r>
              <a:rPr lang="en-GB" sz="1000">
                <a:solidFill>
                  <a:schemeClr val="bg1"/>
                </a:solidFill>
              </a:rPr>
              <a:t>London SE1 2AU</a:t>
            </a:r>
          </a:p>
          <a:p>
            <a:pPr>
              <a:spcAft>
                <a:spcPts val="600"/>
              </a:spcAft>
            </a:pPr>
            <a:r>
              <a:rPr lang="en-GB" sz="1000">
                <a:solidFill>
                  <a:schemeClr val="bg1"/>
                </a:solidFill>
              </a:rPr>
              <a:t>t. +44 (0)20 7706 5100 </a:t>
            </a:r>
          </a:p>
          <a:p>
            <a:r>
              <a:rPr lang="en-GB" sz="1000">
                <a:solidFill>
                  <a:schemeClr val="bg1"/>
                </a:solidFill>
              </a:rPr>
              <a:t>    @EnergyNetworks</a:t>
            </a:r>
          </a:p>
          <a:p>
            <a:r>
              <a:rPr lang="en-GB" sz="1000" b="1">
                <a:solidFill>
                  <a:schemeClr val="accent3"/>
                </a:solidFill>
              </a:rPr>
              <a:t>energynetworks.org</a:t>
            </a:r>
          </a:p>
          <a:p>
            <a:endParaRPr lang="en-GB" sz="1000">
              <a:solidFill>
                <a:schemeClr val="bg1"/>
              </a:solidFill>
            </a:endParaRPr>
          </a:p>
        </p:txBody>
      </p:sp>
      <p:sp>
        <p:nvSpPr>
          <p:cNvPr id="12" name="TextBox 11">
            <a:extLst>
              <a:ext uri="{FF2B5EF4-FFF2-40B4-BE49-F238E27FC236}">
                <a16:creationId xmlns:a16="http://schemas.microsoft.com/office/drawing/2014/main" id="{94000841-12F3-6E47-A63B-FFE74C0CC0C8}"/>
              </a:ext>
            </a:extLst>
          </p:cNvPr>
          <p:cNvSpPr txBox="1"/>
          <p:nvPr userDrawn="1"/>
        </p:nvSpPr>
        <p:spPr>
          <a:xfrm>
            <a:off x="720000" y="5621152"/>
            <a:ext cx="4134581" cy="224677"/>
          </a:xfrm>
          <a:prstGeom prst="rect">
            <a:avLst/>
          </a:prstGeom>
          <a:noFill/>
        </p:spPr>
        <p:txBody>
          <a:bodyPr wrap="square" lIns="0" tIns="0" rIns="0" bIns="0" rtlCol="0">
            <a:spAutoFit/>
          </a:bodyPr>
          <a:lstStyle/>
          <a:p>
            <a:r>
              <a:rPr lang="en-GB" sz="730" b="0">
                <a:solidFill>
                  <a:schemeClr val="bg1"/>
                </a:solidFill>
              </a:rPr>
              <a:t>Energy Networks Association Limited is a company registered in England &amp; Wales No. 04832301</a:t>
            </a:r>
          </a:p>
          <a:p>
            <a:r>
              <a:rPr lang="en-GB" sz="730" b="0">
                <a:solidFill>
                  <a:schemeClr val="bg1"/>
                </a:solidFill>
              </a:rPr>
              <a:t>Registered office: 4 More London Riverside, London SE1 2AU</a:t>
            </a:r>
          </a:p>
        </p:txBody>
      </p:sp>
      <p:pic>
        <p:nvPicPr>
          <p:cNvPr id="14" name="Picture 13">
            <a:extLst>
              <a:ext uri="{FF2B5EF4-FFF2-40B4-BE49-F238E27FC236}">
                <a16:creationId xmlns:a16="http://schemas.microsoft.com/office/drawing/2014/main" id="{BE0176C1-3171-F14F-A2A7-072D0A4873B2}"/>
              </a:ext>
            </a:extLst>
          </p:cNvPr>
          <p:cNvPicPr>
            <a:picLocks noChangeAspect="1"/>
          </p:cNvPicPr>
          <p:nvPr userDrawn="1"/>
        </p:nvPicPr>
        <p:blipFill>
          <a:blip r:embed="rId4"/>
          <a:stretch>
            <a:fillRect/>
          </a:stretch>
        </p:blipFill>
        <p:spPr>
          <a:xfrm>
            <a:off x="720000" y="4949308"/>
            <a:ext cx="121375" cy="94403"/>
          </a:xfrm>
          <a:prstGeom prst="rect">
            <a:avLst/>
          </a:prstGeom>
        </p:spPr>
      </p:pic>
      <p:sp>
        <p:nvSpPr>
          <p:cNvPr id="3" name="Text Placeholder 2">
            <a:extLst>
              <a:ext uri="{FF2B5EF4-FFF2-40B4-BE49-F238E27FC236}">
                <a16:creationId xmlns:a16="http://schemas.microsoft.com/office/drawing/2014/main" id="{8CBF64F1-74AF-8148-922B-93C1F8B12475}"/>
              </a:ext>
            </a:extLst>
          </p:cNvPr>
          <p:cNvSpPr>
            <a:spLocks noGrp="1"/>
          </p:cNvSpPr>
          <p:nvPr>
            <p:ph type="body" sz="quarter" idx="10"/>
          </p:nvPr>
        </p:nvSpPr>
        <p:spPr>
          <a:xfrm>
            <a:off x="720000" y="5389754"/>
            <a:ext cx="1355290" cy="200013"/>
          </a:xfrm>
        </p:spPr>
        <p:txBody>
          <a:bodyPr>
            <a:noAutofit/>
          </a:bodyPr>
          <a:lstStyle>
            <a:lvl1pPr marL="0" indent="0">
              <a:lnSpc>
                <a:spcPct val="100000"/>
              </a:lnSpc>
              <a:spcBef>
                <a:spcPts val="0"/>
              </a:spcBef>
              <a:buNone/>
              <a:defRPr sz="730">
                <a:solidFill>
                  <a:schemeClr val="bg1"/>
                </a:solidFill>
              </a:defRPr>
            </a:lvl1pPr>
            <a:lvl2pPr marL="271462" indent="0">
              <a:lnSpc>
                <a:spcPct val="100000"/>
              </a:lnSpc>
              <a:spcBef>
                <a:spcPts val="0"/>
              </a:spcBef>
              <a:buNone/>
              <a:defRPr sz="730">
                <a:solidFill>
                  <a:schemeClr val="bg1"/>
                </a:solidFill>
              </a:defRPr>
            </a:lvl2pPr>
            <a:lvl3pPr marL="577850" indent="0">
              <a:lnSpc>
                <a:spcPct val="100000"/>
              </a:lnSpc>
              <a:spcBef>
                <a:spcPts val="0"/>
              </a:spcBef>
              <a:buNone/>
              <a:defRPr sz="730">
                <a:solidFill>
                  <a:schemeClr val="bg1"/>
                </a:solidFill>
              </a:defRPr>
            </a:lvl3pPr>
            <a:lvl4pPr marL="895350" indent="0">
              <a:lnSpc>
                <a:spcPct val="100000"/>
              </a:lnSpc>
              <a:spcBef>
                <a:spcPts val="0"/>
              </a:spcBef>
              <a:buNone/>
              <a:defRPr sz="730">
                <a:solidFill>
                  <a:schemeClr val="bg1"/>
                </a:solidFill>
              </a:defRPr>
            </a:lvl4pPr>
            <a:lvl5pPr marL="1155700" indent="0">
              <a:lnSpc>
                <a:spcPct val="100000"/>
              </a:lnSpc>
              <a:spcBef>
                <a:spcPts val="0"/>
              </a:spcBef>
              <a:buNone/>
              <a:defRPr sz="730">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12093814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4DC6520-C769-8547-9F0B-AE80CB24FE1E}"/>
              </a:ext>
            </a:extLst>
          </p:cNvPr>
          <p:cNvSpPr>
            <a:spLocks noGrp="1"/>
          </p:cNvSpPr>
          <p:nvPr>
            <p:ph type="title"/>
          </p:nvPr>
        </p:nvSpPr>
        <p:spPr>
          <a:xfrm>
            <a:off x="720000" y="288000"/>
            <a:ext cx="9000000" cy="936000"/>
          </a:xfrm>
          <a:prstGeom prst="rect">
            <a:avLst/>
          </a:prstGeom>
        </p:spPr>
        <p:txBody>
          <a:bodyPr vert="horz" lIns="0" tIns="0" rIns="0" bIns="0" rtlCol="0" anchor="b" anchorCtr="0">
            <a:no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60043D08-9A52-454E-A52C-20C942309C06}"/>
              </a:ext>
            </a:extLst>
          </p:cNvPr>
          <p:cNvSpPr>
            <a:spLocks noGrp="1"/>
          </p:cNvSpPr>
          <p:nvPr>
            <p:ph type="body" idx="1"/>
          </p:nvPr>
        </p:nvSpPr>
        <p:spPr>
          <a:xfrm>
            <a:off x="720000" y="1800000"/>
            <a:ext cx="11037600" cy="3960000"/>
          </a:xfrm>
          <a:prstGeom prst="rect">
            <a:avLst/>
          </a:prstGeom>
        </p:spPr>
        <p:txBody>
          <a:bodyPr vert="horz" lIns="0" tIns="0" rIns="0" bIns="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a:extLst>
              <a:ext uri="{FF2B5EF4-FFF2-40B4-BE49-F238E27FC236}">
                <a16:creationId xmlns:a16="http://schemas.microsoft.com/office/drawing/2014/main" id="{A42453E8-E7DC-A349-95CE-E1AA0F5F33F4}"/>
              </a:ext>
            </a:extLst>
          </p:cNvPr>
          <p:cNvSpPr>
            <a:spLocks noGrp="1"/>
          </p:cNvSpPr>
          <p:nvPr>
            <p:ph type="sldNum" sz="quarter" idx="4"/>
          </p:nvPr>
        </p:nvSpPr>
        <p:spPr>
          <a:xfrm>
            <a:off x="10677600" y="6320870"/>
            <a:ext cx="1080000" cy="360000"/>
          </a:xfrm>
          <a:prstGeom prst="rect">
            <a:avLst/>
          </a:prstGeom>
        </p:spPr>
        <p:txBody>
          <a:bodyPr vert="horz" lIns="0" tIns="0" rIns="0" bIns="0" rtlCol="0" anchor="ctr"/>
          <a:lstStyle>
            <a:lvl1pPr algn="l">
              <a:defRPr sz="1600">
                <a:solidFill>
                  <a:schemeClr val="accent1"/>
                </a:solidFill>
              </a:defRPr>
            </a:lvl1pPr>
          </a:lstStyle>
          <a:p>
            <a:fld id="{98FF217E-B86F-EA42-9607-BE163228A213}" type="slidenum">
              <a:rPr lang="en-GB"/>
              <a:pPr/>
              <a:t>‹#›</a:t>
            </a:fld>
            <a:endParaRPr lang="en-GB"/>
          </a:p>
        </p:txBody>
      </p:sp>
    </p:spTree>
    <p:extLst>
      <p:ext uri="{BB962C8B-B14F-4D97-AF65-F5344CB8AC3E}">
        <p14:creationId xmlns:p14="http://schemas.microsoft.com/office/powerpoint/2010/main" val="101015306"/>
      </p:ext>
    </p:extLst>
  </p:cSld>
  <p:clrMap bg1="lt1" tx1="dk1" bg2="lt2" tx2="dk2" accent1="accent1" accent2="accent2" accent3="accent3" accent4="accent4" accent5="accent5" accent6="accent6" hlink="hlink" folHlink="folHlink"/>
  <p:sldLayoutIdLst>
    <p:sldLayoutId id="2147483653" r:id="rId1"/>
    <p:sldLayoutId id="2147483657" r:id="rId2"/>
    <p:sldLayoutId id="2147483654" r:id="rId3"/>
    <p:sldLayoutId id="2147483658" r:id="rId4"/>
    <p:sldLayoutId id="2147483650" r:id="rId5"/>
    <p:sldLayoutId id="2147483659" r:id="rId6"/>
    <p:sldLayoutId id="2147483655" r:id="rId7"/>
    <p:sldLayoutId id="2147483660" r:id="rId8"/>
    <p:sldLayoutId id="2147483656" r:id="rId9"/>
  </p:sldLayoutIdLst>
  <p:hf hdr="0" ftr="0" dt="0"/>
  <p:txStyles>
    <p:titleStyle>
      <a:lvl1pPr algn="l" defTabSz="914400" rtl="0" eaLnBrk="1" latinLnBrk="0" hangingPunct="1">
        <a:lnSpc>
          <a:spcPct val="90000"/>
        </a:lnSpc>
        <a:spcBef>
          <a:spcPct val="0"/>
        </a:spcBef>
        <a:buNone/>
        <a:defRPr sz="2300" b="1" u="sng" kern="1200" baseline="0">
          <a:solidFill>
            <a:schemeClr val="accent1"/>
          </a:solidFill>
          <a:uFill>
            <a:solidFill>
              <a:schemeClr val="accent2"/>
            </a:solidFill>
          </a:uFill>
          <a:latin typeface="+mj-lt"/>
          <a:ea typeface="+mj-ea"/>
          <a:cs typeface="+mj-cs"/>
        </a:defRPr>
      </a:lvl1pPr>
    </p:titleStyle>
    <p:bodyStyle>
      <a:lvl1pPr marL="228600" indent="-228600" algn="l" defTabSz="914400" rtl="0" eaLnBrk="1" latinLnBrk="0" hangingPunct="1">
        <a:lnSpc>
          <a:spcPts val="2200"/>
        </a:lnSpc>
        <a:spcBef>
          <a:spcPts val="400"/>
        </a:spcBef>
        <a:buClr>
          <a:schemeClr val="accent4"/>
        </a:buClr>
        <a:buFont typeface="Arial" panose="020B0604020202020204" pitchFamily="34" charset="0"/>
        <a:buChar char="•"/>
        <a:defRPr sz="1900" kern="1200">
          <a:solidFill>
            <a:schemeClr val="tx1"/>
          </a:solidFill>
          <a:latin typeface="+mn-lt"/>
          <a:ea typeface="+mn-ea"/>
          <a:cs typeface="+mn-cs"/>
        </a:defRPr>
      </a:lvl1pPr>
      <a:lvl2pPr marL="542925" indent="-271463" algn="l" defTabSz="914400" rtl="0" eaLnBrk="1" latinLnBrk="0" hangingPunct="1">
        <a:lnSpc>
          <a:spcPts val="2200"/>
        </a:lnSpc>
        <a:spcBef>
          <a:spcPts val="400"/>
        </a:spcBef>
        <a:buClr>
          <a:schemeClr val="accent4"/>
        </a:buClr>
        <a:buFont typeface="System Font Regular"/>
        <a:buChar char="–"/>
        <a:tabLst/>
        <a:defRPr sz="1900" kern="1200">
          <a:solidFill>
            <a:schemeClr val="tx1"/>
          </a:solidFill>
          <a:latin typeface="+mn-lt"/>
          <a:ea typeface="+mn-ea"/>
          <a:cs typeface="+mn-cs"/>
        </a:defRPr>
      </a:lvl2pPr>
      <a:lvl3pPr marL="849313" indent="-271463" algn="l" defTabSz="914400" rtl="0" eaLnBrk="1" latinLnBrk="0" hangingPunct="1">
        <a:lnSpc>
          <a:spcPts val="2200"/>
        </a:lnSpc>
        <a:spcBef>
          <a:spcPts val="400"/>
        </a:spcBef>
        <a:buClr>
          <a:schemeClr val="accent4"/>
        </a:buClr>
        <a:buFont typeface="System Font Regular"/>
        <a:buChar char="–"/>
        <a:tabLst/>
        <a:defRPr sz="1900" kern="1200">
          <a:solidFill>
            <a:schemeClr val="tx1"/>
          </a:solidFill>
          <a:latin typeface="+mn-lt"/>
          <a:ea typeface="+mn-ea"/>
          <a:cs typeface="+mn-cs"/>
        </a:defRPr>
      </a:lvl3pPr>
      <a:lvl4pPr marL="1155700" indent="-260350" algn="l" defTabSz="914400" rtl="0" eaLnBrk="1" latinLnBrk="0" hangingPunct="1">
        <a:lnSpc>
          <a:spcPts val="2200"/>
        </a:lnSpc>
        <a:spcBef>
          <a:spcPts val="400"/>
        </a:spcBef>
        <a:buClr>
          <a:schemeClr val="accent4"/>
        </a:buClr>
        <a:buFont typeface="System Font Regular"/>
        <a:buChar char="–"/>
        <a:tabLst/>
        <a:defRPr sz="1900" kern="1200">
          <a:solidFill>
            <a:schemeClr val="tx1"/>
          </a:solidFill>
          <a:latin typeface="+mn-lt"/>
          <a:ea typeface="+mn-ea"/>
          <a:cs typeface="+mn-cs"/>
        </a:defRPr>
      </a:lvl4pPr>
      <a:lvl5pPr marL="1427163" indent="-271463" algn="l" defTabSz="914400" rtl="0" eaLnBrk="1" latinLnBrk="0" hangingPunct="1">
        <a:lnSpc>
          <a:spcPts val="2200"/>
        </a:lnSpc>
        <a:spcBef>
          <a:spcPts val="400"/>
        </a:spcBef>
        <a:buClr>
          <a:schemeClr val="accent4"/>
        </a:buClr>
        <a:buFont typeface="System Font Regular"/>
        <a:buChar char="–"/>
        <a:tabLst/>
        <a:defRPr sz="19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teams.microsoft.com/l/meetup-join/19%3ameeting_NTQwNWRmZTEtYWJkNi00MTFlLTg1NjUtMGE2MzE3ZjM5NGUw%40thread.v2/0?context=%7b%22Tid%22%3a%2256e903da-abd8-49e7-9fc1-bbca8648c565%22%2c%22Oid%22%3a%2227bff9ba-64e9-43e9-8a5c-085905bcefee%22%7d" TargetMode="External"/><Relationship Id="rId2" Type="http://schemas.openxmlformats.org/officeDocument/2006/relationships/image" Target="../media/image6.jpg"/><Relationship Id="rId1" Type="http://schemas.openxmlformats.org/officeDocument/2006/relationships/slideLayout" Target="../slideLayouts/slideLayout1.xml"/><Relationship Id="rId4" Type="http://schemas.openxmlformats.org/officeDocument/2006/relationships/hyperlink" Target="tel:+442038555885,,585319406# "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3" Type="http://schemas.openxmlformats.org/officeDocument/2006/relationships/hyperlink" Target="https://www.nationalgrideso.com/electricity-transmission/document/272966/download" TargetMode="External"/><Relationship Id="rId2" Type="http://schemas.openxmlformats.org/officeDocument/2006/relationships/hyperlink" Target="https://www.dcode.org.uk/consultations/open-consultations/" TargetMode="External"/><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2" Type="http://schemas.openxmlformats.org/officeDocument/2006/relationships/hyperlink" Target="https://www.energynetworks.org/operating-the-networks/managing-cyber-security" TargetMode="Externa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5.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Placeholder 8">
            <a:extLst>
              <a:ext uri="{FF2B5EF4-FFF2-40B4-BE49-F238E27FC236}">
                <a16:creationId xmlns:a16="http://schemas.microsoft.com/office/drawing/2014/main" id="{FE3075F2-F49F-8A48-8834-BEAEC3932C06}"/>
              </a:ext>
            </a:extLst>
          </p:cNvPr>
          <p:cNvPicPr>
            <a:picLocks noGrp="1" noChangeAspect="1"/>
          </p:cNvPicPr>
          <p:nvPr>
            <p:ph type="pic" sz="quarter" idx="13"/>
          </p:nvPr>
        </p:nvPicPr>
        <p:blipFill rotWithShape="1">
          <a:blip r:embed="rId2"/>
          <a:srcRect l="1501" t="1497"/>
          <a:stretch/>
        </p:blipFill>
        <p:spPr>
          <a:xfrm>
            <a:off x="0" y="0"/>
            <a:ext cx="12192000" cy="6090096"/>
          </a:xfrm>
        </p:spPr>
      </p:pic>
      <p:sp>
        <p:nvSpPr>
          <p:cNvPr id="5" name="Slide Number Placeholder 4">
            <a:extLst>
              <a:ext uri="{FF2B5EF4-FFF2-40B4-BE49-F238E27FC236}">
                <a16:creationId xmlns:a16="http://schemas.microsoft.com/office/drawing/2014/main" id="{CE60AD14-BB1C-6543-9305-C38C54BD1539}"/>
              </a:ext>
            </a:extLst>
          </p:cNvPr>
          <p:cNvSpPr>
            <a:spLocks noGrp="1"/>
          </p:cNvSpPr>
          <p:nvPr>
            <p:ph type="sldNum" sz="quarter" idx="12"/>
          </p:nvPr>
        </p:nvSpPr>
        <p:spPr/>
        <p:txBody>
          <a:bodyPr/>
          <a:lstStyle/>
          <a:p>
            <a:fld id="{98FF217E-B86F-EA42-9607-BE163228A213}" type="slidenum">
              <a:rPr lang="en-GB"/>
              <a:t>1</a:t>
            </a:fld>
            <a:endParaRPr lang="en-GB"/>
          </a:p>
        </p:txBody>
      </p:sp>
      <p:sp>
        <p:nvSpPr>
          <p:cNvPr id="6" name="Text Placeholder 5">
            <a:extLst>
              <a:ext uri="{FF2B5EF4-FFF2-40B4-BE49-F238E27FC236}">
                <a16:creationId xmlns:a16="http://schemas.microsoft.com/office/drawing/2014/main" id="{6D5B8EE3-5227-2A4E-B9D8-702B57062CD7}"/>
              </a:ext>
            </a:extLst>
          </p:cNvPr>
          <p:cNvSpPr>
            <a:spLocks noGrp="1"/>
          </p:cNvSpPr>
          <p:nvPr>
            <p:ph type="body" sz="quarter" idx="14"/>
          </p:nvPr>
        </p:nvSpPr>
        <p:spPr/>
        <p:txBody>
          <a:bodyPr/>
          <a:lstStyle/>
          <a:p>
            <a:endParaRPr lang="en-GB"/>
          </a:p>
        </p:txBody>
      </p:sp>
      <p:sp>
        <p:nvSpPr>
          <p:cNvPr id="12" name="Title 2">
            <a:extLst>
              <a:ext uri="{FF2B5EF4-FFF2-40B4-BE49-F238E27FC236}">
                <a16:creationId xmlns:a16="http://schemas.microsoft.com/office/drawing/2014/main" id="{EC71653B-DD32-D8A9-D3D4-FA68FE6F9217}"/>
              </a:ext>
            </a:extLst>
          </p:cNvPr>
          <p:cNvSpPr txBox="1">
            <a:spLocks/>
          </p:cNvSpPr>
          <p:nvPr/>
        </p:nvSpPr>
        <p:spPr>
          <a:xfrm>
            <a:off x="872399" y="2028161"/>
            <a:ext cx="7832873" cy="1544003"/>
          </a:xfrm>
          <a:prstGeom prst="rect">
            <a:avLst/>
          </a:prstGeom>
        </p:spPr>
        <p:txBody>
          <a:bodyPr vert="horz" lIns="0" tIns="0" rIns="0" bIns="0" rtlCol="0" anchor="b" anchorCtr="0">
            <a:noAutofit/>
          </a:bodyPr>
          <a:lstStyle>
            <a:lvl1pPr algn="l" defTabSz="914400" rtl="0" eaLnBrk="1" latinLnBrk="0" hangingPunct="1">
              <a:lnSpc>
                <a:spcPts val="4000"/>
              </a:lnSpc>
              <a:spcBef>
                <a:spcPct val="0"/>
              </a:spcBef>
              <a:buNone/>
              <a:defRPr sz="3400" b="1" u="sng" kern="1200" baseline="0">
                <a:solidFill>
                  <a:schemeClr val="bg1"/>
                </a:solidFill>
                <a:uFill>
                  <a:solidFill>
                    <a:schemeClr val="accent3"/>
                  </a:solidFill>
                </a:uFill>
                <a:latin typeface="+mj-lt"/>
                <a:ea typeface="+mj-ea"/>
                <a:cs typeface="+mj-cs"/>
              </a:defRPr>
            </a:lvl1pPr>
          </a:lstStyle>
          <a:p>
            <a:r>
              <a:rPr lang="en-GB" dirty="0"/>
              <a:t>DER Technical Forum</a:t>
            </a:r>
          </a:p>
        </p:txBody>
      </p:sp>
      <p:sp>
        <p:nvSpPr>
          <p:cNvPr id="13" name="Text Placeholder 6">
            <a:extLst>
              <a:ext uri="{FF2B5EF4-FFF2-40B4-BE49-F238E27FC236}">
                <a16:creationId xmlns:a16="http://schemas.microsoft.com/office/drawing/2014/main" id="{D14C27DC-1B27-37FC-5D97-1574CA6C908B}"/>
              </a:ext>
            </a:extLst>
          </p:cNvPr>
          <p:cNvSpPr txBox="1">
            <a:spLocks/>
          </p:cNvSpPr>
          <p:nvPr/>
        </p:nvSpPr>
        <p:spPr>
          <a:xfrm>
            <a:off x="872399" y="4779943"/>
            <a:ext cx="4303713" cy="1219076"/>
          </a:xfrm>
          <a:prstGeom prst="rect">
            <a:avLst/>
          </a:prstGeom>
        </p:spPr>
        <p:txBody>
          <a:bodyPr vert="horz" lIns="0" tIns="0" rIns="0" bIns="0" rtlCol="0">
            <a:noAutofit/>
          </a:bodyPr>
          <a:lstStyle>
            <a:lvl1pPr marL="0" indent="0" algn="l" defTabSz="914400" rtl="0" eaLnBrk="1" latinLnBrk="0" hangingPunct="1">
              <a:lnSpc>
                <a:spcPts val="2200"/>
              </a:lnSpc>
              <a:spcBef>
                <a:spcPts val="400"/>
              </a:spcBef>
              <a:buClr>
                <a:schemeClr val="accent4"/>
              </a:buClr>
              <a:buFont typeface="Arial" panose="020B0604020202020204" pitchFamily="34" charset="0"/>
              <a:buNone/>
              <a:defRPr sz="2200" kern="1200">
                <a:solidFill>
                  <a:schemeClr val="bg1"/>
                </a:solidFill>
                <a:latin typeface="+mn-lt"/>
                <a:ea typeface="+mn-ea"/>
                <a:cs typeface="+mn-cs"/>
              </a:defRPr>
            </a:lvl1pPr>
            <a:lvl2pPr marL="271462" indent="0" algn="l" defTabSz="914400" rtl="0" eaLnBrk="1" latinLnBrk="0" hangingPunct="1">
              <a:lnSpc>
                <a:spcPts val="2200"/>
              </a:lnSpc>
              <a:spcBef>
                <a:spcPts val="400"/>
              </a:spcBef>
              <a:buClr>
                <a:schemeClr val="accent4"/>
              </a:buClr>
              <a:buFont typeface="System Font Regular"/>
              <a:buNone/>
              <a:tabLst/>
              <a:defRPr sz="2200" kern="1200">
                <a:solidFill>
                  <a:schemeClr val="bg1"/>
                </a:solidFill>
                <a:latin typeface="+mn-lt"/>
                <a:ea typeface="+mn-ea"/>
                <a:cs typeface="+mn-cs"/>
              </a:defRPr>
            </a:lvl2pPr>
            <a:lvl3pPr marL="577850" indent="0" algn="l" defTabSz="914400" rtl="0" eaLnBrk="1" latinLnBrk="0" hangingPunct="1">
              <a:lnSpc>
                <a:spcPts val="2200"/>
              </a:lnSpc>
              <a:spcBef>
                <a:spcPts val="400"/>
              </a:spcBef>
              <a:buClr>
                <a:schemeClr val="accent4"/>
              </a:buClr>
              <a:buFont typeface="System Font Regular"/>
              <a:buNone/>
              <a:tabLst/>
              <a:defRPr sz="2200" kern="1200">
                <a:solidFill>
                  <a:schemeClr val="bg1"/>
                </a:solidFill>
                <a:latin typeface="+mn-lt"/>
                <a:ea typeface="+mn-ea"/>
                <a:cs typeface="+mn-cs"/>
              </a:defRPr>
            </a:lvl3pPr>
            <a:lvl4pPr marL="895350" indent="0" algn="l" defTabSz="914400" rtl="0" eaLnBrk="1" latinLnBrk="0" hangingPunct="1">
              <a:lnSpc>
                <a:spcPts val="2200"/>
              </a:lnSpc>
              <a:spcBef>
                <a:spcPts val="400"/>
              </a:spcBef>
              <a:buClr>
                <a:schemeClr val="accent4"/>
              </a:buClr>
              <a:buFont typeface="System Font Regular"/>
              <a:buNone/>
              <a:tabLst/>
              <a:defRPr sz="2200" kern="1200">
                <a:solidFill>
                  <a:schemeClr val="bg1"/>
                </a:solidFill>
                <a:latin typeface="+mn-lt"/>
                <a:ea typeface="+mn-ea"/>
                <a:cs typeface="+mn-cs"/>
              </a:defRPr>
            </a:lvl4pPr>
            <a:lvl5pPr marL="1155700" indent="0" algn="l" defTabSz="914400" rtl="0" eaLnBrk="1" latinLnBrk="0" hangingPunct="1">
              <a:lnSpc>
                <a:spcPts val="2200"/>
              </a:lnSpc>
              <a:spcBef>
                <a:spcPts val="400"/>
              </a:spcBef>
              <a:buClr>
                <a:schemeClr val="accent4"/>
              </a:buClr>
              <a:buFont typeface="System Font Regular"/>
              <a:buNone/>
              <a:tabLst/>
              <a:defRPr sz="2200" kern="1200">
                <a:solidFill>
                  <a:schemeClr val="bg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dirty="0"/>
              <a:t>15 December 2022</a:t>
            </a:r>
          </a:p>
          <a:p>
            <a:r>
              <a:rPr lang="en-GB" dirty="0"/>
              <a:t>09:00 – 11:00</a:t>
            </a:r>
          </a:p>
        </p:txBody>
      </p:sp>
      <p:sp>
        <p:nvSpPr>
          <p:cNvPr id="2" name="Rectangle 1">
            <a:extLst>
              <a:ext uri="{FF2B5EF4-FFF2-40B4-BE49-F238E27FC236}">
                <a16:creationId xmlns:a16="http://schemas.microsoft.com/office/drawing/2014/main" id="{C73A5278-87EC-ACD0-FDA5-9188D62F11CF}"/>
              </a:ext>
            </a:extLst>
          </p:cNvPr>
          <p:cNvSpPr>
            <a:spLocks noChangeArrowheads="1"/>
          </p:cNvSpPr>
          <p:nvPr/>
        </p:nvSpPr>
        <p:spPr bwMode="auto">
          <a:xfrm>
            <a:off x="218114" y="363600"/>
            <a:ext cx="3518912" cy="1754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bg1"/>
                </a:solidFill>
                <a:effectLst/>
                <a:latin typeface="Segoe UI" panose="020B0502040204020203" pitchFamily="34" charset="0"/>
                <a:ea typeface="Calibri" panose="020F0502020204030204" pitchFamily="34" charset="0"/>
                <a:cs typeface="Segoe UI" panose="020B0502040204020203" pitchFamily="34" charset="0"/>
              </a:rPr>
              <a:t>Microsoft Teams meeting</a:t>
            </a:r>
            <a:r>
              <a:rPr kumimoji="0" lang="en-US" altLang="en-US" sz="1100" b="0" i="0" u="none" strike="noStrike" cap="none" normalizeH="0" baseline="0" dirty="0">
                <a:ln>
                  <a:noFill/>
                </a:ln>
                <a:solidFill>
                  <a:schemeClr val="bg1"/>
                </a:solidFill>
                <a:effectLst/>
                <a:latin typeface="Segoe UI" panose="020B0502040204020203" pitchFamily="34" charset="0"/>
                <a:ea typeface="Calibri" panose="020F0502020204030204" pitchFamily="34" charset="0"/>
                <a:cs typeface="Segoe UI" panose="020B0502040204020203" pitchFamily="34" charset="0"/>
              </a:rPr>
              <a:t> </a:t>
            </a:r>
            <a:endParaRPr kumimoji="0" lang="en-GB" altLang="en-US" sz="600" b="0" i="0" u="none" strike="noStrike" cap="none" normalizeH="0" baseline="0" dirty="0">
              <a:ln>
                <a:noFill/>
              </a:ln>
              <a:solidFill>
                <a:schemeClr val="bg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1" i="0" u="none" strike="noStrike" cap="none" normalizeH="0" baseline="0" dirty="0">
                <a:ln>
                  <a:noFill/>
                </a:ln>
                <a:solidFill>
                  <a:schemeClr val="bg1"/>
                </a:solidFill>
                <a:effectLst/>
                <a:latin typeface="Segoe UI" panose="020B0502040204020203" pitchFamily="34" charset="0"/>
                <a:ea typeface="Calibri" panose="020F0502020204030204" pitchFamily="34" charset="0"/>
                <a:cs typeface="Segoe UI" panose="020B0502040204020203" pitchFamily="34" charset="0"/>
              </a:rPr>
              <a:t>Join on your computer, mobile app or room device</a:t>
            </a:r>
            <a:r>
              <a:rPr kumimoji="0" lang="en-US" altLang="en-US" sz="1100" b="1" i="0" u="none" strike="noStrike" cap="none" normalizeH="0" baseline="0" dirty="0">
                <a:ln>
                  <a:noFill/>
                </a:ln>
                <a:solidFill>
                  <a:schemeClr val="bg1"/>
                </a:solidFill>
                <a:effectLst/>
                <a:latin typeface="Segoe UI" panose="020B0502040204020203" pitchFamily="34" charset="0"/>
                <a:ea typeface="Calibri" panose="020F0502020204030204" pitchFamily="34" charset="0"/>
                <a:cs typeface="Segoe UI" panose="020B0502040204020203" pitchFamily="34" charset="0"/>
              </a:rPr>
              <a:t> </a:t>
            </a:r>
            <a:endParaRPr kumimoji="0" lang="en-GB" altLang="en-US" sz="600" b="0" i="0" u="none" strike="noStrike" cap="none" normalizeH="0" baseline="0" dirty="0">
              <a:ln>
                <a:noFill/>
              </a:ln>
              <a:solidFill>
                <a:schemeClr val="bg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a:ln>
                  <a:noFill/>
                </a:ln>
                <a:solidFill>
                  <a:schemeClr val="bg1"/>
                </a:solidFill>
                <a:effectLst/>
                <a:latin typeface="Segoe UI Semibold" panose="020B0702040204020203" pitchFamily="34" charset="0"/>
                <a:ea typeface="Calibri" panose="020F0502020204030204" pitchFamily="34" charset="0"/>
                <a:cs typeface="Segoe UI Semibold" panose="020B0702040204020203" pitchFamily="34" charset="0"/>
                <a:hlinkClick r:id="rId3">
                  <a:extLst>
                    <a:ext uri="{A12FA001-AC4F-418D-AE19-62706E023703}">
                      <ahyp:hlinkClr xmlns:ahyp="http://schemas.microsoft.com/office/drawing/2018/hyperlinkcolor" val="tx"/>
                    </a:ext>
                  </a:extLst>
                </a:hlinkClick>
              </a:rPr>
              <a:t>Click here to join the meeting</a:t>
            </a:r>
            <a:r>
              <a:rPr kumimoji="0" lang="en-US" altLang="en-US" sz="1100" b="0" i="0" u="none" strike="noStrike" cap="none" normalizeH="0" baseline="0" dirty="0">
                <a:ln>
                  <a:noFill/>
                </a:ln>
                <a:solidFill>
                  <a:schemeClr val="bg1"/>
                </a:solidFill>
                <a:effectLst/>
                <a:latin typeface="Segoe UI" panose="020B0502040204020203" pitchFamily="34" charset="0"/>
                <a:ea typeface="Calibri" panose="020F0502020204030204" pitchFamily="34" charset="0"/>
                <a:cs typeface="Segoe UI" panose="020B0502040204020203" pitchFamily="34" charset="0"/>
              </a:rPr>
              <a:t> </a:t>
            </a:r>
            <a:endParaRPr kumimoji="0" lang="en-GB" altLang="en-US" sz="600" b="0" i="0" u="none" strike="noStrike" cap="none" normalizeH="0" baseline="0" dirty="0">
              <a:ln>
                <a:noFill/>
              </a:ln>
              <a:solidFill>
                <a:schemeClr val="bg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a:ln>
                  <a:noFill/>
                </a:ln>
                <a:solidFill>
                  <a:schemeClr val="bg1"/>
                </a:solidFill>
                <a:effectLst/>
                <a:latin typeface="Segoe UI" panose="020B0502040204020203" pitchFamily="34" charset="0"/>
                <a:ea typeface="Calibri" panose="020F0502020204030204" pitchFamily="34" charset="0"/>
                <a:cs typeface="Segoe UI" panose="020B0502040204020203" pitchFamily="34" charset="0"/>
              </a:rPr>
              <a:t>Meeting ID: </a:t>
            </a:r>
            <a:r>
              <a:rPr kumimoji="0" lang="en-US" altLang="en-US" sz="1200" b="0" i="0" u="none" strike="noStrike" cap="none" normalizeH="0" baseline="0" dirty="0">
                <a:ln>
                  <a:noFill/>
                </a:ln>
                <a:solidFill>
                  <a:schemeClr val="bg1"/>
                </a:solidFill>
                <a:effectLst/>
                <a:latin typeface="Segoe UI" panose="020B0502040204020203" pitchFamily="34" charset="0"/>
                <a:ea typeface="Calibri" panose="020F0502020204030204" pitchFamily="34" charset="0"/>
                <a:cs typeface="Segoe UI" panose="020B0502040204020203" pitchFamily="34" charset="0"/>
              </a:rPr>
              <a:t>323 575 281 357</a:t>
            </a:r>
            <a:r>
              <a:rPr kumimoji="0" lang="en-US" altLang="en-US" sz="1000" b="0" i="0" u="none" strike="noStrike" cap="none" normalizeH="0" baseline="0" dirty="0">
                <a:ln>
                  <a:noFill/>
                </a:ln>
                <a:solidFill>
                  <a:schemeClr val="bg1"/>
                </a:solidFill>
                <a:effectLst/>
                <a:latin typeface="Segoe UI" panose="020B0502040204020203" pitchFamily="34" charset="0"/>
                <a:ea typeface="Calibri" panose="020F0502020204030204" pitchFamily="34" charset="0"/>
                <a:cs typeface="Segoe UI" panose="020B0502040204020203" pitchFamily="34" charset="0"/>
              </a:rPr>
              <a:t> </a:t>
            </a:r>
            <a:br>
              <a:rPr kumimoji="0" lang="en-US" altLang="en-US" sz="1100" b="0" i="0" u="none" strike="noStrike" cap="none" normalizeH="0" baseline="0" dirty="0">
                <a:ln>
                  <a:noFill/>
                </a:ln>
                <a:solidFill>
                  <a:schemeClr val="bg1"/>
                </a:solidFill>
                <a:effectLst/>
                <a:latin typeface="Segoe UI" panose="020B0502040204020203" pitchFamily="34" charset="0"/>
                <a:ea typeface="Calibri" panose="020F0502020204030204" pitchFamily="34" charset="0"/>
                <a:cs typeface="Segoe UI" panose="020B0502040204020203" pitchFamily="34" charset="0"/>
              </a:rPr>
            </a:br>
            <a:r>
              <a:rPr kumimoji="0" lang="en-US" altLang="en-US" sz="1000" b="0" i="0" u="none" strike="noStrike" cap="none" normalizeH="0" baseline="0" dirty="0">
                <a:ln>
                  <a:noFill/>
                </a:ln>
                <a:solidFill>
                  <a:schemeClr val="bg1"/>
                </a:solidFill>
                <a:effectLst/>
                <a:latin typeface="Segoe UI" panose="020B0502040204020203" pitchFamily="34" charset="0"/>
                <a:ea typeface="Calibri" panose="020F0502020204030204" pitchFamily="34" charset="0"/>
                <a:cs typeface="Segoe UI" panose="020B0502040204020203" pitchFamily="34" charset="0"/>
              </a:rPr>
              <a:t>Passcode: </a:t>
            </a:r>
            <a:r>
              <a:rPr kumimoji="0" lang="en-US" altLang="en-US" sz="1200" b="0" i="0" u="none" strike="noStrike" cap="none" normalizeH="0" baseline="0" dirty="0" err="1">
                <a:ln>
                  <a:noFill/>
                </a:ln>
                <a:solidFill>
                  <a:schemeClr val="bg1"/>
                </a:solidFill>
                <a:effectLst/>
                <a:latin typeface="Segoe UI" panose="020B0502040204020203" pitchFamily="34" charset="0"/>
                <a:ea typeface="Calibri" panose="020F0502020204030204" pitchFamily="34" charset="0"/>
                <a:cs typeface="Segoe UI" panose="020B0502040204020203" pitchFamily="34" charset="0"/>
              </a:rPr>
              <a:t>akTPBr</a:t>
            </a:r>
            <a:r>
              <a:rPr kumimoji="0" lang="en-US" altLang="en-US" sz="1200" b="0" i="0" u="none" strike="noStrike" cap="none" normalizeH="0" baseline="0" dirty="0">
                <a:ln>
                  <a:noFill/>
                </a:ln>
                <a:solidFill>
                  <a:schemeClr val="bg1"/>
                </a:solidFill>
                <a:effectLst/>
                <a:latin typeface="Segoe UI" panose="020B0502040204020203" pitchFamily="34" charset="0"/>
                <a:ea typeface="Calibri" panose="020F0502020204030204" pitchFamily="34" charset="0"/>
                <a:cs typeface="Segoe UI" panose="020B0502040204020203" pitchFamily="34" charset="0"/>
              </a:rPr>
              <a:t> </a:t>
            </a:r>
            <a:endParaRPr kumimoji="0" lang="en-GB" altLang="en-US" sz="600" b="0" i="0" u="none" strike="noStrike" cap="none" normalizeH="0" baseline="0" dirty="0">
              <a:ln>
                <a:noFill/>
              </a:ln>
              <a:solidFill>
                <a:schemeClr val="bg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en-US" sz="1000" b="0" i="0" u="none" strike="noStrike" cap="none" normalizeH="0" baseline="0" dirty="0">
              <a:ln>
                <a:noFill/>
              </a:ln>
              <a:solidFill>
                <a:schemeClr val="bg1"/>
              </a:solidFill>
              <a:effectLst/>
              <a:latin typeface="Segoe UI" panose="020B0502040204020203" pitchFamily="34" charset="0"/>
              <a:ea typeface="Calibri" panose="020F0502020204030204" pitchFamily="34" charset="0"/>
              <a:cs typeface="Segoe UI" panose="020B0502040204020203"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1" i="0" u="none" strike="noStrike" cap="none" normalizeH="0" baseline="0" dirty="0">
                <a:ln>
                  <a:noFill/>
                </a:ln>
                <a:solidFill>
                  <a:schemeClr val="bg1"/>
                </a:solidFill>
                <a:effectLst/>
                <a:latin typeface="Segoe UI" panose="020B0502040204020203" pitchFamily="34" charset="0"/>
                <a:ea typeface="Calibri" panose="020F0502020204030204" pitchFamily="34" charset="0"/>
                <a:cs typeface="Segoe UI" panose="020B0502040204020203" pitchFamily="34" charset="0"/>
              </a:rPr>
              <a:t>Or call in (audio only)</a:t>
            </a:r>
            <a:r>
              <a:rPr kumimoji="0" lang="en-US" altLang="en-US" sz="1100" b="0" i="0" u="none" strike="noStrike" cap="none" normalizeH="0" baseline="0" dirty="0">
                <a:ln>
                  <a:noFill/>
                </a:ln>
                <a:solidFill>
                  <a:schemeClr val="bg1"/>
                </a:solidFill>
                <a:effectLst/>
                <a:latin typeface="Segoe UI" panose="020B0502040204020203" pitchFamily="34" charset="0"/>
                <a:ea typeface="Calibri" panose="020F0502020204030204" pitchFamily="34" charset="0"/>
                <a:cs typeface="Segoe UI" panose="020B0502040204020203" pitchFamily="34" charset="0"/>
              </a:rPr>
              <a:t> </a:t>
            </a:r>
            <a:endParaRPr kumimoji="0" lang="en-GB" altLang="en-US" sz="600" b="0" i="0" u="none" strike="noStrike" cap="none" normalizeH="0" baseline="0" dirty="0">
              <a:ln>
                <a:noFill/>
              </a:ln>
              <a:solidFill>
                <a:schemeClr val="bg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a:ln>
                  <a:noFill/>
                </a:ln>
                <a:solidFill>
                  <a:schemeClr val="bg1"/>
                </a:solidFill>
                <a:effectLst/>
                <a:latin typeface="Segoe UI" panose="020B0502040204020203" pitchFamily="34" charset="0"/>
                <a:ea typeface="Calibri" panose="020F0502020204030204" pitchFamily="34" charset="0"/>
                <a:cs typeface="Segoe UI" panose="020B0502040204020203" pitchFamily="34" charset="0"/>
                <a:hlinkClick r:id="rId4">
                  <a:extLst>
                    <a:ext uri="{A12FA001-AC4F-418D-AE19-62706E023703}">
                      <ahyp:hlinkClr xmlns:ahyp="http://schemas.microsoft.com/office/drawing/2018/hyperlinkcolor" val="tx"/>
                    </a:ext>
                  </a:extLst>
                </a:hlinkClick>
              </a:rPr>
              <a:t>+44 20 3855 5885,,585319406#</a:t>
            </a:r>
            <a:r>
              <a:rPr kumimoji="0" lang="en-US" altLang="en-US" sz="1100" b="0" i="0" u="none" strike="noStrike" cap="none" normalizeH="0" baseline="0" dirty="0">
                <a:ln>
                  <a:noFill/>
                </a:ln>
                <a:solidFill>
                  <a:schemeClr val="bg1"/>
                </a:solidFill>
                <a:effectLst/>
                <a:latin typeface="Segoe UI" panose="020B0502040204020203" pitchFamily="34" charset="0"/>
                <a:ea typeface="Calibri" panose="020F0502020204030204" pitchFamily="34" charset="0"/>
                <a:cs typeface="Segoe UI" panose="020B0502040204020203" pitchFamily="34" charset="0"/>
              </a:rPr>
              <a:t> </a:t>
            </a:r>
            <a:r>
              <a:rPr kumimoji="0" lang="en-US" altLang="en-US" sz="1000" b="0" i="0" u="none" strike="noStrike" cap="none" normalizeH="0" baseline="0" dirty="0">
                <a:ln>
                  <a:noFill/>
                </a:ln>
                <a:solidFill>
                  <a:schemeClr val="bg1"/>
                </a:solidFill>
                <a:effectLst/>
                <a:latin typeface="Segoe UI" panose="020B0502040204020203" pitchFamily="34" charset="0"/>
                <a:ea typeface="Calibri" panose="020F0502020204030204" pitchFamily="34" charset="0"/>
                <a:cs typeface="Segoe UI" panose="020B0502040204020203" pitchFamily="34" charset="0"/>
              </a:rPr>
              <a:t>  United Kingdom, London </a:t>
            </a:r>
            <a:endParaRPr kumimoji="0" lang="en-GB" altLang="en-US" sz="600" b="0" i="0" u="none" strike="noStrike" cap="none" normalizeH="0" baseline="0" dirty="0">
              <a:ln>
                <a:noFill/>
              </a:ln>
              <a:solidFill>
                <a:schemeClr val="bg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a:ln>
                  <a:noFill/>
                </a:ln>
                <a:solidFill>
                  <a:schemeClr val="bg1"/>
                </a:solidFill>
                <a:effectLst/>
                <a:latin typeface="Segoe UI" panose="020B0502040204020203" pitchFamily="34" charset="0"/>
                <a:ea typeface="Calibri" panose="020F0502020204030204" pitchFamily="34" charset="0"/>
                <a:cs typeface="Segoe UI" panose="020B0502040204020203" pitchFamily="34" charset="0"/>
              </a:rPr>
              <a:t>Phone Conference ID: </a:t>
            </a:r>
            <a:r>
              <a:rPr kumimoji="0" lang="en-US" altLang="en-US" sz="1200" b="0" i="0" u="none" strike="noStrike" cap="none" normalizeH="0" baseline="0" dirty="0">
                <a:ln>
                  <a:noFill/>
                </a:ln>
                <a:solidFill>
                  <a:schemeClr val="bg1"/>
                </a:solidFill>
                <a:effectLst/>
                <a:latin typeface="Segoe UI" panose="020B0502040204020203" pitchFamily="34" charset="0"/>
                <a:ea typeface="Calibri" panose="020F0502020204030204" pitchFamily="34" charset="0"/>
                <a:cs typeface="Segoe UI" panose="020B0502040204020203" pitchFamily="34" charset="0"/>
              </a:rPr>
              <a:t>585 319 406# </a:t>
            </a:r>
            <a:endParaRPr kumimoji="0" lang="en-US" altLang="en-US" sz="1800" b="0" i="0" u="none" strike="noStrike" cap="none" normalizeH="0" baseline="0" dirty="0">
              <a:ln>
                <a:noFill/>
              </a:ln>
              <a:solidFill>
                <a:schemeClr val="bg1"/>
              </a:solidFill>
              <a:effectLst/>
              <a:latin typeface="Arial" panose="020B0604020202020204" pitchFamily="34" charset="0"/>
            </a:endParaRPr>
          </a:p>
        </p:txBody>
      </p:sp>
    </p:spTree>
    <p:extLst>
      <p:ext uri="{BB962C8B-B14F-4D97-AF65-F5344CB8AC3E}">
        <p14:creationId xmlns:p14="http://schemas.microsoft.com/office/powerpoint/2010/main" val="35918346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38FFB4-773E-40AA-AAC6-044C78EEC73D}"/>
              </a:ext>
            </a:extLst>
          </p:cNvPr>
          <p:cNvSpPr>
            <a:spLocks noGrp="1"/>
          </p:cNvSpPr>
          <p:nvPr>
            <p:ph type="title"/>
          </p:nvPr>
        </p:nvSpPr>
        <p:spPr/>
        <p:txBody>
          <a:bodyPr/>
          <a:lstStyle/>
          <a:p>
            <a:r>
              <a:rPr lang="en-GB" dirty="0"/>
              <a:t>Recent outstanding Issues – 2</a:t>
            </a:r>
          </a:p>
        </p:txBody>
      </p:sp>
      <p:sp>
        <p:nvSpPr>
          <p:cNvPr id="4" name="Slide Number Placeholder 3">
            <a:extLst>
              <a:ext uri="{FF2B5EF4-FFF2-40B4-BE49-F238E27FC236}">
                <a16:creationId xmlns:a16="http://schemas.microsoft.com/office/drawing/2014/main" id="{5975A030-FA52-4ACA-98C9-5760E62F6CE9}"/>
              </a:ext>
            </a:extLst>
          </p:cNvPr>
          <p:cNvSpPr>
            <a:spLocks noGrp="1"/>
          </p:cNvSpPr>
          <p:nvPr>
            <p:ph type="sldNum" sz="quarter" idx="12"/>
          </p:nvPr>
        </p:nvSpPr>
        <p:spPr/>
        <p:txBody>
          <a:bodyPr/>
          <a:lstStyle/>
          <a:p>
            <a:fld id="{98FF217E-B86F-EA42-9607-BE163228A213}" type="slidenum">
              <a:rPr lang="en-GB" smtClean="0"/>
              <a:pPr/>
              <a:t>10</a:t>
            </a:fld>
            <a:endParaRPr lang="en-GB"/>
          </a:p>
        </p:txBody>
      </p:sp>
      <p:graphicFrame>
        <p:nvGraphicFramePr>
          <p:cNvPr id="5" name="Table 5">
            <a:extLst>
              <a:ext uri="{FF2B5EF4-FFF2-40B4-BE49-F238E27FC236}">
                <a16:creationId xmlns:a16="http://schemas.microsoft.com/office/drawing/2014/main" id="{C64D8200-0826-4AF1-A3B2-7650AFB22FD4}"/>
              </a:ext>
            </a:extLst>
          </p:cNvPr>
          <p:cNvGraphicFramePr>
            <a:graphicFrameLocks/>
          </p:cNvGraphicFramePr>
          <p:nvPr/>
        </p:nvGraphicFramePr>
        <p:xfrm>
          <a:off x="720000" y="1452678"/>
          <a:ext cx="11082336" cy="4326573"/>
        </p:xfrm>
        <a:graphic>
          <a:graphicData uri="http://schemas.openxmlformats.org/drawingml/2006/table">
            <a:tbl>
              <a:tblPr firstRow="1" bandRow="1">
                <a:tableStyleId>{1E171933-4619-4E11-9A3F-F7608DF75F80}</a:tableStyleId>
              </a:tblPr>
              <a:tblGrid>
                <a:gridCol w="765175">
                  <a:extLst>
                    <a:ext uri="{9D8B030D-6E8A-4147-A177-3AD203B41FA5}">
                      <a16:colId xmlns:a16="http://schemas.microsoft.com/office/drawing/2014/main" val="1090846981"/>
                    </a:ext>
                  </a:extLst>
                </a:gridCol>
                <a:gridCol w="4435565">
                  <a:extLst>
                    <a:ext uri="{9D8B030D-6E8A-4147-A177-3AD203B41FA5}">
                      <a16:colId xmlns:a16="http://schemas.microsoft.com/office/drawing/2014/main" val="3713780737"/>
                    </a:ext>
                  </a:extLst>
                </a:gridCol>
                <a:gridCol w="5881596">
                  <a:extLst>
                    <a:ext uri="{9D8B030D-6E8A-4147-A177-3AD203B41FA5}">
                      <a16:colId xmlns:a16="http://schemas.microsoft.com/office/drawing/2014/main" val="3799036152"/>
                    </a:ext>
                  </a:extLst>
                </a:gridCol>
              </a:tblGrid>
              <a:tr h="370840">
                <a:tc>
                  <a:txBody>
                    <a:bodyPr/>
                    <a:lstStyle/>
                    <a:p>
                      <a:pPr marL="0" algn="l" rtl="0" eaLnBrk="1" fontAlgn="t" latinLnBrk="0" hangingPunct="1">
                        <a:spcBef>
                          <a:spcPts val="0"/>
                        </a:spcBef>
                        <a:spcAft>
                          <a:spcPts val="0"/>
                        </a:spcAft>
                      </a:pPr>
                      <a:r>
                        <a:rPr lang="en-GB" sz="1500" b="1" u="none" strike="noStrike" kern="1200" dirty="0">
                          <a:solidFill>
                            <a:srgbClr val="FFFFFF"/>
                          </a:solidFill>
                          <a:effectLst/>
                        </a:rPr>
                        <a:t>No</a:t>
                      </a:r>
                      <a:endParaRPr lang="en-GB" sz="1800" b="0" i="0" u="none" strike="noStrike" dirty="0">
                        <a:effectLst/>
                        <a:latin typeface="Arial" panose="020B0604020202020204" pitchFamily="34" charset="0"/>
                      </a:endParaRPr>
                    </a:p>
                  </a:txBody>
                  <a:tcPr marL="112522" marR="112522" marT="56261" marB="56261">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marL="0" algn="l" rtl="0" eaLnBrk="1" fontAlgn="t" latinLnBrk="0" hangingPunct="1">
                        <a:spcBef>
                          <a:spcPts val="0"/>
                        </a:spcBef>
                        <a:spcAft>
                          <a:spcPts val="0"/>
                        </a:spcAft>
                      </a:pPr>
                      <a:r>
                        <a:rPr lang="en-GB" sz="1500" b="1" u="none" strike="noStrike" kern="1200" dirty="0">
                          <a:solidFill>
                            <a:srgbClr val="FFFFFF"/>
                          </a:solidFill>
                          <a:effectLst/>
                        </a:rPr>
                        <a:t>Issue</a:t>
                      </a:r>
                      <a:endParaRPr lang="en-GB" sz="1800" b="0" i="0" u="none" strike="noStrike" dirty="0">
                        <a:effectLst/>
                        <a:latin typeface="Arial" panose="020B0604020202020204" pitchFamily="34" charset="0"/>
                      </a:endParaRPr>
                    </a:p>
                  </a:txBody>
                  <a:tcPr marL="112522" marR="112522" marT="56261" marB="56261">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marL="0" algn="l" rtl="0" eaLnBrk="1" fontAlgn="t" latinLnBrk="0" hangingPunct="1">
                        <a:spcBef>
                          <a:spcPts val="0"/>
                        </a:spcBef>
                        <a:spcAft>
                          <a:spcPts val="0"/>
                        </a:spcAft>
                      </a:pPr>
                      <a:r>
                        <a:rPr lang="en-GB" sz="1500" b="1" u="none" strike="noStrike" kern="1200" dirty="0">
                          <a:solidFill>
                            <a:srgbClr val="FFFFFF"/>
                          </a:solidFill>
                          <a:effectLst/>
                        </a:rPr>
                        <a:t>Current Status</a:t>
                      </a:r>
                      <a:endParaRPr lang="en-GB" sz="1800" b="0" i="0" u="none" strike="noStrike" dirty="0">
                        <a:effectLst/>
                        <a:latin typeface="Arial" panose="020B0604020202020204" pitchFamily="34" charset="0"/>
                      </a:endParaRPr>
                    </a:p>
                  </a:txBody>
                  <a:tcPr marL="112522" marR="112522" marT="56261" marB="56261">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extLst>
                  <a:ext uri="{0D108BD9-81ED-4DB2-BD59-A6C34878D82A}">
                    <a16:rowId xmlns:a16="http://schemas.microsoft.com/office/drawing/2014/main" val="2357595304"/>
                  </a:ext>
                </a:extLst>
              </a:tr>
              <a:tr h="370840">
                <a:tc>
                  <a:txBody>
                    <a:bodyPr/>
                    <a:lstStyle/>
                    <a:p>
                      <a:pPr marL="0" algn="l" rtl="0" eaLnBrk="1" fontAlgn="t" latinLnBrk="0" hangingPunct="1">
                        <a:spcBef>
                          <a:spcPts val="0"/>
                        </a:spcBef>
                        <a:spcAft>
                          <a:spcPts val="0"/>
                        </a:spcAft>
                      </a:pPr>
                      <a:r>
                        <a:rPr lang="en-GB" sz="1200" b="0" i="0" u="none" strike="noStrike" dirty="0">
                          <a:effectLst/>
                          <a:latin typeface="Arial" panose="020B0604020202020204" pitchFamily="34" charset="0"/>
                        </a:rPr>
                        <a:t>126</a:t>
                      </a:r>
                    </a:p>
                  </a:txBody>
                  <a:tcPr marL="112522" marR="112522" marT="56261" marB="56261">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marL="21590">
                        <a:lnSpc>
                          <a:spcPct val="107000"/>
                        </a:lnSpc>
                        <a:spcBef>
                          <a:spcPts val="500"/>
                        </a:spcBef>
                        <a:spcAft>
                          <a:spcPts val="500"/>
                        </a:spcAft>
                      </a:pPr>
                      <a:r>
                        <a:rPr lang="en-US" sz="1100" dirty="0">
                          <a:solidFill>
                            <a:srgbClr val="00598E"/>
                          </a:solidFill>
                          <a:effectLst/>
                          <a:latin typeface="Arial" panose="020B0604020202020204" pitchFamily="34" charset="0"/>
                          <a:ea typeface="Times New Roman" panose="02020603050405020304" pitchFamily="18" charset="0"/>
                          <a:cs typeface="Arial" panose="020B0604020202020204" pitchFamily="34" charset="0"/>
                        </a:rPr>
                        <a:t>Customers are still seeing very long delays for DNOs to submit a Modification Application to National Grid for the appropriate GSP. A developer accepted a scheme Sept 2020 and only had the Mod App response back August 2022 (even with pushing for a Mod App to be done with escalation). This is not an isolated experience.  </a:t>
                      </a:r>
                    </a:p>
                    <a:p>
                      <a:pPr marL="21590">
                        <a:lnSpc>
                          <a:spcPct val="107000"/>
                        </a:lnSpc>
                        <a:spcBef>
                          <a:spcPts val="500"/>
                        </a:spcBef>
                        <a:spcAft>
                          <a:spcPts val="500"/>
                        </a:spcAft>
                      </a:pPr>
                      <a:r>
                        <a:rPr lang="en-US" sz="1100" dirty="0">
                          <a:solidFill>
                            <a:srgbClr val="00598E"/>
                          </a:solidFill>
                          <a:effectLst/>
                          <a:latin typeface="Arial" panose="020B0604020202020204" pitchFamily="34" charset="0"/>
                          <a:ea typeface="Times New Roman" panose="02020603050405020304" pitchFamily="18" charset="0"/>
                          <a:cs typeface="Arial" panose="020B0604020202020204" pitchFamily="34" charset="0"/>
                        </a:rPr>
                        <a:t>One part of the delay occurred as the DNO informed us they are allowing customers to only fill in sections 1 -3 before receiving a distribution offer, but required customers to fill in section 4 before they were able to submit the Mod App. </a:t>
                      </a:r>
                    </a:p>
                    <a:p>
                      <a:pPr marL="21590">
                        <a:lnSpc>
                          <a:spcPct val="107000"/>
                        </a:lnSpc>
                        <a:spcBef>
                          <a:spcPts val="500"/>
                        </a:spcBef>
                        <a:spcAft>
                          <a:spcPts val="500"/>
                        </a:spcAft>
                      </a:pPr>
                      <a:r>
                        <a:rPr lang="en-US" sz="1100" dirty="0">
                          <a:solidFill>
                            <a:srgbClr val="00598E"/>
                          </a:solidFill>
                          <a:effectLst/>
                          <a:latin typeface="Arial" panose="020B0604020202020204" pitchFamily="34" charset="0"/>
                          <a:ea typeface="Times New Roman" panose="02020603050405020304" pitchFamily="18" charset="0"/>
                          <a:cs typeface="Arial" panose="020B0604020202020204" pitchFamily="34" charset="0"/>
                        </a:rPr>
                        <a:t>Whilst the customer UBGC represented had filled in Part 4 when the scheme was applied for, others which accepted before had not and a Mod App was further delayed, to allow customers who accepted ahead to fill in the form. This would have been 14+ months after they had initially accepted their offers.  </a:t>
                      </a:r>
                    </a:p>
                    <a:p>
                      <a:pPr marL="21590">
                        <a:lnSpc>
                          <a:spcPct val="107000"/>
                        </a:lnSpc>
                        <a:spcBef>
                          <a:spcPts val="500"/>
                        </a:spcBef>
                        <a:spcAft>
                          <a:spcPts val="500"/>
                        </a:spcAft>
                      </a:pPr>
                      <a:r>
                        <a:rPr lang="en-US" sz="1100" dirty="0">
                          <a:solidFill>
                            <a:srgbClr val="00598E"/>
                          </a:solidFill>
                          <a:effectLst/>
                          <a:latin typeface="Arial" panose="020B0604020202020204" pitchFamily="34" charset="0"/>
                          <a:ea typeface="Times New Roman" panose="02020603050405020304" pitchFamily="18" charset="0"/>
                          <a:cs typeface="Arial" panose="020B0604020202020204" pitchFamily="34" charset="0"/>
                        </a:rPr>
                        <a:t>If Part 4 is a requirement for a Mod App but the DNO feels comfortable making a distribution offer without part 4, can it be agreed that part 4 it is filled in within a set period, I.e. 2-3 months of acceptance to prevent further delays in Modification Applications in the future or that the Mod App is submitted based only on the information within parts 1-3. </a:t>
                      </a:r>
                      <a:endParaRPr lang="en-GB" sz="1000" dirty="0">
                        <a:solidFill>
                          <a:srgbClr val="00598E"/>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marL="34925">
                        <a:lnSpc>
                          <a:spcPct val="107000"/>
                        </a:lnSpc>
                        <a:spcBef>
                          <a:spcPts val="500"/>
                        </a:spcBef>
                        <a:spcAft>
                          <a:spcPts val="500"/>
                        </a:spcAft>
                      </a:pPr>
                      <a:r>
                        <a:rPr lang="en-US" sz="1100" dirty="0">
                          <a:solidFill>
                            <a:srgbClr val="00598E"/>
                          </a:solidFill>
                          <a:effectLst/>
                          <a:latin typeface="Arial" panose="020B0604020202020204" pitchFamily="34" charset="0"/>
                          <a:ea typeface="Times New Roman" panose="02020603050405020304" pitchFamily="18" charset="0"/>
                          <a:cs typeface="Arial" panose="020B0604020202020204" pitchFamily="34" charset="0"/>
                        </a:rPr>
                        <a:t>The timing of the provision of data is prescribed in DPC1 of the Distribution Code – needs review to see how this suggestion might be accommodated.</a:t>
                      </a:r>
                    </a:p>
                    <a:p>
                      <a:pPr marL="34925">
                        <a:lnSpc>
                          <a:spcPct val="107000"/>
                        </a:lnSpc>
                        <a:spcBef>
                          <a:spcPts val="500"/>
                        </a:spcBef>
                        <a:spcAft>
                          <a:spcPts val="500"/>
                        </a:spcAft>
                      </a:pPr>
                      <a:r>
                        <a:rPr lang="en-US" sz="1100" dirty="0">
                          <a:solidFill>
                            <a:srgbClr val="00598E"/>
                          </a:solidFill>
                          <a:effectLst/>
                          <a:latin typeface="Arial" panose="020B0604020202020204" pitchFamily="34" charset="0"/>
                          <a:ea typeface="Times New Roman" panose="02020603050405020304" pitchFamily="18" charset="0"/>
                          <a:cs typeface="Arial" panose="020B0604020202020204" pitchFamily="34" charset="0"/>
                        </a:rPr>
                        <a:t>Need to set up some discussions with appropriate DNO experts as soon as possible.</a:t>
                      </a:r>
                    </a:p>
                  </a:txBody>
                  <a:tcPr marL="68580" marR="68580"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extLst>
                  <a:ext uri="{0D108BD9-81ED-4DB2-BD59-A6C34878D82A}">
                    <a16:rowId xmlns:a16="http://schemas.microsoft.com/office/drawing/2014/main" val="2876870228"/>
                  </a:ext>
                </a:extLst>
              </a:tr>
            </a:tbl>
          </a:graphicData>
        </a:graphic>
      </p:graphicFrame>
    </p:spTree>
    <p:extLst>
      <p:ext uri="{BB962C8B-B14F-4D97-AF65-F5344CB8AC3E}">
        <p14:creationId xmlns:p14="http://schemas.microsoft.com/office/powerpoint/2010/main" val="24344943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38FFB4-773E-40AA-AAC6-044C78EEC73D}"/>
              </a:ext>
            </a:extLst>
          </p:cNvPr>
          <p:cNvSpPr>
            <a:spLocks noGrp="1"/>
          </p:cNvSpPr>
          <p:nvPr>
            <p:ph type="title"/>
          </p:nvPr>
        </p:nvSpPr>
        <p:spPr/>
        <p:txBody>
          <a:bodyPr/>
          <a:lstStyle/>
          <a:p>
            <a:r>
              <a:rPr lang="en-GB" dirty="0"/>
              <a:t>Recent outstanding Issues – 3</a:t>
            </a:r>
          </a:p>
        </p:txBody>
      </p:sp>
      <p:sp>
        <p:nvSpPr>
          <p:cNvPr id="4" name="Slide Number Placeholder 3">
            <a:extLst>
              <a:ext uri="{FF2B5EF4-FFF2-40B4-BE49-F238E27FC236}">
                <a16:creationId xmlns:a16="http://schemas.microsoft.com/office/drawing/2014/main" id="{5975A030-FA52-4ACA-98C9-5760E62F6CE9}"/>
              </a:ext>
            </a:extLst>
          </p:cNvPr>
          <p:cNvSpPr>
            <a:spLocks noGrp="1"/>
          </p:cNvSpPr>
          <p:nvPr>
            <p:ph type="sldNum" sz="quarter" idx="12"/>
          </p:nvPr>
        </p:nvSpPr>
        <p:spPr/>
        <p:txBody>
          <a:bodyPr/>
          <a:lstStyle/>
          <a:p>
            <a:fld id="{98FF217E-B86F-EA42-9607-BE163228A213}" type="slidenum">
              <a:rPr lang="en-GB" smtClean="0"/>
              <a:pPr/>
              <a:t>11</a:t>
            </a:fld>
            <a:endParaRPr lang="en-GB"/>
          </a:p>
        </p:txBody>
      </p:sp>
      <p:graphicFrame>
        <p:nvGraphicFramePr>
          <p:cNvPr id="5" name="Table 5">
            <a:extLst>
              <a:ext uri="{FF2B5EF4-FFF2-40B4-BE49-F238E27FC236}">
                <a16:creationId xmlns:a16="http://schemas.microsoft.com/office/drawing/2014/main" id="{C64D8200-0826-4AF1-A3B2-7650AFB22FD4}"/>
              </a:ext>
            </a:extLst>
          </p:cNvPr>
          <p:cNvGraphicFramePr>
            <a:graphicFrameLocks/>
          </p:cNvGraphicFramePr>
          <p:nvPr>
            <p:extLst>
              <p:ext uri="{D42A27DB-BD31-4B8C-83A1-F6EECF244321}">
                <p14:modId xmlns:p14="http://schemas.microsoft.com/office/powerpoint/2010/main" val="3872121144"/>
              </p:ext>
            </p:extLst>
          </p:nvPr>
        </p:nvGraphicFramePr>
        <p:xfrm>
          <a:off x="720000" y="1452678"/>
          <a:ext cx="11082336" cy="4169410"/>
        </p:xfrm>
        <a:graphic>
          <a:graphicData uri="http://schemas.openxmlformats.org/drawingml/2006/table">
            <a:tbl>
              <a:tblPr firstRow="1" bandRow="1">
                <a:tableStyleId>{1E171933-4619-4E11-9A3F-F7608DF75F80}</a:tableStyleId>
              </a:tblPr>
              <a:tblGrid>
                <a:gridCol w="765175">
                  <a:extLst>
                    <a:ext uri="{9D8B030D-6E8A-4147-A177-3AD203B41FA5}">
                      <a16:colId xmlns:a16="http://schemas.microsoft.com/office/drawing/2014/main" val="1090846981"/>
                    </a:ext>
                  </a:extLst>
                </a:gridCol>
                <a:gridCol w="5653856">
                  <a:extLst>
                    <a:ext uri="{9D8B030D-6E8A-4147-A177-3AD203B41FA5}">
                      <a16:colId xmlns:a16="http://schemas.microsoft.com/office/drawing/2014/main" val="3713780737"/>
                    </a:ext>
                  </a:extLst>
                </a:gridCol>
                <a:gridCol w="4663305">
                  <a:extLst>
                    <a:ext uri="{9D8B030D-6E8A-4147-A177-3AD203B41FA5}">
                      <a16:colId xmlns:a16="http://schemas.microsoft.com/office/drawing/2014/main" val="3799036152"/>
                    </a:ext>
                  </a:extLst>
                </a:gridCol>
              </a:tblGrid>
              <a:tr h="370840">
                <a:tc>
                  <a:txBody>
                    <a:bodyPr/>
                    <a:lstStyle/>
                    <a:p>
                      <a:pPr marL="0" algn="l" rtl="0" eaLnBrk="1" fontAlgn="t" latinLnBrk="0" hangingPunct="1">
                        <a:spcBef>
                          <a:spcPts val="0"/>
                        </a:spcBef>
                        <a:spcAft>
                          <a:spcPts val="0"/>
                        </a:spcAft>
                      </a:pPr>
                      <a:r>
                        <a:rPr lang="en-GB" sz="1500" b="1" u="none" strike="noStrike" kern="1200" dirty="0">
                          <a:solidFill>
                            <a:srgbClr val="FFFFFF"/>
                          </a:solidFill>
                          <a:effectLst/>
                        </a:rPr>
                        <a:t>No</a:t>
                      </a:r>
                      <a:endParaRPr lang="en-GB" sz="1800" b="0" i="0" u="none" strike="noStrike" dirty="0">
                        <a:effectLst/>
                        <a:latin typeface="Arial" panose="020B0604020202020204" pitchFamily="34" charset="0"/>
                      </a:endParaRPr>
                    </a:p>
                  </a:txBody>
                  <a:tcPr marL="112522" marR="112522" marT="56261" marB="56261">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marL="0" algn="l" rtl="0" eaLnBrk="1" fontAlgn="t" latinLnBrk="0" hangingPunct="1">
                        <a:spcBef>
                          <a:spcPts val="0"/>
                        </a:spcBef>
                        <a:spcAft>
                          <a:spcPts val="0"/>
                        </a:spcAft>
                      </a:pPr>
                      <a:r>
                        <a:rPr lang="en-GB" sz="1500" b="1" u="none" strike="noStrike" kern="1200" dirty="0">
                          <a:solidFill>
                            <a:srgbClr val="FFFFFF"/>
                          </a:solidFill>
                          <a:effectLst/>
                        </a:rPr>
                        <a:t>Issue</a:t>
                      </a:r>
                      <a:endParaRPr lang="en-GB" sz="1800" b="0" i="0" u="none" strike="noStrike" dirty="0">
                        <a:effectLst/>
                        <a:latin typeface="Arial" panose="020B0604020202020204" pitchFamily="34" charset="0"/>
                      </a:endParaRPr>
                    </a:p>
                  </a:txBody>
                  <a:tcPr marL="112522" marR="112522" marT="56261" marB="56261">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marL="0" algn="l" rtl="0" eaLnBrk="1" fontAlgn="t" latinLnBrk="0" hangingPunct="1">
                        <a:spcBef>
                          <a:spcPts val="0"/>
                        </a:spcBef>
                        <a:spcAft>
                          <a:spcPts val="0"/>
                        </a:spcAft>
                      </a:pPr>
                      <a:r>
                        <a:rPr lang="en-GB" sz="1500" b="1" u="none" strike="noStrike" kern="1200" dirty="0">
                          <a:solidFill>
                            <a:srgbClr val="FFFFFF"/>
                          </a:solidFill>
                          <a:effectLst/>
                        </a:rPr>
                        <a:t>Current Status</a:t>
                      </a:r>
                      <a:endParaRPr lang="en-GB" sz="1800" b="0" i="0" u="none" strike="noStrike" dirty="0">
                        <a:effectLst/>
                        <a:latin typeface="Arial" panose="020B0604020202020204" pitchFamily="34" charset="0"/>
                      </a:endParaRPr>
                    </a:p>
                  </a:txBody>
                  <a:tcPr marL="112522" marR="112522" marT="56261" marB="56261">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extLst>
                  <a:ext uri="{0D108BD9-81ED-4DB2-BD59-A6C34878D82A}">
                    <a16:rowId xmlns:a16="http://schemas.microsoft.com/office/drawing/2014/main" val="2357595304"/>
                  </a:ext>
                </a:extLst>
              </a:tr>
              <a:tr h="370840">
                <a:tc>
                  <a:txBody>
                    <a:bodyPr/>
                    <a:lstStyle/>
                    <a:p>
                      <a:pPr marL="0" algn="l" rtl="0" eaLnBrk="1" fontAlgn="t" latinLnBrk="0" hangingPunct="1">
                        <a:spcBef>
                          <a:spcPts val="0"/>
                        </a:spcBef>
                        <a:spcAft>
                          <a:spcPts val="0"/>
                        </a:spcAft>
                      </a:pPr>
                      <a:r>
                        <a:rPr lang="en-GB" sz="1200" b="0" i="0" u="none" strike="noStrike" dirty="0">
                          <a:effectLst/>
                          <a:latin typeface="Arial" panose="020B0604020202020204" pitchFamily="34" charset="0"/>
                        </a:rPr>
                        <a:t>127</a:t>
                      </a:r>
                    </a:p>
                  </a:txBody>
                  <a:tcPr marL="112522" marR="112522" marT="56261" marB="56261">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marL="21590">
                        <a:lnSpc>
                          <a:spcPct val="107000"/>
                        </a:lnSpc>
                        <a:spcBef>
                          <a:spcPts val="500"/>
                        </a:spcBef>
                        <a:spcAft>
                          <a:spcPts val="500"/>
                        </a:spcAft>
                      </a:pPr>
                      <a:r>
                        <a:rPr lang="en-US" sz="1100" dirty="0">
                          <a:solidFill>
                            <a:srgbClr val="00598E"/>
                          </a:solidFill>
                          <a:effectLst/>
                          <a:latin typeface="Arial" panose="020B0604020202020204" pitchFamily="34" charset="0"/>
                          <a:ea typeface="Times New Roman" panose="02020603050405020304" pitchFamily="18" charset="0"/>
                          <a:cs typeface="Arial" panose="020B0604020202020204" pitchFamily="34" charset="0"/>
                        </a:rPr>
                        <a:t>There is a requirement in ENA P28/2 (Although fairly sketchily defined) that we are supposed to consider what happens if a generator trips under full load conditions at different power factors ie 0.95 lag, unity and 0.95 lead.</a:t>
                      </a:r>
                    </a:p>
                    <a:p>
                      <a:pPr marL="21590">
                        <a:lnSpc>
                          <a:spcPct val="107000"/>
                        </a:lnSpc>
                        <a:spcBef>
                          <a:spcPts val="500"/>
                        </a:spcBef>
                        <a:spcAft>
                          <a:spcPts val="500"/>
                        </a:spcAft>
                      </a:pPr>
                      <a:r>
                        <a:rPr lang="en-US" sz="1100" dirty="0">
                          <a:solidFill>
                            <a:srgbClr val="00598E"/>
                          </a:solidFill>
                          <a:effectLst/>
                          <a:latin typeface="Arial" panose="020B0604020202020204" pitchFamily="34" charset="0"/>
                          <a:ea typeface="Times New Roman" panose="02020603050405020304" pitchFamily="18" charset="0"/>
                          <a:cs typeface="Arial" panose="020B0604020202020204" pitchFamily="34" charset="0"/>
                        </a:rPr>
                        <a:t>We have had a fairly large number of these sites come up that have a problem on them, and when we carry out the studies, we get a fail (ie the SVC is greater than +/-3%). When we hit this point there isn’t really much we can do to help, as the SVC results are really just a function of the MW, MVAr flow and system strength – the only option is to constrain the generator MW output if it is at a problem PF – this causes headaches for developers </a:t>
                      </a:r>
                    </a:p>
                    <a:p>
                      <a:pPr marL="21590">
                        <a:lnSpc>
                          <a:spcPct val="107000"/>
                        </a:lnSpc>
                        <a:spcBef>
                          <a:spcPts val="500"/>
                        </a:spcBef>
                        <a:spcAft>
                          <a:spcPts val="500"/>
                        </a:spcAft>
                      </a:pPr>
                      <a:r>
                        <a:rPr lang="en-US" sz="1100" dirty="0">
                          <a:solidFill>
                            <a:srgbClr val="00598E"/>
                          </a:solidFill>
                          <a:effectLst/>
                          <a:latin typeface="Arial" panose="020B0604020202020204" pitchFamily="34" charset="0"/>
                          <a:ea typeface="Times New Roman" panose="02020603050405020304" pitchFamily="18" charset="0"/>
                          <a:cs typeface="Arial" panose="020B0604020202020204" pitchFamily="34" charset="0"/>
                        </a:rPr>
                        <a:t>Some general thoughts would be  </a:t>
                      </a:r>
                    </a:p>
                    <a:p>
                      <a:pPr marL="193040" indent="-171450">
                        <a:lnSpc>
                          <a:spcPct val="107000"/>
                        </a:lnSpc>
                        <a:spcBef>
                          <a:spcPts val="500"/>
                        </a:spcBef>
                        <a:spcAft>
                          <a:spcPts val="500"/>
                        </a:spcAft>
                        <a:buFont typeface="Arial" panose="020B0604020202020204" pitchFamily="34" charset="0"/>
                        <a:buChar char="•"/>
                      </a:pPr>
                      <a:r>
                        <a:rPr lang="en-US" sz="1100" dirty="0">
                          <a:solidFill>
                            <a:srgbClr val="00598E"/>
                          </a:solidFill>
                          <a:effectLst/>
                          <a:latin typeface="Arial" panose="020B0604020202020204" pitchFamily="34" charset="0"/>
                          <a:ea typeface="Times New Roman" panose="02020603050405020304" pitchFamily="18" charset="0"/>
                          <a:cs typeface="Arial" panose="020B0604020202020204" pitchFamily="34" charset="0"/>
                        </a:rPr>
                        <a:t>A generator tripping on full load conditions would be relatively unusual – although with G99 LoM protection I guess it can and does happen, so I can see why its there.</a:t>
                      </a:r>
                    </a:p>
                    <a:p>
                      <a:pPr marL="193040" indent="-171450">
                        <a:lnSpc>
                          <a:spcPct val="107000"/>
                        </a:lnSpc>
                        <a:spcBef>
                          <a:spcPts val="500"/>
                        </a:spcBef>
                        <a:spcAft>
                          <a:spcPts val="500"/>
                        </a:spcAft>
                        <a:buFont typeface="Arial" panose="020B0604020202020204" pitchFamily="34" charset="0"/>
                        <a:buChar char="•"/>
                      </a:pPr>
                      <a:r>
                        <a:rPr lang="en-US" sz="1100" dirty="0">
                          <a:solidFill>
                            <a:srgbClr val="00598E"/>
                          </a:solidFill>
                          <a:effectLst/>
                          <a:latin typeface="Arial" panose="020B0604020202020204" pitchFamily="34" charset="0"/>
                          <a:ea typeface="Times New Roman" panose="02020603050405020304" pitchFamily="18" charset="0"/>
                          <a:cs typeface="Arial" panose="020B0604020202020204" pitchFamily="34" charset="0"/>
                        </a:rPr>
                        <a:t>Is it really realistic to consider it against minimum (outage) fault condition?</a:t>
                      </a:r>
                    </a:p>
                    <a:p>
                      <a:pPr marL="193040" indent="-171450">
                        <a:lnSpc>
                          <a:spcPct val="107000"/>
                        </a:lnSpc>
                        <a:spcBef>
                          <a:spcPts val="500"/>
                        </a:spcBef>
                        <a:spcAft>
                          <a:spcPts val="500"/>
                        </a:spcAft>
                        <a:buFont typeface="Arial" panose="020B0604020202020204" pitchFamily="34" charset="0"/>
                        <a:buChar char="•"/>
                      </a:pPr>
                      <a:r>
                        <a:rPr lang="en-US" sz="1100" dirty="0">
                          <a:solidFill>
                            <a:srgbClr val="00598E"/>
                          </a:solidFill>
                          <a:effectLst/>
                          <a:latin typeface="Arial" panose="020B0604020202020204" pitchFamily="34" charset="0"/>
                          <a:ea typeface="Times New Roman" panose="02020603050405020304" pitchFamily="18" charset="0"/>
                          <a:cs typeface="Arial" panose="020B0604020202020204" pitchFamily="34" charset="0"/>
                        </a:rPr>
                        <a:t>Should the developer really be doing this and finding problems - it is such a simple assessment the DNO should really do this, and check before issuing an offer. In reality just a simple </a:t>
                      </a:r>
                      <a:r>
                        <a:rPr lang="en-US" sz="1100" dirty="0" err="1">
                          <a:solidFill>
                            <a:srgbClr val="00598E"/>
                          </a:solidFill>
                          <a:effectLst/>
                          <a:latin typeface="Arial" panose="020B0604020202020204" pitchFamily="34" charset="0"/>
                          <a:ea typeface="Times New Roman" panose="02020603050405020304" pitchFamily="18" charset="0"/>
                          <a:cs typeface="Arial" panose="020B0604020202020204" pitchFamily="34" charset="0"/>
                        </a:rPr>
                        <a:t>loadflow</a:t>
                      </a:r>
                      <a:r>
                        <a:rPr lang="en-US" sz="1100" dirty="0">
                          <a:solidFill>
                            <a:srgbClr val="00598E"/>
                          </a:solidFill>
                          <a:effectLst/>
                          <a:latin typeface="Arial" panose="020B0604020202020204" pitchFamily="34" charset="0"/>
                          <a:ea typeface="Times New Roman" panose="02020603050405020304" pitchFamily="18" charset="0"/>
                          <a:cs typeface="Arial" panose="020B0604020202020204" pitchFamily="34" charset="0"/>
                        </a:rPr>
                        <a:t> of before and after. </a:t>
                      </a:r>
                    </a:p>
                    <a:p>
                      <a:pPr marL="21590">
                        <a:lnSpc>
                          <a:spcPct val="107000"/>
                        </a:lnSpc>
                        <a:spcBef>
                          <a:spcPts val="500"/>
                        </a:spcBef>
                        <a:spcAft>
                          <a:spcPts val="500"/>
                        </a:spcAft>
                      </a:pPr>
                      <a:endParaRPr lang="en-US" sz="1100" dirty="0">
                        <a:solidFill>
                          <a:srgbClr val="00598E"/>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marL="34925">
                        <a:lnSpc>
                          <a:spcPct val="107000"/>
                        </a:lnSpc>
                        <a:spcBef>
                          <a:spcPts val="500"/>
                        </a:spcBef>
                        <a:spcAft>
                          <a:spcPts val="500"/>
                        </a:spcAft>
                      </a:pPr>
                      <a:r>
                        <a:rPr lang="en-US" sz="1100" dirty="0">
                          <a:solidFill>
                            <a:srgbClr val="00598E"/>
                          </a:solidFill>
                          <a:effectLst/>
                          <a:latin typeface="Arial" panose="020B0604020202020204" pitchFamily="34" charset="0"/>
                          <a:ea typeface="Times New Roman" panose="02020603050405020304" pitchFamily="18" charset="0"/>
                          <a:cs typeface="Arial" panose="020B0604020202020204" pitchFamily="34" charset="0"/>
                        </a:rPr>
                        <a:t>DNOs broadly agree that the DNO should undertake these checks early in the application process. </a:t>
                      </a:r>
                    </a:p>
                    <a:p>
                      <a:pPr marL="34925">
                        <a:lnSpc>
                          <a:spcPct val="107000"/>
                        </a:lnSpc>
                        <a:spcBef>
                          <a:spcPts val="500"/>
                        </a:spcBef>
                        <a:spcAft>
                          <a:spcPts val="500"/>
                        </a:spcAft>
                      </a:pPr>
                      <a:r>
                        <a:rPr lang="en-US" sz="1100" dirty="0">
                          <a:solidFill>
                            <a:srgbClr val="00598E"/>
                          </a:solidFill>
                          <a:effectLst/>
                          <a:latin typeface="Arial" panose="020B0604020202020204" pitchFamily="34" charset="0"/>
                          <a:ea typeface="Times New Roman" panose="02020603050405020304" pitchFamily="18" charset="0"/>
                          <a:cs typeface="Arial" panose="020B0604020202020204" pitchFamily="34" charset="0"/>
                        </a:rPr>
                        <a:t>It is appropriate (and necessary in P28) to consider outages.</a:t>
                      </a:r>
                    </a:p>
                    <a:p>
                      <a:pPr marL="34925" marR="0" lvl="0" indent="0" algn="l" defTabSz="914400" rtl="0" eaLnBrk="1" fontAlgn="auto" latinLnBrk="0" hangingPunct="1">
                        <a:lnSpc>
                          <a:spcPct val="107000"/>
                        </a:lnSpc>
                        <a:spcBef>
                          <a:spcPts val="500"/>
                        </a:spcBef>
                        <a:spcAft>
                          <a:spcPts val="500"/>
                        </a:spcAft>
                        <a:buClrTx/>
                        <a:buSzTx/>
                        <a:buFontTx/>
                        <a:buNone/>
                        <a:tabLst/>
                        <a:defRPr/>
                      </a:pPr>
                      <a:r>
                        <a:rPr lang="en-US" sz="1100" dirty="0">
                          <a:solidFill>
                            <a:srgbClr val="00598E"/>
                          </a:solidFill>
                          <a:effectLst/>
                          <a:latin typeface="Arial" panose="020B0604020202020204" pitchFamily="34" charset="0"/>
                          <a:ea typeface="Times New Roman" panose="02020603050405020304" pitchFamily="18" charset="0"/>
                          <a:cs typeface="Arial" panose="020B0604020202020204" pitchFamily="34" charset="0"/>
                        </a:rPr>
                        <a:t>To be investigated further as part of the refinement of BESS processes.126.</a:t>
                      </a:r>
                    </a:p>
                    <a:p>
                      <a:pPr marL="34925">
                        <a:lnSpc>
                          <a:spcPct val="107000"/>
                        </a:lnSpc>
                        <a:spcBef>
                          <a:spcPts val="500"/>
                        </a:spcBef>
                        <a:spcAft>
                          <a:spcPts val="500"/>
                        </a:spcAft>
                      </a:pPr>
                      <a:endParaRPr lang="en-US" sz="1100" dirty="0">
                        <a:solidFill>
                          <a:srgbClr val="00598E"/>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extLst>
                  <a:ext uri="{0D108BD9-81ED-4DB2-BD59-A6C34878D82A}">
                    <a16:rowId xmlns:a16="http://schemas.microsoft.com/office/drawing/2014/main" val="2876870228"/>
                  </a:ext>
                </a:extLst>
              </a:tr>
            </a:tbl>
          </a:graphicData>
        </a:graphic>
      </p:graphicFrame>
    </p:spTree>
    <p:extLst>
      <p:ext uri="{BB962C8B-B14F-4D97-AF65-F5344CB8AC3E}">
        <p14:creationId xmlns:p14="http://schemas.microsoft.com/office/powerpoint/2010/main" val="19882647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0B31E2-658C-4BD4-A1D2-615DE077F551}"/>
              </a:ext>
            </a:extLst>
          </p:cNvPr>
          <p:cNvSpPr>
            <a:spLocks noGrp="1"/>
          </p:cNvSpPr>
          <p:nvPr>
            <p:ph type="ctrTitle"/>
          </p:nvPr>
        </p:nvSpPr>
        <p:spPr/>
        <p:txBody>
          <a:bodyPr/>
          <a:lstStyle/>
          <a:p>
            <a:r>
              <a:rPr lang="en-GB" dirty="0"/>
              <a:t>Update on G100 and Fast Track</a:t>
            </a:r>
          </a:p>
        </p:txBody>
      </p:sp>
      <p:sp>
        <p:nvSpPr>
          <p:cNvPr id="3" name="Slide Number Placeholder 2">
            <a:extLst>
              <a:ext uri="{FF2B5EF4-FFF2-40B4-BE49-F238E27FC236}">
                <a16:creationId xmlns:a16="http://schemas.microsoft.com/office/drawing/2014/main" id="{497C660C-4280-494D-B6AD-3665872C845C}"/>
              </a:ext>
            </a:extLst>
          </p:cNvPr>
          <p:cNvSpPr>
            <a:spLocks noGrp="1"/>
          </p:cNvSpPr>
          <p:nvPr>
            <p:ph type="sldNum" sz="quarter" idx="12"/>
          </p:nvPr>
        </p:nvSpPr>
        <p:spPr/>
        <p:txBody>
          <a:bodyPr/>
          <a:lstStyle/>
          <a:p>
            <a:fld id="{98FF217E-B86F-EA42-9607-BE163228A213}" type="slidenum">
              <a:rPr lang="en-GB" smtClean="0"/>
              <a:t>12</a:t>
            </a:fld>
            <a:endParaRPr lang="en-GB"/>
          </a:p>
        </p:txBody>
      </p:sp>
    </p:spTree>
    <p:extLst>
      <p:ext uri="{BB962C8B-B14F-4D97-AF65-F5344CB8AC3E}">
        <p14:creationId xmlns:p14="http://schemas.microsoft.com/office/powerpoint/2010/main" val="17111157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8686B0-4BDD-466B-B7CF-2F398DC89300}"/>
              </a:ext>
            </a:extLst>
          </p:cNvPr>
          <p:cNvSpPr>
            <a:spLocks noGrp="1"/>
          </p:cNvSpPr>
          <p:nvPr>
            <p:ph type="title"/>
          </p:nvPr>
        </p:nvSpPr>
        <p:spPr/>
        <p:txBody>
          <a:bodyPr/>
          <a:lstStyle/>
          <a:p>
            <a:r>
              <a:rPr lang="en-GB" dirty="0"/>
              <a:t>G100 &amp; Fast track</a:t>
            </a:r>
          </a:p>
        </p:txBody>
      </p:sp>
      <p:sp>
        <p:nvSpPr>
          <p:cNvPr id="3" name="Content Placeholder 2">
            <a:extLst>
              <a:ext uri="{FF2B5EF4-FFF2-40B4-BE49-F238E27FC236}">
                <a16:creationId xmlns:a16="http://schemas.microsoft.com/office/drawing/2014/main" id="{1B8E4D94-D8D5-41D8-8E18-0BE8706372BC}"/>
              </a:ext>
            </a:extLst>
          </p:cNvPr>
          <p:cNvSpPr>
            <a:spLocks noGrp="1"/>
          </p:cNvSpPr>
          <p:nvPr>
            <p:ph idx="1"/>
          </p:nvPr>
        </p:nvSpPr>
        <p:spPr>
          <a:xfrm>
            <a:off x="720000" y="1548540"/>
            <a:ext cx="11083554" cy="3960000"/>
          </a:xfrm>
        </p:spPr>
        <p:txBody>
          <a:bodyPr/>
          <a:lstStyle/>
          <a:p>
            <a:pPr>
              <a:lnSpc>
                <a:spcPct val="100000"/>
              </a:lnSpc>
            </a:pPr>
            <a:r>
              <a:rPr lang="en-GB" dirty="0"/>
              <a:t>Just a reminder from last meeting:</a:t>
            </a:r>
          </a:p>
          <a:p>
            <a:pPr>
              <a:lnSpc>
                <a:spcPct val="100000"/>
              </a:lnSpc>
            </a:pPr>
            <a:endParaRPr lang="en-GB" dirty="0"/>
          </a:p>
          <a:p>
            <a:pPr>
              <a:lnSpc>
                <a:spcPct val="100000"/>
              </a:lnSpc>
            </a:pPr>
            <a:r>
              <a:rPr lang="en-GB" dirty="0"/>
              <a:t>G100 </a:t>
            </a:r>
          </a:p>
          <a:p>
            <a:pPr lvl="1">
              <a:lnSpc>
                <a:spcPct val="100000"/>
              </a:lnSpc>
            </a:pPr>
            <a:r>
              <a:rPr lang="en-GB" dirty="0"/>
              <a:t>Issue 2 Amendment 1 has been published on 25 July.</a:t>
            </a:r>
          </a:p>
          <a:p>
            <a:pPr lvl="1">
              <a:lnSpc>
                <a:spcPct val="100000"/>
              </a:lnSpc>
            </a:pPr>
            <a:r>
              <a:rPr lang="en-GB" dirty="0"/>
              <a:t>There are a small number of other points that stakeholders have commented on that would benefit from review at a suitable future time.</a:t>
            </a:r>
          </a:p>
          <a:p>
            <a:pPr>
              <a:lnSpc>
                <a:spcPct val="100000"/>
              </a:lnSpc>
            </a:pPr>
            <a:r>
              <a:rPr lang="en-GB" dirty="0"/>
              <a:t>Fast track</a:t>
            </a:r>
          </a:p>
          <a:p>
            <a:pPr lvl="1">
              <a:lnSpc>
                <a:spcPct val="100000"/>
              </a:lnSpc>
            </a:pPr>
            <a:r>
              <a:rPr lang="en-GB" dirty="0"/>
              <a:t>Ofgem has approved the modification on 09 September – effective from 09 November.  </a:t>
            </a:r>
          </a:p>
          <a:p>
            <a:pPr>
              <a:lnSpc>
                <a:spcPct val="100000"/>
              </a:lnSpc>
            </a:pPr>
            <a:endParaRPr lang="en-GB" dirty="0"/>
          </a:p>
        </p:txBody>
      </p:sp>
      <p:sp>
        <p:nvSpPr>
          <p:cNvPr id="4" name="Slide Number Placeholder 3">
            <a:extLst>
              <a:ext uri="{FF2B5EF4-FFF2-40B4-BE49-F238E27FC236}">
                <a16:creationId xmlns:a16="http://schemas.microsoft.com/office/drawing/2014/main" id="{DD341E83-BB28-4AF4-A0C3-0F647DA90F29}"/>
              </a:ext>
            </a:extLst>
          </p:cNvPr>
          <p:cNvSpPr>
            <a:spLocks noGrp="1"/>
          </p:cNvSpPr>
          <p:nvPr>
            <p:ph type="sldNum" sz="quarter" idx="12"/>
          </p:nvPr>
        </p:nvSpPr>
        <p:spPr/>
        <p:txBody>
          <a:bodyPr/>
          <a:lstStyle/>
          <a:p>
            <a:fld id="{98FF217E-B86F-EA42-9607-BE163228A213}" type="slidenum">
              <a:rPr lang="en-GB" smtClean="0"/>
              <a:pPr/>
              <a:t>13</a:t>
            </a:fld>
            <a:endParaRPr lang="en-GB"/>
          </a:p>
        </p:txBody>
      </p:sp>
    </p:spTree>
    <p:extLst>
      <p:ext uri="{BB962C8B-B14F-4D97-AF65-F5344CB8AC3E}">
        <p14:creationId xmlns:p14="http://schemas.microsoft.com/office/powerpoint/2010/main" val="320424228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31BA59F9-9D61-4729-B14E-72B7485DF160}"/>
              </a:ext>
            </a:extLst>
          </p:cNvPr>
          <p:cNvSpPr>
            <a:spLocks noGrp="1"/>
          </p:cNvSpPr>
          <p:nvPr>
            <p:ph type="ctrTitle"/>
          </p:nvPr>
        </p:nvSpPr>
        <p:spPr/>
        <p:txBody>
          <a:bodyPr/>
          <a:lstStyle/>
          <a:p>
            <a:r>
              <a:rPr lang="en-GB" dirty="0"/>
              <a:t>GC0117</a:t>
            </a:r>
          </a:p>
        </p:txBody>
      </p:sp>
      <p:sp>
        <p:nvSpPr>
          <p:cNvPr id="4" name="Slide Number Placeholder 3">
            <a:extLst>
              <a:ext uri="{FF2B5EF4-FFF2-40B4-BE49-F238E27FC236}">
                <a16:creationId xmlns:a16="http://schemas.microsoft.com/office/drawing/2014/main" id="{89B76D53-9269-4FEF-8AA9-8F44C5528F77}"/>
              </a:ext>
            </a:extLst>
          </p:cNvPr>
          <p:cNvSpPr>
            <a:spLocks noGrp="1"/>
          </p:cNvSpPr>
          <p:nvPr>
            <p:ph type="sldNum" sz="quarter" idx="12"/>
          </p:nvPr>
        </p:nvSpPr>
        <p:spPr/>
        <p:txBody>
          <a:bodyPr/>
          <a:lstStyle/>
          <a:p>
            <a:fld id="{98FF217E-B86F-EA42-9607-BE163228A213}" type="slidenum">
              <a:rPr lang="en-GB" smtClean="0"/>
              <a:pPr/>
              <a:t>14</a:t>
            </a:fld>
            <a:endParaRPr lang="en-GB"/>
          </a:p>
        </p:txBody>
      </p:sp>
    </p:spTree>
    <p:extLst>
      <p:ext uri="{BB962C8B-B14F-4D97-AF65-F5344CB8AC3E}">
        <p14:creationId xmlns:p14="http://schemas.microsoft.com/office/powerpoint/2010/main" val="6009622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B649E6-5496-6BF4-6445-9F09DF068001}"/>
              </a:ext>
            </a:extLst>
          </p:cNvPr>
          <p:cNvSpPr>
            <a:spLocks noGrp="1"/>
          </p:cNvSpPr>
          <p:nvPr>
            <p:ph type="title"/>
          </p:nvPr>
        </p:nvSpPr>
        <p:spPr/>
        <p:txBody>
          <a:bodyPr/>
          <a:lstStyle/>
          <a:p>
            <a:r>
              <a:rPr lang="en-GB" dirty="0"/>
              <a:t>GC0117 – alignment of Large, Medium and Small across GB</a:t>
            </a:r>
          </a:p>
        </p:txBody>
      </p:sp>
      <p:sp>
        <p:nvSpPr>
          <p:cNvPr id="3" name="Content Placeholder 2">
            <a:extLst>
              <a:ext uri="{FF2B5EF4-FFF2-40B4-BE49-F238E27FC236}">
                <a16:creationId xmlns:a16="http://schemas.microsoft.com/office/drawing/2014/main" id="{FB3C58E9-A937-A0C5-A5C3-E3623D62B270}"/>
              </a:ext>
            </a:extLst>
          </p:cNvPr>
          <p:cNvSpPr>
            <a:spLocks noGrp="1"/>
          </p:cNvSpPr>
          <p:nvPr>
            <p:ph idx="1"/>
          </p:nvPr>
        </p:nvSpPr>
        <p:spPr>
          <a:xfrm>
            <a:off x="720000" y="1486533"/>
            <a:ext cx="11083554" cy="4399832"/>
          </a:xfrm>
        </p:spPr>
        <p:txBody>
          <a:bodyPr/>
          <a:lstStyle/>
          <a:p>
            <a:r>
              <a:rPr lang="en-GB" sz="1400" dirty="0"/>
              <a:t>The WG consultation closed on 05 August:</a:t>
            </a:r>
          </a:p>
          <a:p>
            <a:pPr marL="293688" lvl="1" indent="-285750">
              <a:lnSpc>
                <a:spcPct val="100000"/>
              </a:lnSpc>
              <a:buFont typeface="Arial" panose="020B0604020202020204" pitchFamily="34" charset="0"/>
              <a:buChar char="•"/>
            </a:pPr>
            <a:r>
              <a:rPr lang="en-US" sz="1300" dirty="0"/>
              <a:t>Out of 14 respondents, 3 support the original proposal (ie 10MW Large threshold throughout GB) and 3 support the WAGCM1 proposal (ie 100MW threshold). Some believed that the solutions had not been sufficiently fully developed. Others believe that a CBA and further investigations are required to fully assess the proposed solutions against the applicable Grid Code objectives.</a:t>
            </a:r>
          </a:p>
          <a:p>
            <a:pPr marL="293688" lvl="1" indent="-285750">
              <a:lnSpc>
                <a:spcPct val="100000"/>
              </a:lnSpc>
              <a:buFont typeface="Arial" panose="020B0604020202020204" pitchFamily="34" charset="0"/>
              <a:buChar char="•"/>
            </a:pPr>
            <a:r>
              <a:rPr lang="en-US" sz="1300" dirty="0"/>
              <a:t>Some respondents expressed that the rationale / case for change is not clear. No demonstration of how the change would simplify and align Grid Code and generation considering discrepancies identified. </a:t>
            </a:r>
          </a:p>
          <a:p>
            <a:pPr marL="293688" lvl="1" indent="-285750">
              <a:lnSpc>
                <a:spcPct val="100000"/>
              </a:lnSpc>
              <a:buFont typeface="Arial" panose="020B0604020202020204" pitchFamily="34" charset="0"/>
              <a:buChar char="•"/>
            </a:pPr>
            <a:r>
              <a:rPr lang="en-US" sz="1300" dirty="0"/>
              <a:t>Majority of respondents agreed that it is appropriate to change the definition of Demand Capacity and associated Grid Code definitions to align with the changes to Large, Medium and Small Power Stations but, via a separate modification.  </a:t>
            </a:r>
          </a:p>
          <a:p>
            <a:pPr marL="293688" lvl="1" indent="-285750">
              <a:lnSpc>
                <a:spcPct val="100000"/>
              </a:lnSpc>
              <a:buFont typeface="Arial" panose="020B0604020202020204" pitchFamily="34" charset="0"/>
              <a:buChar char="•"/>
            </a:pPr>
            <a:r>
              <a:rPr lang="en-US" sz="1300" dirty="0"/>
              <a:t>Most respondents were in support of revising the definition of Registered Capacity. </a:t>
            </a:r>
          </a:p>
          <a:p>
            <a:pPr marL="293688" lvl="1" indent="-285750">
              <a:lnSpc>
                <a:spcPct val="100000"/>
              </a:lnSpc>
              <a:buFont typeface="Arial" panose="020B0604020202020204" pitchFamily="34" charset="0"/>
              <a:buChar char="•"/>
            </a:pPr>
            <a:r>
              <a:rPr lang="en-US" sz="1300" dirty="0"/>
              <a:t>Most respondents do not support a retrospective approach as it will be complex and result in increased costs.  </a:t>
            </a:r>
          </a:p>
          <a:p>
            <a:pPr marL="293688" lvl="1" indent="-285750">
              <a:lnSpc>
                <a:spcPct val="100000"/>
              </a:lnSpc>
              <a:buFont typeface="Arial" panose="020B0604020202020204" pitchFamily="34" charset="0"/>
              <a:buChar char="•"/>
            </a:pPr>
            <a:r>
              <a:rPr lang="en-US" sz="1300" dirty="0"/>
              <a:t>Majority supported establishing a holistic view of the required future net zero arrangements of the technical and commercial arrangements for connecting new and operating existing and new generators. </a:t>
            </a:r>
          </a:p>
          <a:p>
            <a:pPr marL="293688" lvl="1" indent="-285750">
              <a:lnSpc>
                <a:spcPct val="100000"/>
              </a:lnSpc>
              <a:buFont typeface="Arial" panose="020B0604020202020204" pitchFamily="34" charset="0"/>
              <a:buChar char="•"/>
            </a:pPr>
            <a:r>
              <a:rPr lang="en-US" sz="1300" dirty="0"/>
              <a:t>A respondent advised that a holistic review is already being taken forward by the Open Networks project and continuing with GC0117 could result in duplication of effort and recommendations contrary to proposals under Open Networks. </a:t>
            </a:r>
          </a:p>
          <a:p>
            <a:pPr>
              <a:lnSpc>
                <a:spcPct val="100000"/>
              </a:lnSpc>
            </a:pPr>
            <a:r>
              <a:rPr lang="en-US" sz="1400" dirty="0"/>
              <a:t>This is being developed quite slowly, with the current activity focusing on NGESO creating a cost-benefit analysis (CBA).  NGESO were only intending to cover NGESO costs and benefits, but Ofgem has advised that the costs and benefits for all affected parties must be included.  It is not clear how NGESO will achieve this and they held a WG meeting about this on 08 December.</a:t>
            </a:r>
          </a:p>
          <a:p>
            <a:pPr>
              <a:lnSpc>
                <a:spcPct val="100000"/>
              </a:lnSpc>
            </a:pPr>
            <a:r>
              <a:rPr lang="en-US" sz="1400" dirty="0"/>
              <a:t>Further CBA meetings are scheduled for the new year.</a:t>
            </a:r>
            <a:endParaRPr lang="en-US" sz="1300" dirty="0"/>
          </a:p>
        </p:txBody>
      </p:sp>
      <p:sp>
        <p:nvSpPr>
          <p:cNvPr id="4" name="Slide Number Placeholder 3">
            <a:extLst>
              <a:ext uri="{FF2B5EF4-FFF2-40B4-BE49-F238E27FC236}">
                <a16:creationId xmlns:a16="http://schemas.microsoft.com/office/drawing/2014/main" id="{76CCFBC5-4318-CDF4-4B7E-8C4CEC14E814}"/>
              </a:ext>
            </a:extLst>
          </p:cNvPr>
          <p:cNvSpPr>
            <a:spLocks noGrp="1"/>
          </p:cNvSpPr>
          <p:nvPr>
            <p:ph type="sldNum" sz="quarter" idx="12"/>
          </p:nvPr>
        </p:nvSpPr>
        <p:spPr/>
        <p:txBody>
          <a:bodyPr/>
          <a:lstStyle/>
          <a:p>
            <a:fld id="{98FF217E-B86F-EA42-9607-BE163228A213}" type="slidenum">
              <a:rPr lang="en-GB" smtClean="0"/>
              <a:pPr/>
              <a:t>15</a:t>
            </a:fld>
            <a:endParaRPr lang="en-GB"/>
          </a:p>
        </p:txBody>
      </p:sp>
    </p:spTree>
    <p:extLst>
      <p:ext uri="{BB962C8B-B14F-4D97-AF65-F5344CB8AC3E}">
        <p14:creationId xmlns:p14="http://schemas.microsoft.com/office/powerpoint/2010/main" val="391967727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392A5E-7A3D-4DB1-B11E-751214C1A6D1}"/>
              </a:ext>
            </a:extLst>
          </p:cNvPr>
          <p:cNvSpPr>
            <a:spLocks noGrp="1"/>
          </p:cNvSpPr>
          <p:nvPr>
            <p:ph type="ctrTitle"/>
          </p:nvPr>
        </p:nvSpPr>
        <p:spPr>
          <a:xfrm>
            <a:off x="719999" y="3529071"/>
            <a:ext cx="8239443" cy="1544003"/>
          </a:xfrm>
        </p:spPr>
        <p:txBody>
          <a:bodyPr/>
          <a:lstStyle/>
          <a:p>
            <a:r>
              <a:rPr lang="en-GB" dirty="0"/>
              <a:t>Distributed ReStart: GC0156 Electricity System Restoration Standard</a:t>
            </a:r>
          </a:p>
        </p:txBody>
      </p:sp>
      <p:sp>
        <p:nvSpPr>
          <p:cNvPr id="3" name="Slide Number Placeholder 2">
            <a:extLst>
              <a:ext uri="{FF2B5EF4-FFF2-40B4-BE49-F238E27FC236}">
                <a16:creationId xmlns:a16="http://schemas.microsoft.com/office/drawing/2014/main" id="{746ED24F-6696-47BA-9CEB-36C1ECB07004}"/>
              </a:ext>
            </a:extLst>
          </p:cNvPr>
          <p:cNvSpPr>
            <a:spLocks noGrp="1"/>
          </p:cNvSpPr>
          <p:nvPr>
            <p:ph type="sldNum" sz="quarter" idx="12"/>
          </p:nvPr>
        </p:nvSpPr>
        <p:spPr/>
        <p:txBody>
          <a:bodyPr/>
          <a:lstStyle/>
          <a:p>
            <a:fld id="{98FF217E-B86F-EA42-9607-BE163228A213}" type="slidenum">
              <a:rPr lang="en-GB" smtClean="0"/>
              <a:t>16</a:t>
            </a:fld>
            <a:endParaRPr lang="en-GB"/>
          </a:p>
        </p:txBody>
      </p:sp>
    </p:spTree>
    <p:extLst>
      <p:ext uri="{BB962C8B-B14F-4D97-AF65-F5344CB8AC3E}">
        <p14:creationId xmlns:p14="http://schemas.microsoft.com/office/powerpoint/2010/main" val="316139155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B86100-9612-CA8E-E6AF-1CDA98E31B9C}"/>
              </a:ext>
            </a:extLst>
          </p:cNvPr>
          <p:cNvSpPr>
            <a:spLocks noGrp="1"/>
          </p:cNvSpPr>
          <p:nvPr>
            <p:ph type="title"/>
          </p:nvPr>
        </p:nvSpPr>
        <p:spPr/>
        <p:txBody>
          <a:bodyPr/>
          <a:lstStyle/>
          <a:p>
            <a:r>
              <a:rPr lang="en-GB" dirty="0"/>
              <a:t>Electricity System Restoration Standard – GC0156</a:t>
            </a:r>
          </a:p>
        </p:txBody>
      </p:sp>
      <p:sp>
        <p:nvSpPr>
          <p:cNvPr id="3" name="Content Placeholder 2">
            <a:extLst>
              <a:ext uri="{FF2B5EF4-FFF2-40B4-BE49-F238E27FC236}">
                <a16:creationId xmlns:a16="http://schemas.microsoft.com/office/drawing/2014/main" id="{9AD1190E-DCD7-7D06-9542-805A937D3094}"/>
              </a:ext>
            </a:extLst>
          </p:cNvPr>
          <p:cNvSpPr>
            <a:spLocks noGrp="1"/>
          </p:cNvSpPr>
          <p:nvPr>
            <p:ph idx="1"/>
          </p:nvPr>
        </p:nvSpPr>
        <p:spPr/>
        <p:txBody>
          <a:bodyPr/>
          <a:lstStyle/>
          <a:p>
            <a:r>
              <a:rPr lang="en-GB" dirty="0"/>
              <a:t>Distributed Restart is now being progressed as part of the wider ESRS implementation in GC0156</a:t>
            </a:r>
          </a:p>
          <a:p>
            <a:r>
              <a:rPr lang="en-GB" dirty="0"/>
              <a:t>GC0156 formal working group consultation is open from 21 November to 29 December.</a:t>
            </a:r>
          </a:p>
          <a:p>
            <a:r>
              <a:rPr lang="en-GB" dirty="0"/>
              <a:t>Matching D Code drafting is being consulted on from 12 December 2022 to 13 January 2023 – DCRP/22/02/PC: </a:t>
            </a:r>
            <a:r>
              <a:rPr lang="en-GB" sz="1200" dirty="0">
                <a:hlinkClick r:id="rId2"/>
              </a:rPr>
              <a:t>https://www.dcode.org.uk/consultations/open-consultations/</a:t>
            </a:r>
            <a:r>
              <a:rPr lang="en-GB" sz="1200" dirty="0"/>
              <a:t> </a:t>
            </a:r>
          </a:p>
          <a:p>
            <a:r>
              <a:rPr lang="en-GB" dirty="0"/>
              <a:t>Interested DNO stakeholders should review the D Code drafting to ensure they understand the obligations on those who might wish to contract for Restoration Services.</a:t>
            </a:r>
          </a:p>
          <a:p>
            <a:r>
              <a:rPr lang="en-GB" dirty="0"/>
              <a:t>NGESO also held a webinar re the proposals on 08/12. </a:t>
            </a:r>
          </a:p>
          <a:p>
            <a:r>
              <a:rPr lang="en-GB" sz="1200" dirty="0">
                <a:hlinkClick r:id="rId3"/>
              </a:rPr>
              <a:t>https://www.nationalgrideso.com/electricity-transmission/document/272966/download</a:t>
            </a:r>
            <a:r>
              <a:rPr lang="en-GB" sz="1200" dirty="0"/>
              <a:t> </a:t>
            </a:r>
          </a:p>
          <a:p>
            <a:endParaRPr lang="en-GB" dirty="0"/>
          </a:p>
        </p:txBody>
      </p:sp>
      <p:sp>
        <p:nvSpPr>
          <p:cNvPr id="4" name="Slide Number Placeholder 3">
            <a:extLst>
              <a:ext uri="{FF2B5EF4-FFF2-40B4-BE49-F238E27FC236}">
                <a16:creationId xmlns:a16="http://schemas.microsoft.com/office/drawing/2014/main" id="{CDB9806D-BA63-579C-634D-A8A6FCAEF68F}"/>
              </a:ext>
            </a:extLst>
          </p:cNvPr>
          <p:cNvSpPr>
            <a:spLocks noGrp="1"/>
          </p:cNvSpPr>
          <p:nvPr>
            <p:ph type="sldNum" sz="quarter" idx="12"/>
          </p:nvPr>
        </p:nvSpPr>
        <p:spPr/>
        <p:txBody>
          <a:bodyPr/>
          <a:lstStyle/>
          <a:p>
            <a:fld id="{98FF217E-B86F-EA42-9607-BE163228A213}" type="slidenum">
              <a:rPr lang="en-GB" smtClean="0"/>
              <a:pPr/>
              <a:t>17</a:t>
            </a:fld>
            <a:endParaRPr lang="en-GB"/>
          </a:p>
        </p:txBody>
      </p:sp>
    </p:spTree>
    <p:extLst>
      <p:ext uri="{BB962C8B-B14F-4D97-AF65-F5344CB8AC3E}">
        <p14:creationId xmlns:p14="http://schemas.microsoft.com/office/powerpoint/2010/main" val="96161261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CA6346-40F1-474B-81B4-11C51F928FB0}"/>
              </a:ext>
            </a:extLst>
          </p:cNvPr>
          <p:cNvSpPr>
            <a:spLocks noGrp="1"/>
          </p:cNvSpPr>
          <p:nvPr>
            <p:ph type="ctrTitle"/>
          </p:nvPr>
        </p:nvSpPr>
        <p:spPr/>
        <p:txBody>
          <a:bodyPr/>
          <a:lstStyle/>
          <a:p>
            <a:r>
              <a:rPr lang="en-GB" dirty="0"/>
              <a:t>EU Developments</a:t>
            </a:r>
          </a:p>
        </p:txBody>
      </p:sp>
      <p:sp>
        <p:nvSpPr>
          <p:cNvPr id="3" name="Slide Number Placeholder 2">
            <a:extLst>
              <a:ext uri="{FF2B5EF4-FFF2-40B4-BE49-F238E27FC236}">
                <a16:creationId xmlns:a16="http://schemas.microsoft.com/office/drawing/2014/main" id="{0E02435B-D645-4228-86C6-CD1B1B07B410}"/>
              </a:ext>
            </a:extLst>
          </p:cNvPr>
          <p:cNvSpPr>
            <a:spLocks noGrp="1"/>
          </p:cNvSpPr>
          <p:nvPr>
            <p:ph type="sldNum" sz="quarter" idx="12"/>
          </p:nvPr>
        </p:nvSpPr>
        <p:spPr/>
        <p:txBody>
          <a:bodyPr/>
          <a:lstStyle/>
          <a:p>
            <a:fld id="{98FF217E-B86F-EA42-9607-BE163228A213}" type="slidenum">
              <a:rPr lang="en-GB" smtClean="0"/>
              <a:t>18</a:t>
            </a:fld>
            <a:endParaRPr lang="en-GB"/>
          </a:p>
        </p:txBody>
      </p:sp>
    </p:spTree>
    <p:extLst>
      <p:ext uri="{BB962C8B-B14F-4D97-AF65-F5344CB8AC3E}">
        <p14:creationId xmlns:p14="http://schemas.microsoft.com/office/powerpoint/2010/main" val="200149583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42688F-B9C0-487E-B586-DD25257D986B}"/>
              </a:ext>
            </a:extLst>
          </p:cNvPr>
          <p:cNvSpPr>
            <a:spLocks noGrp="1"/>
          </p:cNvSpPr>
          <p:nvPr>
            <p:ph type="title"/>
          </p:nvPr>
        </p:nvSpPr>
        <p:spPr/>
        <p:txBody>
          <a:bodyPr/>
          <a:lstStyle/>
          <a:p>
            <a:r>
              <a:rPr lang="en-GB" dirty="0"/>
              <a:t>EU Update</a:t>
            </a:r>
          </a:p>
        </p:txBody>
      </p:sp>
      <p:sp>
        <p:nvSpPr>
          <p:cNvPr id="3" name="Content Placeholder 2">
            <a:extLst>
              <a:ext uri="{FF2B5EF4-FFF2-40B4-BE49-F238E27FC236}">
                <a16:creationId xmlns:a16="http://schemas.microsoft.com/office/drawing/2014/main" id="{02CF67B3-F2AD-4C02-8BDA-211760B6A5E9}"/>
              </a:ext>
            </a:extLst>
          </p:cNvPr>
          <p:cNvSpPr>
            <a:spLocks noGrp="1"/>
          </p:cNvSpPr>
          <p:nvPr>
            <p:ph idx="1"/>
          </p:nvPr>
        </p:nvSpPr>
        <p:spPr>
          <a:xfrm>
            <a:off x="720000" y="1334738"/>
            <a:ext cx="11083554" cy="3960000"/>
          </a:xfrm>
        </p:spPr>
        <p:txBody>
          <a:bodyPr/>
          <a:lstStyle/>
          <a:p>
            <a:r>
              <a:rPr lang="en-GB" sz="1800" dirty="0"/>
              <a:t>All of this is not expected to have a direct effect on GB; however it will influence the wider market GB operates in.</a:t>
            </a:r>
          </a:p>
          <a:p>
            <a:r>
              <a:rPr lang="en-GB" sz="1800" dirty="0"/>
              <a:t>ACER is now consulting on revisions to the RfG and DCC.</a:t>
            </a:r>
          </a:p>
          <a:p>
            <a:r>
              <a:rPr lang="en-GB" sz="1800" dirty="0"/>
              <a:t>As expected, issues such as the inclusion of storage, and the revision of the Type D voltage threshold seem widely supported.</a:t>
            </a:r>
          </a:p>
          <a:p>
            <a:r>
              <a:rPr lang="en-GB" sz="1800" dirty="0"/>
              <a:t>Including V2G is likely to be contentious.  EU DSOs are playing a straight bat and treating EVs with and without V2G as RfG and DCC respectively.  However the issue of AC coupled V2G has prompted the DSOs to state that AC coupled V2G can only be allowed via a properly installed charging point.</a:t>
            </a:r>
          </a:p>
        </p:txBody>
      </p:sp>
      <p:sp>
        <p:nvSpPr>
          <p:cNvPr id="4" name="Slide Number Placeholder 3">
            <a:extLst>
              <a:ext uri="{FF2B5EF4-FFF2-40B4-BE49-F238E27FC236}">
                <a16:creationId xmlns:a16="http://schemas.microsoft.com/office/drawing/2014/main" id="{6A94C022-A587-43A9-B2D5-1F3BC1D4A812}"/>
              </a:ext>
            </a:extLst>
          </p:cNvPr>
          <p:cNvSpPr>
            <a:spLocks noGrp="1"/>
          </p:cNvSpPr>
          <p:nvPr>
            <p:ph type="sldNum" sz="quarter" idx="12"/>
          </p:nvPr>
        </p:nvSpPr>
        <p:spPr/>
        <p:txBody>
          <a:bodyPr/>
          <a:lstStyle/>
          <a:p>
            <a:fld id="{98FF217E-B86F-EA42-9607-BE163228A213}" type="slidenum">
              <a:rPr lang="en-GB" smtClean="0"/>
              <a:pPr/>
              <a:t>19</a:t>
            </a:fld>
            <a:endParaRPr lang="en-GB"/>
          </a:p>
        </p:txBody>
      </p:sp>
    </p:spTree>
    <p:extLst>
      <p:ext uri="{BB962C8B-B14F-4D97-AF65-F5344CB8AC3E}">
        <p14:creationId xmlns:p14="http://schemas.microsoft.com/office/powerpoint/2010/main" val="20044117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29809F-8161-4748-AFA8-2D9D0DF82BC3}"/>
              </a:ext>
            </a:extLst>
          </p:cNvPr>
          <p:cNvSpPr>
            <a:spLocks noGrp="1"/>
          </p:cNvSpPr>
          <p:nvPr>
            <p:ph type="title"/>
          </p:nvPr>
        </p:nvSpPr>
        <p:spPr/>
        <p:txBody>
          <a:bodyPr/>
          <a:lstStyle/>
          <a:p>
            <a:r>
              <a:rPr lang="en-GB" dirty="0"/>
              <a:t>Welcome, Housekeeping and Introductions</a:t>
            </a:r>
          </a:p>
        </p:txBody>
      </p:sp>
      <p:sp>
        <p:nvSpPr>
          <p:cNvPr id="5" name="Slide Number Placeholder 4">
            <a:extLst>
              <a:ext uri="{FF2B5EF4-FFF2-40B4-BE49-F238E27FC236}">
                <a16:creationId xmlns:a16="http://schemas.microsoft.com/office/drawing/2014/main" id="{0CFA9D3C-2222-0243-8F43-B1727B821E4A}"/>
              </a:ext>
            </a:extLst>
          </p:cNvPr>
          <p:cNvSpPr>
            <a:spLocks noGrp="1"/>
          </p:cNvSpPr>
          <p:nvPr>
            <p:ph type="sldNum" sz="quarter" idx="12"/>
          </p:nvPr>
        </p:nvSpPr>
        <p:spPr/>
        <p:txBody>
          <a:bodyPr/>
          <a:lstStyle/>
          <a:p>
            <a:fld id="{98FF217E-B86F-EA42-9607-BE163228A213}" type="slidenum">
              <a:rPr lang="en-GB"/>
              <a:pPr/>
              <a:t>2</a:t>
            </a:fld>
            <a:endParaRPr lang="en-GB"/>
          </a:p>
        </p:txBody>
      </p:sp>
    </p:spTree>
    <p:extLst>
      <p:ext uri="{BB962C8B-B14F-4D97-AF65-F5344CB8AC3E}">
        <p14:creationId xmlns:p14="http://schemas.microsoft.com/office/powerpoint/2010/main" val="32584437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15F834-7917-65B0-BA1F-6766E294209C}"/>
              </a:ext>
            </a:extLst>
          </p:cNvPr>
          <p:cNvSpPr>
            <a:spLocks noGrp="1"/>
          </p:cNvSpPr>
          <p:nvPr>
            <p:ph type="title"/>
          </p:nvPr>
        </p:nvSpPr>
        <p:spPr/>
        <p:txBody>
          <a:bodyPr/>
          <a:lstStyle/>
          <a:p>
            <a:r>
              <a:rPr lang="en-GB" dirty="0"/>
              <a:t>RfG 2.0</a:t>
            </a:r>
          </a:p>
        </p:txBody>
      </p:sp>
      <p:sp>
        <p:nvSpPr>
          <p:cNvPr id="3" name="Content Placeholder 2">
            <a:extLst>
              <a:ext uri="{FF2B5EF4-FFF2-40B4-BE49-F238E27FC236}">
                <a16:creationId xmlns:a16="http://schemas.microsoft.com/office/drawing/2014/main" id="{D7DD317C-9575-A00D-38A2-88E1C5FF0D70}"/>
              </a:ext>
            </a:extLst>
          </p:cNvPr>
          <p:cNvSpPr>
            <a:spLocks noGrp="1"/>
          </p:cNvSpPr>
          <p:nvPr>
            <p:ph idx="1"/>
          </p:nvPr>
        </p:nvSpPr>
        <p:spPr/>
        <p:txBody>
          <a:bodyPr/>
          <a:lstStyle/>
          <a:p>
            <a:r>
              <a:rPr lang="en-GB" sz="1800" dirty="0"/>
              <a:t>ENTSO-e have made two proposals that could have far reaching implications for DNOs:</a:t>
            </a:r>
          </a:p>
          <a:p>
            <a:pPr marL="350838" lvl="1" indent="-342900">
              <a:buFont typeface="Arial" panose="020B0604020202020204" pitchFamily="34" charset="0"/>
              <a:buChar char="•"/>
            </a:pPr>
            <a:r>
              <a:rPr lang="en-GB" sz="1800" dirty="0"/>
              <a:t>RoCoF withstand is to be raised to 4Hz and that any LoM must not interfere with this.   Not a problem for GB unless we decide (or are </a:t>
            </a:r>
            <a:r>
              <a:rPr lang="en-GB" sz="1800" dirty="0" err="1"/>
              <a:t>foreded</a:t>
            </a:r>
            <a:r>
              <a:rPr lang="en-GB" sz="1800" dirty="0"/>
              <a:t>) to adopt it – but a problem for Ireland.</a:t>
            </a:r>
          </a:p>
          <a:p>
            <a:pPr marL="350838" lvl="1" indent="-342900">
              <a:buFont typeface="Arial" panose="020B0604020202020204" pitchFamily="34" charset="0"/>
              <a:buChar char="•"/>
            </a:pPr>
            <a:r>
              <a:rPr lang="en-GB" sz="1800" dirty="0"/>
              <a:t>All B, C and D PPMs must be grid forming within three years of the entry into force.  This will bring home some worries that grid forming PPMs:</a:t>
            </a:r>
          </a:p>
          <a:p>
            <a:pPr marL="609600" lvl="2" indent="-342900"/>
            <a:r>
              <a:rPr lang="en-GB" sz="1800" dirty="0"/>
              <a:t>will be much more likely to form unintentional islands (and 4Hzs</a:t>
            </a:r>
            <a:r>
              <a:rPr lang="en-GB" sz="1800" baseline="30000" dirty="0"/>
              <a:t>-1</a:t>
            </a:r>
            <a:r>
              <a:rPr lang="en-GB" sz="1800" dirty="0"/>
              <a:t> RoCoF withstand will mean no RoCoF LoM )</a:t>
            </a:r>
          </a:p>
          <a:p>
            <a:pPr marL="609600" lvl="2" indent="-342900"/>
            <a:r>
              <a:rPr lang="en-GB" sz="1800" dirty="0"/>
              <a:t>Do not have the same inherent damping as SGPMs, so multiple grid forming PPMs on distribution systems (with low X/R) will possibly oscillate unstably. </a:t>
            </a:r>
          </a:p>
          <a:p>
            <a:r>
              <a:rPr lang="en-GB" sz="1800" dirty="0"/>
              <a:t>The consultation closed on 28/11.  ACER will consult on their drafting proposals in Q2 2023 </a:t>
            </a:r>
            <a:r>
              <a:rPr lang="en-GB" sz="1800"/>
              <a:t>with likely transition </a:t>
            </a:r>
            <a:r>
              <a:rPr lang="en-GB" sz="1800" dirty="0"/>
              <a:t>into law in 2025.</a:t>
            </a:r>
          </a:p>
        </p:txBody>
      </p:sp>
      <p:sp>
        <p:nvSpPr>
          <p:cNvPr id="4" name="Slide Number Placeholder 3">
            <a:extLst>
              <a:ext uri="{FF2B5EF4-FFF2-40B4-BE49-F238E27FC236}">
                <a16:creationId xmlns:a16="http://schemas.microsoft.com/office/drawing/2014/main" id="{A1D3C954-619E-8995-9D3E-06550CFE3844}"/>
              </a:ext>
            </a:extLst>
          </p:cNvPr>
          <p:cNvSpPr>
            <a:spLocks noGrp="1"/>
          </p:cNvSpPr>
          <p:nvPr>
            <p:ph type="sldNum" sz="quarter" idx="12"/>
          </p:nvPr>
        </p:nvSpPr>
        <p:spPr/>
        <p:txBody>
          <a:bodyPr/>
          <a:lstStyle/>
          <a:p>
            <a:fld id="{98FF217E-B86F-EA42-9607-BE163228A213}" type="slidenum">
              <a:rPr lang="en-GB" smtClean="0"/>
              <a:pPr/>
              <a:t>20</a:t>
            </a:fld>
            <a:endParaRPr lang="en-GB"/>
          </a:p>
        </p:txBody>
      </p:sp>
    </p:spTree>
    <p:extLst>
      <p:ext uri="{BB962C8B-B14F-4D97-AF65-F5344CB8AC3E}">
        <p14:creationId xmlns:p14="http://schemas.microsoft.com/office/powerpoint/2010/main" val="200679734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9ADBAC-9753-C832-0BD0-C5EB3160DAD2}"/>
              </a:ext>
            </a:extLst>
          </p:cNvPr>
          <p:cNvSpPr>
            <a:spLocks noGrp="1"/>
          </p:cNvSpPr>
          <p:nvPr>
            <p:ph type="title"/>
          </p:nvPr>
        </p:nvSpPr>
        <p:spPr/>
        <p:txBody>
          <a:bodyPr/>
          <a:lstStyle/>
          <a:p>
            <a:r>
              <a:rPr lang="en-GB" dirty="0"/>
              <a:t>Other EU items</a:t>
            </a:r>
          </a:p>
        </p:txBody>
      </p:sp>
      <p:sp>
        <p:nvSpPr>
          <p:cNvPr id="3" name="Content Placeholder 2">
            <a:extLst>
              <a:ext uri="{FF2B5EF4-FFF2-40B4-BE49-F238E27FC236}">
                <a16:creationId xmlns:a16="http://schemas.microsoft.com/office/drawing/2014/main" id="{A2013145-C70B-4A20-C648-C1469CCAC98E}"/>
              </a:ext>
            </a:extLst>
          </p:cNvPr>
          <p:cNvSpPr>
            <a:spLocks noGrp="1"/>
          </p:cNvSpPr>
          <p:nvPr>
            <p:ph idx="1"/>
          </p:nvPr>
        </p:nvSpPr>
        <p:spPr/>
        <p:txBody>
          <a:bodyPr/>
          <a:lstStyle/>
          <a:p>
            <a:r>
              <a:rPr lang="en-GB" dirty="0"/>
              <a:t>EN 50549-10 was published in the middle of November – although another review iteration is already supposed to have started in which case another version might appear in 12-18 months time.</a:t>
            </a:r>
          </a:p>
          <a:p>
            <a:endParaRPr lang="en-GB" dirty="0"/>
          </a:p>
          <a:p>
            <a:r>
              <a:rPr lang="en-GB" dirty="0"/>
              <a:t>The three current expert groups are getting to the reporting stage.</a:t>
            </a:r>
          </a:p>
          <a:p>
            <a:r>
              <a:rPr lang="en-GB" dirty="0"/>
              <a:t>These may or may not feed into ACER’s work, dependent on timing:</a:t>
            </a:r>
          </a:p>
          <a:p>
            <a:pPr marL="350838" lvl="1" indent="-342900">
              <a:buFont typeface="Arial" panose="020B0604020202020204" pitchFamily="34" charset="0"/>
              <a:buChar char="•"/>
            </a:pPr>
            <a:r>
              <a:rPr lang="en-US" dirty="0"/>
              <a:t>Harmonization of Certification and Produce Family Grouping</a:t>
            </a:r>
          </a:p>
          <a:p>
            <a:pPr marL="350838" lvl="1" indent="-342900">
              <a:buFont typeface="Arial" panose="020B0604020202020204" pitchFamily="34" charset="0"/>
              <a:buChar char="•"/>
            </a:pPr>
            <a:r>
              <a:rPr lang="en-US" dirty="0"/>
              <a:t>Grids with a high penetration of PPMs</a:t>
            </a:r>
          </a:p>
          <a:p>
            <a:pPr marL="350838" lvl="1" indent="-342900">
              <a:buFont typeface="Arial" panose="020B0604020202020204" pitchFamily="34" charset="0"/>
              <a:buChar char="•"/>
            </a:pPr>
            <a:r>
              <a:rPr lang="en-US" dirty="0"/>
              <a:t>Offshore grids</a:t>
            </a:r>
          </a:p>
          <a:p>
            <a:endParaRPr lang="en-GB" dirty="0"/>
          </a:p>
        </p:txBody>
      </p:sp>
      <p:sp>
        <p:nvSpPr>
          <p:cNvPr id="4" name="Slide Number Placeholder 3">
            <a:extLst>
              <a:ext uri="{FF2B5EF4-FFF2-40B4-BE49-F238E27FC236}">
                <a16:creationId xmlns:a16="http://schemas.microsoft.com/office/drawing/2014/main" id="{C1DFFCC8-D640-0F23-63D6-EFB9AB7355F6}"/>
              </a:ext>
            </a:extLst>
          </p:cNvPr>
          <p:cNvSpPr>
            <a:spLocks noGrp="1"/>
          </p:cNvSpPr>
          <p:nvPr>
            <p:ph type="sldNum" sz="quarter" idx="12"/>
          </p:nvPr>
        </p:nvSpPr>
        <p:spPr/>
        <p:txBody>
          <a:bodyPr/>
          <a:lstStyle/>
          <a:p>
            <a:fld id="{98FF217E-B86F-EA42-9607-BE163228A213}" type="slidenum">
              <a:rPr lang="en-GB" smtClean="0"/>
              <a:pPr/>
              <a:t>21</a:t>
            </a:fld>
            <a:endParaRPr lang="en-GB"/>
          </a:p>
        </p:txBody>
      </p:sp>
    </p:spTree>
    <p:extLst>
      <p:ext uri="{BB962C8B-B14F-4D97-AF65-F5344CB8AC3E}">
        <p14:creationId xmlns:p14="http://schemas.microsoft.com/office/powerpoint/2010/main" val="417906312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E89896-130D-BABA-F71E-6A5EB79A25C6}"/>
              </a:ext>
            </a:extLst>
          </p:cNvPr>
          <p:cNvSpPr>
            <a:spLocks noGrp="1"/>
          </p:cNvSpPr>
          <p:nvPr>
            <p:ph type="title"/>
          </p:nvPr>
        </p:nvSpPr>
        <p:spPr/>
        <p:txBody>
          <a:bodyPr/>
          <a:lstStyle/>
          <a:p>
            <a:r>
              <a:rPr lang="en-GB" dirty="0"/>
              <a:t>Harmonization and Family Groupings</a:t>
            </a:r>
          </a:p>
        </p:txBody>
      </p:sp>
      <p:sp>
        <p:nvSpPr>
          <p:cNvPr id="3" name="Content Placeholder 2">
            <a:extLst>
              <a:ext uri="{FF2B5EF4-FFF2-40B4-BE49-F238E27FC236}">
                <a16:creationId xmlns:a16="http://schemas.microsoft.com/office/drawing/2014/main" id="{0EDA2B09-F02E-BA60-7EB4-47F0E901A90F}"/>
              </a:ext>
            </a:extLst>
          </p:cNvPr>
          <p:cNvSpPr>
            <a:spLocks noGrp="1"/>
          </p:cNvSpPr>
          <p:nvPr>
            <p:ph idx="1"/>
          </p:nvPr>
        </p:nvSpPr>
        <p:spPr>
          <a:xfrm>
            <a:off x="720000" y="1449000"/>
            <a:ext cx="11083554" cy="3960000"/>
          </a:xfrm>
        </p:spPr>
        <p:txBody>
          <a:bodyPr/>
          <a:lstStyle/>
          <a:p>
            <a:pPr>
              <a:lnSpc>
                <a:spcPct val="100000"/>
              </a:lnSpc>
              <a:spcAft>
                <a:spcPts val="800"/>
              </a:spcAft>
              <a:tabLst>
                <a:tab pos="3150870" algn="l"/>
                <a:tab pos="4500880" algn="l"/>
              </a:tabLst>
            </a:pPr>
            <a:r>
              <a:rPr lang="en-GB" sz="1200" dirty="0">
                <a:effectLst/>
                <a:latin typeface="Arial" panose="020B0604020202020204" pitchFamily="34" charset="0"/>
                <a:ea typeface="Calibri" panose="020F0502020204030204" pitchFamily="34" charset="0"/>
                <a:cs typeface="Times New Roman" panose="02020603050405020304" pitchFamily="18" charset="0"/>
              </a:rPr>
              <a:t>Deliver of this EG’s findings now expected in February.  So far it looks like the report will cover the following:</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0000"/>
              </a:lnSpc>
              <a:buFont typeface="Symbol" panose="05050102010706020507" pitchFamily="18" charset="2"/>
              <a:buChar char=""/>
              <a:tabLst>
                <a:tab pos="3150870" algn="l"/>
                <a:tab pos="4500880" algn="l"/>
              </a:tabLst>
            </a:pPr>
            <a:r>
              <a:rPr lang="en-GB" sz="1200" dirty="0">
                <a:effectLst/>
                <a:latin typeface="Arial" panose="020B0604020202020204" pitchFamily="34" charset="0"/>
                <a:ea typeface="Calibri" panose="020F0502020204030204" pitchFamily="34" charset="0"/>
                <a:cs typeface="Times New Roman" panose="02020603050405020304" pitchFamily="18" charset="0"/>
              </a:rPr>
              <a:t>Review of current EU practice</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nSpc>
                <a:spcPct val="100000"/>
              </a:lnSpc>
              <a:buFont typeface="Courier New" panose="02070309020205020404" pitchFamily="49" charset="0"/>
              <a:buChar char="o"/>
              <a:tabLst>
                <a:tab pos="3150870" algn="l"/>
                <a:tab pos="4500880" algn="l"/>
              </a:tabLst>
            </a:pPr>
            <a:r>
              <a:rPr lang="en-GB" sz="1200" dirty="0">
                <a:effectLst/>
                <a:latin typeface="Arial" panose="020B0604020202020204" pitchFamily="34" charset="0"/>
                <a:ea typeface="Calibri" panose="020F0502020204030204" pitchFamily="34" charset="0"/>
                <a:cs typeface="Times New Roman" panose="02020603050405020304" pitchFamily="18" charset="0"/>
              </a:rPr>
              <a:t>Some interesting information, but very partial data and hard to draw conclusions</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0000"/>
              </a:lnSpc>
              <a:buFont typeface="Symbol" panose="05050102010706020507" pitchFamily="18" charset="2"/>
              <a:buChar char=""/>
              <a:tabLst>
                <a:tab pos="3150870" algn="l"/>
                <a:tab pos="4500880" algn="l"/>
              </a:tabLst>
            </a:pPr>
            <a:r>
              <a:rPr lang="en-GB" sz="1200" dirty="0">
                <a:effectLst/>
                <a:latin typeface="Arial" panose="020B0604020202020204" pitchFamily="34" charset="0"/>
                <a:ea typeface="Calibri" panose="020F0502020204030204" pitchFamily="34" charset="0"/>
                <a:cs typeface="Times New Roman" panose="02020603050405020304" pitchFamily="18" charset="0"/>
              </a:rPr>
              <a:t>Simulation models for FRT</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nSpc>
                <a:spcPct val="100000"/>
              </a:lnSpc>
              <a:buFont typeface="Courier New" panose="02070309020205020404" pitchFamily="49" charset="0"/>
              <a:buChar char="o"/>
              <a:tabLst>
                <a:tab pos="3150870" algn="l"/>
                <a:tab pos="4500880" algn="l"/>
              </a:tabLst>
            </a:pPr>
            <a:r>
              <a:rPr lang="en-GB" sz="1200" dirty="0">
                <a:effectLst/>
                <a:latin typeface="Arial" panose="020B0604020202020204" pitchFamily="34" charset="0"/>
                <a:ea typeface="Calibri" panose="020F0502020204030204" pitchFamily="34" charset="0"/>
                <a:cs typeface="Times New Roman" panose="02020603050405020304" pitchFamily="18" charset="0"/>
              </a:rPr>
              <a:t>Covering general guidance on parameters, settings, validation</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nSpc>
                <a:spcPct val="100000"/>
              </a:lnSpc>
              <a:buFont typeface="Courier New" panose="02070309020205020404" pitchFamily="49" charset="0"/>
              <a:buChar char="o"/>
              <a:tabLst>
                <a:tab pos="3150870" algn="l"/>
                <a:tab pos="4500880" algn="l"/>
              </a:tabLst>
            </a:pPr>
            <a:r>
              <a:rPr lang="en-GB" sz="1200" dirty="0">
                <a:effectLst/>
                <a:latin typeface="Arial" panose="020B0604020202020204" pitchFamily="34" charset="0"/>
                <a:ea typeface="Calibri" panose="020F0502020204030204" pitchFamily="34" charset="0"/>
                <a:cs typeface="Times New Roman" panose="02020603050405020304" pitchFamily="18" charset="0"/>
              </a:rPr>
              <a:t>Black box models, and encryption</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0000"/>
              </a:lnSpc>
              <a:buFont typeface="Symbol" panose="05050102010706020507" pitchFamily="18" charset="2"/>
              <a:buChar char=""/>
              <a:tabLst>
                <a:tab pos="3150870" algn="l"/>
                <a:tab pos="4500880" algn="l"/>
              </a:tabLst>
            </a:pPr>
            <a:r>
              <a:rPr lang="en-GB" sz="1200" dirty="0">
                <a:effectLst/>
                <a:latin typeface="Arial" panose="020B0604020202020204" pitchFamily="34" charset="0"/>
                <a:ea typeface="Calibri" panose="020F0502020204030204" pitchFamily="34" charset="0"/>
                <a:cs typeface="Times New Roman" panose="02020603050405020304" pitchFamily="18" charset="0"/>
              </a:rPr>
              <a:t>Harmonization of Type A Certificates</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nSpc>
                <a:spcPct val="100000"/>
              </a:lnSpc>
              <a:buFont typeface="Courier New" panose="02070309020205020404" pitchFamily="49" charset="0"/>
              <a:buChar char="o"/>
              <a:tabLst>
                <a:tab pos="3150870" algn="l"/>
                <a:tab pos="4500880" algn="l"/>
              </a:tabLst>
            </a:pPr>
            <a:r>
              <a:rPr lang="en-GB" sz="1200" dirty="0">
                <a:effectLst/>
                <a:latin typeface="Arial" panose="020B0604020202020204" pitchFamily="34" charset="0"/>
                <a:ea typeface="Calibri" panose="020F0502020204030204" pitchFamily="34" charset="0"/>
                <a:cs typeface="Times New Roman" panose="02020603050405020304" pitchFamily="18" charset="0"/>
              </a:rPr>
              <a:t>Focus is on PGU, not on PGMs</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nSpc>
                <a:spcPct val="100000"/>
              </a:lnSpc>
              <a:buFont typeface="Courier New" panose="02070309020205020404" pitchFamily="49" charset="0"/>
              <a:buChar char="o"/>
              <a:tabLst>
                <a:tab pos="3150870" algn="l"/>
                <a:tab pos="4500880" algn="l"/>
              </a:tabLst>
            </a:pPr>
            <a:r>
              <a:rPr lang="en-GB" sz="1200" dirty="0">
                <a:effectLst/>
                <a:latin typeface="Arial" panose="020B0604020202020204" pitchFamily="34" charset="0"/>
                <a:ea typeface="Calibri" panose="020F0502020204030204" pitchFamily="34" charset="0"/>
                <a:cs typeface="Times New Roman" panose="02020603050405020304" pitchFamily="18" charset="0"/>
              </a:rPr>
              <a:t>Defining common template which encompasses different member states’ requirements.</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0000"/>
              </a:lnSpc>
              <a:buFont typeface="Symbol" panose="05050102010706020507" pitchFamily="18" charset="2"/>
              <a:buChar char=""/>
              <a:tabLst>
                <a:tab pos="3150870" algn="l"/>
                <a:tab pos="4500880" algn="l"/>
              </a:tabLst>
            </a:pPr>
            <a:r>
              <a:rPr lang="en-GB" sz="1200" dirty="0">
                <a:effectLst/>
                <a:latin typeface="Arial" panose="020B0604020202020204" pitchFamily="34" charset="0"/>
                <a:ea typeface="Calibri" panose="020F0502020204030204" pitchFamily="34" charset="0"/>
                <a:cs typeface="Times New Roman" panose="02020603050405020304" pitchFamily="18" charset="0"/>
              </a:rPr>
              <a:t>Harmonization of certificate acceptance</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nSpc>
                <a:spcPct val="100000"/>
              </a:lnSpc>
              <a:buFont typeface="Courier New" panose="02070309020205020404" pitchFamily="49" charset="0"/>
              <a:buChar char="o"/>
              <a:tabLst>
                <a:tab pos="3150870" algn="l"/>
                <a:tab pos="4500880" algn="l"/>
              </a:tabLst>
            </a:pPr>
            <a:r>
              <a:rPr lang="en-GB" sz="1200" dirty="0">
                <a:effectLst/>
                <a:latin typeface="Arial" panose="020B0604020202020204" pitchFamily="34" charset="0"/>
                <a:ea typeface="Calibri" panose="020F0502020204030204" pitchFamily="34" charset="0"/>
                <a:cs typeface="Times New Roman" panose="02020603050405020304" pitchFamily="18" charset="0"/>
              </a:rPr>
              <a:t>Deals with both PGUs and PGMs</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nSpc>
                <a:spcPct val="100000"/>
              </a:lnSpc>
              <a:buFont typeface="Courier New" panose="02070309020205020404" pitchFamily="49" charset="0"/>
              <a:buChar char="o"/>
              <a:tabLst>
                <a:tab pos="3150870" algn="l"/>
                <a:tab pos="4500880" algn="l"/>
              </a:tabLst>
            </a:pPr>
            <a:r>
              <a:rPr lang="en-GB" sz="1200" dirty="0">
                <a:effectLst/>
                <a:latin typeface="Arial" panose="020B0604020202020204" pitchFamily="34" charset="0"/>
                <a:ea typeface="Calibri" panose="020F0502020204030204" pitchFamily="34" charset="0"/>
                <a:cs typeface="Times New Roman" panose="02020603050405020304" pitchFamily="18" charset="0"/>
              </a:rPr>
              <a:t>Provides guidance on how certificates and schemes should be interpreted and accepted.</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0000"/>
              </a:lnSpc>
              <a:buFont typeface="Symbol" panose="05050102010706020507" pitchFamily="18" charset="2"/>
              <a:buChar char=""/>
              <a:tabLst>
                <a:tab pos="3150870" algn="l"/>
                <a:tab pos="4500880" algn="l"/>
              </a:tabLst>
            </a:pPr>
            <a:r>
              <a:rPr lang="en-GB" sz="1200" dirty="0">
                <a:effectLst/>
                <a:latin typeface="Arial" panose="020B0604020202020204" pitchFamily="34" charset="0"/>
                <a:ea typeface="Calibri" panose="020F0502020204030204" pitchFamily="34" charset="0"/>
                <a:cs typeface="Times New Roman" panose="02020603050405020304" pitchFamily="18" charset="0"/>
              </a:rPr>
              <a:t>Family Definition</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nSpc>
                <a:spcPct val="100000"/>
              </a:lnSpc>
              <a:buFont typeface="Courier New" panose="02070309020205020404" pitchFamily="49" charset="0"/>
              <a:buChar char="o"/>
              <a:tabLst>
                <a:tab pos="3150870" algn="l"/>
                <a:tab pos="4500880" algn="l"/>
              </a:tabLst>
            </a:pPr>
            <a:r>
              <a:rPr lang="en-GB" sz="1200" dirty="0">
                <a:effectLst/>
                <a:latin typeface="Arial" panose="020B0604020202020204" pitchFamily="34" charset="0"/>
                <a:ea typeface="Calibri" panose="020F0502020204030204" pitchFamily="34" charset="0"/>
                <a:cs typeface="Times New Roman" panose="02020603050405020304" pitchFamily="18" charset="0"/>
              </a:rPr>
              <a:t>Should cover approaches for SPGUs, wind PGUs; other converter PGUs.</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nSpc>
                <a:spcPct val="100000"/>
              </a:lnSpc>
              <a:buFont typeface="Courier New" panose="02070309020205020404" pitchFamily="49" charset="0"/>
              <a:buChar char="o"/>
              <a:tabLst>
                <a:tab pos="3150870" algn="l"/>
                <a:tab pos="4500880" algn="l"/>
              </a:tabLst>
            </a:pPr>
            <a:r>
              <a:rPr lang="en-GB" sz="1200" dirty="0">
                <a:effectLst/>
                <a:latin typeface="Arial" panose="020B0604020202020204" pitchFamily="34" charset="0"/>
                <a:ea typeface="Calibri" panose="020F0502020204030204" pitchFamily="34" charset="0"/>
                <a:cs typeface="Times New Roman" panose="02020603050405020304" pitchFamily="18" charset="0"/>
              </a:rPr>
              <a:t>What must be held common, and what can vary within the family</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nSpc>
                <a:spcPct val="100000"/>
              </a:lnSpc>
              <a:buFont typeface="Courier New" panose="02070309020205020404" pitchFamily="49" charset="0"/>
              <a:buChar char="o"/>
              <a:tabLst>
                <a:tab pos="3150870" algn="l"/>
                <a:tab pos="4500880" algn="l"/>
              </a:tabLst>
            </a:pPr>
            <a:r>
              <a:rPr lang="en-GB" sz="1200" dirty="0">
                <a:effectLst/>
                <a:latin typeface="Arial" panose="020B0604020202020204" pitchFamily="34" charset="0"/>
                <a:ea typeface="Calibri" panose="020F0502020204030204" pitchFamily="34" charset="0"/>
                <a:cs typeface="Times New Roman" panose="02020603050405020304" pitchFamily="18" charset="0"/>
              </a:rPr>
              <a:t>Applicability ranges</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nSpc>
                <a:spcPct val="100000"/>
              </a:lnSpc>
              <a:spcAft>
                <a:spcPts val="800"/>
              </a:spcAft>
              <a:buFont typeface="Courier New" panose="02070309020205020404" pitchFamily="49" charset="0"/>
              <a:buChar char="o"/>
              <a:tabLst>
                <a:tab pos="3150870" algn="l"/>
                <a:tab pos="4500880" algn="l"/>
              </a:tabLst>
            </a:pPr>
            <a:r>
              <a:rPr lang="en-GB" sz="1200" dirty="0">
                <a:effectLst/>
                <a:latin typeface="Arial" panose="020B0604020202020204" pitchFamily="34" charset="0"/>
                <a:ea typeface="Calibri" panose="020F0502020204030204" pitchFamily="34" charset="0"/>
                <a:cs typeface="Times New Roman" panose="02020603050405020304" pitchFamily="18" charset="0"/>
              </a:rPr>
              <a:t>Suitable evidence of family behaviour.</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p>
            <a:endParaRPr lang="en-GB" dirty="0"/>
          </a:p>
        </p:txBody>
      </p:sp>
      <p:sp>
        <p:nvSpPr>
          <p:cNvPr id="4" name="Slide Number Placeholder 3">
            <a:extLst>
              <a:ext uri="{FF2B5EF4-FFF2-40B4-BE49-F238E27FC236}">
                <a16:creationId xmlns:a16="http://schemas.microsoft.com/office/drawing/2014/main" id="{C13FF247-76DC-71DE-E8F2-62185F2AEBBE}"/>
              </a:ext>
            </a:extLst>
          </p:cNvPr>
          <p:cNvSpPr>
            <a:spLocks noGrp="1"/>
          </p:cNvSpPr>
          <p:nvPr>
            <p:ph type="sldNum" sz="quarter" idx="12"/>
          </p:nvPr>
        </p:nvSpPr>
        <p:spPr/>
        <p:txBody>
          <a:bodyPr/>
          <a:lstStyle/>
          <a:p>
            <a:fld id="{98FF217E-B86F-EA42-9607-BE163228A213}" type="slidenum">
              <a:rPr lang="en-GB" smtClean="0"/>
              <a:pPr/>
              <a:t>22</a:t>
            </a:fld>
            <a:endParaRPr lang="en-GB"/>
          </a:p>
        </p:txBody>
      </p:sp>
    </p:spTree>
    <p:extLst>
      <p:ext uri="{BB962C8B-B14F-4D97-AF65-F5344CB8AC3E}">
        <p14:creationId xmlns:p14="http://schemas.microsoft.com/office/powerpoint/2010/main" val="410322684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CDD150-8347-AABA-B2C6-502D0F715399}"/>
              </a:ext>
            </a:extLst>
          </p:cNvPr>
          <p:cNvSpPr>
            <a:spLocks noGrp="1"/>
          </p:cNvSpPr>
          <p:nvPr>
            <p:ph type="title"/>
          </p:nvPr>
        </p:nvSpPr>
        <p:spPr/>
        <p:txBody>
          <a:bodyPr/>
          <a:lstStyle/>
          <a:p>
            <a:r>
              <a:rPr lang="en-GB" sz="2400" u="sng" dirty="0">
                <a:effectLst/>
                <a:latin typeface="Arial" panose="020B0604020202020204" pitchFamily="34" charset="0"/>
                <a:ea typeface="Calibri" panose="020F0502020204030204" pitchFamily="34" charset="0"/>
                <a:cs typeface="Times New Roman" panose="02020603050405020304" pitchFamily="18" charset="0"/>
              </a:rPr>
              <a:t>Advanced capabilities for Grids with a high share of PPMs</a:t>
            </a:r>
            <a:endParaRPr lang="en-GB" sz="2800" dirty="0"/>
          </a:p>
        </p:txBody>
      </p:sp>
      <p:sp>
        <p:nvSpPr>
          <p:cNvPr id="3" name="Content Placeholder 2">
            <a:extLst>
              <a:ext uri="{FF2B5EF4-FFF2-40B4-BE49-F238E27FC236}">
                <a16:creationId xmlns:a16="http://schemas.microsoft.com/office/drawing/2014/main" id="{10B5922C-852B-978F-AFA4-BFFFB7816FE0}"/>
              </a:ext>
            </a:extLst>
          </p:cNvPr>
          <p:cNvSpPr>
            <a:spLocks noGrp="1"/>
          </p:cNvSpPr>
          <p:nvPr>
            <p:ph idx="1"/>
          </p:nvPr>
        </p:nvSpPr>
        <p:spPr/>
        <p:txBody>
          <a:bodyPr/>
          <a:lstStyle/>
          <a:p>
            <a:pPr>
              <a:lnSpc>
                <a:spcPct val="100000"/>
              </a:lnSpc>
              <a:spcAft>
                <a:spcPts val="800"/>
              </a:spcAft>
              <a:tabLst>
                <a:tab pos="3150870" algn="l"/>
                <a:tab pos="4500880" algn="l"/>
              </a:tabLst>
            </a:pPr>
            <a:r>
              <a:rPr lang="en-GB" sz="1600" dirty="0">
                <a:effectLst/>
                <a:latin typeface="Arial" panose="020B0604020202020204" pitchFamily="34" charset="0"/>
                <a:ea typeface="Calibri" panose="020F0502020204030204" pitchFamily="34" charset="0"/>
                <a:cs typeface="Times New Roman" panose="02020603050405020304" pitchFamily="18" charset="0"/>
              </a:rPr>
              <a:t>This was not particularly pushed by ENTSO-e when the ESC was deciding what expert groups were necessary about a year ago.  </a:t>
            </a:r>
          </a:p>
          <a:p>
            <a:pPr>
              <a:lnSpc>
                <a:spcPct val="100000"/>
              </a:lnSpc>
              <a:spcAft>
                <a:spcPts val="800"/>
              </a:spcAft>
              <a:tabLst>
                <a:tab pos="3150870" algn="l"/>
                <a:tab pos="4500880" algn="l"/>
              </a:tabLst>
            </a:pPr>
            <a:r>
              <a:rPr lang="en-GB" sz="1600" dirty="0">
                <a:effectLst/>
                <a:latin typeface="Arial" panose="020B0604020202020204" pitchFamily="34" charset="0"/>
                <a:ea typeface="Calibri" panose="020F0502020204030204" pitchFamily="34" charset="0"/>
                <a:cs typeface="Times New Roman" panose="02020603050405020304" pitchFamily="18" charset="0"/>
              </a:rPr>
              <a:t>In essence it seems to be a parallel exercise to the draft grid forming legal text which we know ENTSO-e has proposed to ACER as part of the consultation on amendments to the RfG.</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0000"/>
              </a:lnSpc>
              <a:spcAft>
                <a:spcPts val="800"/>
              </a:spcAft>
              <a:tabLst>
                <a:tab pos="3150870" algn="l"/>
                <a:tab pos="4500880" algn="l"/>
              </a:tabLst>
            </a:pPr>
            <a:r>
              <a:rPr lang="en-GB" sz="1600" dirty="0">
                <a:effectLst/>
                <a:latin typeface="Arial" panose="020B0604020202020204" pitchFamily="34" charset="0"/>
                <a:ea typeface="Calibri" panose="020F0502020204030204" pitchFamily="34" charset="0"/>
                <a:cs typeface="Times New Roman" panose="02020603050405020304" pitchFamily="18" charset="0"/>
              </a:rPr>
              <a:t>It is too early to say how aligned these two approaches are, bu</a:t>
            </a:r>
            <a:r>
              <a:rPr lang="en-GB" sz="1600" dirty="0">
                <a:latin typeface="Arial" panose="020B0604020202020204" pitchFamily="34" charset="0"/>
                <a:ea typeface="Calibri" panose="020F0502020204030204" pitchFamily="34" charset="0"/>
                <a:cs typeface="Times New Roman" panose="02020603050405020304" pitchFamily="18" charset="0"/>
              </a:rPr>
              <a:t>t it </a:t>
            </a:r>
            <a:r>
              <a:rPr lang="en-GB" sz="1600" dirty="0">
                <a:effectLst/>
                <a:latin typeface="Arial" panose="020B0604020202020204" pitchFamily="34" charset="0"/>
                <a:ea typeface="Calibri" panose="020F0502020204030204" pitchFamily="34" charset="0"/>
                <a:cs typeface="Times New Roman" panose="02020603050405020304" pitchFamily="18" charset="0"/>
              </a:rPr>
              <a:t>does seem that the expert group was leaning towards grid forming being a non-mandatory market led requirement (as per the current GB arrangements, rather than mandatory as being proposed by ENTSO-e. </a:t>
            </a:r>
          </a:p>
          <a:p>
            <a:pPr>
              <a:lnSpc>
                <a:spcPct val="100000"/>
              </a:lnSpc>
              <a:spcAft>
                <a:spcPts val="800"/>
              </a:spcAft>
              <a:tabLst>
                <a:tab pos="3150870" algn="l"/>
                <a:tab pos="4500880" algn="l"/>
              </a:tabLst>
            </a:pPr>
            <a:r>
              <a:rPr lang="en-GB" sz="1600" dirty="0">
                <a:effectLst/>
                <a:latin typeface="Arial" panose="020B0604020202020204" pitchFamily="34" charset="0"/>
                <a:ea typeface="Calibri" panose="020F0502020204030204" pitchFamily="34" charset="0"/>
                <a:cs typeface="Times New Roman" panose="02020603050405020304" pitchFamily="18" charset="0"/>
              </a:rPr>
              <a:t>ENTSO-e members are not particularly active in the EG; most of the work is being done by manufacturers.</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0000"/>
              </a:lnSpc>
              <a:spcAft>
                <a:spcPts val="800"/>
              </a:spcAft>
              <a:tabLst>
                <a:tab pos="3150870" algn="l"/>
                <a:tab pos="4500880" algn="l"/>
              </a:tabLst>
            </a:pPr>
            <a:r>
              <a:rPr lang="en-GB" sz="1600" dirty="0">
                <a:effectLst/>
                <a:latin typeface="Arial" panose="020B0604020202020204" pitchFamily="34" charset="0"/>
                <a:ea typeface="Calibri" panose="020F0502020204030204" pitchFamily="34" charset="0"/>
                <a:cs typeface="Times New Roman" panose="02020603050405020304" pitchFamily="18" charset="0"/>
              </a:rPr>
              <a:t>Currently the report contains the </a:t>
            </a:r>
            <a:r>
              <a:rPr lang="en-GB" sz="1600" dirty="0" err="1">
                <a:effectLst/>
                <a:latin typeface="Arial" panose="020B0604020202020204" pitchFamily="34" charset="0"/>
                <a:ea typeface="Calibri" panose="020F0502020204030204" pitchFamily="34" charset="0"/>
                <a:cs typeface="Times New Roman" panose="02020603050405020304" pitchFamily="18" charset="0"/>
              </a:rPr>
              <a:t>Cenelec</a:t>
            </a:r>
            <a:r>
              <a:rPr lang="en-GB" sz="1600" dirty="0">
                <a:effectLst/>
                <a:latin typeface="Arial" panose="020B0604020202020204" pitchFamily="34" charset="0"/>
                <a:ea typeface="Calibri" panose="020F0502020204030204" pitchFamily="34" charset="0"/>
                <a:cs typeface="Times New Roman" panose="02020603050405020304" pitchFamily="18" charset="0"/>
              </a:rPr>
              <a:t> derived warnings about the possible stability impacts on DSO networks, as well as the risk of unintended islanding.</a:t>
            </a:r>
          </a:p>
          <a:p>
            <a:pPr>
              <a:lnSpc>
                <a:spcPct val="100000"/>
              </a:lnSpc>
              <a:spcAft>
                <a:spcPts val="800"/>
              </a:spcAft>
              <a:tabLst>
                <a:tab pos="3150870" algn="l"/>
                <a:tab pos="4500880" algn="l"/>
              </a:tabLst>
            </a:pPr>
            <a:r>
              <a:rPr lang="en-GB" sz="1600" dirty="0">
                <a:effectLst/>
                <a:latin typeface="Arial" panose="020B0604020202020204" pitchFamily="34" charset="0"/>
                <a:ea typeface="Calibri" panose="020F0502020204030204" pitchFamily="34" charset="0"/>
                <a:cs typeface="Times New Roman" panose="02020603050405020304" pitchFamily="18" charset="0"/>
              </a:rPr>
              <a:t>The report should be finished in March 2023.</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0000"/>
              </a:lnSpc>
            </a:pPr>
            <a:endParaRPr lang="en-GB" sz="1800" dirty="0"/>
          </a:p>
        </p:txBody>
      </p:sp>
      <p:sp>
        <p:nvSpPr>
          <p:cNvPr id="4" name="Slide Number Placeholder 3">
            <a:extLst>
              <a:ext uri="{FF2B5EF4-FFF2-40B4-BE49-F238E27FC236}">
                <a16:creationId xmlns:a16="http://schemas.microsoft.com/office/drawing/2014/main" id="{C97598BC-CCA6-67B4-A079-FD3A72F136CA}"/>
              </a:ext>
            </a:extLst>
          </p:cNvPr>
          <p:cNvSpPr>
            <a:spLocks noGrp="1"/>
          </p:cNvSpPr>
          <p:nvPr>
            <p:ph type="sldNum" sz="quarter" idx="12"/>
          </p:nvPr>
        </p:nvSpPr>
        <p:spPr/>
        <p:txBody>
          <a:bodyPr/>
          <a:lstStyle/>
          <a:p>
            <a:fld id="{98FF217E-B86F-EA42-9607-BE163228A213}" type="slidenum">
              <a:rPr lang="en-GB" smtClean="0"/>
              <a:pPr/>
              <a:t>23</a:t>
            </a:fld>
            <a:endParaRPr lang="en-GB"/>
          </a:p>
        </p:txBody>
      </p:sp>
    </p:spTree>
    <p:extLst>
      <p:ext uri="{BB962C8B-B14F-4D97-AF65-F5344CB8AC3E}">
        <p14:creationId xmlns:p14="http://schemas.microsoft.com/office/powerpoint/2010/main" val="266546244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185669-9745-47CF-8C8E-2843BCC3C0DA}"/>
              </a:ext>
            </a:extLst>
          </p:cNvPr>
          <p:cNvSpPr>
            <a:spLocks noGrp="1"/>
          </p:cNvSpPr>
          <p:nvPr>
            <p:ph type="ctrTitle"/>
          </p:nvPr>
        </p:nvSpPr>
        <p:spPr/>
        <p:txBody>
          <a:bodyPr/>
          <a:lstStyle/>
          <a:p>
            <a:r>
              <a:rPr lang="en-GB" dirty="0"/>
              <a:t>AOB and next meeting</a:t>
            </a:r>
          </a:p>
        </p:txBody>
      </p:sp>
      <p:sp>
        <p:nvSpPr>
          <p:cNvPr id="3" name="Slide Number Placeholder 2">
            <a:extLst>
              <a:ext uri="{FF2B5EF4-FFF2-40B4-BE49-F238E27FC236}">
                <a16:creationId xmlns:a16="http://schemas.microsoft.com/office/drawing/2014/main" id="{00AF91A9-E3C1-409F-94C0-BD52B3A1523D}"/>
              </a:ext>
            </a:extLst>
          </p:cNvPr>
          <p:cNvSpPr>
            <a:spLocks noGrp="1"/>
          </p:cNvSpPr>
          <p:nvPr>
            <p:ph type="sldNum" sz="quarter" idx="12"/>
          </p:nvPr>
        </p:nvSpPr>
        <p:spPr/>
        <p:txBody>
          <a:bodyPr/>
          <a:lstStyle/>
          <a:p>
            <a:fld id="{98FF217E-B86F-EA42-9607-BE163228A213}" type="slidenum">
              <a:rPr lang="en-GB" smtClean="0"/>
              <a:t>24</a:t>
            </a:fld>
            <a:endParaRPr lang="en-GB"/>
          </a:p>
        </p:txBody>
      </p:sp>
    </p:spTree>
    <p:extLst>
      <p:ext uri="{BB962C8B-B14F-4D97-AF65-F5344CB8AC3E}">
        <p14:creationId xmlns:p14="http://schemas.microsoft.com/office/powerpoint/2010/main" val="338175458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241C69-E016-64AD-59ED-0E4CF7D0BE7A}"/>
              </a:ext>
            </a:extLst>
          </p:cNvPr>
          <p:cNvSpPr>
            <a:spLocks noGrp="1"/>
          </p:cNvSpPr>
          <p:nvPr>
            <p:ph type="ctrTitle"/>
          </p:nvPr>
        </p:nvSpPr>
        <p:spPr/>
        <p:txBody>
          <a:bodyPr/>
          <a:lstStyle/>
          <a:p>
            <a:r>
              <a:rPr lang="en-GB" dirty="0"/>
              <a:t>Appendix – historic Forum issues</a:t>
            </a:r>
          </a:p>
        </p:txBody>
      </p:sp>
      <p:sp>
        <p:nvSpPr>
          <p:cNvPr id="3" name="Slide Number Placeholder 2">
            <a:extLst>
              <a:ext uri="{FF2B5EF4-FFF2-40B4-BE49-F238E27FC236}">
                <a16:creationId xmlns:a16="http://schemas.microsoft.com/office/drawing/2014/main" id="{54308771-29AF-9A83-CFF8-0B1930AD64CC}"/>
              </a:ext>
            </a:extLst>
          </p:cNvPr>
          <p:cNvSpPr>
            <a:spLocks noGrp="1"/>
          </p:cNvSpPr>
          <p:nvPr>
            <p:ph type="sldNum" sz="quarter" idx="12"/>
          </p:nvPr>
        </p:nvSpPr>
        <p:spPr/>
        <p:txBody>
          <a:bodyPr/>
          <a:lstStyle/>
          <a:p>
            <a:fld id="{98FF217E-B86F-EA42-9607-BE163228A213}" type="slidenum">
              <a:rPr lang="en-GB" smtClean="0"/>
              <a:t>25</a:t>
            </a:fld>
            <a:endParaRPr lang="en-GB"/>
          </a:p>
        </p:txBody>
      </p:sp>
    </p:spTree>
    <p:extLst>
      <p:ext uri="{BB962C8B-B14F-4D97-AF65-F5344CB8AC3E}">
        <p14:creationId xmlns:p14="http://schemas.microsoft.com/office/powerpoint/2010/main" val="340331098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38FFB4-773E-40AA-AAC6-044C78EEC73D}"/>
              </a:ext>
            </a:extLst>
          </p:cNvPr>
          <p:cNvSpPr>
            <a:spLocks noGrp="1"/>
          </p:cNvSpPr>
          <p:nvPr>
            <p:ph type="title"/>
          </p:nvPr>
        </p:nvSpPr>
        <p:spPr/>
        <p:txBody>
          <a:bodyPr/>
          <a:lstStyle/>
          <a:p>
            <a:r>
              <a:rPr lang="en-GB" dirty="0"/>
              <a:t>Outstanding Issues – 1</a:t>
            </a:r>
          </a:p>
        </p:txBody>
      </p:sp>
      <p:sp>
        <p:nvSpPr>
          <p:cNvPr id="4" name="Slide Number Placeholder 3">
            <a:extLst>
              <a:ext uri="{FF2B5EF4-FFF2-40B4-BE49-F238E27FC236}">
                <a16:creationId xmlns:a16="http://schemas.microsoft.com/office/drawing/2014/main" id="{5975A030-FA52-4ACA-98C9-5760E62F6CE9}"/>
              </a:ext>
            </a:extLst>
          </p:cNvPr>
          <p:cNvSpPr>
            <a:spLocks noGrp="1"/>
          </p:cNvSpPr>
          <p:nvPr>
            <p:ph type="sldNum" sz="quarter" idx="12"/>
          </p:nvPr>
        </p:nvSpPr>
        <p:spPr/>
        <p:txBody>
          <a:bodyPr/>
          <a:lstStyle/>
          <a:p>
            <a:fld id="{98FF217E-B86F-EA42-9607-BE163228A213}" type="slidenum">
              <a:rPr lang="en-GB" smtClean="0"/>
              <a:pPr/>
              <a:t>26</a:t>
            </a:fld>
            <a:endParaRPr lang="en-GB"/>
          </a:p>
        </p:txBody>
      </p:sp>
      <p:graphicFrame>
        <p:nvGraphicFramePr>
          <p:cNvPr id="5" name="Table 5">
            <a:extLst>
              <a:ext uri="{FF2B5EF4-FFF2-40B4-BE49-F238E27FC236}">
                <a16:creationId xmlns:a16="http://schemas.microsoft.com/office/drawing/2014/main" id="{C64D8200-0826-4AF1-A3B2-7650AFB22FD4}"/>
              </a:ext>
            </a:extLst>
          </p:cNvPr>
          <p:cNvGraphicFramePr>
            <a:graphicFrameLocks/>
          </p:cNvGraphicFramePr>
          <p:nvPr/>
        </p:nvGraphicFramePr>
        <p:xfrm>
          <a:off x="720000" y="1452678"/>
          <a:ext cx="11082336" cy="4274185"/>
        </p:xfrm>
        <a:graphic>
          <a:graphicData uri="http://schemas.openxmlformats.org/drawingml/2006/table">
            <a:tbl>
              <a:tblPr firstRow="1" bandRow="1">
                <a:tableStyleId>{1E171933-4619-4E11-9A3F-F7608DF75F80}</a:tableStyleId>
              </a:tblPr>
              <a:tblGrid>
                <a:gridCol w="765175">
                  <a:extLst>
                    <a:ext uri="{9D8B030D-6E8A-4147-A177-3AD203B41FA5}">
                      <a16:colId xmlns:a16="http://schemas.microsoft.com/office/drawing/2014/main" val="1090846981"/>
                    </a:ext>
                  </a:extLst>
                </a:gridCol>
                <a:gridCol w="4435565">
                  <a:extLst>
                    <a:ext uri="{9D8B030D-6E8A-4147-A177-3AD203B41FA5}">
                      <a16:colId xmlns:a16="http://schemas.microsoft.com/office/drawing/2014/main" val="3713780737"/>
                    </a:ext>
                  </a:extLst>
                </a:gridCol>
                <a:gridCol w="5881596">
                  <a:extLst>
                    <a:ext uri="{9D8B030D-6E8A-4147-A177-3AD203B41FA5}">
                      <a16:colId xmlns:a16="http://schemas.microsoft.com/office/drawing/2014/main" val="3799036152"/>
                    </a:ext>
                  </a:extLst>
                </a:gridCol>
              </a:tblGrid>
              <a:tr h="370840">
                <a:tc>
                  <a:txBody>
                    <a:bodyPr/>
                    <a:lstStyle/>
                    <a:p>
                      <a:pPr marL="0" algn="l" rtl="0" eaLnBrk="1" fontAlgn="t" latinLnBrk="0" hangingPunct="1">
                        <a:spcBef>
                          <a:spcPts val="0"/>
                        </a:spcBef>
                        <a:spcAft>
                          <a:spcPts val="0"/>
                        </a:spcAft>
                      </a:pPr>
                      <a:r>
                        <a:rPr lang="en-GB" sz="1500" b="1" u="none" strike="noStrike" kern="1200" dirty="0">
                          <a:solidFill>
                            <a:srgbClr val="FFFFFF"/>
                          </a:solidFill>
                          <a:effectLst/>
                        </a:rPr>
                        <a:t>No</a:t>
                      </a:r>
                      <a:endParaRPr lang="en-GB" sz="1800" b="0" i="0" u="none" strike="noStrike" dirty="0">
                        <a:effectLst/>
                        <a:latin typeface="Arial" panose="020B0604020202020204" pitchFamily="34" charset="0"/>
                      </a:endParaRPr>
                    </a:p>
                  </a:txBody>
                  <a:tcPr marL="112522" marR="112522" marT="56261" marB="56261">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marL="0" algn="l" rtl="0" eaLnBrk="1" fontAlgn="t" latinLnBrk="0" hangingPunct="1">
                        <a:spcBef>
                          <a:spcPts val="0"/>
                        </a:spcBef>
                        <a:spcAft>
                          <a:spcPts val="0"/>
                        </a:spcAft>
                      </a:pPr>
                      <a:r>
                        <a:rPr lang="en-GB" sz="1500" b="1" u="none" strike="noStrike" kern="1200" dirty="0">
                          <a:solidFill>
                            <a:srgbClr val="FFFFFF"/>
                          </a:solidFill>
                          <a:effectLst/>
                        </a:rPr>
                        <a:t>Issue</a:t>
                      </a:r>
                      <a:endParaRPr lang="en-GB" sz="1800" b="0" i="0" u="none" strike="noStrike" dirty="0">
                        <a:effectLst/>
                        <a:latin typeface="Arial" panose="020B0604020202020204" pitchFamily="34" charset="0"/>
                      </a:endParaRPr>
                    </a:p>
                  </a:txBody>
                  <a:tcPr marL="112522" marR="112522" marT="56261" marB="56261">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marL="0" algn="l" rtl="0" eaLnBrk="1" fontAlgn="t" latinLnBrk="0" hangingPunct="1">
                        <a:spcBef>
                          <a:spcPts val="0"/>
                        </a:spcBef>
                        <a:spcAft>
                          <a:spcPts val="0"/>
                        </a:spcAft>
                      </a:pPr>
                      <a:r>
                        <a:rPr lang="en-GB" sz="1500" b="1" u="none" strike="noStrike" kern="1200" dirty="0">
                          <a:solidFill>
                            <a:srgbClr val="FFFFFF"/>
                          </a:solidFill>
                          <a:effectLst/>
                        </a:rPr>
                        <a:t>Assumed Status</a:t>
                      </a:r>
                      <a:endParaRPr lang="en-GB" sz="1800" b="0" i="0" u="none" strike="noStrike" dirty="0">
                        <a:effectLst/>
                        <a:latin typeface="Arial" panose="020B0604020202020204" pitchFamily="34" charset="0"/>
                      </a:endParaRPr>
                    </a:p>
                  </a:txBody>
                  <a:tcPr marL="112522" marR="112522" marT="56261" marB="56261">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extLst>
                  <a:ext uri="{0D108BD9-81ED-4DB2-BD59-A6C34878D82A}">
                    <a16:rowId xmlns:a16="http://schemas.microsoft.com/office/drawing/2014/main" val="2357595304"/>
                  </a:ext>
                </a:extLst>
              </a:tr>
              <a:tr h="370840">
                <a:tc>
                  <a:txBody>
                    <a:bodyPr/>
                    <a:lstStyle/>
                    <a:p>
                      <a:pPr marL="0" algn="l" rtl="0" eaLnBrk="1" fontAlgn="t" latinLnBrk="0" hangingPunct="1">
                        <a:spcBef>
                          <a:spcPts val="0"/>
                        </a:spcBef>
                        <a:spcAft>
                          <a:spcPts val="0"/>
                        </a:spcAft>
                      </a:pPr>
                      <a:r>
                        <a:rPr lang="en-GB" sz="1200" b="0" i="0" u="none" strike="noStrike" dirty="0">
                          <a:effectLst/>
                          <a:latin typeface="Arial" panose="020B0604020202020204" pitchFamily="34" charset="0"/>
                        </a:rPr>
                        <a:t>112</a:t>
                      </a:r>
                    </a:p>
                  </a:txBody>
                  <a:tcPr marL="112522" marR="112522" marT="56261" marB="56261">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marL="21590">
                        <a:lnSpc>
                          <a:spcPct val="107000"/>
                        </a:lnSpc>
                        <a:spcBef>
                          <a:spcPts val="500"/>
                        </a:spcBef>
                        <a:spcAft>
                          <a:spcPts val="500"/>
                        </a:spcAft>
                      </a:pPr>
                      <a:r>
                        <a:rPr lang="en-GB" sz="1100" dirty="0">
                          <a:solidFill>
                            <a:srgbClr val="00598E"/>
                          </a:solidFill>
                          <a:effectLst/>
                          <a:latin typeface="Arial" panose="020B0604020202020204" pitchFamily="34" charset="0"/>
                          <a:ea typeface="Times New Roman" panose="02020603050405020304" pitchFamily="18" charset="0"/>
                          <a:cs typeface="Arial" panose="020B0604020202020204" pitchFamily="34" charset="0"/>
                        </a:rPr>
                        <a:t>A common issue that keeps coming up is Registered Capacity vs design install and grid agreements.</a:t>
                      </a:r>
                      <a:endParaRPr lang="en-GB" sz="1000" dirty="0">
                        <a:solidFill>
                          <a:srgbClr val="00598E"/>
                        </a:solidFill>
                        <a:effectLst/>
                        <a:latin typeface="Arial" panose="020B0604020202020204" pitchFamily="34" charset="0"/>
                        <a:ea typeface="Calibri" panose="020F0502020204030204" pitchFamily="34" charset="0"/>
                        <a:cs typeface="Times New Roman" panose="02020603050405020304" pitchFamily="18" charset="0"/>
                      </a:endParaRPr>
                    </a:p>
                    <a:p>
                      <a:pPr marL="21590">
                        <a:lnSpc>
                          <a:spcPct val="107000"/>
                        </a:lnSpc>
                        <a:spcBef>
                          <a:spcPts val="500"/>
                        </a:spcBef>
                        <a:spcAft>
                          <a:spcPts val="500"/>
                        </a:spcAft>
                      </a:pPr>
                      <a:r>
                        <a:rPr lang="en-GB" sz="1100" dirty="0">
                          <a:solidFill>
                            <a:srgbClr val="00598E"/>
                          </a:solidFill>
                          <a:effectLst/>
                          <a:latin typeface="Arial" panose="020B0604020202020204" pitchFamily="34" charset="0"/>
                          <a:ea typeface="Times New Roman" panose="02020603050405020304" pitchFamily="18" charset="0"/>
                          <a:cs typeface="Arial" panose="020B0604020202020204" pitchFamily="34" charset="0"/>
                        </a:rPr>
                        <a:t>I have a specific case where the G99 and connection agreement is for 9MW, the developer undersized the inverters slightly. So it can only produce 8.5MW ( in round numbers) whilst operating in the 0.95 lag/lead range. This is what is shown when we do the G99 study, and we noted this shortfall.</a:t>
                      </a:r>
                      <a:endParaRPr lang="en-GB" sz="1000" dirty="0">
                        <a:solidFill>
                          <a:srgbClr val="00598E"/>
                        </a:solidFill>
                        <a:effectLst/>
                        <a:latin typeface="Arial" panose="020B0604020202020204" pitchFamily="34" charset="0"/>
                        <a:ea typeface="Calibri" panose="020F0502020204030204" pitchFamily="34" charset="0"/>
                        <a:cs typeface="Times New Roman" panose="02020603050405020304" pitchFamily="18" charset="0"/>
                      </a:endParaRPr>
                    </a:p>
                    <a:p>
                      <a:pPr marL="21590">
                        <a:lnSpc>
                          <a:spcPct val="107000"/>
                        </a:lnSpc>
                        <a:spcBef>
                          <a:spcPts val="500"/>
                        </a:spcBef>
                        <a:spcAft>
                          <a:spcPts val="500"/>
                        </a:spcAft>
                      </a:pPr>
                      <a:r>
                        <a:rPr lang="en-GB" sz="1100" dirty="0">
                          <a:solidFill>
                            <a:srgbClr val="00598E"/>
                          </a:solidFill>
                          <a:effectLst/>
                          <a:latin typeface="Arial" panose="020B0604020202020204" pitchFamily="34" charset="0"/>
                          <a:ea typeface="Times New Roman" panose="02020603050405020304" pitchFamily="18" charset="0"/>
                          <a:cs typeface="Arial" panose="020B0604020202020204" pitchFamily="34" charset="0"/>
                        </a:rPr>
                        <a:t>So the question arises, of what happens to the site now and what can it do. Specifically,</a:t>
                      </a:r>
                      <a:endParaRPr lang="en-GB" sz="1000" dirty="0">
                        <a:solidFill>
                          <a:srgbClr val="00598E"/>
                        </a:solidFill>
                        <a:effectLst/>
                        <a:latin typeface="Arial" panose="020B0604020202020204" pitchFamily="34" charset="0"/>
                        <a:ea typeface="Calibri" panose="020F0502020204030204" pitchFamily="34" charset="0"/>
                        <a:cs typeface="Times New Roman" panose="02020603050405020304" pitchFamily="18" charset="0"/>
                      </a:endParaRPr>
                    </a:p>
                    <a:p>
                      <a:pPr marL="21590">
                        <a:lnSpc>
                          <a:spcPct val="107000"/>
                        </a:lnSpc>
                        <a:spcBef>
                          <a:spcPts val="500"/>
                        </a:spcBef>
                        <a:spcAft>
                          <a:spcPts val="500"/>
                        </a:spcAft>
                      </a:pPr>
                      <a:r>
                        <a:rPr lang="en-GB" sz="1100" dirty="0">
                          <a:solidFill>
                            <a:srgbClr val="00598E"/>
                          </a:solidFill>
                          <a:effectLst/>
                          <a:latin typeface="Arial" panose="020B0604020202020204" pitchFamily="34" charset="0"/>
                          <a:ea typeface="Times New Roman" panose="02020603050405020304" pitchFamily="18" charset="0"/>
                          <a:cs typeface="Arial" panose="020B0604020202020204" pitchFamily="34" charset="0"/>
                        </a:rPr>
                        <a:t>1) Is it’s new official RC 9MW or 8.5MW ie do they retain their original agreed capacity, or is this list back to the DNO? This is a common sticking point, taking the above example it cannot meet the 9MW required, but they may upgrade an inverter later to give them more MVAr headroom and it could then operate at 9MW.</a:t>
                      </a:r>
                      <a:endParaRPr lang="en-GB" sz="1000" dirty="0">
                        <a:solidFill>
                          <a:srgbClr val="00598E"/>
                        </a:solidFill>
                        <a:effectLst/>
                        <a:latin typeface="Arial" panose="020B0604020202020204" pitchFamily="34" charset="0"/>
                        <a:ea typeface="Calibri" panose="020F0502020204030204" pitchFamily="34" charset="0"/>
                        <a:cs typeface="Times New Roman" panose="02020603050405020304" pitchFamily="18" charset="0"/>
                      </a:endParaRPr>
                    </a:p>
                    <a:p>
                      <a:pPr marL="21590">
                        <a:lnSpc>
                          <a:spcPct val="107000"/>
                        </a:lnSpc>
                        <a:spcBef>
                          <a:spcPts val="500"/>
                        </a:spcBef>
                        <a:spcAft>
                          <a:spcPts val="500"/>
                        </a:spcAft>
                      </a:pPr>
                      <a:r>
                        <a:rPr lang="en-GB" sz="1100" dirty="0">
                          <a:solidFill>
                            <a:srgbClr val="00598E"/>
                          </a:solidFill>
                          <a:effectLst/>
                          <a:latin typeface="Arial" panose="020B0604020202020204" pitchFamily="34" charset="0"/>
                          <a:ea typeface="Times New Roman" panose="02020603050405020304" pitchFamily="18" charset="0"/>
                          <a:cs typeface="Arial" panose="020B0604020202020204" pitchFamily="34" charset="0"/>
                        </a:rPr>
                        <a:t>2) If the DNO doesn’t want/need them to operate across the 0.95 lag/lead range can they then operate at 9MW active power and say unity or 0.98pf. In this case they are producing their official R, but their system design does not meet the required G99 standard for a 9MW site.</a:t>
                      </a:r>
                      <a:endParaRPr lang="en-GB" sz="1000" dirty="0">
                        <a:solidFill>
                          <a:srgbClr val="00598E"/>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marL="34925">
                        <a:lnSpc>
                          <a:spcPct val="107000"/>
                        </a:lnSpc>
                        <a:spcBef>
                          <a:spcPts val="500"/>
                        </a:spcBef>
                        <a:spcAft>
                          <a:spcPts val="500"/>
                        </a:spcAft>
                      </a:pPr>
                      <a:r>
                        <a:rPr lang="en-GB" sz="1100" dirty="0">
                          <a:solidFill>
                            <a:srgbClr val="00598E"/>
                          </a:solidFill>
                          <a:effectLst/>
                          <a:latin typeface="Arial" panose="020B0604020202020204" pitchFamily="34" charset="0"/>
                          <a:ea typeface="Times New Roman" panose="02020603050405020304" pitchFamily="18" charset="0"/>
                          <a:cs typeface="Arial" panose="020B0604020202020204" pitchFamily="34" charset="0"/>
                        </a:rPr>
                        <a:t>This is an issue that does re-appear from time to time.  We have attempted to deal with it in the past in issues 40, 80 and 83.</a:t>
                      </a:r>
                      <a:endParaRPr lang="en-GB" sz="1000" dirty="0">
                        <a:solidFill>
                          <a:srgbClr val="00598E"/>
                        </a:solidFill>
                        <a:effectLst/>
                        <a:latin typeface="Arial" panose="020B0604020202020204" pitchFamily="34" charset="0"/>
                        <a:ea typeface="Calibri" panose="020F0502020204030204" pitchFamily="34" charset="0"/>
                        <a:cs typeface="Times New Roman" panose="02020603050405020304" pitchFamily="18" charset="0"/>
                      </a:endParaRPr>
                    </a:p>
                    <a:p>
                      <a:pPr marL="34925">
                        <a:lnSpc>
                          <a:spcPct val="107000"/>
                        </a:lnSpc>
                        <a:spcBef>
                          <a:spcPts val="500"/>
                        </a:spcBef>
                        <a:spcAft>
                          <a:spcPts val="500"/>
                        </a:spcAft>
                      </a:pPr>
                      <a:r>
                        <a:rPr lang="en-GB" sz="1100" dirty="0">
                          <a:solidFill>
                            <a:srgbClr val="00598E"/>
                          </a:solidFill>
                          <a:effectLst/>
                          <a:latin typeface="Arial" panose="020B0604020202020204" pitchFamily="34" charset="0"/>
                          <a:ea typeface="Times New Roman" panose="02020603050405020304" pitchFamily="18" charset="0"/>
                          <a:cs typeface="Arial" panose="020B0604020202020204" pitchFamily="34" charset="0"/>
                        </a:rPr>
                        <a:t>We went through it with slides at the 7 June 2022 DER TF.  DNOs have summarized how they specify maximum capacities and power factors in their connexion agreements.</a:t>
                      </a:r>
                      <a:endParaRPr lang="en-GB" sz="1000" dirty="0">
                        <a:solidFill>
                          <a:srgbClr val="00598E"/>
                        </a:solidFill>
                        <a:effectLst/>
                        <a:latin typeface="Arial" panose="020B0604020202020204" pitchFamily="34" charset="0"/>
                        <a:ea typeface="Calibri" panose="020F0502020204030204" pitchFamily="34" charset="0"/>
                        <a:cs typeface="Times New Roman" panose="02020603050405020304" pitchFamily="18" charset="0"/>
                      </a:endParaRPr>
                    </a:p>
                    <a:p>
                      <a:pPr marL="34925">
                        <a:lnSpc>
                          <a:spcPct val="107000"/>
                        </a:lnSpc>
                        <a:spcBef>
                          <a:spcPts val="500"/>
                        </a:spcBef>
                        <a:spcAft>
                          <a:spcPts val="500"/>
                        </a:spcAft>
                      </a:pPr>
                      <a:r>
                        <a:rPr lang="en-GB" sz="1100" dirty="0">
                          <a:solidFill>
                            <a:srgbClr val="00598E"/>
                          </a:solidFill>
                          <a:effectLst/>
                          <a:latin typeface="Arial" panose="020B0604020202020204" pitchFamily="34" charset="0"/>
                          <a:ea typeface="Times New Roman" panose="02020603050405020304" pitchFamily="18" charset="0"/>
                          <a:cs typeface="Arial" panose="020B0604020202020204" pitchFamily="34" charset="0"/>
                        </a:rPr>
                        <a:t> We propose that we incorporate the material from the 7 June  2022 meeting into the next version of the DG guides</a:t>
                      </a:r>
                      <a:endParaRPr lang="en-GB" sz="1000" dirty="0">
                        <a:solidFill>
                          <a:srgbClr val="00598E"/>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extLst>
                  <a:ext uri="{0D108BD9-81ED-4DB2-BD59-A6C34878D82A}">
                    <a16:rowId xmlns:a16="http://schemas.microsoft.com/office/drawing/2014/main" val="2876870228"/>
                  </a:ext>
                </a:extLst>
              </a:tr>
            </a:tbl>
          </a:graphicData>
        </a:graphic>
      </p:graphicFrame>
    </p:spTree>
    <p:extLst>
      <p:ext uri="{BB962C8B-B14F-4D97-AF65-F5344CB8AC3E}">
        <p14:creationId xmlns:p14="http://schemas.microsoft.com/office/powerpoint/2010/main" val="88378057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38FFB4-773E-40AA-AAC6-044C78EEC73D}"/>
              </a:ext>
            </a:extLst>
          </p:cNvPr>
          <p:cNvSpPr>
            <a:spLocks noGrp="1"/>
          </p:cNvSpPr>
          <p:nvPr>
            <p:ph type="title"/>
          </p:nvPr>
        </p:nvSpPr>
        <p:spPr/>
        <p:txBody>
          <a:bodyPr/>
          <a:lstStyle/>
          <a:p>
            <a:r>
              <a:rPr lang="en-GB" dirty="0"/>
              <a:t>Outstanding Issues – 2 – in progress</a:t>
            </a:r>
          </a:p>
        </p:txBody>
      </p:sp>
      <p:sp>
        <p:nvSpPr>
          <p:cNvPr id="4" name="Slide Number Placeholder 3">
            <a:extLst>
              <a:ext uri="{FF2B5EF4-FFF2-40B4-BE49-F238E27FC236}">
                <a16:creationId xmlns:a16="http://schemas.microsoft.com/office/drawing/2014/main" id="{5975A030-FA52-4ACA-98C9-5760E62F6CE9}"/>
              </a:ext>
            </a:extLst>
          </p:cNvPr>
          <p:cNvSpPr>
            <a:spLocks noGrp="1"/>
          </p:cNvSpPr>
          <p:nvPr>
            <p:ph type="sldNum" sz="quarter" idx="12"/>
          </p:nvPr>
        </p:nvSpPr>
        <p:spPr/>
        <p:txBody>
          <a:bodyPr/>
          <a:lstStyle/>
          <a:p>
            <a:fld id="{98FF217E-B86F-EA42-9607-BE163228A213}" type="slidenum">
              <a:rPr lang="en-GB" smtClean="0"/>
              <a:pPr/>
              <a:t>27</a:t>
            </a:fld>
            <a:endParaRPr lang="en-GB"/>
          </a:p>
        </p:txBody>
      </p:sp>
      <p:graphicFrame>
        <p:nvGraphicFramePr>
          <p:cNvPr id="5" name="Table 5">
            <a:extLst>
              <a:ext uri="{FF2B5EF4-FFF2-40B4-BE49-F238E27FC236}">
                <a16:creationId xmlns:a16="http://schemas.microsoft.com/office/drawing/2014/main" id="{C64D8200-0826-4AF1-A3B2-7650AFB22FD4}"/>
              </a:ext>
            </a:extLst>
          </p:cNvPr>
          <p:cNvGraphicFramePr>
            <a:graphicFrameLocks/>
          </p:cNvGraphicFramePr>
          <p:nvPr/>
        </p:nvGraphicFramePr>
        <p:xfrm>
          <a:off x="720000" y="1452678"/>
          <a:ext cx="11082336" cy="3592322"/>
        </p:xfrm>
        <a:graphic>
          <a:graphicData uri="http://schemas.openxmlformats.org/drawingml/2006/table">
            <a:tbl>
              <a:tblPr firstRow="1" bandRow="1">
                <a:tableStyleId>{1E171933-4619-4E11-9A3F-F7608DF75F80}</a:tableStyleId>
              </a:tblPr>
              <a:tblGrid>
                <a:gridCol w="765175">
                  <a:extLst>
                    <a:ext uri="{9D8B030D-6E8A-4147-A177-3AD203B41FA5}">
                      <a16:colId xmlns:a16="http://schemas.microsoft.com/office/drawing/2014/main" val="1090846981"/>
                    </a:ext>
                  </a:extLst>
                </a:gridCol>
                <a:gridCol w="4435565">
                  <a:extLst>
                    <a:ext uri="{9D8B030D-6E8A-4147-A177-3AD203B41FA5}">
                      <a16:colId xmlns:a16="http://schemas.microsoft.com/office/drawing/2014/main" val="3713780737"/>
                    </a:ext>
                  </a:extLst>
                </a:gridCol>
                <a:gridCol w="5881596">
                  <a:extLst>
                    <a:ext uri="{9D8B030D-6E8A-4147-A177-3AD203B41FA5}">
                      <a16:colId xmlns:a16="http://schemas.microsoft.com/office/drawing/2014/main" val="3799036152"/>
                    </a:ext>
                  </a:extLst>
                </a:gridCol>
              </a:tblGrid>
              <a:tr h="370840">
                <a:tc>
                  <a:txBody>
                    <a:bodyPr/>
                    <a:lstStyle/>
                    <a:p>
                      <a:pPr marL="0" algn="l" rtl="0" eaLnBrk="1" fontAlgn="t" latinLnBrk="0" hangingPunct="1">
                        <a:spcBef>
                          <a:spcPts val="0"/>
                        </a:spcBef>
                        <a:spcAft>
                          <a:spcPts val="0"/>
                        </a:spcAft>
                      </a:pPr>
                      <a:r>
                        <a:rPr lang="en-GB" sz="1500" b="1" u="none" strike="noStrike" kern="1200" dirty="0">
                          <a:solidFill>
                            <a:srgbClr val="FFFFFF"/>
                          </a:solidFill>
                          <a:effectLst/>
                        </a:rPr>
                        <a:t>No</a:t>
                      </a:r>
                      <a:endParaRPr lang="en-GB" sz="1800" b="0" i="0" u="none" strike="noStrike" dirty="0">
                        <a:effectLst/>
                        <a:latin typeface="Arial" panose="020B0604020202020204" pitchFamily="34" charset="0"/>
                      </a:endParaRPr>
                    </a:p>
                  </a:txBody>
                  <a:tcPr marL="112522" marR="112522" marT="56261" marB="56261">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marL="0" algn="l" rtl="0" eaLnBrk="1" fontAlgn="t" latinLnBrk="0" hangingPunct="1">
                        <a:spcBef>
                          <a:spcPts val="0"/>
                        </a:spcBef>
                        <a:spcAft>
                          <a:spcPts val="0"/>
                        </a:spcAft>
                      </a:pPr>
                      <a:r>
                        <a:rPr lang="en-GB" sz="1500" b="1" u="none" strike="noStrike" kern="1200" dirty="0">
                          <a:solidFill>
                            <a:srgbClr val="FFFFFF"/>
                          </a:solidFill>
                          <a:effectLst/>
                        </a:rPr>
                        <a:t>Issue</a:t>
                      </a:r>
                      <a:endParaRPr lang="en-GB" sz="1800" b="0" i="0" u="none" strike="noStrike" dirty="0">
                        <a:effectLst/>
                        <a:latin typeface="Arial" panose="020B0604020202020204" pitchFamily="34" charset="0"/>
                      </a:endParaRPr>
                    </a:p>
                  </a:txBody>
                  <a:tcPr marL="112522" marR="112522" marT="56261" marB="56261">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marL="0" algn="l" rtl="0" eaLnBrk="1" fontAlgn="t" latinLnBrk="0" hangingPunct="1">
                        <a:spcBef>
                          <a:spcPts val="0"/>
                        </a:spcBef>
                        <a:spcAft>
                          <a:spcPts val="0"/>
                        </a:spcAft>
                      </a:pPr>
                      <a:r>
                        <a:rPr lang="en-GB" sz="1500" b="1" u="none" strike="noStrike" kern="1200" dirty="0">
                          <a:solidFill>
                            <a:srgbClr val="FFFFFF"/>
                          </a:solidFill>
                          <a:effectLst/>
                        </a:rPr>
                        <a:t>Assumed Status</a:t>
                      </a:r>
                      <a:endParaRPr lang="en-GB" sz="1800" b="0" i="0" u="none" strike="noStrike" dirty="0">
                        <a:effectLst/>
                        <a:latin typeface="Arial" panose="020B0604020202020204" pitchFamily="34" charset="0"/>
                      </a:endParaRPr>
                    </a:p>
                  </a:txBody>
                  <a:tcPr marL="112522" marR="112522" marT="56261" marB="56261">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extLst>
                  <a:ext uri="{0D108BD9-81ED-4DB2-BD59-A6C34878D82A}">
                    <a16:rowId xmlns:a16="http://schemas.microsoft.com/office/drawing/2014/main" val="2357595304"/>
                  </a:ext>
                </a:extLst>
              </a:tr>
              <a:tr h="370840">
                <a:tc>
                  <a:txBody>
                    <a:bodyPr/>
                    <a:lstStyle/>
                    <a:p>
                      <a:pPr marL="0" algn="l" rtl="0" eaLnBrk="1" fontAlgn="t" latinLnBrk="0" hangingPunct="1">
                        <a:spcBef>
                          <a:spcPts val="0"/>
                        </a:spcBef>
                        <a:spcAft>
                          <a:spcPts val="0"/>
                        </a:spcAft>
                      </a:pPr>
                      <a:r>
                        <a:rPr lang="en-GB" sz="1200" b="0" i="0" u="none" strike="noStrike" dirty="0">
                          <a:effectLst/>
                          <a:latin typeface="Arial" panose="020B0604020202020204" pitchFamily="34" charset="0"/>
                        </a:rPr>
                        <a:t>113</a:t>
                      </a:r>
                    </a:p>
                  </a:txBody>
                  <a:tcPr marL="112522" marR="112522" marT="56261" marB="56261">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marL="0" indent="0" algn="l" rtl="0" eaLnBrk="1" fontAlgn="t" latinLnBrk="0" hangingPunct="1">
                        <a:spcBef>
                          <a:spcPts val="0"/>
                        </a:spcBef>
                        <a:spcAft>
                          <a:spcPts val="0"/>
                        </a:spcAft>
                      </a:pPr>
                      <a:r>
                        <a:rPr lang="en-US" sz="1200" b="0" i="0" u="none" strike="noStrike" dirty="0">
                          <a:effectLst/>
                          <a:latin typeface="Arial" panose="020B0604020202020204" pitchFamily="34" charset="0"/>
                        </a:rPr>
                        <a:t>P28 has the usual classifications of frequent events, infrequent events (4 per month) and very infrequent events  (1 per 3 month)…. what should we be assessing a storage system performing a dynamic containment service as?</a:t>
                      </a:r>
                    </a:p>
                    <a:p>
                      <a:pPr marL="0" indent="0" algn="l" rtl="0" eaLnBrk="1" fontAlgn="t" latinLnBrk="0" hangingPunct="1">
                        <a:spcBef>
                          <a:spcPts val="0"/>
                        </a:spcBef>
                        <a:spcAft>
                          <a:spcPts val="0"/>
                        </a:spcAft>
                      </a:pPr>
                      <a:endParaRPr lang="en-US" sz="1200" b="0" i="0" u="none" strike="noStrike" dirty="0">
                        <a:effectLst/>
                        <a:latin typeface="Arial" panose="020B0604020202020204" pitchFamily="34" charset="0"/>
                      </a:endParaRPr>
                    </a:p>
                    <a:p>
                      <a:pPr marL="0" indent="0" algn="l" rtl="0" eaLnBrk="1" fontAlgn="t" latinLnBrk="0" hangingPunct="1">
                        <a:spcBef>
                          <a:spcPts val="0"/>
                        </a:spcBef>
                        <a:spcAft>
                          <a:spcPts val="0"/>
                        </a:spcAft>
                      </a:pPr>
                      <a:r>
                        <a:rPr lang="en-US" sz="1200" b="0" i="0" u="none" strike="noStrike" dirty="0">
                          <a:effectLst/>
                          <a:latin typeface="Arial" panose="020B0604020202020204" pitchFamily="34" charset="0"/>
                        </a:rPr>
                        <a:t>The UK grid is reasonably stable, at the moment, but with more conventional plant dropping out, the power swings are going to get a bit more sever, and the DC type services will be getting worked more often. Classing it as a very infrequent event probably isn’t realistic, but what about infrequent events? I could see that it is possible that you could get to around the 4 events per month, although probably not at the full power swing.</a:t>
                      </a:r>
                    </a:p>
                  </a:txBody>
                  <a:tcPr marL="112522" marR="112522" marT="56261" marB="56261">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marL="0" algn="l" rtl="0" eaLnBrk="1" fontAlgn="t" latinLnBrk="0" hangingPunct="1">
                        <a:spcBef>
                          <a:spcPts val="0"/>
                        </a:spcBef>
                        <a:spcAft>
                          <a:spcPts val="0"/>
                        </a:spcAft>
                      </a:pPr>
                      <a:r>
                        <a:rPr lang="en-US" sz="1200" b="0" i="0" u="none" strike="noStrike" dirty="0">
                          <a:effectLst/>
                          <a:latin typeface="Arial" panose="020B0604020202020204" pitchFamily="34" charset="0"/>
                        </a:rPr>
                        <a:t>This is a good point, and one that probably would benefit from a consistent consideration by DNOs.</a:t>
                      </a:r>
                    </a:p>
                    <a:p>
                      <a:pPr marL="0" algn="l" rtl="0" eaLnBrk="1" fontAlgn="t" latinLnBrk="0" hangingPunct="1">
                        <a:spcBef>
                          <a:spcPts val="0"/>
                        </a:spcBef>
                        <a:spcAft>
                          <a:spcPts val="0"/>
                        </a:spcAft>
                      </a:pPr>
                      <a:endParaRPr lang="en-US" sz="1200" b="0" i="0" u="none" strike="noStrike" dirty="0">
                        <a:effectLst/>
                        <a:latin typeface="Arial" panose="020B0604020202020204" pitchFamily="34" charset="0"/>
                      </a:endParaRPr>
                    </a:p>
                    <a:p>
                      <a:pPr marL="0" algn="l" rtl="0" eaLnBrk="1" fontAlgn="t" latinLnBrk="0" hangingPunct="1">
                        <a:spcBef>
                          <a:spcPts val="0"/>
                        </a:spcBef>
                        <a:spcAft>
                          <a:spcPts val="0"/>
                        </a:spcAft>
                      </a:pPr>
                      <a:r>
                        <a:rPr lang="en-US" sz="1200" b="0" i="0" u="none" strike="noStrike" dirty="0">
                          <a:effectLst/>
                          <a:latin typeface="Arial" panose="020B0604020202020204" pitchFamily="34" charset="0"/>
                        </a:rPr>
                        <a:t>It might be sensible to base the frequency on the observed incidence of frequency excursions, over the last 18 months say, that trigger a specific level of response from such services.  The response level might be set locally, and the P28 “frequency of event” set by the historic track of frequency excursions triggering that level of response.  This can be calculated from the information NGESO publish monthly.</a:t>
                      </a:r>
                    </a:p>
                    <a:p>
                      <a:pPr marL="0" algn="l" rtl="0" eaLnBrk="1" fontAlgn="t" latinLnBrk="0" hangingPunct="1">
                        <a:spcBef>
                          <a:spcPts val="0"/>
                        </a:spcBef>
                        <a:spcAft>
                          <a:spcPts val="0"/>
                        </a:spcAft>
                      </a:pPr>
                      <a:endParaRPr lang="en-US" sz="1200" b="0" i="0" u="none" strike="noStrike" dirty="0">
                        <a:effectLst/>
                        <a:latin typeface="Arial" panose="020B0604020202020204" pitchFamily="34" charset="0"/>
                      </a:endParaRPr>
                    </a:p>
                    <a:p>
                      <a:pPr marL="0" algn="l" rtl="0" eaLnBrk="1" fontAlgn="t" latinLnBrk="0" hangingPunct="1">
                        <a:spcBef>
                          <a:spcPts val="0"/>
                        </a:spcBef>
                        <a:spcAft>
                          <a:spcPts val="0"/>
                        </a:spcAft>
                      </a:pPr>
                      <a:r>
                        <a:rPr lang="en-US" sz="1200" b="0" i="0" u="none" strike="noStrike" dirty="0">
                          <a:effectLst/>
                          <a:latin typeface="Arial" panose="020B0604020202020204" pitchFamily="34" charset="0"/>
                        </a:rPr>
                        <a:t>This should be picked up as part of ongoing work to develop a common approach to BESSs between the DNOs.  </a:t>
                      </a:r>
                    </a:p>
                    <a:p>
                      <a:pPr marL="0" algn="l" rtl="0" eaLnBrk="1" fontAlgn="t" latinLnBrk="0" hangingPunct="1">
                        <a:spcBef>
                          <a:spcPts val="0"/>
                        </a:spcBef>
                        <a:spcAft>
                          <a:spcPts val="0"/>
                        </a:spcAft>
                      </a:pPr>
                      <a:endParaRPr lang="en-US" sz="1200" b="0" i="0" u="none" strike="noStrike" dirty="0">
                        <a:effectLst/>
                        <a:latin typeface="Arial" panose="020B0604020202020204" pitchFamily="34" charset="0"/>
                      </a:endParaRPr>
                    </a:p>
                    <a:p>
                      <a:pPr marL="0" algn="l" rtl="0" eaLnBrk="1" fontAlgn="t" latinLnBrk="0" hangingPunct="1">
                        <a:spcBef>
                          <a:spcPts val="0"/>
                        </a:spcBef>
                        <a:spcAft>
                          <a:spcPts val="0"/>
                        </a:spcAft>
                      </a:pPr>
                      <a:r>
                        <a:rPr lang="en-US" sz="1200" b="0" i="0" u="none" strike="noStrike" dirty="0">
                          <a:effectLst/>
                          <a:latin typeface="Arial" panose="020B0604020202020204" pitchFamily="34" charset="0"/>
                        </a:rPr>
                        <a:t>However, note that in the BESS discussions on 18/11 it was pointed out that the 3% limit essentially applies at any time once the transients have died away, so for BESS power swings the 3% probably applies in all cases, irrespective of frequency of event.</a:t>
                      </a:r>
                    </a:p>
                  </a:txBody>
                  <a:tcPr marL="112522" marR="112522" marT="56261" marB="56261">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extLst>
                  <a:ext uri="{0D108BD9-81ED-4DB2-BD59-A6C34878D82A}">
                    <a16:rowId xmlns:a16="http://schemas.microsoft.com/office/drawing/2014/main" val="2876870228"/>
                  </a:ext>
                </a:extLst>
              </a:tr>
            </a:tbl>
          </a:graphicData>
        </a:graphic>
      </p:graphicFrame>
    </p:spTree>
    <p:extLst>
      <p:ext uri="{BB962C8B-B14F-4D97-AF65-F5344CB8AC3E}">
        <p14:creationId xmlns:p14="http://schemas.microsoft.com/office/powerpoint/2010/main" val="189977763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38FFB4-773E-40AA-AAC6-044C78EEC73D}"/>
              </a:ext>
            </a:extLst>
          </p:cNvPr>
          <p:cNvSpPr>
            <a:spLocks noGrp="1"/>
          </p:cNvSpPr>
          <p:nvPr>
            <p:ph type="title"/>
          </p:nvPr>
        </p:nvSpPr>
        <p:spPr/>
        <p:txBody>
          <a:bodyPr/>
          <a:lstStyle/>
          <a:p>
            <a:r>
              <a:rPr lang="en-GB" dirty="0"/>
              <a:t>Outstanding Issues – 3 – in progress</a:t>
            </a:r>
          </a:p>
        </p:txBody>
      </p:sp>
      <p:sp>
        <p:nvSpPr>
          <p:cNvPr id="4" name="Slide Number Placeholder 3">
            <a:extLst>
              <a:ext uri="{FF2B5EF4-FFF2-40B4-BE49-F238E27FC236}">
                <a16:creationId xmlns:a16="http://schemas.microsoft.com/office/drawing/2014/main" id="{5975A030-FA52-4ACA-98C9-5760E62F6CE9}"/>
              </a:ext>
            </a:extLst>
          </p:cNvPr>
          <p:cNvSpPr>
            <a:spLocks noGrp="1"/>
          </p:cNvSpPr>
          <p:nvPr>
            <p:ph type="sldNum" sz="quarter" idx="12"/>
          </p:nvPr>
        </p:nvSpPr>
        <p:spPr/>
        <p:txBody>
          <a:bodyPr/>
          <a:lstStyle/>
          <a:p>
            <a:fld id="{98FF217E-B86F-EA42-9607-BE163228A213}" type="slidenum">
              <a:rPr lang="en-GB" smtClean="0"/>
              <a:pPr/>
              <a:t>28</a:t>
            </a:fld>
            <a:endParaRPr lang="en-GB"/>
          </a:p>
        </p:txBody>
      </p:sp>
      <p:graphicFrame>
        <p:nvGraphicFramePr>
          <p:cNvPr id="5" name="Table 5">
            <a:extLst>
              <a:ext uri="{FF2B5EF4-FFF2-40B4-BE49-F238E27FC236}">
                <a16:creationId xmlns:a16="http://schemas.microsoft.com/office/drawing/2014/main" id="{C64D8200-0826-4AF1-A3B2-7650AFB22FD4}"/>
              </a:ext>
            </a:extLst>
          </p:cNvPr>
          <p:cNvGraphicFramePr>
            <a:graphicFrameLocks/>
          </p:cNvGraphicFramePr>
          <p:nvPr/>
        </p:nvGraphicFramePr>
        <p:xfrm>
          <a:off x="720000" y="1452678"/>
          <a:ext cx="11082336" cy="4339082"/>
        </p:xfrm>
        <a:graphic>
          <a:graphicData uri="http://schemas.openxmlformats.org/drawingml/2006/table">
            <a:tbl>
              <a:tblPr firstRow="1" bandRow="1">
                <a:tableStyleId>{1E171933-4619-4E11-9A3F-F7608DF75F80}</a:tableStyleId>
              </a:tblPr>
              <a:tblGrid>
                <a:gridCol w="765175">
                  <a:extLst>
                    <a:ext uri="{9D8B030D-6E8A-4147-A177-3AD203B41FA5}">
                      <a16:colId xmlns:a16="http://schemas.microsoft.com/office/drawing/2014/main" val="1090846981"/>
                    </a:ext>
                  </a:extLst>
                </a:gridCol>
                <a:gridCol w="7144947">
                  <a:extLst>
                    <a:ext uri="{9D8B030D-6E8A-4147-A177-3AD203B41FA5}">
                      <a16:colId xmlns:a16="http://schemas.microsoft.com/office/drawing/2014/main" val="3713780737"/>
                    </a:ext>
                  </a:extLst>
                </a:gridCol>
                <a:gridCol w="3172214">
                  <a:extLst>
                    <a:ext uri="{9D8B030D-6E8A-4147-A177-3AD203B41FA5}">
                      <a16:colId xmlns:a16="http://schemas.microsoft.com/office/drawing/2014/main" val="3799036152"/>
                    </a:ext>
                  </a:extLst>
                </a:gridCol>
              </a:tblGrid>
              <a:tr h="370840">
                <a:tc>
                  <a:txBody>
                    <a:bodyPr/>
                    <a:lstStyle/>
                    <a:p>
                      <a:pPr marL="0" algn="l" rtl="0" eaLnBrk="1" fontAlgn="t" latinLnBrk="0" hangingPunct="1">
                        <a:spcBef>
                          <a:spcPts val="0"/>
                        </a:spcBef>
                        <a:spcAft>
                          <a:spcPts val="0"/>
                        </a:spcAft>
                      </a:pPr>
                      <a:r>
                        <a:rPr lang="en-GB" sz="1500" b="1" u="none" strike="noStrike" kern="1200" dirty="0">
                          <a:solidFill>
                            <a:srgbClr val="FFFFFF"/>
                          </a:solidFill>
                          <a:effectLst/>
                        </a:rPr>
                        <a:t>No</a:t>
                      </a:r>
                      <a:endParaRPr lang="en-GB" sz="1800" b="0" i="0" u="none" strike="noStrike" dirty="0">
                        <a:effectLst/>
                        <a:latin typeface="Arial" panose="020B0604020202020204" pitchFamily="34" charset="0"/>
                      </a:endParaRPr>
                    </a:p>
                  </a:txBody>
                  <a:tcPr marL="112522" marR="112522" marT="56261" marB="56261">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marL="0" algn="l" rtl="0" eaLnBrk="1" fontAlgn="t" latinLnBrk="0" hangingPunct="1">
                        <a:spcBef>
                          <a:spcPts val="0"/>
                        </a:spcBef>
                        <a:spcAft>
                          <a:spcPts val="0"/>
                        </a:spcAft>
                      </a:pPr>
                      <a:r>
                        <a:rPr lang="en-GB" sz="1500" b="1" u="none" strike="noStrike" kern="1200" dirty="0">
                          <a:solidFill>
                            <a:srgbClr val="FFFFFF"/>
                          </a:solidFill>
                          <a:effectLst/>
                        </a:rPr>
                        <a:t>Issue</a:t>
                      </a:r>
                      <a:endParaRPr lang="en-GB" sz="1800" b="0" i="0" u="none" strike="noStrike" dirty="0">
                        <a:effectLst/>
                        <a:latin typeface="Arial" panose="020B0604020202020204" pitchFamily="34" charset="0"/>
                      </a:endParaRPr>
                    </a:p>
                  </a:txBody>
                  <a:tcPr marL="112522" marR="112522" marT="56261" marB="56261">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marL="0" algn="l" rtl="0" eaLnBrk="1" fontAlgn="t" latinLnBrk="0" hangingPunct="1">
                        <a:spcBef>
                          <a:spcPts val="0"/>
                        </a:spcBef>
                        <a:spcAft>
                          <a:spcPts val="0"/>
                        </a:spcAft>
                      </a:pPr>
                      <a:r>
                        <a:rPr lang="en-GB" sz="1500" b="1" u="none" strike="noStrike" kern="1200" dirty="0">
                          <a:solidFill>
                            <a:srgbClr val="FFFFFF"/>
                          </a:solidFill>
                          <a:effectLst/>
                        </a:rPr>
                        <a:t>Assumed Status</a:t>
                      </a:r>
                      <a:endParaRPr lang="en-GB" sz="1800" b="0" i="0" u="none" strike="noStrike" dirty="0">
                        <a:effectLst/>
                        <a:latin typeface="Arial" panose="020B0604020202020204" pitchFamily="34" charset="0"/>
                      </a:endParaRPr>
                    </a:p>
                  </a:txBody>
                  <a:tcPr marL="112522" marR="112522" marT="56261" marB="56261">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extLst>
                  <a:ext uri="{0D108BD9-81ED-4DB2-BD59-A6C34878D82A}">
                    <a16:rowId xmlns:a16="http://schemas.microsoft.com/office/drawing/2014/main" val="2357595304"/>
                  </a:ext>
                </a:extLst>
              </a:tr>
              <a:tr h="370840">
                <a:tc>
                  <a:txBody>
                    <a:bodyPr/>
                    <a:lstStyle/>
                    <a:p>
                      <a:pPr marL="0" algn="l" rtl="0" eaLnBrk="1" fontAlgn="t" latinLnBrk="0" hangingPunct="1">
                        <a:spcBef>
                          <a:spcPts val="0"/>
                        </a:spcBef>
                        <a:spcAft>
                          <a:spcPts val="0"/>
                        </a:spcAft>
                      </a:pPr>
                      <a:r>
                        <a:rPr lang="en-GB" sz="1200" b="0" i="0" u="none" strike="noStrike" dirty="0">
                          <a:effectLst/>
                          <a:latin typeface="Arial" panose="020B0604020202020204" pitchFamily="34" charset="0"/>
                        </a:rPr>
                        <a:t>114</a:t>
                      </a:r>
                    </a:p>
                  </a:txBody>
                  <a:tcPr marL="112522" marR="112522" marT="56261" marB="56261">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marL="0" indent="0" algn="l" rtl="0" eaLnBrk="1" fontAlgn="t" latinLnBrk="0" hangingPunct="1">
                        <a:spcBef>
                          <a:spcPts val="0"/>
                        </a:spcBef>
                        <a:spcAft>
                          <a:spcPts val="0"/>
                        </a:spcAft>
                      </a:pPr>
                      <a:r>
                        <a:rPr lang="en-US" sz="1100" b="0" i="0" u="none" strike="noStrike" dirty="0">
                          <a:effectLst/>
                          <a:latin typeface="Arial" panose="020B0604020202020204" pitchFamily="34" charset="0"/>
                        </a:rPr>
                        <a:t>We have concerns relating the voltage step change for Battery Energy Storage Systems (BESS) when the systems are designated for fast frequency response.  A number of network operators define step change to be full declared export to full declared import for real power P and for reactive power Q.  The FFR contracts do not have a contracted obligation to reverse the direction of reactive power flow and no obligation to match the fast MW response with a MVAr response.  When importing, there is no obligation to operate at a particular power factor only to operate within a +/-0.95 range.  </a:t>
                      </a:r>
                    </a:p>
                    <a:p>
                      <a:pPr marL="0" indent="0" algn="l" rtl="0" eaLnBrk="1" fontAlgn="t" latinLnBrk="0" hangingPunct="1">
                        <a:spcBef>
                          <a:spcPts val="0"/>
                        </a:spcBef>
                        <a:spcAft>
                          <a:spcPts val="0"/>
                        </a:spcAft>
                      </a:pPr>
                      <a:endParaRPr lang="en-US" sz="1100" b="0" i="0" u="none" strike="noStrike" dirty="0">
                        <a:effectLst/>
                        <a:latin typeface="Arial" panose="020B0604020202020204" pitchFamily="34" charset="0"/>
                      </a:endParaRPr>
                    </a:p>
                    <a:p>
                      <a:pPr marL="0" indent="0" algn="l" rtl="0" eaLnBrk="1" fontAlgn="t" latinLnBrk="0" hangingPunct="1">
                        <a:spcBef>
                          <a:spcPts val="0"/>
                        </a:spcBef>
                        <a:spcAft>
                          <a:spcPts val="0"/>
                        </a:spcAft>
                      </a:pPr>
                      <a:r>
                        <a:rPr lang="en-US" sz="1100" b="0" i="0" u="none" strike="noStrike" dirty="0">
                          <a:effectLst/>
                          <a:latin typeface="Arial" panose="020B0604020202020204" pitchFamily="34" charset="0"/>
                        </a:rPr>
                        <a:t>If a full MW ramp has occurred, it is reasonable to assume the system is under stress.  To reverse Q at this point would be the worst of all strategies at it would exacerbate the stress of the system by introducing an unnecessary voltage step.  It is likely that EFR or FFR BESS is located at a point with a high X/R ratio (close to a BSP or GSP).  Therefore a unit change in Q would have at least 10x the impact on at the voltage step that of a unit change in P.  This Q reversal condition appears to be based on a false assumption about the default </a:t>
                      </a:r>
                      <a:r>
                        <a:rPr lang="en-US" sz="1100" b="0" i="0" u="none" strike="noStrike" dirty="0" err="1">
                          <a:effectLst/>
                          <a:latin typeface="Arial" panose="020B0604020202020204" pitchFamily="34" charset="0"/>
                        </a:rPr>
                        <a:t>behaviour</a:t>
                      </a:r>
                      <a:r>
                        <a:rPr lang="en-US" sz="1100" b="0" i="0" u="none" strike="noStrike" dirty="0">
                          <a:effectLst/>
                          <a:latin typeface="Arial" panose="020B0604020202020204" pitchFamily="34" charset="0"/>
                        </a:rPr>
                        <a:t> of inverters under FFR.  We believe it is a matter for the customer to demonstrate through simulation the voltage step change under power reversal.  It is a matter for the customer to produce a reactive power strategy that meets the constraints of the D Code and the connection offer. Confirmation of the simulation can be done via commissioning tests with frequency injection for smaller steps.  </a:t>
                      </a:r>
                    </a:p>
                    <a:p>
                      <a:pPr marL="0" indent="0" algn="l" rtl="0" eaLnBrk="1" fontAlgn="t" latinLnBrk="0" hangingPunct="1">
                        <a:spcBef>
                          <a:spcPts val="0"/>
                        </a:spcBef>
                        <a:spcAft>
                          <a:spcPts val="0"/>
                        </a:spcAft>
                      </a:pPr>
                      <a:endParaRPr lang="en-US" sz="1100" b="0" i="0" u="none" strike="noStrike" dirty="0">
                        <a:effectLst/>
                        <a:latin typeface="Arial" panose="020B0604020202020204" pitchFamily="34" charset="0"/>
                      </a:endParaRPr>
                    </a:p>
                    <a:p>
                      <a:pPr marL="0" indent="0" algn="l" rtl="0" eaLnBrk="1" fontAlgn="t" latinLnBrk="0" hangingPunct="1">
                        <a:spcBef>
                          <a:spcPts val="0"/>
                        </a:spcBef>
                        <a:spcAft>
                          <a:spcPts val="0"/>
                        </a:spcAft>
                      </a:pPr>
                      <a:r>
                        <a:rPr lang="en-US" sz="1100" b="0" i="0" u="none" strike="noStrike" dirty="0">
                          <a:effectLst/>
                          <a:latin typeface="Arial" panose="020B0604020202020204" pitchFamily="34" charset="0"/>
                        </a:rPr>
                        <a:t>The imposition of this requirement distorts the market by essentially limiting the capacity of a BESS scheme to around half the capacity of other technologies thus creating hidden barrier to the penetration of the technology.  </a:t>
                      </a:r>
                    </a:p>
                    <a:p>
                      <a:pPr marL="0" indent="0" algn="l" rtl="0" eaLnBrk="1" fontAlgn="t" latinLnBrk="0" hangingPunct="1">
                        <a:spcBef>
                          <a:spcPts val="0"/>
                        </a:spcBef>
                        <a:spcAft>
                          <a:spcPts val="0"/>
                        </a:spcAft>
                      </a:pPr>
                      <a:endParaRPr lang="en-US" sz="1100" b="0" i="0" u="none" strike="noStrike" dirty="0">
                        <a:effectLst/>
                        <a:latin typeface="Arial" panose="020B0604020202020204" pitchFamily="34" charset="0"/>
                      </a:endParaRPr>
                    </a:p>
                    <a:p>
                      <a:pPr marL="0" indent="0" algn="l" rtl="0" eaLnBrk="1" fontAlgn="t" latinLnBrk="0" hangingPunct="1">
                        <a:spcBef>
                          <a:spcPts val="0"/>
                        </a:spcBef>
                        <a:spcAft>
                          <a:spcPts val="0"/>
                        </a:spcAft>
                      </a:pPr>
                      <a:r>
                        <a:rPr lang="en-US" sz="1100" b="0" i="0" u="none" strike="noStrike" dirty="0">
                          <a:effectLst/>
                          <a:latin typeface="Arial" panose="020B0604020202020204" pitchFamily="34" charset="0"/>
                        </a:rPr>
                        <a:t>The customer should demonstrate how they meet the voltage step change challenge through modelling and if necessary to verify through commissioning demonstration, not for the network operator to impose a control philosophy.</a:t>
                      </a:r>
                    </a:p>
                  </a:txBody>
                  <a:tcPr marL="112522" marR="112522" marT="56261" marB="56261">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marL="0" algn="l" rtl="0" eaLnBrk="1" fontAlgn="t" latinLnBrk="0" hangingPunct="1">
                        <a:spcBef>
                          <a:spcPts val="0"/>
                        </a:spcBef>
                        <a:spcAft>
                          <a:spcPts val="0"/>
                        </a:spcAft>
                      </a:pPr>
                      <a:r>
                        <a:rPr lang="en-US" sz="1200" b="0" i="0" u="none" strike="noStrike" dirty="0">
                          <a:effectLst/>
                          <a:latin typeface="Arial" panose="020B0604020202020204" pitchFamily="34" charset="0"/>
                        </a:rPr>
                        <a:t>To be picked up in the BESS sessions</a:t>
                      </a:r>
                    </a:p>
                  </a:txBody>
                  <a:tcPr marL="112522" marR="112522" marT="56261" marB="56261">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extLst>
                  <a:ext uri="{0D108BD9-81ED-4DB2-BD59-A6C34878D82A}">
                    <a16:rowId xmlns:a16="http://schemas.microsoft.com/office/drawing/2014/main" val="2876870228"/>
                  </a:ext>
                </a:extLst>
              </a:tr>
            </a:tbl>
          </a:graphicData>
        </a:graphic>
      </p:graphicFrame>
    </p:spTree>
    <p:extLst>
      <p:ext uri="{BB962C8B-B14F-4D97-AF65-F5344CB8AC3E}">
        <p14:creationId xmlns:p14="http://schemas.microsoft.com/office/powerpoint/2010/main" val="251034329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D969C4-4971-4D3D-890B-0A0AFB4129B4}"/>
              </a:ext>
            </a:extLst>
          </p:cNvPr>
          <p:cNvSpPr>
            <a:spLocks noGrp="1"/>
          </p:cNvSpPr>
          <p:nvPr>
            <p:ph type="title"/>
          </p:nvPr>
        </p:nvSpPr>
        <p:spPr>
          <a:xfrm>
            <a:off x="720000" y="261874"/>
            <a:ext cx="9000000" cy="936000"/>
          </a:xfrm>
        </p:spPr>
        <p:txBody>
          <a:bodyPr/>
          <a:lstStyle/>
          <a:p>
            <a:r>
              <a:rPr lang="en-GB" dirty="0"/>
              <a:t>Outstanding Issues – 4 – in progress</a:t>
            </a:r>
          </a:p>
        </p:txBody>
      </p:sp>
      <p:sp>
        <p:nvSpPr>
          <p:cNvPr id="4" name="Slide Number Placeholder 3">
            <a:extLst>
              <a:ext uri="{FF2B5EF4-FFF2-40B4-BE49-F238E27FC236}">
                <a16:creationId xmlns:a16="http://schemas.microsoft.com/office/drawing/2014/main" id="{BDC76C74-6BC5-4CBA-B9E9-75C22C6E7F94}"/>
              </a:ext>
            </a:extLst>
          </p:cNvPr>
          <p:cNvSpPr>
            <a:spLocks noGrp="1"/>
          </p:cNvSpPr>
          <p:nvPr>
            <p:ph type="sldNum" sz="quarter" idx="12"/>
          </p:nvPr>
        </p:nvSpPr>
        <p:spPr/>
        <p:txBody>
          <a:bodyPr/>
          <a:lstStyle/>
          <a:p>
            <a:fld id="{98FF217E-B86F-EA42-9607-BE163228A213}" type="slidenum">
              <a:rPr lang="en-GB" smtClean="0"/>
              <a:pPr/>
              <a:t>29</a:t>
            </a:fld>
            <a:endParaRPr lang="en-GB"/>
          </a:p>
        </p:txBody>
      </p:sp>
      <p:graphicFrame>
        <p:nvGraphicFramePr>
          <p:cNvPr id="5" name="Table 5">
            <a:extLst>
              <a:ext uri="{FF2B5EF4-FFF2-40B4-BE49-F238E27FC236}">
                <a16:creationId xmlns:a16="http://schemas.microsoft.com/office/drawing/2014/main" id="{44F9E679-6F74-459A-BE62-BDEA00F8B69C}"/>
              </a:ext>
            </a:extLst>
          </p:cNvPr>
          <p:cNvGraphicFramePr>
            <a:graphicFrameLocks noGrp="1"/>
          </p:cNvGraphicFramePr>
          <p:nvPr/>
        </p:nvGraphicFramePr>
        <p:xfrm>
          <a:off x="720000" y="1394116"/>
          <a:ext cx="10456840" cy="4396740"/>
        </p:xfrm>
        <a:graphic>
          <a:graphicData uri="http://schemas.openxmlformats.org/drawingml/2006/table">
            <a:tbl>
              <a:tblPr firstRow="1" bandRow="1">
                <a:tableStyleId>{1E171933-4619-4E11-9A3F-F7608DF75F80}</a:tableStyleId>
              </a:tblPr>
              <a:tblGrid>
                <a:gridCol w="675843">
                  <a:extLst>
                    <a:ext uri="{9D8B030D-6E8A-4147-A177-3AD203B41FA5}">
                      <a16:colId xmlns:a16="http://schemas.microsoft.com/office/drawing/2014/main" val="1036516743"/>
                    </a:ext>
                  </a:extLst>
                </a:gridCol>
                <a:gridCol w="3399523">
                  <a:extLst>
                    <a:ext uri="{9D8B030D-6E8A-4147-A177-3AD203B41FA5}">
                      <a16:colId xmlns:a16="http://schemas.microsoft.com/office/drawing/2014/main" val="3070091812"/>
                    </a:ext>
                  </a:extLst>
                </a:gridCol>
                <a:gridCol w="6381474">
                  <a:extLst>
                    <a:ext uri="{9D8B030D-6E8A-4147-A177-3AD203B41FA5}">
                      <a16:colId xmlns:a16="http://schemas.microsoft.com/office/drawing/2014/main" val="702625258"/>
                    </a:ext>
                  </a:extLst>
                </a:gridCol>
              </a:tblGrid>
              <a:tr h="370840">
                <a:tc>
                  <a:txBody>
                    <a:bodyPr/>
                    <a:lstStyle/>
                    <a:p>
                      <a:pPr marL="0" algn="l" rtl="0" eaLnBrk="1" fontAlgn="t" latinLnBrk="0" hangingPunct="1">
                        <a:spcBef>
                          <a:spcPts val="0"/>
                        </a:spcBef>
                        <a:spcAft>
                          <a:spcPts val="0"/>
                        </a:spcAft>
                      </a:pPr>
                      <a:r>
                        <a:rPr lang="en-GB" sz="1500" b="1" u="none" strike="noStrike" kern="1200" dirty="0">
                          <a:solidFill>
                            <a:srgbClr val="FFFFFF"/>
                          </a:solidFill>
                          <a:effectLst/>
                        </a:rPr>
                        <a:t>No</a:t>
                      </a:r>
                      <a:endParaRPr lang="en-GB" sz="1800" b="0" i="0" u="none" strike="noStrike" dirty="0">
                        <a:effectLst/>
                        <a:latin typeface="Arial" panose="020B0604020202020204" pitchFamily="34" charset="0"/>
                      </a:endParaRPr>
                    </a:p>
                  </a:txBody>
                  <a:tcPr marL="112522" marR="112522" marT="56261" marB="56261"/>
                </a:tc>
                <a:tc>
                  <a:txBody>
                    <a:bodyPr/>
                    <a:lstStyle/>
                    <a:p>
                      <a:pPr marL="0" algn="l" rtl="0" eaLnBrk="1" fontAlgn="t" latinLnBrk="0" hangingPunct="1">
                        <a:spcBef>
                          <a:spcPts val="0"/>
                        </a:spcBef>
                        <a:spcAft>
                          <a:spcPts val="0"/>
                        </a:spcAft>
                      </a:pPr>
                      <a:r>
                        <a:rPr lang="en-GB" sz="1500" b="1" u="none" strike="noStrike" kern="1200" dirty="0">
                          <a:solidFill>
                            <a:srgbClr val="FFFFFF"/>
                          </a:solidFill>
                          <a:effectLst/>
                        </a:rPr>
                        <a:t>Issue</a:t>
                      </a:r>
                      <a:endParaRPr lang="en-GB" sz="1800" b="0" i="0" u="none" strike="noStrike" dirty="0">
                        <a:effectLst/>
                        <a:latin typeface="Arial" panose="020B0604020202020204" pitchFamily="34" charset="0"/>
                      </a:endParaRPr>
                    </a:p>
                  </a:txBody>
                  <a:tcPr marL="112522" marR="112522" marT="56261" marB="56261">
                    <a:lnB w="12700" cap="flat" cmpd="sng" algn="ctr">
                      <a:solidFill>
                        <a:schemeClr val="bg1">
                          <a:lumMod val="65000"/>
                        </a:schemeClr>
                      </a:solidFill>
                      <a:prstDash val="solid"/>
                      <a:round/>
                      <a:headEnd type="none" w="med" len="med"/>
                      <a:tailEnd type="none" w="med" len="med"/>
                    </a:lnB>
                  </a:tcPr>
                </a:tc>
                <a:tc>
                  <a:txBody>
                    <a:bodyPr/>
                    <a:lstStyle/>
                    <a:p>
                      <a:pPr marL="0" algn="l" rtl="0" eaLnBrk="1" fontAlgn="t" latinLnBrk="0" hangingPunct="1">
                        <a:spcBef>
                          <a:spcPts val="0"/>
                        </a:spcBef>
                        <a:spcAft>
                          <a:spcPts val="0"/>
                        </a:spcAft>
                      </a:pPr>
                      <a:r>
                        <a:rPr lang="en-GB" sz="1500" b="1" u="none" strike="noStrike" kern="1200" dirty="0">
                          <a:solidFill>
                            <a:srgbClr val="FFFFFF"/>
                          </a:solidFill>
                          <a:effectLst/>
                        </a:rPr>
                        <a:t>Draft response</a:t>
                      </a:r>
                      <a:endParaRPr lang="en-GB" sz="1800" b="0" i="0" u="none" strike="noStrike" dirty="0">
                        <a:effectLst/>
                        <a:latin typeface="Arial" panose="020B0604020202020204" pitchFamily="34" charset="0"/>
                      </a:endParaRPr>
                    </a:p>
                  </a:txBody>
                  <a:tcPr marL="112522" marR="112522" marT="56261" marB="56261"/>
                </a:tc>
                <a:extLst>
                  <a:ext uri="{0D108BD9-81ED-4DB2-BD59-A6C34878D82A}">
                    <a16:rowId xmlns:a16="http://schemas.microsoft.com/office/drawing/2014/main" val="630532091"/>
                  </a:ext>
                </a:extLst>
              </a:tr>
              <a:tr h="370840">
                <a:tc>
                  <a:txBody>
                    <a:bodyPr/>
                    <a:lstStyle/>
                    <a:p>
                      <a:pPr marL="0" algn="l" defTabSz="914400" rtl="0" eaLnBrk="1" fontAlgn="t" latinLnBrk="0" hangingPunct="1">
                        <a:spcBef>
                          <a:spcPts val="0"/>
                        </a:spcBef>
                        <a:spcAft>
                          <a:spcPts val="0"/>
                        </a:spcAft>
                      </a:pPr>
                      <a:r>
                        <a:rPr lang="en-GB" sz="1200" b="0" u="none" strike="noStrike" kern="1200" dirty="0">
                          <a:solidFill>
                            <a:schemeClr val="tx1"/>
                          </a:solidFill>
                          <a:effectLst/>
                        </a:rPr>
                        <a:t>117</a:t>
                      </a:r>
                      <a:endParaRPr lang="en-GB" sz="1200" b="0" u="none" strike="noStrike" kern="1200" dirty="0">
                        <a:solidFill>
                          <a:schemeClr val="tx1"/>
                        </a:solidFill>
                        <a:effectLst/>
                        <a:latin typeface="+mn-lt"/>
                        <a:ea typeface="+mn-ea"/>
                        <a:cs typeface="+mn-cs"/>
                      </a:endParaRPr>
                    </a:p>
                  </a:txBody>
                  <a:tcPr>
                    <a:lnR w="12700" cap="flat" cmpd="sng" algn="ctr">
                      <a:solidFill>
                        <a:schemeClr val="bg1">
                          <a:lumMod val="65000"/>
                        </a:schemeClr>
                      </a:solidFill>
                      <a:prstDash val="solid"/>
                      <a:round/>
                      <a:headEnd type="none" w="med" len="med"/>
                      <a:tailEnd type="none" w="med" len="med"/>
                    </a:lnR>
                  </a:tcPr>
                </a:tc>
                <a:tc>
                  <a:txBody>
                    <a:bodyPr/>
                    <a:lstStyle/>
                    <a:p>
                      <a:pPr marL="0" algn="l" defTabSz="914400" rtl="0" eaLnBrk="1" fontAlgn="t" latinLnBrk="0" hangingPunct="1">
                        <a:spcBef>
                          <a:spcPts val="0"/>
                        </a:spcBef>
                        <a:spcAft>
                          <a:spcPts val="0"/>
                        </a:spcAft>
                      </a:pPr>
                      <a:r>
                        <a:rPr lang="en-US" sz="1050" b="0" u="none" strike="noStrike" kern="1200" dirty="0">
                          <a:solidFill>
                            <a:schemeClr val="tx1"/>
                          </a:solidFill>
                          <a:effectLst/>
                        </a:rPr>
                        <a:t>Need of Effective date: </a:t>
                      </a:r>
                    </a:p>
                    <a:p>
                      <a:pPr marL="0" algn="l" defTabSz="914400" rtl="0" eaLnBrk="1" fontAlgn="t" latinLnBrk="0" hangingPunct="1">
                        <a:spcBef>
                          <a:spcPts val="0"/>
                        </a:spcBef>
                        <a:spcAft>
                          <a:spcPts val="0"/>
                        </a:spcAft>
                      </a:pPr>
                      <a:r>
                        <a:rPr lang="en-US" sz="1050" b="0" u="none" strike="noStrike" kern="1200" dirty="0">
                          <a:solidFill>
                            <a:schemeClr val="tx1"/>
                          </a:solidFill>
                          <a:effectLst/>
                        </a:rPr>
                        <a:t>Even though the current amendment is classified as minor changes there are significant changes that would require time for manufacturers to update their PGMs to comply with recent requirements. Ex one of those is the Cyber security requirement. </a:t>
                      </a:r>
                    </a:p>
                    <a:p>
                      <a:pPr marL="0" algn="l" defTabSz="914400" rtl="0" eaLnBrk="1" fontAlgn="t" latinLnBrk="0" hangingPunct="1">
                        <a:spcBef>
                          <a:spcPts val="0"/>
                        </a:spcBef>
                        <a:spcAft>
                          <a:spcPts val="0"/>
                        </a:spcAft>
                      </a:pPr>
                      <a:r>
                        <a:rPr lang="en-US" sz="1050" b="0" u="none" strike="noStrike" kern="1200" dirty="0">
                          <a:solidFill>
                            <a:schemeClr val="tx1"/>
                          </a:solidFill>
                          <a:effectLst/>
                        </a:rPr>
                        <a:t>For changes like these that would require identifying and implement a solution to an already compliant machine would take significant time/cost. Hence any requirements that would require modification of existing hardware/software design would require an effective date from the current release (a minimum of 6 months is recommended) to enable the manufacturer to be compliant with up-to-date requirements. Currently, the exception is applicable only for certain technologies but is required to be made for all technologies.  Please be mindful that it would take manufacturers some time to find an effective solution and to prove compliance.</a:t>
                      </a:r>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marL="0" algn="l" defTabSz="914400" rtl="0" eaLnBrk="1" fontAlgn="t" latinLnBrk="0" hangingPunct="1">
                        <a:spcBef>
                          <a:spcPts val="0"/>
                        </a:spcBef>
                        <a:spcAft>
                          <a:spcPts val="500"/>
                        </a:spcAft>
                      </a:pPr>
                      <a:r>
                        <a:rPr lang="en-US" sz="1050" b="0" u="none" strike="noStrike" kern="1200" dirty="0">
                          <a:solidFill>
                            <a:schemeClr val="tx1"/>
                          </a:solidFill>
                          <a:effectLst/>
                        </a:rPr>
                        <a:t>We agree that any change of requirements will generally need a period before compliance is required to allow manufacturers and others to accommodate the new requirements.  As you are probably aware the recent modification to introduce new requirements for storage built in a 12 month period for manufactures and developers to implement any required changes before compliance is required.  It might be that this is what you have in mind when you refer to the exception in your last sentence?</a:t>
                      </a:r>
                    </a:p>
                    <a:p>
                      <a:pPr marL="0" algn="l" defTabSz="914400" rtl="0" eaLnBrk="1" fontAlgn="t" latinLnBrk="0" hangingPunct="1">
                        <a:spcBef>
                          <a:spcPts val="0"/>
                        </a:spcBef>
                        <a:spcAft>
                          <a:spcPts val="500"/>
                        </a:spcAft>
                      </a:pPr>
                      <a:r>
                        <a:rPr lang="en-US" sz="1050" b="0" u="none" strike="noStrike" kern="1200" dirty="0">
                          <a:solidFill>
                            <a:schemeClr val="tx1"/>
                          </a:solidFill>
                          <a:effectLst/>
                        </a:rPr>
                        <a:t>We do not believe that there are any changes that we have classified as minor in the most recent amendment that impose any new compliance requirements on manufacturers or developers.  </a:t>
                      </a:r>
                    </a:p>
                    <a:p>
                      <a:pPr marL="0" algn="l" defTabSz="914400" rtl="0" eaLnBrk="1" fontAlgn="t" latinLnBrk="0" hangingPunct="1">
                        <a:spcBef>
                          <a:spcPts val="0"/>
                        </a:spcBef>
                        <a:spcAft>
                          <a:spcPts val="500"/>
                        </a:spcAft>
                      </a:pPr>
                      <a:r>
                        <a:rPr lang="en-US" sz="1050" b="0" u="none" strike="noStrike" kern="1200" dirty="0">
                          <a:solidFill>
                            <a:schemeClr val="tx1"/>
                          </a:solidFill>
                          <a:effectLst/>
                        </a:rPr>
                        <a:t>Even without a specific formal implementation period, manufacturers do have significant warning of even the minor changes.  They are all discussed at the DER Technical Forum, often over more than one meeting, and are </a:t>
                      </a:r>
                      <a:r>
                        <a:rPr lang="en-US" sz="1050" b="0" u="none" strike="noStrike" kern="1200" dirty="0" err="1">
                          <a:solidFill>
                            <a:schemeClr val="tx1"/>
                          </a:solidFill>
                          <a:effectLst/>
                        </a:rPr>
                        <a:t>summarised</a:t>
                      </a:r>
                      <a:r>
                        <a:rPr lang="en-US" sz="1050" b="0" u="none" strike="noStrike" kern="1200" dirty="0">
                          <a:solidFill>
                            <a:schemeClr val="tx1"/>
                          </a:solidFill>
                          <a:effectLst/>
                        </a:rPr>
                        <a:t> in the slides for the Forum which are published.  The changes are formally consulted on, providing both an opportunity to absorb the proposed changes, to assimilate the implications, and provide a response or challenge to the proposals.  There is then a further period, usually a couple of months, before the modification is approved by the regulator and published.</a:t>
                      </a:r>
                    </a:p>
                    <a:p>
                      <a:pPr marL="0" algn="l" defTabSz="914400" rtl="0" eaLnBrk="1" fontAlgn="t" latinLnBrk="0" hangingPunct="1">
                        <a:spcBef>
                          <a:spcPts val="0"/>
                        </a:spcBef>
                        <a:spcAft>
                          <a:spcPts val="500"/>
                        </a:spcAft>
                      </a:pPr>
                      <a:r>
                        <a:rPr lang="en-US" sz="1050" b="0" u="none" strike="noStrike" kern="1200" dirty="0">
                          <a:solidFill>
                            <a:schemeClr val="tx1"/>
                          </a:solidFill>
                          <a:effectLst/>
                        </a:rPr>
                        <a:t>In regard of the new references for cybersecurity, there is no new specific performance or compliance requirements added at this time, simply an expectation that manufacturers will be applying industry good practices, as well as standards that manufacturers should already be working to, or adapting to.  It might be that the requirements </a:t>
                      </a:r>
                      <a:r>
                        <a:rPr lang="en-US" sz="1050" b="0" u="none" strike="noStrike" kern="1200" dirty="0">
                          <a:solidFill>
                            <a:schemeClr val="tx1"/>
                          </a:solidFill>
                          <a:effectLst/>
                          <a:latin typeface="+mn-lt"/>
                          <a:ea typeface="+mn-ea"/>
                          <a:cs typeface="+mn-cs"/>
                        </a:rPr>
                        <a:t>of the network licensees, as provider of critical national infrastructure, do become more specific in the future, but we recognize this is a developing area and we are initially seeking to apply guidance and a light touch. </a:t>
                      </a:r>
                      <a:r>
                        <a:rPr lang="en-US" sz="1050" b="0" u="none" strike="noStrike" kern="1200" noProof="0" dirty="0">
                          <a:solidFill>
                            <a:schemeClr val="tx1"/>
                          </a:solidFill>
                          <a:effectLst/>
                          <a:latin typeface="+mn-lt"/>
                          <a:ea typeface="+mn-ea"/>
                          <a:cs typeface="+mn-cs"/>
                        </a:rPr>
                        <a:t>In conjunction with BEIS ENA has produced guidance for </a:t>
                      </a:r>
                      <a:r>
                        <a:rPr lang="en-GB" sz="1050" b="0" u="none" strike="noStrike" kern="1200" noProof="0" dirty="0">
                          <a:solidFill>
                            <a:schemeClr val="tx1"/>
                          </a:solidFill>
                          <a:effectLst/>
                          <a:latin typeface="+mn-lt"/>
                          <a:ea typeface="+mn-ea"/>
                          <a:cs typeface="+mn-cs"/>
                        </a:rPr>
                        <a:t>Distributed energy resources (DER) cyber security connection </a:t>
                      </a:r>
                      <a:r>
                        <a:rPr lang="en-US" sz="1050" b="0" u="none" strike="noStrike" kern="1200" noProof="0" dirty="0">
                          <a:solidFill>
                            <a:schemeClr val="tx1"/>
                          </a:solidFill>
                          <a:effectLst/>
                          <a:latin typeface="+mn-lt"/>
                          <a:ea typeface="+mn-ea"/>
                          <a:cs typeface="+mn-cs"/>
                        </a:rPr>
                        <a:t>at </a:t>
                      </a:r>
                      <a:r>
                        <a:rPr lang="en-US" sz="1050" b="0" u="none" strike="noStrike" kern="1200" noProof="0" dirty="0">
                          <a:solidFill>
                            <a:schemeClr val="tx1"/>
                          </a:solidFill>
                          <a:effectLst/>
                          <a:latin typeface="+mn-lt"/>
                          <a:ea typeface="+mn-ea"/>
                          <a:cs typeface="+mn-cs"/>
                          <a:hlinkClick r:id="rId2">
                            <a:extLst>
                              <a:ext uri="{A12FA001-AC4F-418D-AE19-62706E023703}">
                                <ahyp:hlinkClr xmlns:ahyp="http://schemas.microsoft.com/office/drawing/2018/hyperlinkcolor" val="tx"/>
                              </a:ext>
                            </a:extLst>
                          </a:hlinkClick>
                        </a:rPr>
                        <a:t>https://www.energynetworks.org/operating-the-networks/managing-cyber-security</a:t>
                      </a:r>
                      <a:r>
                        <a:rPr lang="en-US" sz="1050" b="0" u="none" strike="noStrike" kern="1200" noProof="0" dirty="0">
                          <a:solidFill>
                            <a:schemeClr val="tx1"/>
                          </a:solidFill>
                          <a:effectLst/>
                          <a:latin typeface="+mn-lt"/>
                          <a:ea typeface="+mn-ea"/>
                          <a:cs typeface="+mn-cs"/>
                        </a:rPr>
                        <a:t>.</a:t>
                      </a:r>
                      <a:endParaRPr lang="en-US" sz="1050" b="0" u="none" strike="noStrike" kern="1200" dirty="0">
                        <a:solidFill>
                          <a:schemeClr val="tx1"/>
                        </a:solidFill>
                        <a:effectLst/>
                        <a:latin typeface="+mn-lt"/>
                        <a:ea typeface="+mn-ea"/>
                        <a:cs typeface="+mn-cs"/>
                      </a:endParaRPr>
                    </a:p>
                    <a:p>
                      <a:pPr marL="0" algn="l" defTabSz="914400" rtl="0" eaLnBrk="1" fontAlgn="t" latinLnBrk="0" hangingPunct="1">
                        <a:spcBef>
                          <a:spcPts val="0"/>
                        </a:spcBef>
                        <a:spcAft>
                          <a:spcPts val="500"/>
                        </a:spcAft>
                      </a:pPr>
                      <a:r>
                        <a:rPr lang="en-US" sz="1050" b="0" u="none" strike="noStrike" kern="1200" dirty="0">
                          <a:solidFill>
                            <a:schemeClr val="tx1"/>
                          </a:solidFill>
                          <a:effectLst/>
                        </a:rPr>
                        <a:t>However we do note your concern over the most recent change and we will be happy to discuss any points relating to them, or modifications to ENA documents more generally.</a:t>
                      </a:r>
                      <a:endParaRPr lang="en-GB" sz="1050" b="0" u="none" strike="noStrike" kern="1200" dirty="0">
                        <a:solidFill>
                          <a:schemeClr val="tx1"/>
                        </a:solidFill>
                        <a:effectLst/>
                        <a:latin typeface="+mn-lt"/>
                        <a:ea typeface="+mn-ea"/>
                        <a:cs typeface="+mn-cs"/>
                      </a:endParaRPr>
                    </a:p>
                  </a:txBody>
                  <a:tcPr>
                    <a:lnL w="12700" cap="flat" cmpd="sng" algn="ctr">
                      <a:solidFill>
                        <a:schemeClr val="bg1">
                          <a:lumMod val="65000"/>
                        </a:schemeClr>
                      </a:solidFill>
                      <a:prstDash val="solid"/>
                      <a:round/>
                      <a:headEnd type="none" w="med" len="med"/>
                      <a:tailEnd type="none" w="med" len="med"/>
                    </a:lnL>
                  </a:tcPr>
                </a:tc>
                <a:extLst>
                  <a:ext uri="{0D108BD9-81ED-4DB2-BD59-A6C34878D82A}">
                    <a16:rowId xmlns:a16="http://schemas.microsoft.com/office/drawing/2014/main" val="2367476336"/>
                  </a:ext>
                </a:extLst>
              </a:tr>
            </a:tbl>
          </a:graphicData>
        </a:graphic>
      </p:graphicFrame>
    </p:spTree>
    <p:extLst>
      <p:ext uri="{BB962C8B-B14F-4D97-AF65-F5344CB8AC3E}">
        <p14:creationId xmlns:p14="http://schemas.microsoft.com/office/powerpoint/2010/main" val="727555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E600B7-6247-5C4D-B4D2-367BAFA56A2E}"/>
              </a:ext>
            </a:extLst>
          </p:cNvPr>
          <p:cNvSpPr>
            <a:spLocks noGrp="1"/>
          </p:cNvSpPr>
          <p:nvPr>
            <p:ph type="title"/>
          </p:nvPr>
        </p:nvSpPr>
        <p:spPr/>
        <p:txBody>
          <a:bodyPr/>
          <a:lstStyle/>
          <a:p>
            <a:r>
              <a:rPr lang="en-GB" dirty="0"/>
              <a:t>Agenda</a:t>
            </a:r>
          </a:p>
        </p:txBody>
      </p:sp>
      <p:sp>
        <p:nvSpPr>
          <p:cNvPr id="6" name="Slide Number Placeholder 5">
            <a:extLst>
              <a:ext uri="{FF2B5EF4-FFF2-40B4-BE49-F238E27FC236}">
                <a16:creationId xmlns:a16="http://schemas.microsoft.com/office/drawing/2014/main" id="{CA815140-E51E-414C-B500-00A0F7C37FC2}"/>
              </a:ext>
            </a:extLst>
          </p:cNvPr>
          <p:cNvSpPr>
            <a:spLocks noGrp="1"/>
          </p:cNvSpPr>
          <p:nvPr>
            <p:ph type="sldNum" sz="quarter" idx="12"/>
          </p:nvPr>
        </p:nvSpPr>
        <p:spPr/>
        <p:txBody>
          <a:bodyPr/>
          <a:lstStyle/>
          <a:p>
            <a:fld id="{98FF217E-B86F-EA42-9607-BE163228A213}" type="slidenum">
              <a:rPr lang="en-GB"/>
              <a:pPr/>
              <a:t>3</a:t>
            </a:fld>
            <a:endParaRPr lang="en-GB"/>
          </a:p>
        </p:txBody>
      </p:sp>
      <p:graphicFrame>
        <p:nvGraphicFramePr>
          <p:cNvPr id="4" name="Table 3">
            <a:extLst>
              <a:ext uri="{FF2B5EF4-FFF2-40B4-BE49-F238E27FC236}">
                <a16:creationId xmlns:a16="http://schemas.microsoft.com/office/drawing/2014/main" id="{E08B9407-7A1F-3701-3EC9-0CAF67367077}"/>
              </a:ext>
            </a:extLst>
          </p:cNvPr>
          <p:cNvGraphicFramePr>
            <a:graphicFrameLocks noGrp="1"/>
          </p:cNvGraphicFramePr>
          <p:nvPr>
            <p:extLst>
              <p:ext uri="{D42A27DB-BD31-4B8C-83A1-F6EECF244321}">
                <p14:modId xmlns:p14="http://schemas.microsoft.com/office/powerpoint/2010/main" val="553974268"/>
              </p:ext>
            </p:extLst>
          </p:nvPr>
        </p:nvGraphicFramePr>
        <p:xfrm>
          <a:off x="3810952" y="2025172"/>
          <a:ext cx="4855845" cy="3509331"/>
        </p:xfrm>
        <a:graphic>
          <a:graphicData uri="http://schemas.openxmlformats.org/drawingml/2006/table">
            <a:tbl>
              <a:tblPr bandRow="1">
                <a:tableStyleId>{ED083AE6-46FA-4A59-8FB0-9F97EB10719F}</a:tableStyleId>
              </a:tblPr>
              <a:tblGrid>
                <a:gridCol w="274955">
                  <a:extLst>
                    <a:ext uri="{9D8B030D-6E8A-4147-A177-3AD203B41FA5}">
                      <a16:colId xmlns:a16="http://schemas.microsoft.com/office/drawing/2014/main" val="1253719893"/>
                    </a:ext>
                  </a:extLst>
                </a:gridCol>
                <a:gridCol w="625475">
                  <a:extLst>
                    <a:ext uri="{9D8B030D-6E8A-4147-A177-3AD203B41FA5}">
                      <a16:colId xmlns:a16="http://schemas.microsoft.com/office/drawing/2014/main" val="4056568307"/>
                    </a:ext>
                  </a:extLst>
                </a:gridCol>
                <a:gridCol w="3955415">
                  <a:extLst>
                    <a:ext uri="{9D8B030D-6E8A-4147-A177-3AD203B41FA5}">
                      <a16:colId xmlns:a16="http://schemas.microsoft.com/office/drawing/2014/main" val="3869727523"/>
                    </a:ext>
                  </a:extLst>
                </a:gridCol>
              </a:tblGrid>
              <a:tr h="0">
                <a:tc>
                  <a:txBody>
                    <a:bodyPr/>
                    <a:lstStyle/>
                    <a:p>
                      <a:pPr>
                        <a:lnSpc>
                          <a:spcPct val="150000"/>
                        </a:lnSpc>
                      </a:pPr>
                      <a:r>
                        <a:rPr lang="en-GB" sz="1000">
                          <a:effectLst/>
                        </a:rPr>
                        <a:t>1</a:t>
                      </a:r>
                      <a:endParaRPr lang="en-GB" sz="10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36195" marB="36195">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ctr">
                        <a:lnSpc>
                          <a:spcPct val="150000"/>
                        </a:lnSpc>
                      </a:pPr>
                      <a:r>
                        <a:rPr lang="en-GB" sz="1000" spc="-15">
                          <a:effectLst/>
                        </a:rPr>
                        <a:t>09:00</a:t>
                      </a:r>
                      <a:endParaRPr lang="en-GB" sz="10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36195" marB="36195">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nSpc>
                          <a:spcPct val="150000"/>
                        </a:lnSpc>
                      </a:pPr>
                      <a:r>
                        <a:rPr lang="en-GB" sz="1000" spc="-15" dirty="0">
                          <a:effectLst/>
                        </a:rPr>
                        <a:t>Welcome, Introductions and Acceptance of Agenda.</a:t>
                      </a:r>
                      <a:endParaRPr lang="en-GB" sz="10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36195" marB="36195">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1097190825"/>
                  </a:ext>
                </a:extLst>
              </a:tr>
              <a:tr h="0">
                <a:tc>
                  <a:txBody>
                    <a:bodyPr/>
                    <a:lstStyle/>
                    <a:p>
                      <a:pPr>
                        <a:lnSpc>
                          <a:spcPct val="150000"/>
                        </a:lnSpc>
                      </a:pPr>
                      <a:r>
                        <a:rPr lang="en-GB" sz="1000" spc="-15">
                          <a:effectLst/>
                        </a:rPr>
                        <a:t>2</a:t>
                      </a:r>
                      <a:endParaRPr lang="en-GB" sz="10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36195" marB="36195">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ctr">
                        <a:lnSpc>
                          <a:spcPct val="150000"/>
                        </a:lnSpc>
                      </a:pPr>
                      <a:r>
                        <a:rPr lang="en-GB" sz="1000" spc="-15">
                          <a:effectLst/>
                        </a:rPr>
                        <a:t>09:05</a:t>
                      </a:r>
                      <a:endParaRPr lang="en-GB" sz="10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36195" marB="36195">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nSpc>
                          <a:spcPct val="150000"/>
                        </a:lnSpc>
                      </a:pPr>
                      <a:r>
                        <a:rPr lang="en-GB" sz="1000" spc="-15">
                          <a:effectLst/>
                        </a:rPr>
                        <a:t>Update on BESS issues</a:t>
                      </a:r>
                      <a:endParaRPr lang="en-GB" sz="10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36195" marB="36195">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2585758964"/>
                  </a:ext>
                </a:extLst>
              </a:tr>
              <a:tr h="0">
                <a:tc>
                  <a:txBody>
                    <a:bodyPr/>
                    <a:lstStyle/>
                    <a:p>
                      <a:pPr>
                        <a:lnSpc>
                          <a:spcPct val="150000"/>
                        </a:lnSpc>
                      </a:pPr>
                      <a:r>
                        <a:rPr lang="en-GB" sz="1000" spc="-15">
                          <a:effectLst/>
                        </a:rPr>
                        <a:t>3</a:t>
                      </a:r>
                      <a:endParaRPr lang="en-GB" sz="10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36195" marB="36195">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ctr">
                        <a:lnSpc>
                          <a:spcPct val="150000"/>
                        </a:lnSpc>
                      </a:pPr>
                      <a:r>
                        <a:rPr lang="en-GB" sz="1000" spc="-15">
                          <a:effectLst/>
                        </a:rPr>
                        <a:t>09:35</a:t>
                      </a:r>
                      <a:endParaRPr lang="en-GB" sz="10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36195" marB="36195">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nSpc>
                          <a:spcPct val="150000"/>
                        </a:lnSpc>
                      </a:pPr>
                      <a:r>
                        <a:rPr lang="en-GB" sz="1000" spc="-15" dirty="0">
                          <a:effectLst/>
                        </a:rPr>
                        <a:t>New Issues since the last forum:</a:t>
                      </a:r>
                      <a:endParaRPr lang="en-GB" sz="1000" dirty="0">
                        <a:effectLst/>
                      </a:endParaRPr>
                    </a:p>
                    <a:p>
                      <a:pPr marL="342900" lvl="0" indent="-342900">
                        <a:lnSpc>
                          <a:spcPct val="150000"/>
                        </a:lnSpc>
                        <a:buFont typeface="Symbol" panose="05050102010706020507" pitchFamily="18" charset="2"/>
                        <a:buChar char=""/>
                      </a:pPr>
                      <a:r>
                        <a:rPr lang="en-GB" sz="1000" spc="-15" dirty="0">
                          <a:effectLst/>
                        </a:rPr>
                        <a:t>none</a:t>
                      </a:r>
                      <a:endParaRPr lang="en-GB" sz="10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36195" marB="36195">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1120630322"/>
                  </a:ext>
                </a:extLst>
              </a:tr>
              <a:tr h="0">
                <a:tc>
                  <a:txBody>
                    <a:bodyPr/>
                    <a:lstStyle/>
                    <a:p>
                      <a:pPr>
                        <a:lnSpc>
                          <a:spcPct val="150000"/>
                        </a:lnSpc>
                      </a:pPr>
                      <a:r>
                        <a:rPr lang="en-GB" sz="1000" spc="-15">
                          <a:effectLst/>
                        </a:rPr>
                        <a:t>4</a:t>
                      </a:r>
                      <a:endParaRPr lang="en-GB" sz="10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36195" marB="36195">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ctr">
                        <a:lnSpc>
                          <a:spcPct val="150000"/>
                        </a:lnSpc>
                      </a:pPr>
                      <a:r>
                        <a:rPr lang="en-GB" sz="1000" spc="-15">
                          <a:effectLst/>
                        </a:rPr>
                        <a:t>09:40</a:t>
                      </a:r>
                      <a:endParaRPr lang="en-GB" sz="1000">
                        <a:effectLst/>
                      </a:endParaRPr>
                    </a:p>
                    <a:p>
                      <a:pPr algn="ctr">
                        <a:lnSpc>
                          <a:spcPct val="150000"/>
                        </a:lnSpc>
                      </a:pPr>
                      <a:r>
                        <a:rPr lang="en-GB" sz="1000" spc="-15">
                          <a:effectLst/>
                        </a:rPr>
                        <a:t> </a:t>
                      </a:r>
                      <a:endParaRPr lang="en-GB" sz="10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36195" marB="36195">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nSpc>
                          <a:spcPct val="150000"/>
                        </a:lnSpc>
                      </a:pPr>
                      <a:r>
                        <a:rPr lang="en-GB" sz="1000" spc="-15">
                          <a:effectLst/>
                        </a:rPr>
                        <a:t>Unresolved issues</a:t>
                      </a:r>
                      <a:endParaRPr lang="en-GB" sz="1000">
                        <a:effectLst/>
                      </a:endParaRPr>
                    </a:p>
                    <a:p>
                      <a:pPr marL="342900" lvl="0" indent="-342900">
                        <a:lnSpc>
                          <a:spcPct val="150000"/>
                        </a:lnSpc>
                        <a:buFont typeface="Symbol" panose="05050102010706020507" pitchFamily="18" charset="2"/>
                        <a:buChar char=""/>
                      </a:pPr>
                      <a:r>
                        <a:rPr lang="en-GB" sz="1000" spc="-15">
                          <a:effectLst/>
                        </a:rPr>
                        <a:t>112, 113, 114, 117, 121-127</a:t>
                      </a:r>
                      <a:endParaRPr lang="en-GB" sz="10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36195" marB="36195">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2068955050"/>
                  </a:ext>
                </a:extLst>
              </a:tr>
              <a:tr h="0">
                <a:tc>
                  <a:txBody>
                    <a:bodyPr/>
                    <a:lstStyle/>
                    <a:p>
                      <a:pPr>
                        <a:lnSpc>
                          <a:spcPct val="150000"/>
                        </a:lnSpc>
                      </a:pPr>
                      <a:r>
                        <a:rPr lang="en-GB" sz="1000" spc="-15">
                          <a:effectLst/>
                        </a:rPr>
                        <a:t>5</a:t>
                      </a:r>
                      <a:endParaRPr lang="en-GB" sz="10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36195" marB="36195">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ctr">
                        <a:lnSpc>
                          <a:spcPct val="150000"/>
                        </a:lnSpc>
                      </a:pPr>
                      <a:r>
                        <a:rPr lang="en-GB" sz="1000" spc="-15">
                          <a:effectLst/>
                        </a:rPr>
                        <a:t>09:50</a:t>
                      </a:r>
                      <a:endParaRPr lang="en-GB" sz="10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36195" marB="36195">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nSpc>
                          <a:spcPct val="150000"/>
                        </a:lnSpc>
                      </a:pPr>
                      <a:r>
                        <a:rPr lang="en-GB" sz="1000" spc="-15" dirty="0">
                          <a:effectLst/>
                        </a:rPr>
                        <a:t>Update on relevant topics:</a:t>
                      </a:r>
                      <a:endParaRPr lang="en-GB" sz="1000" dirty="0">
                        <a:effectLst/>
                      </a:endParaRPr>
                    </a:p>
                    <a:p>
                      <a:pPr marL="342900" lvl="0" indent="-342900">
                        <a:lnSpc>
                          <a:spcPct val="150000"/>
                        </a:lnSpc>
                        <a:buFont typeface="+mj-lt"/>
                        <a:buAutoNum type="romanLcPeriod"/>
                      </a:pPr>
                      <a:r>
                        <a:rPr lang="en-GB" sz="1000" spc="-15" dirty="0">
                          <a:effectLst/>
                        </a:rPr>
                        <a:t>G100</a:t>
                      </a:r>
                      <a:endParaRPr lang="en-GB" sz="1000" dirty="0">
                        <a:effectLst/>
                      </a:endParaRPr>
                    </a:p>
                    <a:p>
                      <a:pPr marL="342900" lvl="0" indent="-342900">
                        <a:lnSpc>
                          <a:spcPct val="150000"/>
                        </a:lnSpc>
                        <a:buFont typeface="+mj-lt"/>
                        <a:buAutoNum type="romanLcPeriod"/>
                      </a:pPr>
                      <a:r>
                        <a:rPr lang="en-GB" sz="1000" spc="-15" dirty="0">
                          <a:effectLst/>
                        </a:rPr>
                        <a:t>Fastrack </a:t>
                      </a:r>
                      <a:endParaRPr lang="en-GB" sz="1000" dirty="0">
                        <a:effectLst/>
                      </a:endParaRPr>
                    </a:p>
                    <a:p>
                      <a:pPr marL="342900" lvl="0" indent="-342900">
                        <a:lnSpc>
                          <a:spcPct val="150000"/>
                        </a:lnSpc>
                        <a:buFont typeface="+mj-lt"/>
                        <a:buAutoNum type="romanLcPeriod"/>
                      </a:pPr>
                      <a:r>
                        <a:rPr lang="en-GB" sz="1000" spc="-15" dirty="0">
                          <a:effectLst/>
                        </a:rPr>
                        <a:t>GC0117</a:t>
                      </a:r>
                      <a:endParaRPr lang="en-GB" sz="1000" dirty="0">
                        <a:effectLst/>
                      </a:endParaRPr>
                    </a:p>
                    <a:p>
                      <a:pPr marL="342900" lvl="0" indent="-342900">
                        <a:lnSpc>
                          <a:spcPct val="150000"/>
                        </a:lnSpc>
                        <a:buFont typeface="+mj-lt"/>
                        <a:buAutoNum type="romanLcPeriod"/>
                      </a:pPr>
                      <a:r>
                        <a:rPr lang="en-GB" sz="1000" spc="-15" dirty="0">
                          <a:effectLst/>
                        </a:rPr>
                        <a:t>Distributed Restart</a:t>
                      </a:r>
                      <a:endParaRPr lang="en-GB" sz="1000" dirty="0">
                        <a:effectLst/>
                      </a:endParaRPr>
                    </a:p>
                    <a:p>
                      <a:pPr marL="342900" lvl="0" indent="-342900">
                        <a:lnSpc>
                          <a:spcPct val="150000"/>
                        </a:lnSpc>
                        <a:buFont typeface="+mj-lt"/>
                        <a:buAutoNum type="romanLcPeriod"/>
                      </a:pPr>
                      <a:r>
                        <a:rPr lang="en-GB" sz="1000" spc="-15" dirty="0">
                          <a:effectLst/>
                        </a:rPr>
                        <a:t>EU Developments</a:t>
                      </a:r>
                      <a:endParaRPr lang="en-GB" sz="10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36195" marB="36195">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943198387"/>
                  </a:ext>
                </a:extLst>
              </a:tr>
              <a:tr h="0">
                <a:tc>
                  <a:txBody>
                    <a:bodyPr/>
                    <a:lstStyle/>
                    <a:p>
                      <a:pPr>
                        <a:lnSpc>
                          <a:spcPct val="150000"/>
                        </a:lnSpc>
                      </a:pPr>
                      <a:r>
                        <a:rPr lang="en-GB" sz="1000" spc="-15">
                          <a:effectLst/>
                        </a:rPr>
                        <a:t>6</a:t>
                      </a:r>
                      <a:endParaRPr lang="en-GB" sz="10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36195" marB="36195">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ctr">
                        <a:lnSpc>
                          <a:spcPct val="150000"/>
                        </a:lnSpc>
                      </a:pPr>
                      <a:r>
                        <a:rPr lang="en-GB" sz="1000" spc="-15">
                          <a:effectLst/>
                        </a:rPr>
                        <a:t>10:20</a:t>
                      </a:r>
                      <a:endParaRPr lang="en-GB" sz="10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36195" marB="36195">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nSpc>
                          <a:spcPct val="150000"/>
                        </a:lnSpc>
                      </a:pPr>
                      <a:r>
                        <a:rPr lang="en-GB" sz="1000">
                          <a:effectLst/>
                        </a:rPr>
                        <a:t>AOB</a:t>
                      </a:r>
                      <a:endParaRPr lang="en-GB" sz="10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36195" marB="36195">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831335948"/>
                  </a:ext>
                </a:extLst>
              </a:tr>
              <a:tr h="0">
                <a:tc>
                  <a:txBody>
                    <a:bodyPr/>
                    <a:lstStyle/>
                    <a:p>
                      <a:pPr>
                        <a:lnSpc>
                          <a:spcPct val="150000"/>
                        </a:lnSpc>
                      </a:pPr>
                      <a:r>
                        <a:rPr lang="en-GB" sz="1000" spc="-15">
                          <a:effectLst/>
                        </a:rPr>
                        <a:t>7</a:t>
                      </a:r>
                      <a:endParaRPr lang="en-GB" sz="10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36195" marB="36195">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ctr">
                        <a:lnSpc>
                          <a:spcPct val="150000"/>
                        </a:lnSpc>
                      </a:pPr>
                      <a:r>
                        <a:rPr lang="en-GB" sz="1000" spc="-15">
                          <a:effectLst/>
                        </a:rPr>
                        <a:t>10:30</a:t>
                      </a:r>
                      <a:endParaRPr lang="en-GB" sz="10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36195" marB="36195">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nSpc>
                          <a:spcPct val="150000"/>
                        </a:lnSpc>
                      </a:pPr>
                      <a:r>
                        <a:rPr lang="en-GB" sz="1000" dirty="0">
                          <a:effectLst/>
                        </a:rPr>
                        <a:t>Next Meeting Arrangements</a:t>
                      </a:r>
                      <a:endParaRPr lang="en-GB" sz="10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36195" marB="36195">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1286290925"/>
                  </a:ext>
                </a:extLst>
              </a:tr>
            </a:tbl>
          </a:graphicData>
        </a:graphic>
      </p:graphicFrame>
    </p:spTree>
    <p:extLst>
      <p:ext uri="{BB962C8B-B14F-4D97-AF65-F5344CB8AC3E}">
        <p14:creationId xmlns:p14="http://schemas.microsoft.com/office/powerpoint/2010/main" val="245315906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D969C4-4971-4D3D-890B-0A0AFB4129B4}"/>
              </a:ext>
            </a:extLst>
          </p:cNvPr>
          <p:cNvSpPr>
            <a:spLocks noGrp="1"/>
          </p:cNvSpPr>
          <p:nvPr>
            <p:ph type="title"/>
          </p:nvPr>
        </p:nvSpPr>
        <p:spPr/>
        <p:txBody>
          <a:bodyPr/>
          <a:lstStyle/>
          <a:p>
            <a:r>
              <a:rPr lang="en-GB" dirty="0"/>
              <a:t>Outstanding Issues – 5 – in progress</a:t>
            </a:r>
          </a:p>
        </p:txBody>
      </p:sp>
      <p:sp>
        <p:nvSpPr>
          <p:cNvPr id="4" name="Slide Number Placeholder 3">
            <a:extLst>
              <a:ext uri="{FF2B5EF4-FFF2-40B4-BE49-F238E27FC236}">
                <a16:creationId xmlns:a16="http://schemas.microsoft.com/office/drawing/2014/main" id="{BDC76C74-6BC5-4CBA-B9E9-75C22C6E7F94}"/>
              </a:ext>
            </a:extLst>
          </p:cNvPr>
          <p:cNvSpPr>
            <a:spLocks noGrp="1"/>
          </p:cNvSpPr>
          <p:nvPr>
            <p:ph type="sldNum" sz="quarter" idx="12"/>
          </p:nvPr>
        </p:nvSpPr>
        <p:spPr/>
        <p:txBody>
          <a:bodyPr/>
          <a:lstStyle/>
          <a:p>
            <a:fld id="{98FF217E-B86F-EA42-9607-BE163228A213}" type="slidenum">
              <a:rPr lang="en-GB" smtClean="0"/>
              <a:pPr/>
              <a:t>30</a:t>
            </a:fld>
            <a:endParaRPr lang="en-GB"/>
          </a:p>
        </p:txBody>
      </p:sp>
      <p:graphicFrame>
        <p:nvGraphicFramePr>
          <p:cNvPr id="5" name="Table 5">
            <a:extLst>
              <a:ext uri="{FF2B5EF4-FFF2-40B4-BE49-F238E27FC236}">
                <a16:creationId xmlns:a16="http://schemas.microsoft.com/office/drawing/2014/main" id="{44F9E679-6F74-459A-BE62-BDEA00F8B69C}"/>
              </a:ext>
            </a:extLst>
          </p:cNvPr>
          <p:cNvGraphicFramePr>
            <a:graphicFrameLocks noGrp="1"/>
          </p:cNvGraphicFramePr>
          <p:nvPr/>
        </p:nvGraphicFramePr>
        <p:xfrm>
          <a:off x="720000" y="1394116"/>
          <a:ext cx="10069920" cy="3982720"/>
        </p:xfrm>
        <a:graphic>
          <a:graphicData uri="http://schemas.openxmlformats.org/drawingml/2006/table">
            <a:tbl>
              <a:tblPr firstRow="1" bandRow="1">
                <a:tableStyleId>{1E171933-4619-4E11-9A3F-F7608DF75F80}</a:tableStyleId>
              </a:tblPr>
              <a:tblGrid>
                <a:gridCol w="650836">
                  <a:extLst>
                    <a:ext uri="{9D8B030D-6E8A-4147-A177-3AD203B41FA5}">
                      <a16:colId xmlns:a16="http://schemas.microsoft.com/office/drawing/2014/main" val="1036516743"/>
                    </a:ext>
                  </a:extLst>
                </a:gridCol>
                <a:gridCol w="3382593">
                  <a:extLst>
                    <a:ext uri="{9D8B030D-6E8A-4147-A177-3AD203B41FA5}">
                      <a16:colId xmlns:a16="http://schemas.microsoft.com/office/drawing/2014/main" val="3070091812"/>
                    </a:ext>
                  </a:extLst>
                </a:gridCol>
                <a:gridCol w="6036491">
                  <a:extLst>
                    <a:ext uri="{9D8B030D-6E8A-4147-A177-3AD203B41FA5}">
                      <a16:colId xmlns:a16="http://schemas.microsoft.com/office/drawing/2014/main" val="702625258"/>
                    </a:ext>
                  </a:extLst>
                </a:gridCol>
              </a:tblGrid>
              <a:tr h="370840">
                <a:tc>
                  <a:txBody>
                    <a:bodyPr/>
                    <a:lstStyle/>
                    <a:p>
                      <a:pPr marL="0" algn="l" rtl="0" eaLnBrk="1" fontAlgn="t" latinLnBrk="0" hangingPunct="1">
                        <a:spcBef>
                          <a:spcPts val="0"/>
                        </a:spcBef>
                        <a:spcAft>
                          <a:spcPts val="0"/>
                        </a:spcAft>
                      </a:pPr>
                      <a:r>
                        <a:rPr lang="en-GB" sz="1400" b="1" u="none" strike="noStrike" kern="1200" dirty="0">
                          <a:solidFill>
                            <a:srgbClr val="FFFFFF"/>
                          </a:solidFill>
                          <a:effectLst/>
                        </a:rPr>
                        <a:t>No</a:t>
                      </a:r>
                      <a:endParaRPr lang="en-GB" sz="1600" b="0" i="0" u="none" strike="noStrike" dirty="0">
                        <a:effectLst/>
                        <a:latin typeface="Arial" panose="020B0604020202020204" pitchFamily="34" charset="0"/>
                      </a:endParaRPr>
                    </a:p>
                  </a:txBody>
                  <a:tcPr marL="112522" marR="112522" marT="56261" marB="56261"/>
                </a:tc>
                <a:tc>
                  <a:txBody>
                    <a:bodyPr/>
                    <a:lstStyle/>
                    <a:p>
                      <a:pPr marL="0" algn="l" rtl="0" eaLnBrk="1" fontAlgn="t" latinLnBrk="0" hangingPunct="1">
                        <a:spcBef>
                          <a:spcPts val="0"/>
                        </a:spcBef>
                        <a:spcAft>
                          <a:spcPts val="0"/>
                        </a:spcAft>
                      </a:pPr>
                      <a:r>
                        <a:rPr lang="en-GB" sz="1400" b="1" u="none" strike="noStrike" kern="1200" dirty="0">
                          <a:solidFill>
                            <a:srgbClr val="FFFFFF"/>
                          </a:solidFill>
                          <a:effectLst/>
                        </a:rPr>
                        <a:t>Issue</a:t>
                      </a:r>
                      <a:endParaRPr lang="en-GB" sz="1600" b="0" i="0" u="none" strike="noStrike" dirty="0">
                        <a:effectLst/>
                        <a:latin typeface="Arial" panose="020B0604020202020204" pitchFamily="34" charset="0"/>
                      </a:endParaRPr>
                    </a:p>
                  </a:txBody>
                  <a:tcPr marL="112522" marR="112522" marT="56261" marB="56261">
                    <a:lnB w="12700" cap="flat" cmpd="sng" algn="ctr">
                      <a:solidFill>
                        <a:schemeClr val="bg1">
                          <a:lumMod val="65000"/>
                        </a:schemeClr>
                      </a:solidFill>
                      <a:prstDash val="solid"/>
                      <a:round/>
                      <a:headEnd type="none" w="med" len="med"/>
                      <a:tailEnd type="none" w="med" len="med"/>
                    </a:lnB>
                  </a:tcPr>
                </a:tc>
                <a:tc>
                  <a:txBody>
                    <a:bodyPr/>
                    <a:lstStyle/>
                    <a:p>
                      <a:pPr marL="0" algn="l" rtl="0" eaLnBrk="1" fontAlgn="t" latinLnBrk="0" hangingPunct="1">
                        <a:spcBef>
                          <a:spcPts val="0"/>
                        </a:spcBef>
                        <a:spcAft>
                          <a:spcPts val="0"/>
                        </a:spcAft>
                      </a:pPr>
                      <a:r>
                        <a:rPr lang="en-GB" sz="1400" b="1" u="none" strike="noStrike" kern="1200" dirty="0">
                          <a:solidFill>
                            <a:srgbClr val="FFFFFF"/>
                          </a:solidFill>
                          <a:effectLst/>
                        </a:rPr>
                        <a:t>Draft response</a:t>
                      </a:r>
                      <a:endParaRPr lang="en-GB" sz="1600" b="0" i="0" u="none" strike="noStrike" dirty="0">
                        <a:effectLst/>
                        <a:latin typeface="Arial" panose="020B0604020202020204" pitchFamily="34" charset="0"/>
                      </a:endParaRPr>
                    </a:p>
                  </a:txBody>
                  <a:tcPr marL="112522" marR="112522" marT="56261" marB="56261"/>
                </a:tc>
                <a:extLst>
                  <a:ext uri="{0D108BD9-81ED-4DB2-BD59-A6C34878D82A}">
                    <a16:rowId xmlns:a16="http://schemas.microsoft.com/office/drawing/2014/main" val="630532091"/>
                  </a:ext>
                </a:extLst>
              </a:tr>
              <a:tr h="370840">
                <a:tc>
                  <a:txBody>
                    <a:bodyPr/>
                    <a:lstStyle/>
                    <a:p>
                      <a:pPr marL="0" algn="l" defTabSz="914400" rtl="0" eaLnBrk="1" fontAlgn="t" latinLnBrk="0" hangingPunct="1">
                        <a:spcBef>
                          <a:spcPts val="0"/>
                        </a:spcBef>
                        <a:spcAft>
                          <a:spcPts val="0"/>
                        </a:spcAft>
                      </a:pPr>
                      <a:r>
                        <a:rPr lang="en-GB" sz="1100" b="0" u="none" strike="noStrike" kern="1200" dirty="0">
                          <a:solidFill>
                            <a:schemeClr val="tx1"/>
                          </a:solidFill>
                          <a:effectLst/>
                        </a:rPr>
                        <a:t>121</a:t>
                      </a:r>
                      <a:endParaRPr lang="en-GB" sz="1100" b="0" u="none" strike="noStrike" kern="1200" dirty="0">
                        <a:solidFill>
                          <a:schemeClr val="tx1"/>
                        </a:solidFill>
                        <a:effectLst/>
                        <a:latin typeface="+mn-lt"/>
                        <a:ea typeface="+mn-ea"/>
                        <a:cs typeface="+mn-cs"/>
                      </a:endParaRPr>
                    </a:p>
                  </a:txBody>
                  <a:tcPr>
                    <a:lnR w="12700" cap="flat" cmpd="sng" algn="ctr">
                      <a:solidFill>
                        <a:schemeClr val="bg1">
                          <a:lumMod val="65000"/>
                        </a:schemeClr>
                      </a:solidFill>
                      <a:prstDash val="solid"/>
                      <a:round/>
                      <a:headEnd type="none" w="med" len="med"/>
                      <a:tailEnd type="none" w="med" len="med"/>
                    </a:lnR>
                  </a:tcPr>
                </a:tc>
                <a:tc>
                  <a:txBody>
                    <a:bodyPr/>
                    <a:lstStyle/>
                    <a:p>
                      <a:pPr marL="0" algn="l" defTabSz="914400" rtl="0" eaLnBrk="1" fontAlgn="t" latinLnBrk="0" hangingPunct="1">
                        <a:spcBef>
                          <a:spcPts val="0"/>
                        </a:spcBef>
                        <a:spcAft>
                          <a:spcPts val="0"/>
                        </a:spcAft>
                      </a:pPr>
                      <a:r>
                        <a:rPr lang="en-US" sz="1050" b="0" u="none" strike="noStrike" kern="1200" dirty="0">
                          <a:solidFill>
                            <a:schemeClr val="tx1"/>
                          </a:solidFill>
                          <a:effectLst/>
                        </a:rPr>
                        <a:t>Minor corrections in G99</a:t>
                      </a:r>
                    </a:p>
                    <a:p>
                      <a:pPr marL="228600" indent="-228600" algn="l" defTabSz="914400" rtl="0" eaLnBrk="1" fontAlgn="t" latinLnBrk="0" hangingPunct="1">
                        <a:spcBef>
                          <a:spcPts val="0"/>
                        </a:spcBef>
                        <a:spcAft>
                          <a:spcPts val="0"/>
                        </a:spcAft>
                        <a:buFont typeface="+mj-lt"/>
                        <a:buAutoNum type="alphaLcParenR"/>
                      </a:pPr>
                      <a:r>
                        <a:rPr lang="en-US" sz="1050" b="0" u="none" strike="noStrike" kern="1200" dirty="0">
                          <a:solidFill>
                            <a:schemeClr val="tx1"/>
                          </a:solidFill>
                          <a:effectLst/>
                        </a:rPr>
                        <a:t>It is proposed to replace all "electricity storage devices" with "Energy storage devices". Currently, all the devices store the electricity in alternative energy form not as electric/charge form directly. </a:t>
                      </a:r>
                    </a:p>
                    <a:p>
                      <a:pPr marL="228600" indent="-228600" algn="l" defTabSz="914400" rtl="0" eaLnBrk="1" fontAlgn="t" latinLnBrk="0" hangingPunct="1">
                        <a:spcBef>
                          <a:spcPts val="0"/>
                        </a:spcBef>
                        <a:spcAft>
                          <a:spcPts val="0"/>
                        </a:spcAft>
                        <a:buFont typeface="+mj-lt"/>
                        <a:buAutoNum type="alphaLcParenR"/>
                      </a:pPr>
                      <a:r>
                        <a:rPr lang="en-US" sz="1050" b="0" u="none" strike="noStrike" kern="1200" dirty="0">
                          <a:solidFill>
                            <a:schemeClr val="tx1"/>
                          </a:solidFill>
                          <a:effectLst/>
                        </a:rPr>
                        <a:t>Clarification on which requirements apply for Energy storage devices. As the word is included in synchronous machine and power pack modules. Synchronous machine working is limited by the machine's ability to fulfill grid codes, but convertor-based devices can be altered to fulfill stringent requirements due to electronic capability. Hence for devices that employing different technologies, it is recommended to keep the requirements separately and not to mix them. </a:t>
                      </a:r>
                    </a:p>
                    <a:p>
                      <a:pPr marL="228600" indent="-228600" algn="l" defTabSz="914400" rtl="0" eaLnBrk="1" fontAlgn="t" latinLnBrk="0" hangingPunct="1">
                        <a:spcBef>
                          <a:spcPts val="0"/>
                        </a:spcBef>
                        <a:spcAft>
                          <a:spcPts val="0"/>
                        </a:spcAft>
                        <a:buFont typeface="+mj-lt"/>
                        <a:buAutoNum type="alphaLcParenR"/>
                      </a:pPr>
                      <a:r>
                        <a:rPr lang="en-US" sz="1050" b="0" u="none" strike="noStrike" kern="1200" dirty="0">
                          <a:solidFill>
                            <a:schemeClr val="tx1"/>
                          </a:solidFill>
                          <a:effectLst/>
                        </a:rPr>
                        <a:t>Clarity on what is the acceptable minimum level of cyber security required at the power generating module. Is it required for the power gen and the power generating control system components to be at the same security level as the facility and the ENA network? </a:t>
                      </a:r>
                    </a:p>
                    <a:p>
                      <a:pPr marL="0" algn="l" defTabSz="914400" rtl="0" eaLnBrk="1" fontAlgn="t" latinLnBrk="0" hangingPunct="1">
                        <a:spcBef>
                          <a:spcPts val="0"/>
                        </a:spcBef>
                        <a:spcAft>
                          <a:spcPts val="0"/>
                        </a:spcAft>
                      </a:pPr>
                      <a:endParaRPr lang="en-US" sz="1050" b="0" u="none" strike="noStrike" kern="1200" dirty="0">
                        <a:solidFill>
                          <a:schemeClr val="tx1"/>
                        </a:solidFill>
                        <a:effectLst/>
                      </a:endParaRPr>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marL="228600" indent="-228600" algn="l" defTabSz="914400" rtl="0" eaLnBrk="1" fontAlgn="t" latinLnBrk="0" hangingPunct="1">
                        <a:spcBef>
                          <a:spcPts val="0"/>
                        </a:spcBef>
                        <a:spcAft>
                          <a:spcPts val="500"/>
                        </a:spcAft>
                        <a:buFont typeface="+mj-lt"/>
                        <a:buAutoNum type="alphaLcParenR"/>
                      </a:pPr>
                      <a:r>
                        <a:rPr lang="en-US" sz="1050" b="0" u="none" strike="noStrike" kern="1200" dirty="0">
                          <a:solidFill>
                            <a:schemeClr val="tx1"/>
                          </a:solidFill>
                          <a:effectLst/>
                        </a:rPr>
                        <a:t>G99 is a network oriented documented and as such it is blind to the storage medium.  From the network perspective storage consumes electricity when charging, and produces electricity when discharging – ie a flow of electricity in and out.  Energy storage includes heat storage, and electric vehicles, where the final output is heat and mechanical energy respectively, not electricity.</a:t>
                      </a:r>
                    </a:p>
                    <a:p>
                      <a:pPr marL="228600" indent="-228600" algn="l" defTabSz="914400" rtl="0" eaLnBrk="1" fontAlgn="t" latinLnBrk="0" hangingPunct="1">
                        <a:spcBef>
                          <a:spcPts val="0"/>
                        </a:spcBef>
                        <a:spcAft>
                          <a:spcPts val="500"/>
                        </a:spcAft>
                        <a:buFont typeface="+mj-lt"/>
                        <a:buAutoNum type="alphaLcParenR"/>
                      </a:pPr>
                      <a:r>
                        <a:rPr lang="en-US" sz="1050" b="0" u="none" strike="noStrike" kern="1200" dirty="0">
                          <a:solidFill>
                            <a:schemeClr val="tx1"/>
                          </a:solidFill>
                          <a:effectLst/>
                        </a:rPr>
                        <a:t>The wording of the synchronous power generating module has been chosen deliberately to cater for technologies such as compressed air storage where the same synchronous machine is used for compression and expansion.  In all cases the power generating module has to meet all the requirements for that technology, irrespective of how it is constituted.</a:t>
                      </a:r>
                    </a:p>
                    <a:p>
                      <a:pPr marL="228600" indent="-228600" algn="l" defTabSz="914400" rtl="0" eaLnBrk="1" fontAlgn="t" latinLnBrk="0" hangingPunct="1">
                        <a:spcBef>
                          <a:spcPts val="0"/>
                        </a:spcBef>
                        <a:spcAft>
                          <a:spcPts val="500"/>
                        </a:spcAft>
                        <a:buFont typeface="+mj-lt"/>
                        <a:buAutoNum type="alphaLcParenR"/>
                      </a:pPr>
                      <a:r>
                        <a:rPr lang="en-US" sz="1050" b="0" u="none" strike="noStrike" kern="1200" dirty="0">
                          <a:solidFill>
                            <a:schemeClr val="tx1"/>
                          </a:solidFill>
                          <a:effectLst/>
                        </a:rPr>
                        <a:t>There are no specific requirements in G99 or G98 in relation to cybersecurity; only a general obligation to manage cyber risks appropriately.</a:t>
                      </a:r>
                    </a:p>
                    <a:p>
                      <a:pPr marL="0" algn="l" defTabSz="914400" rtl="0" eaLnBrk="1" fontAlgn="t" latinLnBrk="0" hangingPunct="1">
                        <a:spcBef>
                          <a:spcPts val="0"/>
                        </a:spcBef>
                        <a:spcAft>
                          <a:spcPts val="500"/>
                        </a:spcAft>
                      </a:pPr>
                      <a:endParaRPr lang="en-US" sz="1050" b="0" u="none" strike="noStrike" kern="1200" dirty="0">
                        <a:solidFill>
                          <a:schemeClr val="tx1"/>
                        </a:solidFill>
                        <a:effectLst/>
                      </a:endParaRPr>
                    </a:p>
                  </a:txBody>
                  <a:tcPr>
                    <a:lnL w="12700" cap="flat" cmpd="sng" algn="ctr">
                      <a:solidFill>
                        <a:schemeClr val="bg1">
                          <a:lumMod val="65000"/>
                        </a:schemeClr>
                      </a:solidFill>
                      <a:prstDash val="solid"/>
                      <a:round/>
                      <a:headEnd type="none" w="med" len="med"/>
                      <a:tailEnd type="none" w="med" len="med"/>
                    </a:lnL>
                  </a:tcPr>
                </a:tc>
                <a:extLst>
                  <a:ext uri="{0D108BD9-81ED-4DB2-BD59-A6C34878D82A}">
                    <a16:rowId xmlns:a16="http://schemas.microsoft.com/office/drawing/2014/main" val="2367476336"/>
                  </a:ext>
                </a:extLst>
              </a:tr>
            </a:tbl>
          </a:graphicData>
        </a:graphic>
      </p:graphicFrame>
    </p:spTree>
    <p:extLst>
      <p:ext uri="{BB962C8B-B14F-4D97-AF65-F5344CB8AC3E}">
        <p14:creationId xmlns:p14="http://schemas.microsoft.com/office/powerpoint/2010/main" val="251229915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D969C4-4971-4D3D-890B-0A0AFB4129B4}"/>
              </a:ext>
            </a:extLst>
          </p:cNvPr>
          <p:cNvSpPr>
            <a:spLocks noGrp="1"/>
          </p:cNvSpPr>
          <p:nvPr>
            <p:ph type="title"/>
          </p:nvPr>
        </p:nvSpPr>
        <p:spPr/>
        <p:txBody>
          <a:bodyPr/>
          <a:lstStyle/>
          <a:p>
            <a:r>
              <a:rPr lang="en-GB" dirty="0"/>
              <a:t>Outstanding Issues – 5 continued.</a:t>
            </a:r>
          </a:p>
        </p:txBody>
      </p:sp>
      <p:sp>
        <p:nvSpPr>
          <p:cNvPr id="4" name="Slide Number Placeholder 3">
            <a:extLst>
              <a:ext uri="{FF2B5EF4-FFF2-40B4-BE49-F238E27FC236}">
                <a16:creationId xmlns:a16="http://schemas.microsoft.com/office/drawing/2014/main" id="{BDC76C74-6BC5-4CBA-B9E9-75C22C6E7F94}"/>
              </a:ext>
            </a:extLst>
          </p:cNvPr>
          <p:cNvSpPr>
            <a:spLocks noGrp="1"/>
          </p:cNvSpPr>
          <p:nvPr>
            <p:ph type="sldNum" sz="quarter" idx="12"/>
          </p:nvPr>
        </p:nvSpPr>
        <p:spPr/>
        <p:txBody>
          <a:bodyPr/>
          <a:lstStyle/>
          <a:p>
            <a:fld id="{98FF217E-B86F-EA42-9607-BE163228A213}" type="slidenum">
              <a:rPr lang="en-GB" smtClean="0"/>
              <a:pPr/>
              <a:t>31</a:t>
            </a:fld>
            <a:endParaRPr lang="en-GB"/>
          </a:p>
        </p:txBody>
      </p:sp>
      <p:graphicFrame>
        <p:nvGraphicFramePr>
          <p:cNvPr id="5" name="Table 5">
            <a:extLst>
              <a:ext uri="{FF2B5EF4-FFF2-40B4-BE49-F238E27FC236}">
                <a16:creationId xmlns:a16="http://schemas.microsoft.com/office/drawing/2014/main" id="{44F9E679-6F74-459A-BE62-BDEA00F8B69C}"/>
              </a:ext>
            </a:extLst>
          </p:cNvPr>
          <p:cNvGraphicFramePr>
            <a:graphicFrameLocks noGrp="1"/>
          </p:cNvGraphicFramePr>
          <p:nvPr/>
        </p:nvGraphicFramePr>
        <p:xfrm>
          <a:off x="720000" y="1394116"/>
          <a:ext cx="10069920" cy="4462780"/>
        </p:xfrm>
        <a:graphic>
          <a:graphicData uri="http://schemas.openxmlformats.org/drawingml/2006/table">
            <a:tbl>
              <a:tblPr firstRow="1" bandRow="1">
                <a:tableStyleId>{1E171933-4619-4E11-9A3F-F7608DF75F80}</a:tableStyleId>
              </a:tblPr>
              <a:tblGrid>
                <a:gridCol w="650836">
                  <a:extLst>
                    <a:ext uri="{9D8B030D-6E8A-4147-A177-3AD203B41FA5}">
                      <a16:colId xmlns:a16="http://schemas.microsoft.com/office/drawing/2014/main" val="1036516743"/>
                    </a:ext>
                  </a:extLst>
                </a:gridCol>
                <a:gridCol w="3803507">
                  <a:extLst>
                    <a:ext uri="{9D8B030D-6E8A-4147-A177-3AD203B41FA5}">
                      <a16:colId xmlns:a16="http://schemas.microsoft.com/office/drawing/2014/main" val="3070091812"/>
                    </a:ext>
                  </a:extLst>
                </a:gridCol>
                <a:gridCol w="5615577">
                  <a:extLst>
                    <a:ext uri="{9D8B030D-6E8A-4147-A177-3AD203B41FA5}">
                      <a16:colId xmlns:a16="http://schemas.microsoft.com/office/drawing/2014/main" val="702625258"/>
                    </a:ext>
                  </a:extLst>
                </a:gridCol>
              </a:tblGrid>
              <a:tr h="370840">
                <a:tc>
                  <a:txBody>
                    <a:bodyPr/>
                    <a:lstStyle/>
                    <a:p>
                      <a:pPr marL="0" algn="l" rtl="0" eaLnBrk="1" fontAlgn="t" latinLnBrk="0" hangingPunct="1">
                        <a:spcBef>
                          <a:spcPts val="0"/>
                        </a:spcBef>
                        <a:spcAft>
                          <a:spcPts val="0"/>
                        </a:spcAft>
                      </a:pPr>
                      <a:r>
                        <a:rPr lang="en-GB" sz="1400" b="1" u="none" strike="noStrike" kern="1200" dirty="0">
                          <a:solidFill>
                            <a:srgbClr val="FFFFFF"/>
                          </a:solidFill>
                          <a:effectLst/>
                        </a:rPr>
                        <a:t>No</a:t>
                      </a:r>
                      <a:endParaRPr lang="en-GB" sz="1600" b="0" i="0" u="none" strike="noStrike" dirty="0">
                        <a:effectLst/>
                        <a:latin typeface="Arial" panose="020B0604020202020204" pitchFamily="34" charset="0"/>
                      </a:endParaRPr>
                    </a:p>
                  </a:txBody>
                  <a:tcPr marL="112522" marR="112522" marT="56261" marB="56261"/>
                </a:tc>
                <a:tc>
                  <a:txBody>
                    <a:bodyPr/>
                    <a:lstStyle/>
                    <a:p>
                      <a:pPr marL="0" algn="l" rtl="0" eaLnBrk="1" fontAlgn="t" latinLnBrk="0" hangingPunct="1">
                        <a:spcBef>
                          <a:spcPts val="0"/>
                        </a:spcBef>
                        <a:spcAft>
                          <a:spcPts val="0"/>
                        </a:spcAft>
                      </a:pPr>
                      <a:r>
                        <a:rPr lang="en-GB" sz="1400" b="1" u="none" strike="noStrike" kern="1200" dirty="0">
                          <a:solidFill>
                            <a:srgbClr val="FFFFFF"/>
                          </a:solidFill>
                          <a:effectLst/>
                        </a:rPr>
                        <a:t>Issue</a:t>
                      </a:r>
                      <a:endParaRPr lang="en-GB" sz="1600" b="0" i="0" u="none" strike="noStrike" dirty="0">
                        <a:effectLst/>
                        <a:latin typeface="Arial" panose="020B0604020202020204" pitchFamily="34" charset="0"/>
                      </a:endParaRPr>
                    </a:p>
                  </a:txBody>
                  <a:tcPr marL="112522" marR="112522" marT="56261" marB="56261">
                    <a:lnB w="12700" cap="flat" cmpd="sng" algn="ctr">
                      <a:solidFill>
                        <a:schemeClr val="bg1">
                          <a:lumMod val="65000"/>
                        </a:schemeClr>
                      </a:solidFill>
                      <a:prstDash val="solid"/>
                      <a:round/>
                      <a:headEnd type="none" w="med" len="med"/>
                      <a:tailEnd type="none" w="med" len="med"/>
                    </a:lnB>
                  </a:tcPr>
                </a:tc>
                <a:tc>
                  <a:txBody>
                    <a:bodyPr/>
                    <a:lstStyle/>
                    <a:p>
                      <a:pPr marL="0" algn="l" rtl="0" eaLnBrk="1" fontAlgn="t" latinLnBrk="0" hangingPunct="1">
                        <a:spcBef>
                          <a:spcPts val="0"/>
                        </a:spcBef>
                        <a:spcAft>
                          <a:spcPts val="0"/>
                        </a:spcAft>
                      </a:pPr>
                      <a:r>
                        <a:rPr lang="en-GB" sz="1400" b="1" u="none" strike="noStrike" kern="1200" dirty="0">
                          <a:solidFill>
                            <a:srgbClr val="FFFFFF"/>
                          </a:solidFill>
                          <a:effectLst/>
                        </a:rPr>
                        <a:t>Draft response</a:t>
                      </a:r>
                      <a:endParaRPr lang="en-GB" sz="1600" b="0" i="0" u="none" strike="noStrike" dirty="0">
                        <a:effectLst/>
                        <a:latin typeface="Arial" panose="020B0604020202020204" pitchFamily="34" charset="0"/>
                      </a:endParaRPr>
                    </a:p>
                  </a:txBody>
                  <a:tcPr marL="112522" marR="112522" marT="56261" marB="56261"/>
                </a:tc>
                <a:extLst>
                  <a:ext uri="{0D108BD9-81ED-4DB2-BD59-A6C34878D82A}">
                    <a16:rowId xmlns:a16="http://schemas.microsoft.com/office/drawing/2014/main" val="630532091"/>
                  </a:ext>
                </a:extLst>
              </a:tr>
              <a:tr h="370840">
                <a:tc>
                  <a:txBody>
                    <a:bodyPr/>
                    <a:lstStyle/>
                    <a:p>
                      <a:pPr marL="0" algn="l" defTabSz="914400" rtl="0" eaLnBrk="1" fontAlgn="t" latinLnBrk="0" hangingPunct="1">
                        <a:spcBef>
                          <a:spcPts val="0"/>
                        </a:spcBef>
                        <a:spcAft>
                          <a:spcPts val="0"/>
                        </a:spcAft>
                      </a:pPr>
                      <a:r>
                        <a:rPr lang="en-GB" sz="1100" b="0" u="none" strike="noStrike" kern="1200" dirty="0">
                          <a:solidFill>
                            <a:schemeClr val="tx1"/>
                          </a:solidFill>
                          <a:effectLst/>
                        </a:rPr>
                        <a:t>121</a:t>
                      </a:r>
                      <a:endParaRPr lang="en-GB" sz="1100" b="0" u="none" strike="noStrike" kern="1200" dirty="0">
                        <a:solidFill>
                          <a:schemeClr val="tx1"/>
                        </a:solidFill>
                        <a:effectLst/>
                        <a:latin typeface="+mn-lt"/>
                        <a:ea typeface="+mn-ea"/>
                        <a:cs typeface="+mn-cs"/>
                      </a:endParaRPr>
                    </a:p>
                  </a:txBody>
                  <a:tcPr>
                    <a:lnR w="12700" cap="flat" cmpd="sng" algn="ctr">
                      <a:solidFill>
                        <a:schemeClr val="bg1">
                          <a:lumMod val="65000"/>
                        </a:schemeClr>
                      </a:solidFill>
                      <a:prstDash val="solid"/>
                      <a:round/>
                      <a:headEnd type="none" w="med" len="med"/>
                      <a:tailEnd type="none" w="med" len="med"/>
                    </a:lnR>
                  </a:tcPr>
                </a:tc>
                <a:tc>
                  <a:txBody>
                    <a:bodyPr/>
                    <a:lstStyle/>
                    <a:p>
                      <a:pPr marL="228600" indent="-228600" algn="l" defTabSz="914400" rtl="0" eaLnBrk="1" fontAlgn="t" latinLnBrk="0" hangingPunct="1">
                        <a:spcBef>
                          <a:spcPts val="0"/>
                        </a:spcBef>
                        <a:spcAft>
                          <a:spcPts val="0"/>
                        </a:spcAft>
                        <a:buFont typeface="+mj-lt"/>
                        <a:buAutoNum type="alphaLcParenR" startAt="4"/>
                      </a:pPr>
                      <a:r>
                        <a:rPr lang="en-US" sz="1050" b="0" u="none" strike="noStrike" kern="1200" dirty="0">
                          <a:solidFill>
                            <a:schemeClr val="tx1"/>
                          </a:solidFill>
                          <a:effectLst/>
                        </a:rPr>
                        <a:t>Gas turbine can work independent of Heat recovery system and might start working before HR blocks starts. Hence recommended to show as two different modules instead of one. As once synchronized, it is possible for GT to run independently from the HR block.</a:t>
                      </a:r>
                    </a:p>
                    <a:p>
                      <a:pPr marL="0" algn="l" defTabSz="914400" rtl="0" eaLnBrk="1" fontAlgn="t" latinLnBrk="0" hangingPunct="1">
                        <a:spcBef>
                          <a:spcPts val="0"/>
                        </a:spcBef>
                        <a:spcAft>
                          <a:spcPts val="0"/>
                        </a:spcAft>
                      </a:pPr>
                      <a:endParaRPr lang="en-US" sz="1050" b="0" u="none" strike="noStrike" kern="1200" dirty="0">
                        <a:solidFill>
                          <a:schemeClr val="tx1"/>
                        </a:solidFill>
                        <a:effectLst/>
                      </a:endParaRPr>
                    </a:p>
                    <a:p>
                      <a:pPr marL="0" algn="l" defTabSz="914400" rtl="0" eaLnBrk="1" fontAlgn="t" latinLnBrk="0" hangingPunct="1">
                        <a:spcBef>
                          <a:spcPts val="0"/>
                        </a:spcBef>
                        <a:spcAft>
                          <a:spcPts val="0"/>
                        </a:spcAft>
                      </a:pPr>
                      <a:endParaRPr lang="en-US" sz="1050" b="0" u="none" strike="noStrike" kern="1200" dirty="0">
                        <a:solidFill>
                          <a:schemeClr val="tx1"/>
                        </a:solidFill>
                        <a:effectLst/>
                      </a:endParaRPr>
                    </a:p>
                    <a:p>
                      <a:pPr marL="0" algn="l" defTabSz="914400" rtl="0" eaLnBrk="1" fontAlgn="t" latinLnBrk="0" hangingPunct="1">
                        <a:spcBef>
                          <a:spcPts val="0"/>
                        </a:spcBef>
                        <a:spcAft>
                          <a:spcPts val="0"/>
                        </a:spcAft>
                      </a:pPr>
                      <a:endParaRPr lang="en-US" sz="1050" b="0" u="none" strike="noStrike" kern="1200" dirty="0">
                        <a:solidFill>
                          <a:schemeClr val="tx1"/>
                        </a:solidFill>
                        <a:effectLst/>
                      </a:endParaRPr>
                    </a:p>
                    <a:p>
                      <a:pPr marL="0" algn="l" defTabSz="914400" rtl="0" eaLnBrk="1" fontAlgn="t" latinLnBrk="0" hangingPunct="1">
                        <a:spcBef>
                          <a:spcPts val="0"/>
                        </a:spcBef>
                        <a:spcAft>
                          <a:spcPts val="0"/>
                        </a:spcAft>
                      </a:pPr>
                      <a:endParaRPr lang="en-US" sz="1050" b="0" u="none" strike="noStrike" kern="1200" dirty="0">
                        <a:solidFill>
                          <a:schemeClr val="tx1"/>
                        </a:solidFill>
                        <a:effectLst/>
                      </a:endParaRPr>
                    </a:p>
                    <a:p>
                      <a:pPr marL="0" algn="l" defTabSz="914400" rtl="0" eaLnBrk="1" fontAlgn="t" latinLnBrk="0" hangingPunct="1">
                        <a:spcBef>
                          <a:spcPts val="0"/>
                        </a:spcBef>
                        <a:spcAft>
                          <a:spcPts val="0"/>
                        </a:spcAft>
                      </a:pPr>
                      <a:endParaRPr lang="en-US" sz="1050" b="0" u="none" strike="noStrike" kern="1200" dirty="0">
                        <a:solidFill>
                          <a:schemeClr val="tx1"/>
                        </a:solidFill>
                        <a:effectLst/>
                      </a:endParaRPr>
                    </a:p>
                    <a:p>
                      <a:pPr marL="0" algn="l" defTabSz="914400" rtl="0" eaLnBrk="1" fontAlgn="t" latinLnBrk="0" hangingPunct="1">
                        <a:spcBef>
                          <a:spcPts val="0"/>
                        </a:spcBef>
                        <a:spcAft>
                          <a:spcPts val="0"/>
                        </a:spcAft>
                      </a:pPr>
                      <a:endParaRPr lang="en-US" sz="1050" b="0" u="none" strike="noStrike" kern="1200" dirty="0">
                        <a:solidFill>
                          <a:schemeClr val="tx1"/>
                        </a:solidFill>
                        <a:effectLst/>
                      </a:endParaRPr>
                    </a:p>
                    <a:p>
                      <a:pPr marL="0" algn="l" defTabSz="914400" rtl="0" eaLnBrk="1" fontAlgn="t" latinLnBrk="0" hangingPunct="1">
                        <a:spcBef>
                          <a:spcPts val="0"/>
                        </a:spcBef>
                        <a:spcAft>
                          <a:spcPts val="0"/>
                        </a:spcAft>
                      </a:pPr>
                      <a:endParaRPr lang="en-US" sz="1050" b="0" u="none" strike="noStrike" kern="1200" dirty="0">
                        <a:solidFill>
                          <a:schemeClr val="tx1"/>
                        </a:solidFill>
                        <a:effectLst/>
                      </a:endParaRPr>
                    </a:p>
                    <a:p>
                      <a:pPr marL="0" algn="l" defTabSz="914400" rtl="0" eaLnBrk="1" fontAlgn="t" latinLnBrk="0" hangingPunct="1">
                        <a:spcBef>
                          <a:spcPts val="0"/>
                        </a:spcBef>
                        <a:spcAft>
                          <a:spcPts val="0"/>
                        </a:spcAft>
                      </a:pPr>
                      <a:endParaRPr lang="en-US" sz="1050" b="0" u="none" strike="noStrike" kern="1200" dirty="0">
                        <a:solidFill>
                          <a:schemeClr val="tx1"/>
                        </a:solidFill>
                        <a:effectLst/>
                      </a:endParaRPr>
                    </a:p>
                    <a:p>
                      <a:pPr marL="0" algn="l" defTabSz="914400" rtl="0" eaLnBrk="1" fontAlgn="t" latinLnBrk="0" hangingPunct="1">
                        <a:spcBef>
                          <a:spcPts val="0"/>
                        </a:spcBef>
                        <a:spcAft>
                          <a:spcPts val="0"/>
                        </a:spcAft>
                      </a:pPr>
                      <a:endParaRPr lang="en-US" sz="1050" b="0" u="none" strike="noStrike" kern="1200" dirty="0">
                        <a:solidFill>
                          <a:schemeClr val="tx1"/>
                        </a:solidFill>
                        <a:effectLst/>
                      </a:endParaRPr>
                    </a:p>
                    <a:p>
                      <a:pPr marL="0" algn="l" defTabSz="914400" rtl="0" eaLnBrk="1" fontAlgn="t" latinLnBrk="0" hangingPunct="1">
                        <a:spcBef>
                          <a:spcPts val="0"/>
                        </a:spcBef>
                        <a:spcAft>
                          <a:spcPts val="0"/>
                        </a:spcAft>
                      </a:pPr>
                      <a:endParaRPr lang="en-US" sz="1050" b="0" u="none" strike="noStrike" kern="1200" dirty="0">
                        <a:solidFill>
                          <a:schemeClr val="tx1"/>
                        </a:solidFill>
                        <a:effectLst/>
                      </a:endParaRPr>
                    </a:p>
                    <a:p>
                      <a:pPr marL="0" algn="l" defTabSz="914400" rtl="0" eaLnBrk="1" fontAlgn="t" latinLnBrk="0" hangingPunct="1">
                        <a:spcBef>
                          <a:spcPts val="0"/>
                        </a:spcBef>
                        <a:spcAft>
                          <a:spcPts val="0"/>
                        </a:spcAft>
                      </a:pPr>
                      <a:endParaRPr lang="en-US" sz="1050" b="0" u="none" strike="noStrike" kern="1200" dirty="0">
                        <a:solidFill>
                          <a:schemeClr val="tx1"/>
                        </a:solidFill>
                        <a:effectLst/>
                      </a:endParaRPr>
                    </a:p>
                    <a:p>
                      <a:pPr marL="0" algn="l" defTabSz="914400" rtl="0" eaLnBrk="1" fontAlgn="t" latinLnBrk="0" hangingPunct="1">
                        <a:spcBef>
                          <a:spcPts val="0"/>
                        </a:spcBef>
                        <a:spcAft>
                          <a:spcPts val="0"/>
                        </a:spcAft>
                      </a:pPr>
                      <a:endParaRPr lang="en-US" sz="1050" b="0" u="none" strike="noStrike" kern="1200" dirty="0">
                        <a:solidFill>
                          <a:schemeClr val="tx1"/>
                        </a:solidFill>
                        <a:effectLst/>
                      </a:endParaRPr>
                    </a:p>
                    <a:p>
                      <a:pPr marL="0" algn="l" defTabSz="914400" rtl="0" eaLnBrk="1" fontAlgn="t" latinLnBrk="0" hangingPunct="1">
                        <a:spcBef>
                          <a:spcPts val="0"/>
                        </a:spcBef>
                        <a:spcAft>
                          <a:spcPts val="0"/>
                        </a:spcAft>
                      </a:pPr>
                      <a:endParaRPr lang="en-US" sz="1050" b="0" u="none" strike="noStrike" kern="1200" dirty="0">
                        <a:solidFill>
                          <a:schemeClr val="tx1"/>
                        </a:solidFill>
                        <a:effectLst/>
                      </a:endParaRPr>
                    </a:p>
                    <a:p>
                      <a:pPr marL="228600" indent="-228600" algn="l" defTabSz="914400" rtl="0" eaLnBrk="1" fontAlgn="t" latinLnBrk="0" hangingPunct="1">
                        <a:spcBef>
                          <a:spcPts val="0"/>
                        </a:spcBef>
                        <a:spcAft>
                          <a:spcPts val="0"/>
                        </a:spcAft>
                        <a:buFont typeface="+mj-lt"/>
                        <a:buAutoNum type="alphaLcParenR" startAt="5"/>
                      </a:pPr>
                      <a:r>
                        <a:rPr lang="en-US" sz="1050" b="0" u="none" strike="noStrike" kern="1200" dirty="0">
                          <a:solidFill>
                            <a:schemeClr val="tx1"/>
                          </a:solidFill>
                          <a:effectLst/>
                        </a:rPr>
                        <a:t>Modification of synchronous power generating module definition: recommend to remove energy storage device unless it is a flywheel like device that would be used as power generating device (ex. Mechanical UPS system - rotary UPS) but these devices are least used against grid as it supports power backup for short duration and just a load on grid until the grid fails. </a:t>
                      </a:r>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marL="228600" lvl="0" indent="-228600">
                        <a:buFont typeface="+mj-lt"/>
                        <a:buAutoNum type="alphaLcParenR" startAt="4"/>
                      </a:pPr>
                      <a:r>
                        <a:rPr lang="en-GB" sz="1050" kern="1200" dirty="0">
                          <a:solidFill>
                            <a:schemeClr val="dk1"/>
                          </a:solidFill>
                          <a:effectLst/>
                          <a:latin typeface="+mn-lt"/>
                          <a:ea typeface="+mn-ea"/>
                          <a:cs typeface="+mn-cs"/>
                        </a:rPr>
                        <a:t>Figure 4.1a shows a single power generating module comprising two separate power generating units. Whilst it is true that the gas turbine unit can be run independently, it is assumed that the steam turbine cannot.  If the steam turbine were capable of independent operation then there would indeed be two separate synchronous PGMs.  However as the steam turbine (a) cannot run independently and (b) normally runs in tandem with the gas turbine, the two units comprise a single SPGM.</a:t>
                      </a:r>
                    </a:p>
                    <a:p>
                      <a:pPr marL="228600" lvl="0" indent="-228600">
                        <a:buFont typeface="+mj-lt"/>
                        <a:buAutoNum type="alphaLcParenR" startAt="4"/>
                      </a:pPr>
                      <a:endParaRPr lang="en-GB" sz="1050" kern="1200" dirty="0">
                        <a:solidFill>
                          <a:schemeClr val="dk1"/>
                        </a:solidFill>
                        <a:effectLst/>
                        <a:latin typeface="+mn-lt"/>
                        <a:ea typeface="+mn-ea"/>
                        <a:cs typeface="+mn-cs"/>
                      </a:endParaRPr>
                    </a:p>
                    <a:p>
                      <a:pPr marL="228600" lvl="0" indent="-228600">
                        <a:buFont typeface="+mj-lt"/>
                        <a:buAutoNum type="alphaLcParenR" startAt="4"/>
                      </a:pPr>
                      <a:endParaRPr lang="en-GB" sz="1050" kern="1200" dirty="0">
                        <a:solidFill>
                          <a:schemeClr val="dk1"/>
                        </a:solidFill>
                        <a:effectLst/>
                        <a:latin typeface="+mn-lt"/>
                        <a:ea typeface="+mn-ea"/>
                        <a:cs typeface="+mn-cs"/>
                      </a:endParaRPr>
                    </a:p>
                    <a:p>
                      <a:pPr marL="228600" lvl="0" indent="-228600">
                        <a:buFont typeface="+mj-lt"/>
                        <a:buAutoNum type="alphaLcParenR" startAt="4"/>
                      </a:pPr>
                      <a:endParaRPr lang="en-GB" sz="1050" kern="1200" dirty="0">
                        <a:solidFill>
                          <a:schemeClr val="dk1"/>
                        </a:solidFill>
                        <a:effectLst/>
                        <a:latin typeface="+mn-lt"/>
                        <a:ea typeface="+mn-ea"/>
                        <a:cs typeface="+mn-cs"/>
                      </a:endParaRPr>
                    </a:p>
                    <a:p>
                      <a:pPr marL="228600" indent="-228600">
                        <a:buFont typeface="+mj-lt"/>
                        <a:buAutoNum type="alphaLcParenR" startAt="4"/>
                      </a:pPr>
                      <a:r>
                        <a:rPr lang="en-GB" sz="1050" kern="1200" dirty="0">
                          <a:solidFill>
                            <a:schemeClr val="dk1"/>
                          </a:solidFill>
                          <a:effectLst/>
                          <a:latin typeface="+mn-lt"/>
                          <a:ea typeface="+mn-ea"/>
                          <a:cs typeface="+mn-cs"/>
                        </a:rPr>
                        <a:t>As per (a) above the definition caters for technologies such as hydro pumped storage and compressed air storage.  Short term energy storage devices such as flywheels, DRUPs etc are specifically excluded from G99 – see section 7.1.2: </a:t>
                      </a:r>
                    </a:p>
                    <a:p>
                      <a:pPr marL="228600" indent="-228600">
                        <a:buFont typeface="+mj-lt"/>
                        <a:buAutoNum type="alphaLcParenR" startAt="4"/>
                      </a:pPr>
                      <a:endParaRPr lang="en-GB" sz="1050" kern="1200" dirty="0">
                        <a:solidFill>
                          <a:schemeClr val="dk1"/>
                        </a:solidFill>
                        <a:effectLst/>
                        <a:latin typeface="+mn-lt"/>
                        <a:ea typeface="+mn-ea"/>
                        <a:cs typeface="+mn-cs"/>
                      </a:endParaRPr>
                    </a:p>
                    <a:p>
                      <a:pPr marL="457200" lvl="1" indent="0">
                        <a:buFont typeface="+mj-lt"/>
                        <a:buNone/>
                      </a:pPr>
                      <a:r>
                        <a:rPr lang="en-GB" sz="1050" kern="1200" dirty="0">
                          <a:solidFill>
                            <a:schemeClr val="dk1"/>
                          </a:solidFill>
                          <a:effectLst/>
                          <a:latin typeface="+mn-lt"/>
                          <a:ea typeface="+mn-ea"/>
                          <a:cs typeface="+mn-cs"/>
                        </a:rPr>
                        <a:t>“</a:t>
                      </a:r>
                      <a:r>
                        <a:rPr lang="en-GB" sz="1050" i="1" kern="1200" dirty="0">
                          <a:solidFill>
                            <a:schemeClr val="dk1"/>
                          </a:solidFill>
                          <a:effectLst/>
                          <a:latin typeface="+mn-lt"/>
                          <a:ea typeface="+mn-ea"/>
                          <a:cs typeface="+mn-cs"/>
                        </a:rPr>
                        <a:t>Equipment other than </a:t>
                      </a:r>
                      <a:r>
                        <a:rPr lang="en-GB" sz="1050" b="1" i="1" kern="1200" dirty="0">
                          <a:solidFill>
                            <a:schemeClr val="dk1"/>
                          </a:solidFill>
                          <a:effectLst/>
                          <a:latin typeface="+mn-lt"/>
                          <a:ea typeface="+mn-ea"/>
                          <a:cs typeface="+mn-cs"/>
                        </a:rPr>
                        <a:t>Generating Units</a:t>
                      </a:r>
                      <a:r>
                        <a:rPr lang="en-GB" sz="1050" i="1" kern="1200" dirty="0">
                          <a:solidFill>
                            <a:schemeClr val="dk1"/>
                          </a:solidFill>
                          <a:effectLst/>
                          <a:latin typeface="+mn-lt"/>
                          <a:ea typeface="+mn-ea"/>
                          <a:cs typeface="+mn-cs"/>
                        </a:rPr>
                        <a:t> (eg traction loads, lift motors etc) may act as a short term source of energy, and inject electrical energy into the </a:t>
                      </a:r>
                      <a:r>
                        <a:rPr lang="en-GB" sz="1050" b="1" i="1" kern="1200" dirty="0">
                          <a:solidFill>
                            <a:schemeClr val="dk1"/>
                          </a:solidFill>
                          <a:effectLst/>
                          <a:latin typeface="+mn-lt"/>
                          <a:ea typeface="+mn-ea"/>
                          <a:cs typeface="+mn-cs"/>
                        </a:rPr>
                        <a:t>Customer’s Installation</a:t>
                      </a:r>
                      <a:r>
                        <a:rPr lang="en-GB" sz="1050" i="1" kern="1200" dirty="0">
                          <a:solidFill>
                            <a:schemeClr val="dk1"/>
                          </a:solidFill>
                          <a:effectLst/>
                          <a:latin typeface="+mn-lt"/>
                          <a:ea typeface="+mn-ea"/>
                          <a:cs typeface="+mn-cs"/>
                        </a:rPr>
                        <a:t> when they operate in a regenerative mode. In general EREC G99 will not apply as there will be no need to make any specific design accommodation for such equipment as it is unlikely that they will support any possible power island for a significant length of time. Where such equipment can act as a source of electrical energy for more than a few seconds (say typically 20 s), the </a:t>
                      </a:r>
                      <a:r>
                        <a:rPr lang="en-GB" sz="1050" b="1" i="1" kern="1200" dirty="0">
                          <a:solidFill>
                            <a:schemeClr val="dk1"/>
                          </a:solidFill>
                          <a:effectLst/>
                          <a:latin typeface="+mn-lt"/>
                          <a:ea typeface="+mn-ea"/>
                          <a:cs typeface="+mn-cs"/>
                        </a:rPr>
                        <a:t>DNO</a:t>
                      </a:r>
                      <a:r>
                        <a:rPr lang="en-GB" sz="1050" i="1" kern="1200" dirty="0">
                          <a:solidFill>
                            <a:schemeClr val="dk1"/>
                          </a:solidFill>
                          <a:effectLst/>
                          <a:latin typeface="+mn-lt"/>
                          <a:ea typeface="+mn-ea"/>
                          <a:cs typeface="+mn-cs"/>
                        </a:rPr>
                        <a:t> will advise the </a:t>
                      </a:r>
                      <a:r>
                        <a:rPr lang="en-GB" sz="1050" b="1" i="1" kern="1200" dirty="0">
                          <a:solidFill>
                            <a:schemeClr val="dk1"/>
                          </a:solidFill>
                          <a:effectLst/>
                          <a:latin typeface="+mn-lt"/>
                          <a:ea typeface="+mn-ea"/>
                          <a:cs typeface="+mn-cs"/>
                        </a:rPr>
                        <a:t>Customer</a:t>
                      </a:r>
                      <a:r>
                        <a:rPr lang="en-GB" sz="1050" i="1" kern="1200" dirty="0">
                          <a:solidFill>
                            <a:schemeClr val="dk1"/>
                          </a:solidFill>
                          <a:effectLst/>
                          <a:latin typeface="+mn-lt"/>
                          <a:ea typeface="+mn-ea"/>
                          <a:cs typeface="+mn-cs"/>
                        </a:rPr>
                        <a:t> if the </a:t>
                      </a:r>
                      <a:r>
                        <a:rPr lang="en-GB" sz="1050" b="1" i="1" kern="1200" dirty="0">
                          <a:solidFill>
                            <a:schemeClr val="dk1"/>
                          </a:solidFill>
                          <a:effectLst/>
                          <a:latin typeface="+mn-lt"/>
                          <a:ea typeface="+mn-ea"/>
                          <a:cs typeface="+mn-cs"/>
                        </a:rPr>
                        <a:t>Customer’s Installation</a:t>
                      </a:r>
                      <a:r>
                        <a:rPr lang="en-GB" sz="1050" i="1" kern="1200" dirty="0">
                          <a:solidFill>
                            <a:schemeClr val="dk1"/>
                          </a:solidFill>
                          <a:effectLst/>
                          <a:latin typeface="+mn-lt"/>
                          <a:ea typeface="+mn-ea"/>
                          <a:cs typeface="+mn-cs"/>
                        </a:rPr>
                        <a:t> requires any special consideration such as reverse power protection on a case by case basis</a:t>
                      </a:r>
                      <a:r>
                        <a:rPr lang="en-GB" sz="1050" kern="1200" dirty="0">
                          <a:solidFill>
                            <a:schemeClr val="dk1"/>
                          </a:solidFill>
                          <a:effectLst/>
                          <a:latin typeface="+mn-lt"/>
                          <a:ea typeface="+mn-ea"/>
                          <a:cs typeface="+mn-cs"/>
                        </a:rPr>
                        <a:t>.”</a:t>
                      </a:r>
                      <a:endParaRPr lang="en-US" sz="1050" b="0" u="none" strike="noStrike" kern="1200" dirty="0">
                        <a:solidFill>
                          <a:schemeClr val="tx1"/>
                        </a:solidFill>
                        <a:effectLst/>
                      </a:endParaRPr>
                    </a:p>
                  </a:txBody>
                  <a:tcPr>
                    <a:lnL w="12700" cap="flat" cmpd="sng" algn="ctr">
                      <a:solidFill>
                        <a:schemeClr val="bg1">
                          <a:lumMod val="65000"/>
                        </a:schemeClr>
                      </a:solidFill>
                      <a:prstDash val="solid"/>
                      <a:round/>
                      <a:headEnd type="none" w="med" len="med"/>
                      <a:tailEnd type="none" w="med" len="med"/>
                    </a:lnL>
                  </a:tcPr>
                </a:tc>
                <a:extLst>
                  <a:ext uri="{0D108BD9-81ED-4DB2-BD59-A6C34878D82A}">
                    <a16:rowId xmlns:a16="http://schemas.microsoft.com/office/drawing/2014/main" val="2367476336"/>
                  </a:ext>
                </a:extLst>
              </a:tr>
            </a:tbl>
          </a:graphicData>
        </a:graphic>
      </p:graphicFrame>
      <p:pic>
        <p:nvPicPr>
          <p:cNvPr id="6" name="Picture 5">
            <a:extLst>
              <a:ext uri="{FF2B5EF4-FFF2-40B4-BE49-F238E27FC236}">
                <a16:creationId xmlns:a16="http://schemas.microsoft.com/office/drawing/2014/main" id="{D3AE3AD6-CB3C-48CD-BE87-490649C744D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633083" y="2817468"/>
            <a:ext cx="2771775" cy="1776095"/>
          </a:xfrm>
          <a:prstGeom prst="rect">
            <a:avLst/>
          </a:prstGeom>
        </p:spPr>
      </p:pic>
    </p:spTree>
    <p:extLst>
      <p:ext uri="{BB962C8B-B14F-4D97-AF65-F5344CB8AC3E}">
        <p14:creationId xmlns:p14="http://schemas.microsoft.com/office/powerpoint/2010/main" val="147579672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38FFB4-773E-40AA-AAC6-044C78EEC73D}"/>
              </a:ext>
            </a:extLst>
          </p:cNvPr>
          <p:cNvSpPr>
            <a:spLocks noGrp="1"/>
          </p:cNvSpPr>
          <p:nvPr>
            <p:ph type="title"/>
          </p:nvPr>
        </p:nvSpPr>
        <p:spPr/>
        <p:txBody>
          <a:bodyPr/>
          <a:lstStyle/>
          <a:p>
            <a:r>
              <a:rPr lang="en-GB" dirty="0"/>
              <a:t>Outstanding Issues – 7</a:t>
            </a:r>
          </a:p>
        </p:txBody>
      </p:sp>
      <p:sp>
        <p:nvSpPr>
          <p:cNvPr id="4" name="Slide Number Placeholder 3">
            <a:extLst>
              <a:ext uri="{FF2B5EF4-FFF2-40B4-BE49-F238E27FC236}">
                <a16:creationId xmlns:a16="http://schemas.microsoft.com/office/drawing/2014/main" id="{5975A030-FA52-4ACA-98C9-5760E62F6CE9}"/>
              </a:ext>
            </a:extLst>
          </p:cNvPr>
          <p:cNvSpPr>
            <a:spLocks noGrp="1"/>
          </p:cNvSpPr>
          <p:nvPr>
            <p:ph type="sldNum" sz="quarter" idx="12"/>
          </p:nvPr>
        </p:nvSpPr>
        <p:spPr/>
        <p:txBody>
          <a:bodyPr/>
          <a:lstStyle/>
          <a:p>
            <a:fld id="{98FF217E-B86F-EA42-9607-BE163228A213}" type="slidenum">
              <a:rPr lang="en-GB" smtClean="0"/>
              <a:pPr/>
              <a:t>32</a:t>
            </a:fld>
            <a:endParaRPr lang="en-GB"/>
          </a:p>
        </p:txBody>
      </p:sp>
      <p:graphicFrame>
        <p:nvGraphicFramePr>
          <p:cNvPr id="5" name="Table 5">
            <a:extLst>
              <a:ext uri="{FF2B5EF4-FFF2-40B4-BE49-F238E27FC236}">
                <a16:creationId xmlns:a16="http://schemas.microsoft.com/office/drawing/2014/main" id="{C64D8200-0826-4AF1-A3B2-7650AFB22FD4}"/>
              </a:ext>
            </a:extLst>
          </p:cNvPr>
          <p:cNvGraphicFramePr>
            <a:graphicFrameLocks/>
          </p:cNvGraphicFramePr>
          <p:nvPr/>
        </p:nvGraphicFramePr>
        <p:xfrm>
          <a:off x="720000" y="1452678"/>
          <a:ext cx="11082336" cy="4140962"/>
        </p:xfrm>
        <a:graphic>
          <a:graphicData uri="http://schemas.openxmlformats.org/drawingml/2006/table">
            <a:tbl>
              <a:tblPr firstRow="1" bandRow="1">
                <a:tableStyleId>{1E171933-4619-4E11-9A3F-F7608DF75F80}</a:tableStyleId>
              </a:tblPr>
              <a:tblGrid>
                <a:gridCol w="765175">
                  <a:extLst>
                    <a:ext uri="{9D8B030D-6E8A-4147-A177-3AD203B41FA5}">
                      <a16:colId xmlns:a16="http://schemas.microsoft.com/office/drawing/2014/main" val="1090846981"/>
                    </a:ext>
                  </a:extLst>
                </a:gridCol>
                <a:gridCol w="4435565">
                  <a:extLst>
                    <a:ext uri="{9D8B030D-6E8A-4147-A177-3AD203B41FA5}">
                      <a16:colId xmlns:a16="http://schemas.microsoft.com/office/drawing/2014/main" val="3713780737"/>
                    </a:ext>
                  </a:extLst>
                </a:gridCol>
                <a:gridCol w="5881596">
                  <a:extLst>
                    <a:ext uri="{9D8B030D-6E8A-4147-A177-3AD203B41FA5}">
                      <a16:colId xmlns:a16="http://schemas.microsoft.com/office/drawing/2014/main" val="3799036152"/>
                    </a:ext>
                  </a:extLst>
                </a:gridCol>
              </a:tblGrid>
              <a:tr h="370840">
                <a:tc>
                  <a:txBody>
                    <a:bodyPr/>
                    <a:lstStyle/>
                    <a:p>
                      <a:pPr marL="0" algn="l" rtl="0" eaLnBrk="1" fontAlgn="t" latinLnBrk="0" hangingPunct="1">
                        <a:spcBef>
                          <a:spcPts val="0"/>
                        </a:spcBef>
                        <a:spcAft>
                          <a:spcPts val="0"/>
                        </a:spcAft>
                      </a:pPr>
                      <a:r>
                        <a:rPr lang="en-GB" sz="1500" b="1" u="none" strike="noStrike" kern="1200" dirty="0">
                          <a:solidFill>
                            <a:srgbClr val="FFFFFF"/>
                          </a:solidFill>
                          <a:effectLst/>
                        </a:rPr>
                        <a:t>No</a:t>
                      </a:r>
                      <a:endParaRPr lang="en-GB" sz="1800" b="0" i="0" u="none" strike="noStrike" dirty="0">
                        <a:effectLst/>
                        <a:latin typeface="Arial" panose="020B0604020202020204" pitchFamily="34" charset="0"/>
                      </a:endParaRPr>
                    </a:p>
                  </a:txBody>
                  <a:tcPr marL="112522" marR="112522" marT="56261" marB="56261">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marL="0" algn="l" rtl="0" eaLnBrk="1" fontAlgn="t" latinLnBrk="0" hangingPunct="1">
                        <a:spcBef>
                          <a:spcPts val="0"/>
                        </a:spcBef>
                        <a:spcAft>
                          <a:spcPts val="0"/>
                        </a:spcAft>
                      </a:pPr>
                      <a:r>
                        <a:rPr lang="en-GB" sz="1500" b="1" u="none" strike="noStrike" kern="1200" dirty="0">
                          <a:solidFill>
                            <a:srgbClr val="FFFFFF"/>
                          </a:solidFill>
                          <a:effectLst/>
                        </a:rPr>
                        <a:t>Issue</a:t>
                      </a:r>
                      <a:endParaRPr lang="en-GB" sz="1800" b="0" i="0" u="none" strike="noStrike" dirty="0">
                        <a:effectLst/>
                        <a:latin typeface="Arial" panose="020B0604020202020204" pitchFamily="34" charset="0"/>
                      </a:endParaRPr>
                    </a:p>
                  </a:txBody>
                  <a:tcPr marL="112522" marR="112522" marT="56261" marB="56261">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marL="0" algn="l" rtl="0" eaLnBrk="1" fontAlgn="t" latinLnBrk="0" hangingPunct="1">
                        <a:spcBef>
                          <a:spcPts val="0"/>
                        </a:spcBef>
                        <a:spcAft>
                          <a:spcPts val="0"/>
                        </a:spcAft>
                      </a:pPr>
                      <a:r>
                        <a:rPr lang="en-GB" sz="1500" b="1" u="none" strike="noStrike" kern="1200" dirty="0">
                          <a:solidFill>
                            <a:srgbClr val="FFFFFF"/>
                          </a:solidFill>
                          <a:effectLst/>
                        </a:rPr>
                        <a:t>Assumed Status</a:t>
                      </a:r>
                      <a:endParaRPr lang="en-GB" sz="1800" b="0" i="0" u="none" strike="noStrike" dirty="0">
                        <a:effectLst/>
                        <a:latin typeface="Arial" panose="020B0604020202020204" pitchFamily="34" charset="0"/>
                      </a:endParaRPr>
                    </a:p>
                  </a:txBody>
                  <a:tcPr marL="112522" marR="112522" marT="56261" marB="56261">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extLst>
                  <a:ext uri="{0D108BD9-81ED-4DB2-BD59-A6C34878D82A}">
                    <a16:rowId xmlns:a16="http://schemas.microsoft.com/office/drawing/2014/main" val="2357595304"/>
                  </a:ext>
                </a:extLst>
              </a:tr>
              <a:tr h="370840">
                <a:tc>
                  <a:txBody>
                    <a:bodyPr/>
                    <a:lstStyle/>
                    <a:p>
                      <a:pPr marL="0" algn="l" rtl="0" eaLnBrk="1" fontAlgn="t" latinLnBrk="0" hangingPunct="1">
                        <a:spcBef>
                          <a:spcPts val="0"/>
                        </a:spcBef>
                        <a:spcAft>
                          <a:spcPts val="0"/>
                        </a:spcAft>
                      </a:pPr>
                      <a:r>
                        <a:rPr lang="en-GB" sz="1200" b="0" i="0" u="none" strike="noStrike" dirty="0">
                          <a:effectLst/>
                          <a:latin typeface="Arial" panose="020B0604020202020204" pitchFamily="34" charset="0"/>
                        </a:rPr>
                        <a:t>122</a:t>
                      </a:r>
                    </a:p>
                  </a:txBody>
                  <a:tcPr marL="112522" marR="112522" marT="56261" marB="56261">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marL="0" indent="0" algn="l" rtl="0" eaLnBrk="1" fontAlgn="t" latinLnBrk="0" hangingPunct="1">
                        <a:spcBef>
                          <a:spcPts val="0"/>
                        </a:spcBef>
                        <a:spcAft>
                          <a:spcPts val="0"/>
                        </a:spcAft>
                      </a:pPr>
                      <a:r>
                        <a:rPr lang="en-US" sz="1200" b="0" i="0" u="none" strike="noStrike" dirty="0">
                          <a:effectLst/>
                          <a:latin typeface="Arial" panose="020B0604020202020204" pitchFamily="34" charset="0"/>
                        </a:rPr>
                        <a:t>I represent a UK water industry working group responsible for the development and maintenance of electrical specifications.  During recent work to update a specification for low voltage diesel generator sets, I was asked by the group to lobby the ENA technical committee responsible for G99 to consider relaxing the following clause in EREC G99:</a:t>
                      </a:r>
                    </a:p>
                    <a:p>
                      <a:pPr marL="0" indent="0" algn="l" rtl="0" eaLnBrk="1" fontAlgn="t" latinLnBrk="0" hangingPunct="1">
                        <a:spcBef>
                          <a:spcPts val="0"/>
                        </a:spcBef>
                        <a:spcAft>
                          <a:spcPts val="0"/>
                        </a:spcAft>
                      </a:pPr>
                      <a:r>
                        <a:rPr lang="en-US" sz="1200" b="0" i="0" u="none" strike="noStrike" dirty="0">
                          <a:effectLst/>
                          <a:latin typeface="Arial" panose="020B0604020202020204" pitchFamily="34" charset="0"/>
                        </a:rPr>
                        <a:t>7.3.3.1 parallel operation</a:t>
                      </a:r>
                    </a:p>
                  </a:txBody>
                  <a:tcPr marL="112522" marR="112522" marT="56261" marB="56261">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marL="627063" indent="-627063" algn="l" rtl="0" eaLnBrk="1" fontAlgn="t" latinLnBrk="0" hangingPunct="1">
                        <a:spcBef>
                          <a:spcPts val="0"/>
                        </a:spcBef>
                        <a:spcAft>
                          <a:spcPts val="0"/>
                        </a:spcAft>
                      </a:pPr>
                      <a:r>
                        <a:rPr lang="en-US" sz="1200" b="0" i="0" u="none" strike="noStrike" dirty="0">
                          <a:effectLst/>
                          <a:latin typeface="Arial" panose="020B0604020202020204" pitchFamily="34" charset="0"/>
                        </a:rPr>
                        <a:t>7.3.3.1	The Power Generating Module may be permitted to operate in parallel with the Distribution Network for no more than 5 minutes in any month, and no more frequently than once per week. If the duration of parallel connection exceeds this period, or this frequency, then the Power Generating Module shall be considered as if it is, or can be, operated in long-term parallel operation mode</a:t>
                      </a:r>
                      <a:r>
                        <a:rPr lang="en-US" sz="1200" b="0" i="0" u="none" strike="noStrike" dirty="0">
                          <a:solidFill>
                            <a:schemeClr val="tx1"/>
                          </a:solidFill>
                          <a:effectLst/>
                          <a:latin typeface="Arial" panose="020B0604020202020204" pitchFamily="34" charset="0"/>
                        </a:rPr>
                        <a:t>. </a:t>
                      </a:r>
                      <a:r>
                        <a:rPr lang="en-US" sz="1200" b="0" i="0" u="none" strike="noStrike" dirty="0">
                          <a:solidFill>
                            <a:schemeClr val="tx1"/>
                          </a:solidFill>
                          <a:effectLst/>
                          <a:highlight>
                            <a:srgbClr val="FFFF00"/>
                          </a:highlight>
                          <a:latin typeface="Arial" panose="020B0604020202020204" pitchFamily="34" charset="0"/>
                        </a:rPr>
                        <a:t>An alternative frequency and duration may be agreed between the DNO and the Generator taking account of particular site circumstances and Power Generating Module design</a:t>
                      </a:r>
                      <a:r>
                        <a:rPr lang="en-US" sz="1200" b="0" i="0" u="none" strike="noStrike" dirty="0">
                          <a:solidFill>
                            <a:schemeClr val="tx1"/>
                          </a:solidFill>
                          <a:effectLst/>
                          <a:latin typeface="Arial" panose="020B0604020202020204" pitchFamily="34" charset="0"/>
                        </a:rPr>
                        <a:t>. </a:t>
                      </a:r>
                      <a:r>
                        <a:rPr lang="en-US" sz="1200" b="0" i="0" u="none" strike="noStrike" dirty="0">
                          <a:effectLst/>
                          <a:latin typeface="Arial" panose="020B0604020202020204" pitchFamily="34" charset="0"/>
                        </a:rPr>
                        <a:t>An electrical time interlock should be installed to ensure that the period of parallel operation does not exceed the agreed period. The timer should be a separate device from the changeover control system such that failure of the auto changeover system will not prevent the parallel being broken.</a:t>
                      </a:r>
                    </a:p>
                    <a:p>
                      <a:pPr marL="627063" indent="-627063" algn="l" rtl="0" eaLnBrk="1" fontAlgn="t" latinLnBrk="0" hangingPunct="1">
                        <a:spcBef>
                          <a:spcPts val="0"/>
                        </a:spcBef>
                        <a:spcAft>
                          <a:spcPts val="0"/>
                        </a:spcAft>
                      </a:pPr>
                      <a:endParaRPr lang="en-US" sz="1200" b="0" i="0" u="none" strike="noStrike" dirty="0">
                        <a:effectLst/>
                        <a:latin typeface="Arial" panose="020B0604020202020204" pitchFamily="34" charset="0"/>
                      </a:endParaRPr>
                    </a:p>
                    <a:p>
                      <a:pPr marL="0" algn="l" rtl="0" eaLnBrk="1" fontAlgn="t" latinLnBrk="0" hangingPunct="1">
                        <a:spcBef>
                          <a:spcPts val="0"/>
                        </a:spcBef>
                        <a:spcAft>
                          <a:spcPts val="0"/>
                        </a:spcAft>
                      </a:pPr>
                      <a:r>
                        <a:rPr lang="en-US" sz="1200" b="0" i="0" u="none" strike="noStrike" dirty="0">
                          <a:effectLst/>
                          <a:latin typeface="Arial" panose="020B0604020202020204" pitchFamily="34" charset="0"/>
                        </a:rPr>
                        <a:t>Notice that the highlighted text already allows for an agreement between the DNO and Generator to agree an appropriate testing regime, subject to there being a valid reason to do so.  An alternative would be to fit full LoM protection and address any relevant points from 7.3.3.4, in which case the PGM would be treated as LTP.</a:t>
                      </a:r>
                    </a:p>
                    <a:p>
                      <a:pPr marL="0" algn="l" rtl="0" eaLnBrk="1" fontAlgn="t" latinLnBrk="0" hangingPunct="1">
                        <a:spcBef>
                          <a:spcPts val="0"/>
                        </a:spcBef>
                        <a:spcAft>
                          <a:spcPts val="0"/>
                        </a:spcAft>
                      </a:pPr>
                      <a:r>
                        <a:rPr lang="en-US" sz="1200" b="0" i="0" u="none" strike="noStrike" dirty="0">
                          <a:effectLst/>
                          <a:latin typeface="Arial" panose="020B0604020202020204" pitchFamily="34" charset="0"/>
                        </a:rPr>
                        <a:t>To be reviewed as part of the next update to G99.</a:t>
                      </a:r>
                    </a:p>
                    <a:p>
                      <a:pPr marL="0" algn="l" rtl="0" eaLnBrk="1" fontAlgn="t" latinLnBrk="0" hangingPunct="1">
                        <a:spcBef>
                          <a:spcPts val="0"/>
                        </a:spcBef>
                        <a:spcAft>
                          <a:spcPts val="0"/>
                        </a:spcAft>
                      </a:pPr>
                      <a:endParaRPr lang="en-US" sz="1200" b="0" i="0" u="none" strike="noStrike" dirty="0">
                        <a:effectLst/>
                        <a:latin typeface="Arial" panose="020B0604020202020204" pitchFamily="34" charset="0"/>
                      </a:endParaRPr>
                    </a:p>
                    <a:p>
                      <a:pPr marL="0" algn="l" rtl="0" eaLnBrk="1" fontAlgn="t" latinLnBrk="0" hangingPunct="1">
                        <a:spcBef>
                          <a:spcPts val="0"/>
                        </a:spcBef>
                        <a:spcAft>
                          <a:spcPts val="0"/>
                        </a:spcAft>
                      </a:pPr>
                      <a:endParaRPr lang="en-US" sz="1200" b="0" i="0" u="none" strike="noStrike" dirty="0">
                        <a:effectLst/>
                        <a:latin typeface="Arial" panose="020B0604020202020204" pitchFamily="34" charset="0"/>
                      </a:endParaRPr>
                    </a:p>
                  </a:txBody>
                  <a:tcPr marL="112522" marR="112522" marT="56261" marB="56261">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extLst>
                  <a:ext uri="{0D108BD9-81ED-4DB2-BD59-A6C34878D82A}">
                    <a16:rowId xmlns:a16="http://schemas.microsoft.com/office/drawing/2014/main" val="2876870228"/>
                  </a:ext>
                </a:extLst>
              </a:tr>
            </a:tbl>
          </a:graphicData>
        </a:graphic>
      </p:graphicFrame>
    </p:spTree>
    <p:extLst>
      <p:ext uri="{BB962C8B-B14F-4D97-AF65-F5344CB8AC3E}">
        <p14:creationId xmlns:p14="http://schemas.microsoft.com/office/powerpoint/2010/main" val="278670015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71E5B636-C4F7-E446-BF51-8D378F13666F}"/>
              </a:ext>
            </a:extLst>
          </p:cNvPr>
          <p:cNvSpPr>
            <a:spLocks noGrp="1"/>
          </p:cNvSpPr>
          <p:nvPr>
            <p:ph type="body" sz="quarter" idx="10"/>
          </p:nvPr>
        </p:nvSpPr>
        <p:spPr/>
        <p:txBody>
          <a:bodyPr/>
          <a:lstStyle/>
          <a:p>
            <a:r>
              <a:rPr lang="en-GB"/>
              <a:t>© ENA 2020</a:t>
            </a:r>
          </a:p>
        </p:txBody>
      </p:sp>
    </p:spTree>
    <p:extLst>
      <p:ext uri="{BB962C8B-B14F-4D97-AF65-F5344CB8AC3E}">
        <p14:creationId xmlns:p14="http://schemas.microsoft.com/office/powerpoint/2010/main" val="23165902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A8F077-C0C8-4528-A0B2-CB6FB1BABCC4}"/>
              </a:ext>
            </a:extLst>
          </p:cNvPr>
          <p:cNvSpPr>
            <a:spLocks noGrp="1"/>
          </p:cNvSpPr>
          <p:nvPr>
            <p:ph type="ctrTitle"/>
          </p:nvPr>
        </p:nvSpPr>
        <p:spPr/>
        <p:txBody>
          <a:bodyPr/>
          <a:lstStyle/>
          <a:p>
            <a:r>
              <a:rPr lang="en-GB" dirty="0"/>
              <a:t>Battery Energy Storage Systems</a:t>
            </a:r>
          </a:p>
        </p:txBody>
      </p:sp>
      <p:sp>
        <p:nvSpPr>
          <p:cNvPr id="3" name="Slide Number Placeholder 2">
            <a:extLst>
              <a:ext uri="{FF2B5EF4-FFF2-40B4-BE49-F238E27FC236}">
                <a16:creationId xmlns:a16="http://schemas.microsoft.com/office/drawing/2014/main" id="{EF130121-3E67-4D5A-A1BA-1D0327A62FDD}"/>
              </a:ext>
            </a:extLst>
          </p:cNvPr>
          <p:cNvSpPr>
            <a:spLocks noGrp="1"/>
          </p:cNvSpPr>
          <p:nvPr>
            <p:ph type="sldNum" sz="quarter" idx="12"/>
          </p:nvPr>
        </p:nvSpPr>
        <p:spPr/>
        <p:txBody>
          <a:bodyPr/>
          <a:lstStyle/>
          <a:p>
            <a:fld id="{98FF217E-B86F-EA42-9607-BE163228A213}" type="slidenum">
              <a:rPr lang="en-GB" smtClean="0"/>
              <a:t>4</a:t>
            </a:fld>
            <a:endParaRPr lang="en-GB"/>
          </a:p>
        </p:txBody>
      </p:sp>
    </p:spTree>
    <p:extLst>
      <p:ext uri="{BB962C8B-B14F-4D97-AF65-F5344CB8AC3E}">
        <p14:creationId xmlns:p14="http://schemas.microsoft.com/office/powerpoint/2010/main" val="27959696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FF23B5-4551-4228-BA59-16DCE8BC68F9}"/>
              </a:ext>
            </a:extLst>
          </p:cNvPr>
          <p:cNvSpPr>
            <a:spLocks noGrp="1"/>
          </p:cNvSpPr>
          <p:nvPr>
            <p:ph type="title"/>
          </p:nvPr>
        </p:nvSpPr>
        <p:spPr/>
        <p:txBody>
          <a:bodyPr/>
          <a:lstStyle/>
          <a:p>
            <a:r>
              <a:rPr lang="en-GB" dirty="0"/>
              <a:t>BESS discussion session</a:t>
            </a:r>
          </a:p>
        </p:txBody>
      </p:sp>
      <p:sp>
        <p:nvSpPr>
          <p:cNvPr id="3" name="Content Placeholder 2">
            <a:extLst>
              <a:ext uri="{FF2B5EF4-FFF2-40B4-BE49-F238E27FC236}">
                <a16:creationId xmlns:a16="http://schemas.microsoft.com/office/drawing/2014/main" id="{C335C940-EE5D-4B4C-B923-C1E3CF5EF086}"/>
              </a:ext>
            </a:extLst>
          </p:cNvPr>
          <p:cNvSpPr>
            <a:spLocks noGrp="1"/>
          </p:cNvSpPr>
          <p:nvPr>
            <p:ph idx="1"/>
          </p:nvPr>
        </p:nvSpPr>
        <p:spPr>
          <a:xfrm>
            <a:off x="720000" y="1573289"/>
            <a:ext cx="11083554" cy="3960000"/>
          </a:xfrm>
        </p:spPr>
        <p:txBody>
          <a:bodyPr/>
          <a:lstStyle/>
          <a:p>
            <a:r>
              <a:rPr lang="en-GB" dirty="0"/>
              <a:t>A meeting was held with stakeholders on 29 November.</a:t>
            </a:r>
          </a:p>
          <a:p>
            <a:r>
              <a:rPr lang="en-GB" dirty="0"/>
              <a:t>In light of some of the differences between DNOs’ approaches, further efforts are to be made to capture and compare the processes in detail.</a:t>
            </a:r>
          </a:p>
          <a:p>
            <a:r>
              <a:rPr lang="en-GB" dirty="0"/>
              <a:t>It as also agreed by one DNO to take a lead in considering what blockers might exist to a more widespread use of voltage control (ie a voltage set point and slope) by BESSs.</a:t>
            </a:r>
          </a:p>
        </p:txBody>
      </p:sp>
      <p:sp>
        <p:nvSpPr>
          <p:cNvPr id="4" name="Slide Number Placeholder 3">
            <a:extLst>
              <a:ext uri="{FF2B5EF4-FFF2-40B4-BE49-F238E27FC236}">
                <a16:creationId xmlns:a16="http://schemas.microsoft.com/office/drawing/2014/main" id="{CA43B56D-291E-42F1-BBC1-98BF0F86FAA1}"/>
              </a:ext>
            </a:extLst>
          </p:cNvPr>
          <p:cNvSpPr>
            <a:spLocks noGrp="1"/>
          </p:cNvSpPr>
          <p:nvPr>
            <p:ph type="sldNum" sz="quarter" idx="12"/>
          </p:nvPr>
        </p:nvSpPr>
        <p:spPr/>
        <p:txBody>
          <a:bodyPr/>
          <a:lstStyle/>
          <a:p>
            <a:fld id="{98FF217E-B86F-EA42-9607-BE163228A213}" type="slidenum">
              <a:rPr lang="en-GB" smtClean="0"/>
              <a:pPr/>
              <a:t>5</a:t>
            </a:fld>
            <a:endParaRPr lang="en-GB"/>
          </a:p>
        </p:txBody>
      </p:sp>
    </p:spTree>
    <p:extLst>
      <p:ext uri="{BB962C8B-B14F-4D97-AF65-F5344CB8AC3E}">
        <p14:creationId xmlns:p14="http://schemas.microsoft.com/office/powerpoint/2010/main" val="35250587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EA6360-8509-4620-AF0E-26F3FC661216}"/>
              </a:ext>
            </a:extLst>
          </p:cNvPr>
          <p:cNvSpPr>
            <a:spLocks noGrp="1"/>
          </p:cNvSpPr>
          <p:nvPr>
            <p:ph type="ctrTitle"/>
          </p:nvPr>
        </p:nvSpPr>
        <p:spPr/>
        <p:txBody>
          <a:bodyPr/>
          <a:lstStyle/>
          <a:p>
            <a:r>
              <a:rPr lang="en-GB" dirty="0"/>
              <a:t>New Issues – None?</a:t>
            </a:r>
          </a:p>
        </p:txBody>
      </p:sp>
      <p:sp>
        <p:nvSpPr>
          <p:cNvPr id="3" name="Slide Number Placeholder 2">
            <a:extLst>
              <a:ext uri="{FF2B5EF4-FFF2-40B4-BE49-F238E27FC236}">
                <a16:creationId xmlns:a16="http://schemas.microsoft.com/office/drawing/2014/main" id="{6DCD949B-88A2-4D7E-BF70-8AD6775B56D3}"/>
              </a:ext>
            </a:extLst>
          </p:cNvPr>
          <p:cNvSpPr>
            <a:spLocks noGrp="1"/>
          </p:cNvSpPr>
          <p:nvPr>
            <p:ph type="sldNum" sz="quarter" idx="12"/>
          </p:nvPr>
        </p:nvSpPr>
        <p:spPr/>
        <p:txBody>
          <a:bodyPr/>
          <a:lstStyle/>
          <a:p>
            <a:fld id="{98FF217E-B86F-EA42-9607-BE163228A213}" type="slidenum">
              <a:rPr lang="en-GB" smtClean="0"/>
              <a:t>6</a:t>
            </a:fld>
            <a:endParaRPr lang="en-GB"/>
          </a:p>
        </p:txBody>
      </p:sp>
    </p:spTree>
    <p:extLst>
      <p:ext uri="{BB962C8B-B14F-4D97-AF65-F5344CB8AC3E}">
        <p14:creationId xmlns:p14="http://schemas.microsoft.com/office/powerpoint/2010/main" val="2622849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A8F077-C0C8-4528-A0B2-CB6FB1BABCC4}"/>
              </a:ext>
            </a:extLst>
          </p:cNvPr>
          <p:cNvSpPr>
            <a:spLocks noGrp="1"/>
          </p:cNvSpPr>
          <p:nvPr>
            <p:ph type="ctrTitle"/>
          </p:nvPr>
        </p:nvSpPr>
        <p:spPr/>
        <p:txBody>
          <a:bodyPr/>
          <a:lstStyle/>
          <a:p>
            <a:r>
              <a:rPr lang="en-GB" dirty="0"/>
              <a:t>Previous Issues</a:t>
            </a:r>
          </a:p>
        </p:txBody>
      </p:sp>
      <p:sp>
        <p:nvSpPr>
          <p:cNvPr id="3" name="Slide Number Placeholder 2">
            <a:extLst>
              <a:ext uri="{FF2B5EF4-FFF2-40B4-BE49-F238E27FC236}">
                <a16:creationId xmlns:a16="http://schemas.microsoft.com/office/drawing/2014/main" id="{EF130121-3E67-4D5A-A1BA-1D0327A62FDD}"/>
              </a:ext>
            </a:extLst>
          </p:cNvPr>
          <p:cNvSpPr>
            <a:spLocks noGrp="1"/>
          </p:cNvSpPr>
          <p:nvPr>
            <p:ph type="sldNum" sz="quarter" idx="12"/>
          </p:nvPr>
        </p:nvSpPr>
        <p:spPr/>
        <p:txBody>
          <a:bodyPr/>
          <a:lstStyle/>
          <a:p>
            <a:fld id="{98FF217E-B86F-EA42-9607-BE163228A213}" type="slidenum">
              <a:rPr lang="en-GB" smtClean="0"/>
              <a:t>7</a:t>
            </a:fld>
            <a:endParaRPr lang="en-GB"/>
          </a:p>
        </p:txBody>
      </p:sp>
    </p:spTree>
    <p:extLst>
      <p:ext uri="{BB962C8B-B14F-4D97-AF65-F5344CB8AC3E}">
        <p14:creationId xmlns:p14="http://schemas.microsoft.com/office/powerpoint/2010/main" val="37956484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FE296D-F9C5-DC52-F02F-EB44AE4700E1}"/>
              </a:ext>
            </a:extLst>
          </p:cNvPr>
          <p:cNvSpPr>
            <a:spLocks noGrp="1"/>
          </p:cNvSpPr>
          <p:nvPr>
            <p:ph type="title"/>
          </p:nvPr>
        </p:nvSpPr>
        <p:spPr/>
        <p:txBody>
          <a:bodyPr/>
          <a:lstStyle/>
          <a:p>
            <a:r>
              <a:rPr lang="en-GB" dirty="0"/>
              <a:t>Outstanding Issues:</a:t>
            </a:r>
          </a:p>
        </p:txBody>
      </p:sp>
      <p:sp>
        <p:nvSpPr>
          <p:cNvPr id="3" name="Content Placeholder 2">
            <a:extLst>
              <a:ext uri="{FF2B5EF4-FFF2-40B4-BE49-F238E27FC236}">
                <a16:creationId xmlns:a16="http://schemas.microsoft.com/office/drawing/2014/main" id="{2EED2744-492D-D091-445D-92D0ECAEF251}"/>
              </a:ext>
            </a:extLst>
          </p:cNvPr>
          <p:cNvSpPr>
            <a:spLocks noGrp="1"/>
          </p:cNvSpPr>
          <p:nvPr>
            <p:ph idx="1"/>
          </p:nvPr>
        </p:nvSpPr>
        <p:spPr/>
        <p:txBody>
          <a:bodyPr/>
          <a:lstStyle/>
          <a:p>
            <a:r>
              <a:rPr lang="en-GB" dirty="0"/>
              <a:t>Non-type-tested PGMs &lt;16A – 125</a:t>
            </a:r>
          </a:p>
          <a:p>
            <a:r>
              <a:rPr lang="en-GB" dirty="0"/>
              <a:t>Delays associated with DNOs being able to submit Mod Apps to NGESO because of inadequate SAF data – 126</a:t>
            </a:r>
          </a:p>
          <a:p>
            <a:r>
              <a:rPr lang="en-GB" dirty="0"/>
              <a:t>Initial P28 assessments for generation tripping and/or load rejection etc. – 127</a:t>
            </a:r>
          </a:p>
          <a:p>
            <a:endParaRPr lang="en-GB" dirty="0"/>
          </a:p>
          <a:p>
            <a:endParaRPr lang="en-GB" dirty="0"/>
          </a:p>
          <a:p>
            <a:r>
              <a:rPr lang="en-GB" dirty="0"/>
              <a:t>Older issues – included in the annex.</a:t>
            </a:r>
          </a:p>
          <a:p>
            <a:pPr lvl="1"/>
            <a:r>
              <a:rPr lang="en-GB" dirty="0"/>
              <a:t>Registered Capacity – 112</a:t>
            </a:r>
          </a:p>
          <a:p>
            <a:pPr lvl="1"/>
            <a:r>
              <a:rPr lang="en-GB" dirty="0"/>
              <a:t>BESS connexions – issues 113, 114</a:t>
            </a:r>
          </a:p>
          <a:p>
            <a:pPr lvl="1"/>
            <a:r>
              <a:rPr lang="en-GB" dirty="0"/>
              <a:t>Cybersecurity – 117 – to follow up with AMPS</a:t>
            </a:r>
          </a:p>
          <a:p>
            <a:pPr lvl="1"/>
            <a:r>
              <a:rPr lang="en-GB" dirty="0"/>
              <a:t>Classification of PGMs – 121 – to follow up with AMPS</a:t>
            </a:r>
          </a:p>
          <a:p>
            <a:pPr lvl="1"/>
            <a:r>
              <a:rPr lang="en-GB" dirty="0"/>
              <a:t>5 minutes per month for STP – 122</a:t>
            </a:r>
          </a:p>
          <a:p>
            <a:endParaRPr lang="en-GB" dirty="0"/>
          </a:p>
          <a:p>
            <a:endParaRPr lang="en-GB" dirty="0"/>
          </a:p>
          <a:p>
            <a:endParaRPr lang="en-GB" dirty="0"/>
          </a:p>
        </p:txBody>
      </p:sp>
      <p:sp>
        <p:nvSpPr>
          <p:cNvPr id="4" name="Slide Number Placeholder 3">
            <a:extLst>
              <a:ext uri="{FF2B5EF4-FFF2-40B4-BE49-F238E27FC236}">
                <a16:creationId xmlns:a16="http://schemas.microsoft.com/office/drawing/2014/main" id="{DD35D112-F858-6188-ED8C-875EF00698EF}"/>
              </a:ext>
            </a:extLst>
          </p:cNvPr>
          <p:cNvSpPr>
            <a:spLocks noGrp="1"/>
          </p:cNvSpPr>
          <p:nvPr>
            <p:ph type="sldNum" sz="quarter" idx="12"/>
          </p:nvPr>
        </p:nvSpPr>
        <p:spPr/>
        <p:txBody>
          <a:bodyPr/>
          <a:lstStyle/>
          <a:p>
            <a:fld id="{98FF217E-B86F-EA42-9607-BE163228A213}" type="slidenum">
              <a:rPr lang="en-GB" smtClean="0"/>
              <a:pPr/>
              <a:t>8</a:t>
            </a:fld>
            <a:endParaRPr lang="en-GB"/>
          </a:p>
        </p:txBody>
      </p:sp>
    </p:spTree>
    <p:extLst>
      <p:ext uri="{BB962C8B-B14F-4D97-AF65-F5344CB8AC3E}">
        <p14:creationId xmlns:p14="http://schemas.microsoft.com/office/powerpoint/2010/main" val="11421347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38FFB4-773E-40AA-AAC6-044C78EEC73D}"/>
              </a:ext>
            </a:extLst>
          </p:cNvPr>
          <p:cNvSpPr>
            <a:spLocks noGrp="1"/>
          </p:cNvSpPr>
          <p:nvPr>
            <p:ph type="title"/>
          </p:nvPr>
        </p:nvSpPr>
        <p:spPr/>
        <p:txBody>
          <a:bodyPr/>
          <a:lstStyle/>
          <a:p>
            <a:r>
              <a:rPr lang="en-GB" dirty="0"/>
              <a:t>Recent outstanding Issues – 1</a:t>
            </a:r>
          </a:p>
        </p:txBody>
      </p:sp>
      <p:sp>
        <p:nvSpPr>
          <p:cNvPr id="4" name="Slide Number Placeholder 3">
            <a:extLst>
              <a:ext uri="{FF2B5EF4-FFF2-40B4-BE49-F238E27FC236}">
                <a16:creationId xmlns:a16="http://schemas.microsoft.com/office/drawing/2014/main" id="{5975A030-FA52-4ACA-98C9-5760E62F6CE9}"/>
              </a:ext>
            </a:extLst>
          </p:cNvPr>
          <p:cNvSpPr>
            <a:spLocks noGrp="1"/>
          </p:cNvSpPr>
          <p:nvPr>
            <p:ph type="sldNum" sz="quarter" idx="12"/>
          </p:nvPr>
        </p:nvSpPr>
        <p:spPr/>
        <p:txBody>
          <a:bodyPr/>
          <a:lstStyle/>
          <a:p>
            <a:fld id="{98FF217E-B86F-EA42-9607-BE163228A213}" type="slidenum">
              <a:rPr lang="en-GB" smtClean="0"/>
              <a:pPr/>
              <a:t>9</a:t>
            </a:fld>
            <a:endParaRPr lang="en-GB"/>
          </a:p>
        </p:txBody>
      </p:sp>
      <p:graphicFrame>
        <p:nvGraphicFramePr>
          <p:cNvPr id="5" name="Table 5">
            <a:extLst>
              <a:ext uri="{FF2B5EF4-FFF2-40B4-BE49-F238E27FC236}">
                <a16:creationId xmlns:a16="http://schemas.microsoft.com/office/drawing/2014/main" id="{C64D8200-0826-4AF1-A3B2-7650AFB22FD4}"/>
              </a:ext>
            </a:extLst>
          </p:cNvPr>
          <p:cNvGraphicFramePr>
            <a:graphicFrameLocks/>
          </p:cNvGraphicFramePr>
          <p:nvPr>
            <p:extLst>
              <p:ext uri="{D42A27DB-BD31-4B8C-83A1-F6EECF244321}">
                <p14:modId xmlns:p14="http://schemas.microsoft.com/office/powerpoint/2010/main" val="4281945424"/>
              </p:ext>
            </p:extLst>
          </p:nvPr>
        </p:nvGraphicFramePr>
        <p:xfrm>
          <a:off x="720000" y="1452678"/>
          <a:ext cx="11082336" cy="4394200"/>
        </p:xfrm>
        <a:graphic>
          <a:graphicData uri="http://schemas.openxmlformats.org/drawingml/2006/table">
            <a:tbl>
              <a:tblPr firstRow="1" bandRow="1">
                <a:tableStyleId>{1E171933-4619-4E11-9A3F-F7608DF75F80}</a:tableStyleId>
              </a:tblPr>
              <a:tblGrid>
                <a:gridCol w="765175">
                  <a:extLst>
                    <a:ext uri="{9D8B030D-6E8A-4147-A177-3AD203B41FA5}">
                      <a16:colId xmlns:a16="http://schemas.microsoft.com/office/drawing/2014/main" val="1090846981"/>
                    </a:ext>
                  </a:extLst>
                </a:gridCol>
                <a:gridCol w="3195882">
                  <a:extLst>
                    <a:ext uri="{9D8B030D-6E8A-4147-A177-3AD203B41FA5}">
                      <a16:colId xmlns:a16="http://schemas.microsoft.com/office/drawing/2014/main" val="3713780737"/>
                    </a:ext>
                  </a:extLst>
                </a:gridCol>
                <a:gridCol w="7121279">
                  <a:extLst>
                    <a:ext uri="{9D8B030D-6E8A-4147-A177-3AD203B41FA5}">
                      <a16:colId xmlns:a16="http://schemas.microsoft.com/office/drawing/2014/main" val="3799036152"/>
                    </a:ext>
                  </a:extLst>
                </a:gridCol>
              </a:tblGrid>
              <a:tr h="370840">
                <a:tc>
                  <a:txBody>
                    <a:bodyPr/>
                    <a:lstStyle/>
                    <a:p>
                      <a:pPr marL="0" algn="l" rtl="0" eaLnBrk="1" fontAlgn="t" latinLnBrk="0" hangingPunct="1">
                        <a:spcBef>
                          <a:spcPts val="0"/>
                        </a:spcBef>
                        <a:spcAft>
                          <a:spcPts val="0"/>
                        </a:spcAft>
                      </a:pPr>
                      <a:r>
                        <a:rPr lang="en-GB" sz="1500" b="1" u="none" strike="noStrike" kern="1200" dirty="0">
                          <a:solidFill>
                            <a:srgbClr val="FFFFFF"/>
                          </a:solidFill>
                          <a:effectLst/>
                        </a:rPr>
                        <a:t>No</a:t>
                      </a:r>
                      <a:endParaRPr lang="en-GB" sz="1800" b="0" i="0" u="none" strike="noStrike" dirty="0">
                        <a:effectLst/>
                        <a:latin typeface="Arial" panose="020B0604020202020204" pitchFamily="34" charset="0"/>
                      </a:endParaRPr>
                    </a:p>
                  </a:txBody>
                  <a:tcPr marL="112522" marR="112522" marT="56261" marB="56261">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marL="0" algn="l" rtl="0" eaLnBrk="1" fontAlgn="t" latinLnBrk="0" hangingPunct="1">
                        <a:spcBef>
                          <a:spcPts val="0"/>
                        </a:spcBef>
                        <a:spcAft>
                          <a:spcPts val="0"/>
                        </a:spcAft>
                      </a:pPr>
                      <a:r>
                        <a:rPr lang="en-GB" sz="1500" b="1" u="none" strike="noStrike" kern="1200" dirty="0">
                          <a:solidFill>
                            <a:srgbClr val="FFFFFF"/>
                          </a:solidFill>
                          <a:effectLst/>
                        </a:rPr>
                        <a:t>Issue</a:t>
                      </a:r>
                      <a:endParaRPr lang="en-GB" sz="1800" b="0" i="0" u="none" strike="noStrike" dirty="0">
                        <a:effectLst/>
                        <a:latin typeface="Arial" panose="020B0604020202020204" pitchFamily="34" charset="0"/>
                      </a:endParaRPr>
                    </a:p>
                  </a:txBody>
                  <a:tcPr marL="112522" marR="112522" marT="56261" marB="56261">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marL="0" algn="l" rtl="0" eaLnBrk="1" fontAlgn="t" latinLnBrk="0" hangingPunct="1">
                        <a:spcBef>
                          <a:spcPts val="0"/>
                        </a:spcBef>
                        <a:spcAft>
                          <a:spcPts val="0"/>
                        </a:spcAft>
                      </a:pPr>
                      <a:r>
                        <a:rPr lang="en-GB" sz="1500" b="1" u="none" strike="noStrike" kern="1200" dirty="0">
                          <a:solidFill>
                            <a:srgbClr val="FFFFFF"/>
                          </a:solidFill>
                          <a:effectLst/>
                        </a:rPr>
                        <a:t>Current Status</a:t>
                      </a:r>
                      <a:endParaRPr lang="en-GB" sz="1800" b="0" i="0" u="none" strike="noStrike" dirty="0">
                        <a:effectLst/>
                        <a:latin typeface="Arial" panose="020B0604020202020204" pitchFamily="34" charset="0"/>
                      </a:endParaRPr>
                    </a:p>
                  </a:txBody>
                  <a:tcPr marL="112522" marR="112522" marT="56261" marB="56261">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extLst>
                  <a:ext uri="{0D108BD9-81ED-4DB2-BD59-A6C34878D82A}">
                    <a16:rowId xmlns:a16="http://schemas.microsoft.com/office/drawing/2014/main" val="2357595304"/>
                  </a:ext>
                </a:extLst>
              </a:tr>
              <a:tr h="370840">
                <a:tc>
                  <a:txBody>
                    <a:bodyPr/>
                    <a:lstStyle/>
                    <a:p>
                      <a:pPr marL="0" algn="l" rtl="0" eaLnBrk="1" fontAlgn="t" latinLnBrk="0" hangingPunct="1">
                        <a:spcBef>
                          <a:spcPts val="0"/>
                        </a:spcBef>
                        <a:spcAft>
                          <a:spcPts val="0"/>
                        </a:spcAft>
                      </a:pPr>
                      <a:r>
                        <a:rPr lang="en-GB" sz="1200" b="0" i="0" u="none" strike="noStrike" dirty="0">
                          <a:effectLst/>
                          <a:latin typeface="Arial" panose="020B0604020202020204" pitchFamily="34" charset="0"/>
                        </a:rPr>
                        <a:t>125</a:t>
                      </a:r>
                    </a:p>
                  </a:txBody>
                  <a:tcPr marL="112522" marR="112522" marT="56261" marB="56261">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marL="21590">
                        <a:lnSpc>
                          <a:spcPct val="107000"/>
                        </a:lnSpc>
                        <a:spcBef>
                          <a:spcPts val="500"/>
                        </a:spcBef>
                        <a:spcAft>
                          <a:spcPts val="500"/>
                        </a:spcAft>
                      </a:pPr>
                      <a:r>
                        <a:rPr lang="en-US" sz="1100" dirty="0">
                          <a:solidFill>
                            <a:srgbClr val="00598E"/>
                          </a:solidFill>
                          <a:effectLst/>
                          <a:latin typeface="Arial" panose="020B0604020202020204" pitchFamily="34" charset="0"/>
                          <a:ea typeface="Times New Roman" panose="02020603050405020304" pitchFamily="18" charset="0"/>
                          <a:cs typeface="Arial" panose="020B0604020202020204" pitchFamily="34" charset="0"/>
                        </a:rPr>
                        <a:t>Is it allowed to connect a non-type tested PGM where the registered capacity is &lt;16A.  There are some micro-hydro PGMs below the 16A threshold, but where they are designed to meet a specific location and as such are not amenable to type testing.</a:t>
                      </a:r>
                      <a:endParaRPr lang="en-GB" sz="1000" dirty="0">
                        <a:solidFill>
                          <a:srgbClr val="00598E"/>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r>
                        <a:rPr lang="en-GB" sz="1100" kern="1200" dirty="0">
                          <a:solidFill>
                            <a:srgbClr val="00598E"/>
                          </a:solidFill>
                          <a:effectLst/>
                          <a:latin typeface="Arial" panose="020B0604020202020204" pitchFamily="34" charset="0"/>
                          <a:ea typeface="+mn-ea"/>
                          <a:cs typeface="Arial" panose="020B0604020202020204" pitchFamily="34" charset="0"/>
                        </a:rPr>
                        <a:t>Although G99 was originally conceived as not allowing non-type-tested units of &lt;16A to be connected, this could be overly restrictive in cases such as Nigel describes.  It seems that the early drafting of 2.1 in G99 was designed to accommodate this – but it is less than completely clear and is in conflict with 2.4  DNOs have agreed that the drafting of 2.1 should be updated as shown below at the next opportunity.</a:t>
                      </a:r>
                    </a:p>
                    <a:p>
                      <a:endParaRPr lang="en-GB" sz="1100" kern="1200" dirty="0">
                        <a:solidFill>
                          <a:srgbClr val="00598E"/>
                        </a:solidFill>
                        <a:effectLst/>
                        <a:latin typeface="Arial" panose="020B0604020202020204" pitchFamily="34" charset="0"/>
                        <a:ea typeface="+mn-ea"/>
                        <a:cs typeface="Arial" panose="020B0604020202020204" pitchFamily="34" charset="0"/>
                      </a:endParaRPr>
                    </a:p>
                    <a:p>
                      <a:pPr marL="536575" indent="-268288"/>
                      <a:r>
                        <a:rPr lang="en-US" sz="1100" kern="1200" dirty="0">
                          <a:solidFill>
                            <a:srgbClr val="00598E"/>
                          </a:solidFill>
                          <a:effectLst/>
                          <a:latin typeface="Arial" panose="020B0604020202020204" pitchFamily="34" charset="0"/>
                          <a:ea typeface="+mn-ea"/>
                          <a:cs typeface="Arial" panose="020B0604020202020204" pitchFamily="34" charset="0"/>
                        </a:rPr>
                        <a:t>2.1This EREC provides the technical requirements for the connection of Type A, Type B, Type C and Type D Power Generating Modules to the Distribution Networks of licensed DNOs in Great Britain. For the purposes of this EREC, a Power Generating Module is any source of electrical energy, irrespective of the generating technology and Power Generating Module type. This EREC applies to all Power Generating Modules which are not in the scope of EREC G98, Requirements for the connection of Fully Type Tested Micro-generators (up to and including 16 A per phase) in parallel with public Low Voltage Distribution Networks on or after 27 April 2019, or </a:t>
                      </a:r>
                      <a:r>
                        <a:rPr lang="en-US" sz="1100" kern="1200" dirty="0">
                          <a:solidFill>
                            <a:srgbClr val="FF0000"/>
                          </a:solidFill>
                          <a:effectLst/>
                          <a:latin typeface="Arial" panose="020B0604020202020204" pitchFamily="34" charset="0"/>
                          <a:ea typeface="+mn-ea"/>
                          <a:cs typeface="Arial" panose="020B0604020202020204" pitchFamily="34" charset="0"/>
                        </a:rPr>
                        <a:t>which would be in the scope of EREC G98 but are not suitable for type testing </a:t>
                      </a:r>
                      <a:r>
                        <a:rPr lang="en-US" sz="1100" strike="sngStrike" kern="1200" dirty="0">
                          <a:solidFill>
                            <a:srgbClr val="FF0000"/>
                          </a:solidFill>
                          <a:effectLst/>
                          <a:latin typeface="Arial" panose="020B0604020202020204" pitchFamily="34" charset="0"/>
                          <a:ea typeface="+mn-ea"/>
                          <a:cs typeface="Arial" panose="020B0604020202020204" pitchFamily="34" charset="0"/>
                        </a:rPr>
                        <a:t>are not compatible with EREC G98</a:t>
                      </a:r>
                      <a:r>
                        <a:rPr lang="en-US" sz="1100" kern="1200" dirty="0">
                          <a:solidFill>
                            <a:srgbClr val="00598E"/>
                          </a:solidFill>
                          <a:effectLst/>
                          <a:latin typeface="Arial" panose="020B0604020202020204" pitchFamily="34" charset="0"/>
                          <a:ea typeface="+mn-ea"/>
                          <a:cs typeface="Arial" panose="020B0604020202020204" pitchFamily="34" charset="0"/>
                        </a:rPr>
                        <a:t>. </a:t>
                      </a:r>
                    </a:p>
                    <a:p>
                      <a:pPr marL="536575" indent="-268288"/>
                      <a:r>
                        <a:rPr lang="en-US" sz="1100" kern="1200" dirty="0">
                          <a:solidFill>
                            <a:srgbClr val="00598E"/>
                          </a:solidFill>
                          <a:effectLst/>
                          <a:latin typeface="Arial" panose="020B0604020202020204" pitchFamily="34" charset="0"/>
                          <a:ea typeface="+mn-ea"/>
                          <a:cs typeface="Arial" panose="020B0604020202020204" pitchFamily="34" charset="0"/>
                        </a:rPr>
                        <a:t>…</a:t>
                      </a:r>
                    </a:p>
                    <a:p>
                      <a:pPr marL="536575" indent="-268288"/>
                      <a:endParaRPr lang="en-US" sz="1100" kern="1200" dirty="0">
                        <a:solidFill>
                          <a:srgbClr val="00598E"/>
                        </a:solidFill>
                        <a:effectLst/>
                        <a:latin typeface="Arial" panose="020B0604020202020204" pitchFamily="34" charset="0"/>
                        <a:ea typeface="+mn-ea"/>
                        <a:cs typeface="Arial" panose="020B0604020202020204" pitchFamily="34" charset="0"/>
                      </a:endParaRPr>
                    </a:p>
                    <a:p>
                      <a:pPr marL="536575" indent="-268288"/>
                      <a:r>
                        <a:rPr lang="en-US" sz="1100" kern="1200" dirty="0">
                          <a:solidFill>
                            <a:srgbClr val="00598E"/>
                          </a:solidFill>
                          <a:effectLst/>
                          <a:latin typeface="Arial" panose="020B0604020202020204" pitchFamily="34" charset="0"/>
                          <a:ea typeface="+mn-ea"/>
                          <a:cs typeface="Arial" panose="020B0604020202020204" pitchFamily="34" charset="0"/>
                        </a:rPr>
                        <a:t>2.4 Specific separate requirements apply to Power Generating Facilities connected at LV comprising Fully Type Tested, Type A, Power Generating Modules 16 A/phase or less (micro-generators) and these are covered in EREC G98. All Power Generating Modules 16 A/phase or less connecting to the DNO’s Distribution Network shall be Fully Type Tested unless the DNO agrees that it is impractical where a Power Generating Module is being designed specifically for that location, such as is sometimes appropriate for micro hydro installations, etc.</a:t>
                      </a:r>
                    </a:p>
                    <a:p>
                      <a:endParaRPr lang="en-GB" sz="1100" kern="1200" dirty="0">
                        <a:solidFill>
                          <a:srgbClr val="00598E"/>
                        </a:solidFill>
                        <a:effectLst/>
                        <a:latin typeface="Arial" panose="020B0604020202020204" pitchFamily="34" charset="0"/>
                        <a:ea typeface="+mn-ea"/>
                        <a:cs typeface="Arial" panose="020B0604020202020204" pitchFamily="34" charset="0"/>
                      </a:endParaRPr>
                    </a:p>
                    <a:p>
                      <a:endParaRPr lang="en-GB" sz="1100" kern="1200" dirty="0">
                        <a:solidFill>
                          <a:srgbClr val="00598E"/>
                        </a:solidFill>
                        <a:effectLst/>
                        <a:latin typeface="Arial" panose="020B0604020202020204" pitchFamily="34" charset="0"/>
                        <a:ea typeface="+mn-ea"/>
                        <a:cs typeface="Arial" panose="020B0604020202020204" pitchFamily="34" charset="0"/>
                      </a:endParaRPr>
                    </a:p>
                    <a:p>
                      <a:endParaRPr lang="en-GB" sz="1100" kern="1200" dirty="0">
                        <a:solidFill>
                          <a:srgbClr val="00598E"/>
                        </a:solidFill>
                        <a:effectLst/>
                        <a:latin typeface="Arial" panose="020B0604020202020204" pitchFamily="34" charset="0"/>
                        <a:ea typeface="+mn-ea"/>
                        <a:cs typeface="Arial" panose="020B0604020202020204" pitchFamily="34" charset="0"/>
                      </a:endParaRPr>
                    </a:p>
                  </a:txBody>
                  <a:tcPr marL="68580" marR="68580"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extLst>
                  <a:ext uri="{0D108BD9-81ED-4DB2-BD59-A6C34878D82A}">
                    <a16:rowId xmlns:a16="http://schemas.microsoft.com/office/drawing/2014/main" val="2876870228"/>
                  </a:ext>
                </a:extLst>
              </a:tr>
            </a:tbl>
          </a:graphicData>
        </a:graphic>
      </p:graphicFrame>
    </p:spTree>
    <p:extLst>
      <p:ext uri="{BB962C8B-B14F-4D97-AF65-F5344CB8AC3E}">
        <p14:creationId xmlns:p14="http://schemas.microsoft.com/office/powerpoint/2010/main" val="1790649988"/>
      </p:ext>
    </p:extLst>
  </p:cSld>
  <p:clrMapOvr>
    <a:masterClrMapping/>
  </p:clrMapOvr>
</p:sld>
</file>

<file path=ppt/theme/theme1.xml><?xml version="1.0" encoding="utf-8"?>
<a:theme xmlns:a="http://schemas.openxmlformats.org/drawingml/2006/main" name="Office Theme">
  <a:themeElements>
    <a:clrScheme name="ENA">
      <a:dk1>
        <a:srgbClr val="484D51"/>
      </a:dk1>
      <a:lt1>
        <a:srgbClr val="FFFFFF"/>
      </a:lt1>
      <a:dk2>
        <a:srgbClr val="00598E"/>
      </a:dk2>
      <a:lt2>
        <a:srgbClr val="F3F3F3"/>
      </a:lt2>
      <a:accent1>
        <a:srgbClr val="00598E"/>
      </a:accent1>
      <a:accent2>
        <a:srgbClr val="4378A8"/>
      </a:accent2>
      <a:accent3>
        <a:srgbClr val="FF7132"/>
      </a:accent3>
      <a:accent4>
        <a:srgbClr val="009FE3"/>
      </a:accent4>
      <a:accent5>
        <a:srgbClr val="FFE600"/>
      </a:accent5>
      <a:accent6>
        <a:srgbClr val="BECC00"/>
      </a:accent6>
      <a:hlink>
        <a:srgbClr val="484D51"/>
      </a:hlink>
      <a:folHlink>
        <a:srgbClr val="A6ACA9"/>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4" id="{8302575D-EF3B-47DF-869B-ED1BE988BB06}" vid="{6D040666-18DC-4F86-852C-4A276574A4B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C639CB0D2B30E148A7988E9920D3A83D" ma:contentTypeVersion="0" ma:contentTypeDescription="Create a new document." ma:contentTypeScope="" ma:versionID="c2ef872fcd29c345b71ce4124963e626">
  <xsd:schema xmlns:xsd="http://www.w3.org/2001/XMLSchema" xmlns:xs="http://www.w3.org/2001/XMLSchema" xmlns:p="http://schemas.microsoft.com/office/2006/metadata/properties" targetNamespace="http://schemas.microsoft.com/office/2006/metadata/properties" ma:root="true" ma:fieldsID="d413257cd9829394d17656a545d5fa4e">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561D2EFC-FBD4-40BC-B092-96164D082C97}">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1AD3A548-A1E0-44F6-86C2-A5326A328A06}">
  <ds:schemaRefs>
    <ds:schemaRef ds:uri="http://schemas.microsoft.com/sharepoint/v3/contenttype/forms"/>
  </ds:schemaRefs>
</ds:datastoreItem>
</file>

<file path=customXml/itemProps3.xml><?xml version="1.0" encoding="utf-8"?>
<ds:datastoreItem xmlns:ds="http://schemas.openxmlformats.org/officeDocument/2006/customXml" ds:itemID="{F0547903-9C0E-41D2-835C-88E82A05020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ENA new</Template>
  <TotalTime>5883</TotalTime>
  <Words>5063</Words>
  <Application>Microsoft Office PowerPoint</Application>
  <PresentationFormat>Widescreen</PresentationFormat>
  <Paragraphs>314</Paragraphs>
  <Slides>33</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33</vt:i4>
      </vt:variant>
    </vt:vector>
  </HeadingPairs>
  <TitlesOfParts>
    <vt:vector size="41" baseType="lpstr">
      <vt:lpstr>Arial</vt:lpstr>
      <vt:lpstr>Calibri</vt:lpstr>
      <vt:lpstr>Courier New</vt:lpstr>
      <vt:lpstr>Segoe UI</vt:lpstr>
      <vt:lpstr>Segoe UI Semibold</vt:lpstr>
      <vt:lpstr>Symbol</vt:lpstr>
      <vt:lpstr>System Font Regular</vt:lpstr>
      <vt:lpstr>Office Theme</vt:lpstr>
      <vt:lpstr>PowerPoint Presentation</vt:lpstr>
      <vt:lpstr>Welcome, Housekeeping and Introductions</vt:lpstr>
      <vt:lpstr>Agenda</vt:lpstr>
      <vt:lpstr>Battery Energy Storage Systems</vt:lpstr>
      <vt:lpstr>BESS discussion session</vt:lpstr>
      <vt:lpstr>New Issues – None?</vt:lpstr>
      <vt:lpstr>Previous Issues</vt:lpstr>
      <vt:lpstr>Outstanding Issues:</vt:lpstr>
      <vt:lpstr>Recent outstanding Issues – 1</vt:lpstr>
      <vt:lpstr>Recent outstanding Issues – 2</vt:lpstr>
      <vt:lpstr>Recent outstanding Issues – 3</vt:lpstr>
      <vt:lpstr>Update on G100 and Fast Track</vt:lpstr>
      <vt:lpstr>G100 &amp; Fast track</vt:lpstr>
      <vt:lpstr>GC0117</vt:lpstr>
      <vt:lpstr>GC0117 – alignment of Large, Medium and Small across GB</vt:lpstr>
      <vt:lpstr>Distributed ReStart: GC0156 Electricity System Restoration Standard</vt:lpstr>
      <vt:lpstr>Electricity System Restoration Standard – GC0156</vt:lpstr>
      <vt:lpstr>EU Developments</vt:lpstr>
      <vt:lpstr>EU Update</vt:lpstr>
      <vt:lpstr>RfG 2.0</vt:lpstr>
      <vt:lpstr>Other EU items</vt:lpstr>
      <vt:lpstr>Harmonization and Family Groupings</vt:lpstr>
      <vt:lpstr>Advanced capabilities for Grids with a high share of PPMs</vt:lpstr>
      <vt:lpstr>AOB and next meeting</vt:lpstr>
      <vt:lpstr>Appendix – historic Forum issues</vt:lpstr>
      <vt:lpstr>Outstanding Issues – 1</vt:lpstr>
      <vt:lpstr>Outstanding Issues – 2 – in progress</vt:lpstr>
      <vt:lpstr>Outstanding Issues – 3 – in progress</vt:lpstr>
      <vt:lpstr>Outstanding Issues – 4 – in progress</vt:lpstr>
      <vt:lpstr>Outstanding Issues – 5 – in progress</vt:lpstr>
      <vt:lpstr>Outstanding Issues – 5 continued.</vt:lpstr>
      <vt:lpstr>Outstanding Issues – 7</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DER Technical Forum</dc:title>
  <dc:creator>Mike Kay</dc:creator>
  <cp:lastModifiedBy>Mike Kay</cp:lastModifiedBy>
  <cp:revision>73</cp:revision>
  <dcterms:created xsi:type="dcterms:W3CDTF">2020-11-02T12:06:14Z</dcterms:created>
  <dcterms:modified xsi:type="dcterms:W3CDTF">2022-12-15T03:30:24Z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0x010100C639CB0D2B30E148A7988E9920D3A83D</vt:lpwstr>
  </property>
</Properties>
</file>