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4"/>
  </p:sldMasterIdLst>
  <p:notesMasterIdLst>
    <p:notesMasterId r:id="rId65"/>
  </p:notesMasterIdLst>
  <p:handoutMasterIdLst>
    <p:handoutMasterId r:id="rId66"/>
  </p:handoutMasterIdLst>
  <p:sldIdLst>
    <p:sldId id="261" r:id="rId5"/>
    <p:sldId id="273" r:id="rId6"/>
    <p:sldId id="264" r:id="rId7"/>
    <p:sldId id="293" r:id="rId8"/>
    <p:sldId id="413" r:id="rId9"/>
    <p:sldId id="439" r:id="rId10"/>
    <p:sldId id="440" r:id="rId11"/>
    <p:sldId id="406" r:id="rId12"/>
    <p:sldId id="428" r:id="rId13"/>
    <p:sldId id="441" r:id="rId14"/>
    <p:sldId id="449" r:id="rId15"/>
    <p:sldId id="450" r:id="rId16"/>
    <p:sldId id="374" r:id="rId17"/>
    <p:sldId id="417" r:id="rId18"/>
    <p:sldId id="418" r:id="rId19"/>
    <p:sldId id="332" r:id="rId20"/>
    <p:sldId id="395" r:id="rId21"/>
    <p:sldId id="396" r:id="rId22"/>
    <p:sldId id="414" r:id="rId23"/>
    <p:sldId id="398" r:id="rId24"/>
    <p:sldId id="415" r:id="rId25"/>
    <p:sldId id="377" r:id="rId26"/>
    <p:sldId id="442" r:id="rId27"/>
    <p:sldId id="437" r:id="rId28"/>
    <p:sldId id="438" r:id="rId29"/>
    <p:sldId id="427" r:id="rId30"/>
    <p:sldId id="426" r:id="rId31"/>
    <p:sldId id="445" r:id="rId32"/>
    <p:sldId id="351" r:id="rId33"/>
    <p:sldId id="352" r:id="rId34"/>
    <p:sldId id="397" r:id="rId35"/>
    <p:sldId id="343" r:id="rId36"/>
    <p:sldId id="447" r:id="rId37"/>
    <p:sldId id="446" r:id="rId38"/>
    <p:sldId id="451" r:id="rId39"/>
    <p:sldId id="452" r:id="rId40"/>
    <p:sldId id="453" r:id="rId41"/>
    <p:sldId id="454" r:id="rId42"/>
    <p:sldId id="304" r:id="rId43"/>
    <p:sldId id="302" r:id="rId44"/>
    <p:sldId id="291" r:id="rId45"/>
    <p:sldId id="448" r:id="rId46"/>
    <p:sldId id="416" r:id="rId47"/>
    <p:sldId id="355" r:id="rId48"/>
    <p:sldId id="356" r:id="rId49"/>
    <p:sldId id="362" r:id="rId50"/>
    <p:sldId id="359" r:id="rId51"/>
    <p:sldId id="363" r:id="rId52"/>
    <p:sldId id="361" r:id="rId53"/>
    <p:sldId id="360" r:id="rId54"/>
    <p:sldId id="358" r:id="rId55"/>
    <p:sldId id="436" r:id="rId56"/>
    <p:sldId id="444" r:id="rId57"/>
    <p:sldId id="280" r:id="rId58"/>
    <p:sldId id="285" r:id="rId59"/>
    <p:sldId id="281" r:id="rId60"/>
    <p:sldId id="432" r:id="rId61"/>
    <p:sldId id="433" r:id="rId62"/>
    <p:sldId id="434" r:id="rId63"/>
    <p:sldId id="27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Dunk" initials="MD" lastIdx="2" clrIdx="0">
    <p:extLst>
      <p:ext uri="{19B8F6BF-5375-455C-9EA6-DF929625EA0E}">
        <p15:presenceInfo xmlns:p15="http://schemas.microsoft.com/office/powerpoint/2012/main" userId="S::mark.dunk@energynetworks.org::1429e3c6-77ce-47b3-ab38-2284b3303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8E"/>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07146-7E07-4A71-A6FD-7420AD5A72F7}" v="4" dt="2022-06-07T09:53:48.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97059" autoAdjust="0"/>
  </p:normalViewPr>
  <p:slideViewPr>
    <p:cSldViewPr snapToGrid="0" snapToObjects="1">
      <p:cViewPr varScale="1">
        <p:scale>
          <a:sx n="84" d="100"/>
          <a:sy n="84" d="100"/>
        </p:scale>
        <p:origin x="420" y="78"/>
      </p:cViewPr>
      <p:guideLst>
        <p:guide orient="horz" pos="2160"/>
        <p:guide pos="3840"/>
      </p:guideLst>
    </p:cSldViewPr>
  </p:slideViewPr>
  <p:outlineViewPr>
    <p:cViewPr>
      <p:scale>
        <a:sx n="33" d="100"/>
        <a:sy n="33" d="100"/>
      </p:scale>
      <p:origin x="0" y="-5016"/>
    </p:cViewPr>
  </p:outlineViewPr>
  <p:notesTextViewPr>
    <p:cViewPr>
      <p:scale>
        <a:sx n="3" d="2"/>
        <a:sy n="3" d="2"/>
      </p:scale>
      <p:origin x="0" y="0"/>
    </p:cViewPr>
  </p:notesTextViewPr>
  <p:notesViewPr>
    <p:cSldViewPr snapToGrid="0" snapToObjects="1">
      <p:cViewPr varScale="1">
        <p:scale>
          <a:sx n="143" d="100"/>
          <a:sy n="143" d="100"/>
        </p:scale>
        <p:origin x="2960"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26C4DF-8DF1-F548-A592-C05C769D3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7D4A561-AE7D-0548-B3D8-E9F6D0C392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17295-B49E-5144-BE52-C014D55017B6}" type="datetimeFigureOut">
              <a:t>6/8/2022</a:t>
            </a:fld>
            <a:endParaRPr lang="en-GB"/>
          </a:p>
        </p:txBody>
      </p:sp>
      <p:sp>
        <p:nvSpPr>
          <p:cNvPr id="4" name="Footer Placeholder 3">
            <a:extLst>
              <a:ext uri="{FF2B5EF4-FFF2-40B4-BE49-F238E27FC236}">
                <a16:creationId xmlns:a16="http://schemas.microsoft.com/office/drawing/2014/main" id="{7687A1AC-7FB5-0B45-A936-28883AD3E7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AF3ED1-94EF-5543-BACA-4DED65779E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B7C23C-DA1F-C94F-A1EC-EDEDB69242D2}" type="slidenum">
              <a:t>‹#›</a:t>
            </a:fld>
            <a:endParaRPr lang="en-GB"/>
          </a:p>
        </p:txBody>
      </p:sp>
    </p:spTree>
    <p:extLst>
      <p:ext uri="{BB962C8B-B14F-4D97-AF65-F5344CB8AC3E}">
        <p14:creationId xmlns:p14="http://schemas.microsoft.com/office/powerpoint/2010/main" val="297825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C4B50-990E-F048-90FD-B21A836181DE}" type="datetimeFigureOut">
              <a:t>6/8/2022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C7B00-2C71-854A-A0CC-02BB0E6D7306}" type="slidenum">
              <a:t>‹#›</a:t>
            </a:fld>
            <a:endParaRPr lang="en-GB"/>
          </a:p>
        </p:txBody>
      </p:sp>
    </p:spTree>
    <p:extLst>
      <p:ext uri="{BB962C8B-B14F-4D97-AF65-F5344CB8AC3E}">
        <p14:creationId xmlns:p14="http://schemas.microsoft.com/office/powerpoint/2010/main" val="403016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038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1EBEA-6021-EA4F-BC22-34A978EACAB1}"/>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F3C81DC-B219-0A42-BB33-8E76DD02D02E}"/>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6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Tree>
    <p:extLst>
      <p:ext uri="{BB962C8B-B14F-4D97-AF65-F5344CB8AC3E}">
        <p14:creationId xmlns:p14="http://schemas.microsoft.com/office/powerpoint/2010/main" val="142675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1A0B1D-523E-3643-8D18-C48F29FD37F9}"/>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18DD819-3839-D14E-982F-1E236F8FD41B}"/>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8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2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ey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621A0-B3EB-684D-AE09-E7151CA08E4F}"/>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146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ree column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471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ree columns 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D81AC-089D-5F48-AA68-F1E3BC03B92B}"/>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939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editable da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29CC56-CE9D-AC4A-88F4-E1F37208D035}"/>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BADC050-BCFF-C545-AB53-D940716D9061}"/>
              </a:ext>
            </a:extLst>
          </p:cNvPr>
          <p:cNvPicPr>
            <a:picLocks noChangeAspect="1"/>
          </p:cNvPicPr>
          <p:nvPr userDrawn="1"/>
        </p:nvPicPr>
        <p:blipFill>
          <a:blip r:embed="rId2"/>
          <a:stretch>
            <a:fillRect/>
          </a:stretch>
        </p:blipFill>
        <p:spPr>
          <a:xfrm>
            <a:off x="720000" y="2930856"/>
            <a:ext cx="1126699" cy="792404"/>
          </a:xfrm>
          <a:prstGeom prst="rect">
            <a:avLst/>
          </a:prstGeom>
        </p:spPr>
      </p:pic>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690733C-3A1C-F541-A5D2-872F336705D9}"/>
              </a:ext>
            </a:extLst>
          </p:cNvPr>
          <p:cNvSpPr txBox="1"/>
          <p:nvPr userDrawn="1"/>
        </p:nvSpPr>
        <p:spPr>
          <a:xfrm>
            <a:off x="720000" y="4224991"/>
            <a:ext cx="2150650" cy="1154162"/>
          </a:xfrm>
          <a:prstGeom prst="rect">
            <a:avLst/>
          </a:prstGeom>
          <a:noFill/>
        </p:spPr>
        <p:txBody>
          <a:bodyPr wrap="square" lIns="0" tIns="0" rIns="0" bIns="0" rtlCol="0">
            <a:spAutoFit/>
          </a:bodyPr>
          <a:lstStyle/>
          <a:p>
            <a:r>
              <a:rPr lang="en-GB" sz="1000" b="1">
                <a:solidFill>
                  <a:schemeClr val="bg1"/>
                </a:solidFill>
              </a:rPr>
              <a:t>Energy Networks Association</a:t>
            </a:r>
          </a:p>
          <a:p>
            <a:r>
              <a:rPr lang="en-GB" sz="1000">
                <a:solidFill>
                  <a:schemeClr val="bg1"/>
                </a:solidFill>
              </a:rPr>
              <a:t>4 More London Riverside</a:t>
            </a:r>
          </a:p>
          <a:p>
            <a:r>
              <a:rPr lang="en-GB" sz="1000">
                <a:solidFill>
                  <a:schemeClr val="bg1"/>
                </a:solidFill>
              </a:rPr>
              <a:t>London SE1 2AU</a:t>
            </a:r>
          </a:p>
          <a:p>
            <a:pPr>
              <a:spcAft>
                <a:spcPts val="600"/>
              </a:spcAft>
            </a:pPr>
            <a:r>
              <a:rPr lang="en-GB" sz="1000">
                <a:solidFill>
                  <a:schemeClr val="bg1"/>
                </a:solidFill>
              </a:rPr>
              <a:t>t. +44 (0)20 7706 5100 </a:t>
            </a:r>
          </a:p>
          <a:p>
            <a:r>
              <a:rPr lang="en-GB" sz="1000">
                <a:solidFill>
                  <a:schemeClr val="bg1"/>
                </a:solidFill>
              </a:rPr>
              <a:t>    @EnergyNetworks</a:t>
            </a:r>
          </a:p>
          <a:p>
            <a:r>
              <a:rPr lang="en-GB" sz="1000" b="1">
                <a:solidFill>
                  <a:schemeClr val="accent3"/>
                </a:solidFill>
              </a:rPr>
              <a:t>energynetworks.org</a:t>
            </a:r>
          </a:p>
          <a:p>
            <a:endParaRPr lang="en-GB" sz="1000">
              <a:solidFill>
                <a:schemeClr val="bg1"/>
              </a:solidFill>
            </a:endParaRPr>
          </a:p>
        </p:txBody>
      </p:sp>
      <p:sp>
        <p:nvSpPr>
          <p:cNvPr id="12" name="TextBox 11">
            <a:extLst>
              <a:ext uri="{FF2B5EF4-FFF2-40B4-BE49-F238E27FC236}">
                <a16:creationId xmlns:a16="http://schemas.microsoft.com/office/drawing/2014/main" id="{94000841-12F3-6E47-A63B-FFE74C0CC0C8}"/>
              </a:ext>
            </a:extLst>
          </p:cNvPr>
          <p:cNvSpPr txBox="1"/>
          <p:nvPr userDrawn="1"/>
        </p:nvSpPr>
        <p:spPr>
          <a:xfrm>
            <a:off x="720000" y="5621152"/>
            <a:ext cx="4134581" cy="224677"/>
          </a:xfrm>
          <a:prstGeom prst="rect">
            <a:avLst/>
          </a:prstGeom>
          <a:noFill/>
        </p:spPr>
        <p:txBody>
          <a:bodyPr wrap="square" lIns="0" tIns="0" rIns="0" bIns="0" rtlCol="0">
            <a:spAutoFit/>
          </a:bodyPr>
          <a:lstStyle/>
          <a:p>
            <a:r>
              <a:rPr lang="en-GB" sz="730" b="0">
                <a:solidFill>
                  <a:schemeClr val="bg1"/>
                </a:solidFill>
              </a:rPr>
              <a:t>Energy Networks Association Limited is a company registered in England &amp; Wales No. 04832301</a:t>
            </a:r>
          </a:p>
          <a:p>
            <a:r>
              <a:rPr lang="en-GB" sz="730" b="0">
                <a:solidFill>
                  <a:schemeClr val="bg1"/>
                </a:solidFill>
              </a:rPr>
              <a:t>Registered office: 4 More London Riverside, London SE1 2AU</a:t>
            </a:r>
          </a:p>
        </p:txBody>
      </p:sp>
      <p:pic>
        <p:nvPicPr>
          <p:cNvPr id="14" name="Picture 13">
            <a:extLst>
              <a:ext uri="{FF2B5EF4-FFF2-40B4-BE49-F238E27FC236}">
                <a16:creationId xmlns:a16="http://schemas.microsoft.com/office/drawing/2014/main" id="{BE0176C1-3171-F14F-A2A7-072D0A4873B2}"/>
              </a:ext>
            </a:extLst>
          </p:cNvPr>
          <p:cNvPicPr>
            <a:picLocks noChangeAspect="1"/>
          </p:cNvPicPr>
          <p:nvPr userDrawn="1"/>
        </p:nvPicPr>
        <p:blipFill>
          <a:blip r:embed="rId4"/>
          <a:stretch>
            <a:fillRect/>
          </a:stretch>
        </p:blipFill>
        <p:spPr>
          <a:xfrm>
            <a:off x="720000" y="4949308"/>
            <a:ext cx="121375" cy="94403"/>
          </a:xfrm>
          <a:prstGeom prst="rect">
            <a:avLst/>
          </a:prstGeom>
        </p:spPr>
      </p:pic>
      <p:sp>
        <p:nvSpPr>
          <p:cNvPr id="3" name="Text Placeholder 2">
            <a:extLst>
              <a:ext uri="{FF2B5EF4-FFF2-40B4-BE49-F238E27FC236}">
                <a16:creationId xmlns:a16="http://schemas.microsoft.com/office/drawing/2014/main" id="{8CBF64F1-74AF-8148-922B-93C1F8B12475}"/>
              </a:ext>
            </a:extLst>
          </p:cNvPr>
          <p:cNvSpPr>
            <a:spLocks noGrp="1"/>
          </p:cNvSpPr>
          <p:nvPr>
            <p:ph type="body" sz="quarter" idx="10"/>
          </p:nvPr>
        </p:nvSpPr>
        <p:spPr>
          <a:xfrm>
            <a:off x="720000" y="5389754"/>
            <a:ext cx="1355290" cy="200013"/>
          </a:xfrm>
        </p:spPr>
        <p:txBody>
          <a:bodyPr>
            <a:noAutofit/>
          </a:bodyPr>
          <a:lstStyle>
            <a:lvl1pPr marL="0" indent="0">
              <a:lnSpc>
                <a:spcPct val="100000"/>
              </a:lnSpc>
              <a:spcBef>
                <a:spcPts val="0"/>
              </a:spcBef>
              <a:buNone/>
              <a:defRPr sz="730">
                <a:solidFill>
                  <a:schemeClr val="bg1"/>
                </a:solidFill>
              </a:defRPr>
            </a:lvl1pPr>
            <a:lvl2pPr marL="271462" indent="0">
              <a:lnSpc>
                <a:spcPct val="100000"/>
              </a:lnSpc>
              <a:spcBef>
                <a:spcPts val="0"/>
              </a:spcBef>
              <a:buNone/>
              <a:defRPr sz="730">
                <a:solidFill>
                  <a:schemeClr val="bg1"/>
                </a:solidFill>
              </a:defRPr>
            </a:lvl2pPr>
            <a:lvl3pPr marL="577850" indent="0">
              <a:lnSpc>
                <a:spcPct val="100000"/>
              </a:lnSpc>
              <a:spcBef>
                <a:spcPts val="0"/>
              </a:spcBef>
              <a:buNone/>
              <a:defRPr sz="730">
                <a:solidFill>
                  <a:schemeClr val="bg1"/>
                </a:solidFill>
              </a:defRPr>
            </a:lvl3pPr>
            <a:lvl4pPr marL="895350" indent="0">
              <a:lnSpc>
                <a:spcPct val="100000"/>
              </a:lnSpc>
              <a:spcBef>
                <a:spcPts val="0"/>
              </a:spcBef>
              <a:buNone/>
              <a:defRPr sz="730">
                <a:solidFill>
                  <a:schemeClr val="bg1"/>
                </a:solidFill>
              </a:defRPr>
            </a:lvl4pPr>
            <a:lvl5pPr marL="1155700" indent="0">
              <a:lnSpc>
                <a:spcPct val="100000"/>
              </a:lnSpc>
              <a:spcBef>
                <a:spcPts val="0"/>
              </a:spcBef>
              <a:buNone/>
              <a:defRPr sz="73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938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C6520-C769-8547-9F0B-AE80CB24FE1E}"/>
              </a:ext>
            </a:extLst>
          </p:cNvPr>
          <p:cNvSpPr>
            <a:spLocks noGrp="1"/>
          </p:cNvSpPr>
          <p:nvPr>
            <p:ph type="title"/>
          </p:nvPr>
        </p:nvSpPr>
        <p:spPr>
          <a:xfrm>
            <a:off x="720000" y="288000"/>
            <a:ext cx="9000000" cy="93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043D08-9A52-454E-A52C-20C942309C06}"/>
              </a:ext>
            </a:extLst>
          </p:cNvPr>
          <p:cNvSpPr>
            <a:spLocks noGrp="1"/>
          </p:cNvSpPr>
          <p:nvPr>
            <p:ph type="body" idx="1"/>
          </p:nvPr>
        </p:nvSpPr>
        <p:spPr>
          <a:xfrm>
            <a:off x="720000" y="1800000"/>
            <a:ext cx="110376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42453E8-E7DC-A349-95CE-E1AA0F5F33F4}"/>
              </a:ext>
            </a:extLst>
          </p:cNvPr>
          <p:cNvSpPr>
            <a:spLocks noGrp="1"/>
          </p:cNvSpPr>
          <p:nvPr>
            <p:ph type="sldNum" sz="quarter" idx="4"/>
          </p:nvPr>
        </p:nvSpPr>
        <p:spPr>
          <a:xfrm>
            <a:off x="10677600" y="6320870"/>
            <a:ext cx="1080000" cy="360000"/>
          </a:xfrm>
          <a:prstGeom prst="rect">
            <a:avLst/>
          </a:prstGeom>
        </p:spPr>
        <p:txBody>
          <a:bodyPr vert="horz" lIns="0" tIns="0" rIns="0" bIns="0" rtlCol="0" anchor="ctr"/>
          <a:lstStyle>
            <a:lvl1pPr algn="l">
              <a:defRPr sz="1600">
                <a:solidFill>
                  <a:schemeClr val="accent1"/>
                </a:solidFill>
              </a:defRPr>
            </a:lvl1pPr>
          </a:lstStyle>
          <a:p>
            <a:fld id="{98FF217E-B86F-EA42-9607-BE163228A213}" type="slidenum">
              <a:rPr lang="en-GB"/>
              <a:pPr/>
              <a:t>‹#›</a:t>
            </a:fld>
            <a:endParaRPr lang="en-GB"/>
          </a:p>
        </p:txBody>
      </p:sp>
    </p:spTree>
    <p:extLst>
      <p:ext uri="{BB962C8B-B14F-4D97-AF65-F5344CB8AC3E}">
        <p14:creationId xmlns:p14="http://schemas.microsoft.com/office/powerpoint/2010/main" val="101015306"/>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4" r:id="rId3"/>
    <p:sldLayoutId id="2147483658" r:id="rId4"/>
    <p:sldLayoutId id="2147483650" r:id="rId5"/>
    <p:sldLayoutId id="2147483659" r:id="rId6"/>
    <p:sldLayoutId id="2147483655" r:id="rId7"/>
    <p:sldLayoutId id="2147483660" r:id="rId8"/>
    <p:sldLayoutId id="2147483656" r:id="rId9"/>
  </p:sldLayoutIdLst>
  <p:hf hdr="0" ftr="0" dt="0"/>
  <p:txStyles>
    <p:titleStyle>
      <a:lvl1pPr algn="l" defTabSz="914400" rtl="0" eaLnBrk="1" latinLnBrk="0" hangingPunct="1">
        <a:lnSpc>
          <a:spcPct val="90000"/>
        </a:lnSpc>
        <a:spcBef>
          <a:spcPct val="0"/>
        </a:spcBef>
        <a:buNone/>
        <a:defRPr sz="2300" b="1" u="sng" kern="1200" baseline="0">
          <a:solidFill>
            <a:schemeClr val="accent1"/>
          </a:solidFill>
          <a:uFill>
            <a:solidFill>
              <a:schemeClr val="accent2"/>
            </a:solidFill>
          </a:uFill>
          <a:latin typeface="+mj-lt"/>
          <a:ea typeface="+mj-ea"/>
          <a:cs typeface="+mj-cs"/>
        </a:defRPr>
      </a:lvl1pPr>
    </p:titleStyle>
    <p:bodyStyle>
      <a:lvl1pPr marL="228600" indent="-228600" algn="l" defTabSz="914400" rtl="0" eaLnBrk="1" latinLnBrk="0" hangingPunct="1">
        <a:lnSpc>
          <a:spcPts val="2200"/>
        </a:lnSpc>
        <a:spcBef>
          <a:spcPts val="400"/>
        </a:spcBef>
        <a:buClr>
          <a:schemeClr val="accent4"/>
        </a:buClr>
        <a:buFont typeface="Arial" panose="020B0604020202020204" pitchFamily="34" charset="0"/>
        <a:buChar char="•"/>
        <a:defRPr sz="1900" kern="1200">
          <a:solidFill>
            <a:schemeClr val="tx1"/>
          </a:solidFill>
          <a:latin typeface="+mn-lt"/>
          <a:ea typeface="+mn-ea"/>
          <a:cs typeface="+mn-cs"/>
        </a:defRPr>
      </a:lvl1pPr>
      <a:lvl2pPr marL="542925"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2pPr>
      <a:lvl3pPr marL="84931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3pPr>
      <a:lvl4pPr marL="1155700" indent="-26035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142716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ms.microsoft.com/l/meetup-join/19%3ameeting_OGQ0MjhiMjgtNDMyOC00OWEyLTkzYjgtMGQyZTY5NjlmZmU3%40thread.v2/0?context=%7b%22Tid%22%3a%2256e903da-abd8-49e7-9fc1-bbca8648c565%22%2c%22Oid%22%3a%2227bff9ba-64e9-43e9-8a5c-085905bcefee%22%7d"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tel:+442038555885,,95573971# "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energynetworks.org/operating-the-networks/managing-cyber-security"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na-eng.org/ENA-Docs/"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electrical.theiet.org/get-involved/consultations/draft-for-public-consultation-code-of-practice-for-grid-connected-solar-photovoltaic-systems-2nd-edition/"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5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5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5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emf"/></Relationships>
</file>

<file path=ppt/slides/_rels/slide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E3075F2-F49F-8A48-8834-BEAEC3932C06}"/>
              </a:ext>
            </a:extLst>
          </p:cNvPr>
          <p:cNvPicPr>
            <a:picLocks noGrp="1" noChangeAspect="1"/>
          </p:cNvPicPr>
          <p:nvPr>
            <p:ph type="pic" sz="quarter" idx="13"/>
          </p:nvPr>
        </p:nvPicPr>
        <p:blipFill rotWithShape="1">
          <a:blip r:embed="rId2"/>
          <a:srcRect l="1501" t="1497"/>
          <a:stretch/>
        </p:blipFill>
        <p:spPr>
          <a:xfrm>
            <a:off x="0" y="0"/>
            <a:ext cx="12192000" cy="6090096"/>
          </a:xfrm>
        </p:spPr>
      </p:pic>
      <p:sp>
        <p:nvSpPr>
          <p:cNvPr id="3" name="Title 2">
            <a:extLst>
              <a:ext uri="{FF2B5EF4-FFF2-40B4-BE49-F238E27FC236}">
                <a16:creationId xmlns:a16="http://schemas.microsoft.com/office/drawing/2014/main" id="{40BBC57E-05AA-7247-9822-A00A03EFA81C}"/>
              </a:ext>
            </a:extLst>
          </p:cNvPr>
          <p:cNvSpPr>
            <a:spLocks noGrp="1"/>
          </p:cNvSpPr>
          <p:nvPr>
            <p:ph type="ctrTitle"/>
          </p:nvPr>
        </p:nvSpPr>
        <p:spPr/>
        <p:txBody>
          <a:bodyPr/>
          <a:lstStyle/>
          <a:p>
            <a:r>
              <a:rPr lang="en-GB" dirty="0"/>
              <a:t>DER Technical Forum</a:t>
            </a:r>
          </a:p>
        </p:txBody>
      </p:sp>
      <p:sp>
        <p:nvSpPr>
          <p:cNvPr id="5" name="Slide Number Placeholder 4">
            <a:extLst>
              <a:ext uri="{FF2B5EF4-FFF2-40B4-BE49-F238E27FC236}">
                <a16:creationId xmlns:a16="http://schemas.microsoft.com/office/drawing/2014/main" id="{CE60AD14-BB1C-6543-9305-C38C54BD1539}"/>
              </a:ext>
            </a:extLst>
          </p:cNvPr>
          <p:cNvSpPr>
            <a:spLocks noGrp="1"/>
          </p:cNvSpPr>
          <p:nvPr>
            <p:ph type="sldNum" sz="quarter" idx="12"/>
          </p:nvPr>
        </p:nvSpPr>
        <p:spPr/>
        <p:txBody>
          <a:bodyPr/>
          <a:lstStyle/>
          <a:p>
            <a:fld id="{98FF217E-B86F-EA42-9607-BE163228A213}" type="slidenum">
              <a:rPr lang="en-GB"/>
              <a:t>1</a:t>
            </a:fld>
            <a:endParaRPr lang="en-GB"/>
          </a:p>
        </p:txBody>
      </p:sp>
      <p:sp>
        <p:nvSpPr>
          <p:cNvPr id="6" name="Text Placeholder 5">
            <a:extLst>
              <a:ext uri="{FF2B5EF4-FFF2-40B4-BE49-F238E27FC236}">
                <a16:creationId xmlns:a16="http://schemas.microsoft.com/office/drawing/2014/main" id="{6D5B8EE3-5227-2A4E-B9D8-702B57062CD7}"/>
              </a:ext>
            </a:extLst>
          </p:cNvPr>
          <p:cNvSpPr>
            <a:spLocks noGrp="1"/>
          </p:cNvSpPr>
          <p:nvPr>
            <p:ph type="body" sz="quarter" idx="14"/>
          </p:nvPr>
        </p:nvSpPr>
        <p:spPr/>
        <p:txBody>
          <a:bodyPr/>
          <a:lstStyle/>
          <a:p>
            <a:endParaRPr lang="en-GB"/>
          </a:p>
        </p:txBody>
      </p:sp>
      <p:sp>
        <p:nvSpPr>
          <p:cNvPr id="7" name="Text Placeholder 6">
            <a:extLst>
              <a:ext uri="{FF2B5EF4-FFF2-40B4-BE49-F238E27FC236}">
                <a16:creationId xmlns:a16="http://schemas.microsoft.com/office/drawing/2014/main" id="{B10E0A52-9793-B34B-B117-98F3220C83F1}"/>
              </a:ext>
            </a:extLst>
          </p:cNvPr>
          <p:cNvSpPr>
            <a:spLocks noGrp="1"/>
          </p:cNvSpPr>
          <p:nvPr>
            <p:ph type="body" sz="quarter" idx="15"/>
          </p:nvPr>
        </p:nvSpPr>
        <p:spPr>
          <a:xfrm>
            <a:off x="719999" y="4392607"/>
            <a:ext cx="4303713" cy="1219076"/>
          </a:xfrm>
        </p:spPr>
        <p:txBody>
          <a:bodyPr/>
          <a:lstStyle/>
          <a:p>
            <a:r>
              <a:rPr lang="en-GB" dirty="0"/>
              <a:t> 07 June 2022</a:t>
            </a:r>
          </a:p>
          <a:p>
            <a:r>
              <a:rPr lang="en-GB" dirty="0"/>
              <a:t>14:00 start</a:t>
            </a:r>
          </a:p>
        </p:txBody>
      </p:sp>
      <p:sp>
        <p:nvSpPr>
          <p:cNvPr id="2" name="Rectangle 1">
            <a:extLst>
              <a:ext uri="{FF2B5EF4-FFF2-40B4-BE49-F238E27FC236}">
                <a16:creationId xmlns:a16="http://schemas.microsoft.com/office/drawing/2014/main" id="{8CF69AA4-21AA-0875-045C-F0F91A17B84F}"/>
              </a:ext>
            </a:extLst>
          </p:cNvPr>
          <p:cNvSpPr>
            <a:spLocks noChangeArrowheads="1"/>
          </p:cNvSpPr>
          <p:nvPr/>
        </p:nvSpPr>
        <p:spPr bwMode="auto">
          <a:xfrm>
            <a:off x="476093" y="287365"/>
            <a:ext cx="344998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Microsoft Teams meeting</a:t>
            </a:r>
            <a:r>
              <a:rPr kumimoji="0" lang="en-US"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Join on your computer or mobile app</a:t>
            </a:r>
            <a:r>
              <a:rPr kumimoji="0" lang="en-US" altLang="en-US" sz="1100" b="1"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Click here to join the meeting</a:t>
            </a:r>
            <a:r>
              <a:rPr kumimoji="0" lang="en-US"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Or call in (audio only)</a:t>
            </a:r>
            <a:r>
              <a:rPr kumimoji="0" lang="en-US"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+44 20 3855 5885,,95573971#</a:t>
            </a:r>
            <a:r>
              <a:rPr kumimoji="0" lang="en-US"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United Kingdom, London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Phone Conference ID: </a:t>
            </a:r>
            <a:r>
              <a:rPr kumimoji="0" lang="en-US" altLang="en-US" sz="12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955 739 71# </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9183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4A26-305F-30A5-FF52-741313C2D745}"/>
              </a:ext>
            </a:extLst>
          </p:cNvPr>
          <p:cNvSpPr>
            <a:spLocks noGrp="1"/>
          </p:cNvSpPr>
          <p:nvPr>
            <p:ph type="title"/>
          </p:nvPr>
        </p:nvSpPr>
        <p:spPr/>
        <p:txBody>
          <a:bodyPr/>
          <a:lstStyle/>
          <a:p>
            <a:r>
              <a:rPr lang="en-GB" dirty="0"/>
              <a:t>New Issue -2</a:t>
            </a:r>
          </a:p>
        </p:txBody>
      </p:sp>
      <p:sp>
        <p:nvSpPr>
          <p:cNvPr id="3" name="Content Placeholder 2">
            <a:extLst>
              <a:ext uri="{FF2B5EF4-FFF2-40B4-BE49-F238E27FC236}">
                <a16:creationId xmlns:a16="http://schemas.microsoft.com/office/drawing/2014/main" id="{1D9790B4-441E-DC7B-ECAA-827910316E64}"/>
              </a:ext>
            </a:extLst>
          </p:cNvPr>
          <p:cNvSpPr>
            <a:spLocks noGrp="1"/>
          </p:cNvSpPr>
          <p:nvPr>
            <p:ph idx="1"/>
          </p:nvPr>
        </p:nvSpPr>
        <p:spPr/>
        <p:txBody>
          <a:bodyPr/>
          <a:lstStyle/>
          <a:p>
            <a:pPr marL="355600" indent="-355600">
              <a:lnSpc>
                <a:spcPct val="100000"/>
              </a:lnSpc>
            </a:pPr>
            <a:r>
              <a:rPr lang="en-GB" sz="1600" dirty="0"/>
              <a:t>Q 	</a:t>
            </a:r>
            <a:r>
              <a:rPr lang="en-US" sz="14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For the situation where two existing and separate G59 generation sites A and B, supplied by the same 11kV DNO feeder, are to be connected by a private wire, leading to a</a:t>
            </a:r>
            <a:r>
              <a:rPr lang="en-US" sz="1400" dirty="0">
                <a:solidFill>
                  <a:srgbClr val="00598E"/>
                </a:solidFill>
                <a:latin typeface="Arial" panose="020B0604020202020204" pitchFamily="34" charset="0"/>
                <a:ea typeface="Times New Roman" panose="02020603050405020304" pitchFamily="18" charset="0"/>
                <a:cs typeface="Arial" panose="020B0604020202020204" pitchFamily="34" charset="0"/>
              </a:rPr>
              <a:t>n </a:t>
            </a:r>
            <a:r>
              <a:rPr lang="en-US" sz="14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increase in export capacity at site B, should the generator on site A (contributing to the increased export from site B) be made G99 compliant or not?</a:t>
            </a:r>
            <a:endParaRPr lang="en-US" sz="1400" dirty="0"/>
          </a:p>
          <a:p>
            <a:pPr marL="355600" indent="-355600">
              <a:lnSpc>
                <a:spcPct val="100000"/>
              </a:lnSpc>
            </a:pPr>
            <a:r>
              <a:rPr lang="en-US" sz="1400" dirty="0"/>
              <a:t>	</a:t>
            </a:r>
            <a:endParaRPr lang="en-GB" dirty="0"/>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a:p>
            <a:pPr>
              <a:lnSpc>
                <a:spcPct val="100000"/>
              </a:lnSpc>
            </a:pPr>
            <a:endParaRPr lang="en-GB" dirty="0"/>
          </a:p>
          <a:p>
            <a:pPr lvl="1">
              <a:lnSpc>
                <a:spcPct val="100000"/>
              </a:lnSpc>
            </a:pPr>
            <a:endParaRPr lang="en-GB" sz="1400" dirty="0"/>
          </a:p>
          <a:p>
            <a:pPr lvl="1">
              <a:lnSpc>
                <a:spcPct val="100000"/>
              </a:lnSpc>
            </a:pPr>
            <a:r>
              <a:rPr lang="en-GB" sz="1400" dirty="0"/>
              <a:t>Note that the installations are interlocked so that the DNO’s system cannot be paralleled via the private wire</a:t>
            </a:r>
          </a:p>
        </p:txBody>
      </p:sp>
      <p:sp>
        <p:nvSpPr>
          <p:cNvPr id="4" name="Slide Number Placeholder 3">
            <a:extLst>
              <a:ext uri="{FF2B5EF4-FFF2-40B4-BE49-F238E27FC236}">
                <a16:creationId xmlns:a16="http://schemas.microsoft.com/office/drawing/2014/main" id="{D43B18F9-D3D9-C531-EC78-B3BF6EE7232D}"/>
              </a:ext>
            </a:extLst>
          </p:cNvPr>
          <p:cNvSpPr>
            <a:spLocks noGrp="1"/>
          </p:cNvSpPr>
          <p:nvPr>
            <p:ph type="sldNum" sz="quarter" idx="12"/>
          </p:nvPr>
        </p:nvSpPr>
        <p:spPr/>
        <p:txBody>
          <a:bodyPr/>
          <a:lstStyle/>
          <a:p>
            <a:fld id="{98FF217E-B86F-EA42-9607-BE163228A213}" type="slidenum">
              <a:rPr lang="en-GB" smtClean="0"/>
              <a:pPr/>
              <a:t>10</a:t>
            </a:fld>
            <a:endParaRPr lang="en-GB"/>
          </a:p>
        </p:txBody>
      </p:sp>
      <p:pic>
        <p:nvPicPr>
          <p:cNvPr id="5" name="Picture 4">
            <a:extLst>
              <a:ext uri="{FF2B5EF4-FFF2-40B4-BE49-F238E27FC236}">
                <a16:creationId xmlns:a16="http://schemas.microsoft.com/office/drawing/2014/main" id="{6034DBF5-4E7F-1AD4-C330-D0FB5739005C}"/>
              </a:ext>
            </a:extLst>
          </p:cNvPr>
          <p:cNvPicPr>
            <a:picLocks noChangeAspect="1"/>
          </p:cNvPicPr>
          <p:nvPr/>
        </p:nvPicPr>
        <p:blipFill>
          <a:blip r:embed="rId2"/>
          <a:stretch>
            <a:fillRect/>
          </a:stretch>
        </p:blipFill>
        <p:spPr>
          <a:xfrm>
            <a:off x="1945128" y="2386418"/>
            <a:ext cx="8180832" cy="3124200"/>
          </a:xfrm>
          <a:prstGeom prst="rect">
            <a:avLst/>
          </a:prstGeom>
        </p:spPr>
      </p:pic>
    </p:spTree>
    <p:extLst>
      <p:ext uri="{BB962C8B-B14F-4D97-AF65-F5344CB8AC3E}">
        <p14:creationId xmlns:p14="http://schemas.microsoft.com/office/powerpoint/2010/main" val="3569428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DC4B-2747-DBF2-6171-A4339CADBD52}"/>
              </a:ext>
            </a:extLst>
          </p:cNvPr>
          <p:cNvSpPr>
            <a:spLocks noGrp="1"/>
          </p:cNvSpPr>
          <p:nvPr>
            <p:ph type="title"/>
          </p:nvPr>
        </p:nvSpPr>
        <p:spPr/>
        <p:txBody>
          <a:bodyPr/>
          <a:lstStyle/>
          <a:p>
            <a:r>
              <a:rPr lang="en-GB" dirty="0"/>
              <a:t>New Issue - 2</a:t>
            </a:r>
          </a:p>
        </p:txBody>
      </p:sp>
      <p:sp>
        <p:nvSpPr>
          <p:cNvPr id="3" name="Content Placeholder 2">
            <a:extLst>
              <a:ext uri="{FF2B5EF4-FFF2-40B4-BE49-F238E27FC236}">
                <a16:creationId xmlns:a16="http://schemas.microsoft.com/office/drawing/2014/main" id="{9491E2B2-4266-2E5F-CA76-80D70FA4C827}"/>
              </a:ext>
            </a:extLst>
          </p:cNvPr>
          <p:cNvSpPr>
            <a:spLocks noGrp="1"/>
          </p:cNvSpPr>
          <p:nvPr>
            <p:ph idx="1"/>
          </p:nvPr>
        </p:nvSpPr>
        <p:spPr/>
        <p:txBody>
          <a:bodyPr/>
          <a:lstStyle/>
          <a:p>
            <a:pPr>
              <a:lnSpc>
                <a:spcPct val="100000"/>
              </a:lnSpc>
            </a:pPr>
            <a:r>
              <a:rPr lang="en-GB" sz="1600" dirty="0"/>
              <a:t>The overarching principles we’ve been working to so far:</a:t>
            </a:r>
          </a:p>
          <a:p>
            <a:pPr marL="350838" lvl="1" indent="-342900">
              <a:lnSpc>
                <a:spcPct val="100000"/>
              </a:lnSpc>
              <a:buFont typeface="Arial" panose="020B0604020202020204" pitchFamily="34" charset="0"/>
              <a:buChar char="•"/>
            </a:pPr>
            <a:r>
              <a:rPr lang="en-US" sz="1600" dirty="0"/>
              <a:t>Over a (long, long) period, investment in generation across GB should bring the whole installed GB fleet up to modern standard, ie provide the essential capabilities for grid stability.</a:t>
            </a:r>
          </a:p>
          <a:p>
            <a:pPr marL="350838" lvl="1" indent="-342900">
              <a:lnSpc>
                <a:spcPct val="100000"/>
              </a:lnSpc>
              <a:buFont typeface="Arial" panose="020B0604020202020204" pitchFamily="34" charset="0"/>
              <a:buChar char="•"/>
            </a:pPr>
            <a:r>
              <a:rPr lang="en-US" sz="1600" dirty="0"/>
              <a:t>Customers should not be exposed to disproportionate costs when making minor changes to existing installations – ie retrospective compliance should accompany significant investment in the power generating module for reasons other than retrospective compliance.</a:t>
            </a:r>
          </a:p>
          <a:p>
            <a:pPr>
              <a:lnSpc>
                <a:spcPct val="100000"/>
              </a:lnSpc>
            </a:pPr>
            <a:r>
              <a:rPr lang="en-US" sz="1600" dirty="0"/>
              <a:t>DNOs’  interpretation of this in G99 has been, to date, that existing generation does not need to be made compliant with G99 if it meets the following criteria:</a:t>
            </a:r>
          </a:p>
          <a:p>
            <a:pPr marL="407987" lvl="2" indent="-400050">
              <a:lnSpc>
                <a:spcPct val="100000"/>
              </a:lnSpc>
              <a:buFont typeface="+mj-lt"/>
              <a:buAutoNum type="romanLcPeriod"/>
            </a:pPr>
            <a:r>
              <a:rPr lang="en-US" sz="1600" dirty="0"/>
              <a:t>Its connexion arrangements to the network are changing, but the power generating module is unchanged; or</a:t>
            </a:r>
          </a:p>
          <a:p>
            <a:pPr marL="407987" lvl="2" indent="-400050">
              <a:lnSpc>
                <a:spcPct val="100000"/>
              </a:lnSpc>
              <a:buFont typeface="+mj-lt"/>
              <a:buAutoNum type="romanLcPeriod"/>
            </a:pPr>
            <a:r>
              <a:rPr lang="en-US" sz="1600" dirty="0"/>
              <a:t>The changes to it does not affect its main electrical parameters; or</a:t>
            </a:r>
          </a:p>
          <a:p>
            <a:pPr marL="407987" lvl="2" indent="-400050">
              <a:lnSpc>
                <a:spcPct val="100000"/>
              </a:lnSpc>
              <a:buFont typeface="+mj-lt"/>
              <a:buAutoNum type="romanLcPeriod"/>
            </a:pPr>
            <a:r>
              <a:rPr lang="en-US" sz="1600" dirty="0"/>
              <a:t>It is not type C or D and:</a:t>
            </a:r>
          </a:p>
          <a:p>
            <a:pPr marL="674687" lvl="3" indent="-400050">
              <a:lnSpc>
                <a:spcPct val="100000"/>
              </a:lnSpc>
              <a:buFont typeface="+mj-lt"/>
              <a:buAutoNum type="alphaLcParenR"/>
            </a:pPr>
            <a:r>
              <a:rPr lang="en-US" sz="1600" dirty="0"/>
              <a:t>It is being relocated to new site to replace existing generation (ie it has been hitherto connected to the distribution network).</a:t>
            </a:r>
          </a:p>
          <a:p>
            <a:pPr marL="674687" lvl="3" indent="-400050">
              <a:lnSpc>
                <a:spcPct val="100000"/>
              </a:lnSpc>
              <a:buFont typeface="+mj-lt"/>
              <a:buAutoNum type="alphaLcParenR"/>
            </a:pPr>
            <a:r>
              <a:rPr lang="en-US" sz="1600" dirty="0"/>
              <a:t>Its capacity is no greater than the generation it is replacing.</a:t>
            </a:r>
          </a:p>
          <a:p>
            <a:pPr lvl="1">
              <a:lnSpc>
                <a:spcPct val="100000"/>
              </a:lnSpc>
            </a:pPr>
            <a:endParaRPr lang="en-GB" sz="1800" dirty="0"/>
          </a:p>
        </p:txBody>
      </p:sp>
      <p:sp>
        <p:nvSpPr>
          <p:cNvPr id="4" name="Slide Number Placeholder 3">
            <a:extLst>
              <a:ext uri="{FF2B5EF4-FFF2-40B4-BE49-F238E27FC236}">
                <a16:creationId xmlns:a16="http://schemas.microsoft.com/office/drawing/2014/main" id="{1CAAEF8E-7806-F1FE-1CCC-7E642EB49363}"/>
              </a:ext>
            </a:extLst>
          </p:cNvPr>
          <p:cNvSpPr>
            <a:spLocks noGrp="1"/>
          </p:cNvSpPr>
          <p:nvPr>
            <p:ph type="sldNum" sz="quarter" idx="12"/>
          </p:nvPr>
        </p:nvSpPr>
        <p:spPr/>
        <p:txBody>
          <a:bodyPr/>
          <a:lstStyle/>
          <a:p>
            <a:fld id="{98FF217E-B86F-EA42-9607-BE163228A213}" type="slidenum">
              <a:rPr lang="en-GB" smtClean="0"/>
              <a:pPr/>
              <a:t>11</a:t>
            </a:fld>
            <a:endParaRPr lang="en-GB"/>
          </a:p>
        </p:txBody>
      </p:sp>
    </p:spTree>
    <p:extLst>
      <p:ext uri="{BB962C8B-B14F-4D97-AF65-F5344CB8AC3E}">
        <p14:creationId xmlns:p14="http://schemas.microsoft.com/office/powerpoint/2010/main" val="92703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DC4B-2747-DBF2-6171-A4339CADBD52}"/>
              </a:ext>
            </a:extLst>
          </p:cNvPr>
          <p:cNvSpPr>
            <a:spLocks noGrp="1"/>
          </p:cNvSpPr>
          <p:nvPr>
            <p:ph type="title"/>
          </p:nvPr>
        </p:nvSpPr>
        <p:spPr/>
        <p:txBody>
          <a:bodyPr/>
          <a:lstStyle/>
          <a:p>
            <a:r>
              <a:rPr lang="en-GB" dirty="0"/>
              <a:t>New Issue - 2</a:t>
            </a:r>
          </a:p>
        </p:txBody>
      </p:sp>
      <p:sp>
        <p:nvSpPr>
          <p:cNvPr id="3" name="Content Placeholder 2">
            <a:extLst>
              <a:ext uri="{FF2B5EF4-FFF2-40B4-BE49-F238E27FC236}">
                <a16:creationId xmlns:a16="http://schemas.microsoft.com/office/drawing/2014/main" id="{9491E2B2-4266-2E5F-CA76-80D70FA4C827}"/>
              </a:ext>
            </a:extLst>
          </p:cNvPr>
          <p:cNvSpPr>
            <a:spLocks noGrp="1"/>
          </p:cNvSpPr>
          <p:nvPr>
            <p:ph idx="1"/>
          </p:nvPr>
        </p:nvSpPr>
        <p:spPr/>
        <p:txBody>
          <a:bodyPr/>
          <a:lstStyle/>
          <a:p>
            <a:pPr>
              <a:lnSpc>
                <a:spcPct val="100000"/>
              </a:lnSpc>
            </a:pPr>
            <a:r>
              <a:rPr lang="en-GB" sz="1800" dirty="0"/>
              <a:t>On this basis, generation at A should be made compliant.</a:t>
            </a:r>
          </a:p>
          <a:p>
            <a:pPr>
              <a:lnSpc>
                <a:spcPct val="100000"/>
              </a:lnSpc>
            </a:pPr>
            <a:r>
              <a:rPr lang="en-GB" sz="1800" dirty="0"/>
              <a:t>However this is looking at the issue purely from the perspective of installation B (and A) seen from site B’s connexion point.</a:t>
            </a:r>
          </a:p>
          <a:p>
            <a:pPr>
              <a:lnSpc>
                <a:spcPct val="100000"/>
              </a:lnSpc>
            </a:pPr>
            <a:r>
              <a:rPr lang="en-GB" sz="1800" dirty="0"/>
              <a:t>Given that there is no real effect on the DNOs’ network and no change in the global generation position (from a GB perspective) is this the appropriate treatment?</a:t>
            </a:r>
          </a:p>
        </p:txBody>
      </p:sp>
      <p:sp>
        <p:nvSpPr>
          <p:cNvPr id="4" name="Slide Number Placeholder 3">
            <a:extLst>
              <a:ext uri="{FF2B5EF4-FFF2-40B4-BE49-F238E27FC236}">
                <a16:creationId xmlns:a16="http://schemas.microsoft.com/office/drawing/2014/main" id="{1CAAEF8E-7806-F1FE-1CCC-7E642EB49363}"/>
              </a:ext>
            </a:extLst>
          </p:cNvPr>
          <p:cNvSpPr>
            <a:spLocks noGrp="1"/>
          </p:cNvSpPr>
          <p:nvPr>
            <p:ph type="sldNum" sz="quarter" idx="12"/>
          </p:nvPr>
        </p:nvSpPr>
        <p:spPr/>
        <p:txBody>
          <a:bodyPr/>
          <a:lstStyle/>
          <a:p>
            <a:fld id="{98FF217E-B86F-EA42-9607-BE163228A213}" type="slidenum">
              <a:rPr lang="en-GB" smtClean="0"/>
              <a:pPr/>
              <a:t>12</a:t>
            </a:fld>
            <a:endParaRPr lang="en-GB"/>
          </a:p>
        </p:txBody>
      </p:sp>
    </p:spTree>
    <p:extLst>
      <p:ext uri="{BB962C8B-B14F-4D97-AF65-F5344CB8AC3E}">
        <p14:creationId xmlns:p14="http://schemas.microsoft.com/office/powerpoint/2010/main" val="418790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F077-C0C8-4528-A0B2-CB6FB1BABCC4}"/>
              </a:ext>
            </a:extLst>
          </p:cNvPr>
          <p:cNvSpPr>
            <a:spLocks noGrp="1"/>
          </p:cNvSpPr>
          <p:nvPr>
            <p:ph type="ctrTitle"/>
          </p:nvPr>
        </p:nvSpPr>
        <p:spPr/>
        <p:txBody>
          <a:bodyPr/>
          <a:lstStyle/>
          <a:p>
            <a:r>
              <a:rPr lang="en-GB" dirty="0"/>
              <a:t>Previous Issues</a:t>
            </a:r>
          </a:p>
        </p:txBody>
      </p:sp>
      <p:sp>
        <p:nvSpPr>
          <p:cNvPr id="3" name="Slide Number Placeholder 2">
            <a:extLst>
              <a:ext uri="{FF2B5EF4-FFF2-40B4-BE49-F238E27FC236}">
                <a16:creationId xmlns:a16="http://schemas.microsoft.com/office/drawing/2014/main" id="{EF130121-3E67-4D5A-A1BA-1D0327A62FDD}"/>
              </a:ext>
            </a:extLst>
          </p:cNvPr>
          <p:cNvSpPr>
            <a:spLocks noGrp="1"/>
          </p:cNvSpPr>
          <p:nvPr>
            <p:ph type="sldNum" sz="quarter" idx="12"/>
          </p:nvPr>
        </p:nvSpPr>
        <p:spPr/>
        <p:txBody>
          <a:bodyPr/>
          <a:lstStyle/>
          <a:p>
            <a:fld id="{98FF217E-B86F-EA42-9607-BE163228A213}" type="slidenum">
              <a:rPr lang="en-GB" smtClean="0"/>
              <a:t>13</a:t>
            </a:fld>
            <a:endParaRPr lang="en-GB"/>
          </a:p>
        </p:txBody>
      </p:sp>
    </p:spTree>
    <p:extLst>
      <p:ext uri="{BB962C8B-B14F-4D97-AF65-F5344CB8AC3E}">
        <p14:creationId xmlns:p14="http://schemas.microsoft.com/office/powerpoint/2010/main" val="360752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- 1.</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14</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extLst>
              <p:ext uri="{D42A27DB-BD31-4B8C-83A1-F6EECF244321}">
                <p14:modId xmlns:p14="http://schemas.microsoft.com/office/powerpoint/2010/main" val="1491416385"/>
              </p:ext>
            </p:extLst>
          </p:nvPr>
        </p:nvGraphicFramePr>
        <p:xfrm>
          <a:off x="720000" y="1452678"/>
          <a:ext cx="11082336" cy="359232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4435565">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113</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P28 has the usual classifications of frequent events, infrequent events (4 per month) and very infrequent events  (1 per 3 month)…. what should we be assessing a storage system performing a dynamic containment service as?</a:t>
                      </a:r>
                    </a:p>
                    <a:p>
                      <a:pPr marL="0" indent="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The UK grid is reasonably stable, at the moment, but with more conventional plant dropping out, the power swings are going to get a bit more sever, and the DC type services will be getting worked more often. Classing it as a very infrequent event probably isn’t realistic, but what about infrequent events? I could see that it is possible that you could get to around the 4 events per month, although probably not at the full power swing.</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This is a good point, and one that probably would benefit from a consistent consideration by DNOs.</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It might be sensible to base the frequency on the observed incidence of frequency excursions, over the last 18 months say, that trigger a specific level of response from such services.  The response level might be set locally, and the P28 “frequency of event” set by the historic track of frequency excursions triggering that level of response.  This can be calculated from the information NGESO publish monthly.</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This should be picked up as part of ongoing work to develop a common approach to BESSs between the DNOs.  </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However, note that in the BESS discussions on 18/11 it was pointed out that the 3% limit essentially applies at any time once the transients have died away, so for BESS power swings the 3% probably applies in all cases, irrespective of frequency of event.</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179064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- 2.</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15</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extLst>
              <p:ext uri="{D42A27DB-BD31-4B8C-83A1-F6EECF244321}">
                <p14:modId xmlns:p14="http://schemas.microsoft.com/office/powerpoint/2010/main" val="1526026032"/>
              </p:ext>
            </p:extLst>
          </p:nvPr>
        </p:nvGraphicFramePr>
        <p:xfrm>
          <a:off x="720000" y="1452678"/>
          <a:ext cx="11082336" cy="433908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7144947">
                  <a:extLst>
                    <a:ext uri="{9D8B030D-6E8A-4147-A177-3AD203B41FA5}">
                      <a16:colId xmlns:a16="http://schemas.microsoft.com/office/drawing/2014/main" val="3713780737"/>
                    </a:ext>
                  </a:extLst>
                </a:gridCol>
                <a:gridCol w="3172214">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114</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We have concerns relating the voltage step change for Battery Energy Storage Systems (BESS) when the systems are designated for fast frequency response.  A number of network operators define step change to be full declared export to full declared import for real power P and for reactive power Q.  The FFR contracts do not have a contracted obligation to reverse the direction of reactive power flow and no obligation to match the fast MW response with a MVAr response.  When importing, there is no obligation to operate at a particular power factor only to operate within a +/-0.95 range.  </a:t>
                      </a:r>
                    </a:p>
                    <a:p>
                      <a:pPr marL="0" indent="0" algn="l" rtl="0" eaLnBrk="1" fontAlgn="t" latinLnBrk="0" hangingPunct="1">
                        <a:spcBef>
                          <a:spcPts val="0"/>
                        </a:spcBef>
                        <a:spcAft>
                          <a:spcPts val="0"/>
                        </a:spcAft>
                      </a:pPr>
                      <a:endParaRPr lang="en-US" sz="11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If a full MW ramp has occurred, it is reasonable to assume the system is under stress.  To reverse Q at this point would be the worst of all strategies at it would exacerbate the stress of the system by introducing an unnecessary voltage step.  It is likely that EFR or FFR BESS is located at a point with a high X/R ratio (close to a BSP or GSP).  Therefore a unit change in Q would have at least 10x the impact on at the voltage step that of a unit change in P.  This Q reversal condition appears to be based on a false assumption about the default </a:t>
                      </a:r>
                      <a:r>
                        <a:rPr lang="en-US" sz="1100" b="0" i="0" u="none" strike="noStrike" dirty="0" err="1">
                          <a:effectLst/>
                          <a:latin typeface="Arial" panose="020B0604020202020204" pitchFamily="34" charset="0"/>
                        </a:rPr>
                        <a:t>behaviour</a:t>
                      </a:r>
                      <a:r>
                        <a:rPr lang="en-US" sz="1100" b="0" i="0" u="none" strike="noStrike" dirty="0">
                          <a:effectLst/>
                          <a:latin typeface="Arial" panose="020B0604020202020204" pitchFamily="34" charset="0"/>
                        </a:rPr>
                        <a:t> of inverters under FFR.  We believe it is a matter for the customer to demonstrate through simulation the voltage step change under power reversal.  It is a matter for the customer to produce a reactive power strategy that meets the constraints of the D Code and the connection offer. Confirmation of the simulation can be done via commissioning tests with frequency injection for smaller steps.  </a:t>
                      </a:r>
                    </a:p>
                    <a:p>
                      <a:pPr marL="0" indent="0" algn="l" rtl="0" eaLnBrk="1" fontAlgn="t" latinLnBrk="0" hangingPunct="1">
                        <a:spcBef>
                          <a:spcPts val="0"/>
                        </a:spcBef>
                        <a:spcAft>
                          <a:spcPts val="0"/>
                        </a:spcAft>
                      </a:pPr>
                      <a:endParaRPr lang="en-US" sz="11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The imposition of this requirement distorts the market by essentially limiting the capacity of a BESS scheme to around half the capacity of other technologies thus creating hidden barrier to the penetration of the technology.  </a:t>
                      </a:r>
                    </a:p>
                    <a:p>
                      <a:pPr marL="0" indent="0" algn="l" rtl="0" eaLnBrk="1" fontAlgn="t" latinLnBrk="0" hangingPunct="1">
                        <a:spcBef>
                          <a:spcPts val="0"/>
                        </a:spcBef>
                        <a:spcAft>
                          <a:spcPts val="0"/>
                        </a:spcAft>
                      </a:pPr>
                      <a:endParaRPr lang="en-US" sz="1100" b="0" i="0" u="none" strike="noStrike" dirty="0">
                        <a:effectLst/>
                        <a:latin typeface="Arial" panose="020B0604020202020204" pitchFamily="34" charset="0"/>
                      </a:endParaRPr>
                    </a:p>
                    <a:p>
                      <a:pPr marL="0" indent="0" algn="l" rtl="0" eaLnBrk="1" fontAlgn="t" latinLnBrk="0" hangingPunct="1">
                        <a:spcBef>
                          <a:spcPts val="0"/>
                        </a:spcBef>
                        <a:spcAft>
                          <a:spcPts val="0"/>
                        </a:spcAft>
                      </a:pPr>
                      <a:r>
                        <a:rPr lang="en-US" sz="1100" b="0" i="0" u="none" strike="noStrike" dirty="0">
                          <a:effectLst/>
                          <a:latin typeface="Arial" panose="020B0604020202020204" pitchFamily="34" charset="0"/>
                        </a:rPr>
                        <a:t>The customer should demonstrate how they meet the voltage step change challenge through modelling and if necessary to verify through commissioning demonstration, not for the network operator to impose a control philosophy.</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To be picked up in the BESS sessions</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347022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a:xfrm>
            <a:off x="720000" y="261874"/>
            <a:ext cx="9000000" cy="936000"/>
          </a:xfrm>
        </p:spPr>
        <p:txBody>
          <a:bodyPr/>
          <a:lstStyle/>
          <a:p>
            <a:r>
              <a:rPr lang="en-GB" dirty="0"/>
              <a:t>Outstanding Issues - 3.</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16</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456840" cy="4396740"/>
        </p:xfrm>
        <a:graphic>
          <a:graphicData uri="http://schemas.openxmlformats.org/drawingml/2006/table">
            <a:tbl>
              <a:tblPr firstRow="1" bandRow="1">
                <a:tableStyleId>{1E171933-4619-4E11-9A3F-F7608DF75F80}</a:tableStyleId>
              </a:tblPr>
              <a:tblGrid>
                <a:gridCol w="675843">
                  <a:extLst>
                    <a:ext uri="{9D8B030D-6E8A-4147-A177-3AD203B41FA5}">
                      <a16:colId xmlns:a16="http://schemas.microsoft.com/office/drawing/2014/main" val="1036516743"/>
                    </a:ext>
                  </a:extLst>
                </a:gridCol>
                <a:gridCol w="3399523">
                  <a:extLst>
                    <a:ext uri="{9D8B030D-6E8A-4147-A177-3AD203B41FA5}">
                      <a16:colId xmlns:a16="http://schemas.microsoft.com/office/drawing/2014/main" val="3070091812"/>
                    </a:ext>
                  </a:extLst>
                </a:gridCol>
                <a:gridCol w="6381474">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Draft response</a:t>
                      </a:r>
                      <a:endParaRPr lang="en-GB" sz="18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200" b="0" u="none" strike="noStrike" kern="1200" dirty="0">
                          <a:solidFill>
                            <a:schemeClr val="tx1"/>
                          </a:solidFill>
                          <a:effectLst/>
                        </a:rPr>
                        <a:t>117</a:t>
                      </a:r>
                      <a:endParaRPr lang="en-GB" sz="12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0" algn="l" defTabSz="914400" rtl="0" eaLnBrk="1" fontAlgn="t" latinLnBrk="0" hangingPunct="1">
                        <a:spcBef>
                          <a:spcPts val="0"/>
                        </a:spcBef>
                        <a:spcAft>
                          <a:spcPts val="0"/>
                        </a:spcAft>
                      </a:pPr>
                      <a:r>
                        <a:rPr lang="en-US" sz="1050" b="0" u="none" strike="noStrike" kern="1200" dirty="0">
                          <a:solidFill>
                            <a:schemeClr val="tx1"/>
                          </a:solidFill>
                          <a:effectLst/>
                        </a:rPr>
                        <a:t>Need of Effective date: </a:t>
                      </a:r>
                    </a:p>
                    <a:p>
                      <a:pPr marL="0" algn="l" defTabSz="914400" rtl="0" eaLnBrk="1" fontAlgn="t" latinLnBrk="0" hangingPunct="1">
                        <a:spcBef>
                          <a:spcPts val="0"/>
                        </a:spcBef>
                        <a:spcAft>
                          <a:spcPts val="0"/>
                        </a:spcAft>
                      </a:pPr>
                      <a:r>
                        <a:rPr lang="en-US" sz="1050" b="0" u="none" strike="noStrike" kern="1200" dirty="0">
                          <a:solidFill>
                            <a:schemeClr val="tx1"/>
                          </a:solidFill>
                          <a:effectLst/>
                        </a:rPr>
                        <a:t>Even though the current amendment is classified as minor changes there are significant changes that would require time for manufacturers to update their PGMs to comply with recent requirements. Ex one of those is the Cyber security requirement. </a:t>
                      </a:r>
                    </a:p>
                    <a:p>
                      <a:pPr marL="0" algn="l" defTabSz="914400" rtl="0" eaLnBrk="1" fontAlgn="t" latinLnBrk="0" hangingPunct="1">
                        <a:spcBef>
                          <a:spcPts val="0"/>
                        </a:spcBef>
                        <a:spcAft>
                          <a:spcPts val="0"/>
                        </a:spcAft>
                      </a:pPr>
                      <a:r>
                        <a:rPr lang="en-US" sz="1050" b="0" u="none" strike="noStrike" kern="1200" dirty="0">
                          <a:solidFill>
                            <a:schemeClr val="tx1"/>
                          </a:solidFill>
                          <a:effectLst/>
                        </a:rPr>
                        <a:t>For changes like these that would require identifying and implement a solution to an already compliant machine would take significant time/cost. Hence any requirements that would require modification of existing hardware/software design would require an effective date from the current release (a minimum of 6 months is recommended) to enable the manufacturer to be compliant with up-to-date requirements. Currently, the exception is applicable only for certain technologies but is required to be made for all technologies.  Please be mindful that it would take manufacturers some time to find an effective solution and to prove compliance.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t" latinLnBrk="0" hangingPunct="1">
                        <a:spcBef>
                          <a:spcPts val="0"/>
                        </a:spcBef>
                        <a:spcAft>
                          <a:spcPts val="500"/>
                        </a:spcAft>
                      </a:pPr>
                      <a:r>
                        <a:rPr lang="en-US" sz="1050" b="0" u="none" strike="noStrike" kern="1200" dirty="0">
                          <a:solidFill>
                            <a:schemeClr val="tx1"/>
                          </a:solidFill>
                          <a:effectLst/>
                        </a:rPr>
                        <a:t>We agree that any change of requirements will generally need a period before compliance is required to allow manufacturers and others to accommodate the new requirements.  As you are probably aware the recent modification to introduce new requirements for storage built in a 12 month period for manufactures and developers to implement any required changes before compliance is required.  It might be that this is what you have in mind when you refer to the exception in your last sentence?</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We do not believe that there are any changes that we have classified as minor in the most recent amendment that impose any new compliance requirements on manufacturers or developers.  </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Even without a specific formal implementation period, manufacturers do have significant warning of even the minor changes.  They are all discussed at the DER Technical Forum, often over more than one meeting, and are </a:t>
                      </a:r>
                      <a:r>
                        <a:rPr lang="en-US" sz="1050" b="0" u="none" strike="noStrike" kern="1200" dirty="0" err="1">
                          <a:solidFill>
                            <a:schemeClr val="tx1"/>
                          </a:solidFill>
                          <a:effectLst/>
                        </a:rPr>
                        <a:t>summarised</a:t>
                      </a:r>
                      <a:r>
                        <a:rPr lang="en-US" sz="1050" b="0" u="none" strike="noStrike" kern="1200" dirty="0">
                          <a:solidFill>
                            <a:schemeClr val="tx1"/>
                          </a:solidFill>
                          <a:effectLst/>
                        </a:rPr>
                        <a:t> in the slides for the Forum which are published.  The changes are formally consulted on, providing both an opportunity to absorb the proposed changes, to assimilate the implications, and provide a response or challenge to the proposals.  There is then a further period, usually a couple of months, before the modification is approved by the regulator and published.</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In regard of the new references for cybersecurity, there is no new specific performance or compliance requirements added at this time, simply an expectation that manufacturers will be applying industry good practices, as well as standards that manufacturers should already be working to, or adapting to.  It might be that the requirements </a:t>
                      </a:r>
                      <a:r>
                        <a:rPr lang="en-US" sz="1050" b="0" u="none" strike="noStrike" kern="1200" dirty="0">
                          <a:solidFill>
                            <a:schemeClr val="tx1"/>
                          </a:solidFill>
                          <a:effectLst/>
                          <a:latin typeface="+mn-lt"/>
                          <a:ea typeface="+mn-ea"/>
                          <a:cs typeface="+mn-cs"/>
                        </a:rPr>
                        <a:t>of the network licensees, as provider of critical national infrastructure, do become more specific in the future, but we recognize this is a developing area and we are initially seeking to apply guidance and a light touch. </a:t>
                      </a:r>
                      <a:r>
                        <a:rPr lang="en-US" sz="1050" b="0" u="none" strike="noStrike" kern="1200" noProof="0" dirty="0">
                          <a:solidFill>
                            <a:schemeClr val="tx1"/>
                          </a:solidFill>
                          <a:effectLst/>
                          <a:latin typeface="+mn-lt"/>
                          <a:ea typeface="+mn-ea"/>
                          <a:cs typeface="+mn-cs"/>
                        </a:rPr>
                        <a:t>In conjunction with BEIS ENA has produced guidance for </a:t>
                      </a:r>
                      <a:r>
                        <a:rPr lang="en-GB" sz="1050" b="0" u="none" strike="noStrike" kern="1200" noProof="0" dirty="0">
                          <a:solidFill>
                            <a:schemeClr val="tx1"/>
                          </a:solidFill>
                          <a:effectLst/>
                          <a:latin typeface="+mn-lt"/>
                          <a:ea typeface="+mn-ea"/>
                          <a:cs typeface="+mn-cs"/>
                        </a:rPr>
                        <a:t>Distributed energy resources (DER) cyber security connection </a:t>
                      </a:r>
                      <a:r>
                        <a:rPr lang="en-US" sz="1050" b="0" u="none" strike="noStrike" kern="1200" noProof="0" dirty="0">
                          <a:solidFill>
                            <a:schemeClr val="tx1"/>
                          </a:solidFill>
                          <a:effectLst/>
                          <a:latin typeface="+mn-lt"/>
                          <a:ea typeface="+mn-ea"/>
                          <a:cs typeface="+mn-cs"/>
                        </a:rPr>
                        <a:t>at </a:t>
                      </a:r>
                      <a:r>
                        <a:rPr lang="en-US" sz="1050" b="0" u="none" strike="noStrike" kern="1200" noProof="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https://www.energynetworks.org/operating-the-networks/managing-cyber-security</a:t>
                      </a:r>
                      <a:r>
                        <a:rPr lang="en-US" sz="1050" b="0" u="none" strike="noStrike" kern="1200" noProof="0" dirty="0">
                          <a:solidFill>
                            <a:schemeClr val="tx1"/>
                          </a:solidFill>
                          <a:effectLst/>
                          <a:latin typeface="+mn-lt"/>
                          <a:ea typeface="+mn-ea"/>
                          <a:cs typeface="+mn-cs"/>
                        </a:rPr>
                        <a:t>.</a:t>
                      </a:r>
                      <a:endParaRPr lang="en-US" sz="1050" b="0" u="none" strike="noStrike" kern="1200" dirty="0">
                        <a:solidFill>
                          <a:schemeClr val="tx1"/>
                        </a:solidFill>
                        <a:effectLst/>
                        <a:latin typeface="+mn-lt"/>
                        <a:ea typeface="+mn-ea"/>
                        <a:cs typeface="+mn-cs"/>
                      </a:endParaRPr>
                    </a:p>
                    <a:p>
                      <a:pPr marL="0" algn="l" defTabSz="914400" rtl="0" eaLnBrk="1" fontAlgn="t" latinLnBrk="0" hangingPunct="1">
                        <a:spcBef>
                          <a:spcPts val="0"/>
                        </a:spcBef>
                        <a:spcAft>
                          <a:spcPts val="500"/>
                        </a:spcAft>
                      </a:pPr>
                      <a:r>
                        <a:rPr lang="en-US" sz="1050" b="0" u="none" strike="noStrike" kern="1200" dirty="0">
                          <a:solidFill>
                            <a:schemeClr val="tx1"/>
                          </a:solidFill>
                          <a:effectLst/>
                        </a:rPr>
                        <a:t>However we do note your concern over the most recent change and we will be happy to discuss any points relating to them, or modifications to ENA documents more generally.</a:t>
                      </a:r>
                      <a:endParaRPr lang="en-GB" sz="1050" b="0" u="none" strike="noStrike" kern="1200" dirty="0">
                        <a:solidFill>
                          <a:schemeClr val="tx1"/>
                        </a:solidFill>
                        <a:effectLst/>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spTree>
    <p:extLst>
      <p:ext uri="{BB962C8B-B14F-4D97-AF65-F5344CB8AC3E}">
        <p14:creationId xmlns:p14="http://schemas.microsoft.com/office/powerpoint/2010/main" val="172367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p:txBody>
          <a:bodyPr/>
          <a:lstStyle/>
          <a:p>
            <a:r>
              <a:rPr lang="en-GB" dirty="0"/>
              <a:t>Outstanding Issues – 4.</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17</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069920" cy="1866900"/>
        </p:xfrm>
        <a:graphic>
          <a:graphicData uri="http://schemas.openxmlformats.org/drawingml/2006/table">
            <a:tbl>
              <a:tblPr firstRow="1" bandRow="1">
                <a:tableStyleId>{1E171933-4619-4E11-9A3F-F7608DF75F80}</a:tableStyleId>
              </a:tblPr>
              <a:tblGrid>
                <a:gridCol w="650836">
                  <a:extLst>
                    <a:ext uri="{9D8B030D-6E8A-4147-A177-3AD203B41FA5}">
                      <a16:colId xmlns:a16="http://schemas.microsoft.com/office/drawing/2014/main" val="1036516743"/>
                    </a:ext>
                  </a:extLst>
                </a:gridCol>
                <a:gridCol w="3273735">
                  <a:extLst>
                    <a:ext uri="{9D8B030D-6E8A-4147-A177-3AD203B41FA5}">
                      <a16:colId xmlns:a16="http://schemas.microsoft.com/office/drawing/2014/main" val="3070091812"/>
                    </a:ext>
                  </a:extLst>
                </a:gridCol>
                <a:gridCol w="6145349">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Draft response</a:t>
                      </a:r>
                      <a:endParaRPr lang="en-GB" sz="18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200" b="0" u="none" strike="noStrike" kern="1200" dirty="0">
                          <a:solidFill>
                            <a:schemeClr val="tx1"/>
                          </a:solidFill>
                          <a:effectLst/>
                        </a:rPr>
                        <a:t>118</a:t>
                      </a:r>
                      <a:endParaRPr lang="en-GB" sz="12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0" algn="l" defTabSz="914400" rtl="0" eaLnBrk="1" fontAlgn="t" latinLnBrk="0" hangingPunct="1">
                        <a:spcBef>
                          <a:spcPts val="0"/>
                        </a:spcBef>
                        <a:spcAft>
                          <a:spcPts val="0"/>
                        </a:spcAft>
                      </a:pPr>
                      <a:r>
                        <a:rPr lang="en-US" sz="1100" b="0" u="none" strike="noStrike" kern="1200" dirty="0">
                          <a:solidFill>
                            <a:schemeClr val="tx1"/>
                          </a:solidFill>
                          <a:effectLst/>
                        </a:rPr>
                        <a:t>Clarification required on certificate/compliance validity:</a:t>
                      </a:r>
                    </a:p>
                    <a:p>
                      <a:pPr marL="0" algn="l" defTabSz="914400" rtl="0" eaLnBrk="1" fontAlgn="t" latinLnBrk="0" hangingPunct="1">
                        <a:spcBef>
                          <a:spcPts val="0"/>
                        </a:spcBef>
                        <a:spcAft>
                          <a:spcPts val="0"/>
                        </a:spcAft>
                      </a:pPr>
                      <a:r>
                        <a:rPr lang="en-US" sz="1100" b="0" u="none" strike="noStrike" kern="1200" dirty="0">
                          <a:solidFill>
                            <a:schemeClr val="tx1"/>
                          </a:solidFill>
                          <a:effectLst/>
                        </a:rPr>
                        <a:t>As it is difficult in managing different requirements at Plant level/PGMs/DNO/manufacturers it is requested to define the duration for the validity of a compliance report/certificate already obtained.</a:t>
                      </a:r>
                    </a:p>
                    <a:p>
                      <a:pPr marL="0" algn="l" defTabSz="914400" rtl="0" eaLnBrk="1" fontAlgn="t" latinLnBrk="0" hangingPunct="1">
                        <a:spcBef>
                          <a:spcPts val="0"/>
                        </a:spcBef>
                        <a:spcAft>
                          <a:spcPts val="0"/>
                        </a:spcAft>
                      </a:pPr>
                      <a:endParaRPr lang="en-US" sz="110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t" latinLnBrk="0" hangingPunct="1">
                        <a:spcBef>
                          <a:spcPts val="0"/>
                        </a:spcBef>
                        <a:spcAft>
                          <a:spcPts val="500"/>
                        </a:spcAft>
                      </a:pPr>
                      <a:r>
                        <a:rPr lang="en-US" sz="1100" b="0" u="none" strike="noStrike" kern="1200" dirty="0">
                          <a:solidFill>
                            <a:schemeClr val="tx1"/>
                          </a:solidFill>
                          <a:effectLst/>
                        </a:rPr>
                        <a:t>Our current working assumption is that any certification is valid for the working life of the equipment it is associated with, provided that (</a:t>
                      </a:r>
                      <a:r>
                        <a:rPr lang="en-US" sz="1100" b="0" u="none" strike="noStrike" kern="1200" dirty="0" err="1">
                          <a:solidFill>
                            <a:schemeClr val="tx1"/>
                          </a:solidFill>
                          <a:effectLst/>
                        </a:rPr>
                        <a:t>i</a:t>
                      </a:r>
                      <a:r>
                        <a:rPr lang="en-US" sz="1100" b="0" u="none" strike="noStrike" kern="1200" dirty="0">
                          <a:solidFill>
                            <a:schemeClr val="tx1"/>
                          </a:solidFill>
                          <a:effectLst/>
                        </a:rPr>
                        <a:t>) the manufacturer does not change the design or manufacturing techniques such that the original compliance assessment becomes invalid or (ii) the requirements in the Distribution Code (or G99 etc) do not change.  In this case we would expect to draw explicit attention to this, as we have for the changes to the requirements for storage.</a:t>
                      </a:r>
                    </a:p>
                    <a:p>
                      <a:pPr marL="0" algn="l" defTabSz="914400" rtl="0" eaLnBrk="1" fontAlgn="t" latinLnBrk="0" hangingPunct="1">
                        <a:spcBef>
                          <a:spcPts val="0"/>
                        </a:spcBef>
                        <a:spcAft>
                          <a:spcPts val="500"/>
                        </a:spcAft>
                      </a:pPr>
                      <a:r>
                        <a:rPr lang="en-US" sz="1100" b="0" u="none" strike="noStrike" kern="1200" dirty="0">
                          <a:solidFill>
                            <a:schemeClr val="tx1"/>
                          </a:solidFill>
                          <a:effectLst/>
                        </a:rPr>
                        <a:t>Please note that 2.14 in G99 tries to make it clear that an update to G99 does not require any equipment to be recertified, unless the requirements have fundamentally changed.</a:t>
                      </a: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spTree>
    <p:extLst>
      <p:ext uri="{BB962C8B-B14F-4D97-AF65-F5344CB8AC3E}">
        <p14:creationId xmlns:p14="http://schemas.microsoft.com/office/powerpoint/2010/main" val="238036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p:txBody>
          <a:bodyPr/>
          <a:lstStyle/>
          <a:p>
            <a:r>
              <a:rPr lang="en-GB" dirty="0"/>
              <a:t>Outstanding Issues – 5.</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18</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069920" cy="4462780"/>
        </p:xfrm>
        <a:graphic>
          <a:graphicData uri="http://schemas.openxmlformats.org/drawingml/2006/table">
            <a:tbl>
              <a:tblPr firstRow="1" bandRow="1">
                <a:tableStyleId>{1E171933-4619-4E11-9A3F-F7608DF75F80}</a:tableStyleId>
              </a:tblPr>
              <a:tblGrid>
                <a:gridCol w="650836">
                  <a:extLst>
                    <a:ext uri="{9D8B030D-6E8A-4147-A177-3AD203B41FA5}">
                      <a16:colId xmlns:a16="http://schemas.microsoft.com/office/drawing/2014/main" val="1036516743"/>
                    </a:ext>
                  </a:extLst>
                </a:gridCol>
                <a:gridCol w="3273735">
                  <a:extLst>
                    <a:ext uri="{9D8B030D-6E8A-4147-A177-3AD203B41FA5}">
                      <a16:colId xmlns:a16="http://schemas.microsoft.com/office/drawing/2014/main" val="3070091812"/>
                    </a:ext>
                  </a:extLst>
                </a:gridCol>
                <a:gridCol w="6145349">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No</a:t>
                      </a:r>
                      <a:endParaRPr lang="en-GB" sz="16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Issue</a:t>
                      </a:r>
                      <a:endParaRPr lang="en-GB" sz="16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Draft response</a:t>
                      </a:r>
                      <a:endParaRPr lang="en-GB" sz="16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100" b="0" u="none" strike="noStrike" kern="1200" dirty="0">
                          <a:solidFill>
                            <a:schemeClr val="tx1"/>
                          </a:solidFill>
                          <a:effectLst/>
                        </a:rPr>
                        <a:t>119</a:t>
                      </a:r>
                      <a:endParaRPr lang="en-GB" sz="11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0" algn="l" defTabSz="914400" rtl="0" eaLnBrk="1" fontAlgn="t" latinLnBrk="0" hangingPunct="1">
                        <a:spcBef>
                          <a:spcPts val="0"/>
                        </a:spcBef>
                        <a:spcAft>
                          <a:spcPts val="0"/>
                        </a:spcAft>
                      </a:pPr>
                      <a:r>
                        <a:rPr lang="en-US" sz="1050" b="0" u="none" strike="noStrike" kern="1200" dirty="0">
                          <a:solidFill>
                            <a:schemeClr val="tx1"/>
                          </a:solidFill>
                          <a:effectLst/>
                        </a:rPr>
                        <a:t>Clarity on how the regulation is applied between releases:</a:t>
                      </a:r>
                    </a:p>
                    <a:p>
                      <a:pPr marL="0" algn="l" defTabSz="914400" rtl="0" eaLnBrk="1" fontAlgn="t" latinLnBrk="0" hangingPunct="1">
                        <a:spcBef>
                          <a:spcPts val="0"/>
                        </a:spcBef>
                        <a:spcAft>
                          <a:spcPts val="0"/>
                        </a:spcAft>
                      </a:pPr>
                      <a:r>
                        <a:rPr lang="en-US" sz="1050" b="0" u="none" strike="noStrike" kern="1200" dirty="0">
                          <a:solidFill>
                            <a:schemeClr val="tx1"/>
                          </a:solidFill>
                          <a:effectLst/>
                        </a:rPr>
                        <a:t>Manufacturers normally produce products in mass and it is difficult to keep the products up to date with frequently changing requirements and it is difficult to produce products to suit different regulatory releases either. Moreover, the Stock that would is currently held would be dead. </a:t>
                      </a:r>
                    </a:p>
                    <a:p>
                      <a:pPr marL="0" algn="l" defTabSz="914400" rtl="0" eaLnBrk="1" fontAlgn="t" latinLnBrk="0" hangingPunct="1">
                        <a:spcBef>
                          <a:spcPts val="0"/>
                        </a:spcBef>
                        <a:spcAft>
                          <a:spcPts val="0"/>
                        </a:spcAft>
                      </a:pPr>
                      <a:r>
                        <a:rPr lang="en-US" sz="1050" b="0" u="none" strike="noStrike" kern="1200" dirty="0">
                          <a:solidFill>
                            <a:schemeClr val="tx1"/>
                          </a:solidFill>
                          <a:effectLst/>
                        </a:rPr>
                        <a:t>Suppose a plant connection agreement is signed up for Amendment 4 and during the Connection phase and  Amendment 8 is released, it would be difficult for manufacturers to produce products to be compliant with both 8 and 4. Similar confusion might arise for DNO while trying to maintain records of what Amendment applies to which plant/product during the FON stage. </a:t>
                      </a:r>
                    </a:p>
                    <a:p>
                      <a:pPr marL="0" algn="l" defTabSz="914400" rtl="0" eaLnBrk="1" fontAlgn="t" latinLnBrk="0" hangingPunct="1">
                        <a:spcBef>
                          <a:spcPts val="0"/>
                        </a:spcBef>
                        <a:spcAft>
                          <a:spcPts val="0"/>
                        </a:spcAft>
                      </a:pPr>
                      <a:r>
                        <a:rPr lang="en-US" sz="1050" b="0" u="none" strike="noStrike" kern="1200" dirty="0">
                          <a:solidFill>
                            <a:schemeClr val="tx1"/>
                          </a:solidFill>
                          <a:effectLst/>
                        </a:rPr>
                        <a:t>It is proposed that a similar method for expiry date is adopted from Germany. For example, if a product is certified in 2021 for Amendment 8, then it would be valid for 5 years. During the expiry of the certificate, the product has to be updated to the most recently released version.  By doing so, it would be easy to manage the certificates from the Manufacturer side and DNO.</a:t>
                      </a: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t" latinLnBrk="0" hangingPunct="1">
                        <a:spcBef>
                          <a:spcPts val="0"/>
                        </a:spcBef>
                        <a:spcAft>
                          <a:spcPts val="500"/>
                        </a:spcAft>
                      </a:pPr>
                      <a:r>
                        <a:rPr lang="en-US" sz="1050" b="0" u="none" strike="noStrike" kern="1200" dirty="0">
                          <a:solidFill>
                            <a:schemeClr val="tx1"/>
                          </a:solidFill>
                          <a:effectLst/>
                        </a:rPr>
                        <a:t>As stated in 117 and 118 above G99 does not require that changes to the drafting of G99 necessarily trigger a need for manufacturers to change anything (unless there has been a misapprehension of the existing requirements).</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Where there is a need to change equipment, and where there is stock in the supply chain, we would expect to provide sufficient time for manufacturers to be aware and to work the stock through the chain.  This is why we provided a 12 month implementation period for the recent changes of requirements for storage.</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The Requirements for Generators formally provided a mechanism for plant in construction under a contract struck before the implementation date of the RfG could retain the pre-RfG requirements.  This seems equitable and sensible and therefore it might be worth drafting an approach based on this principle into G99.</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Thank you for the suggestion re certification in terms of the German approach.  </a:t>
                      </a:r>
                      <a:r>
                        <a:rPr lang="en-US" sz="1050" b="0" u="none" strike="noStrike" kern="1200" dirty="0">
                          <a:solidFill>
                            <a:schemeClr val="tx1"/>
                          </a:solidFill>
                          <a:effectLst/>
                          <a:latin typeface="+mn-lt"/>
                          <a:ea typeface="+mn-ea"/>
                          <a:cs typeface="+mn-cs"/>
                        </a:rPr>
                        <a:t>We believe it introduces an automatically driven new workload for manufacturers, and in many cases would add </a:t>
                      </a:r>
                      <a:r>
                        <a:rPr lang="en-US" sz="1050" b="0" u="none" strike="noStrike" kern="1200" dirty="0">
                          <a:solidFill>
                            <a:schemeClr val="tx1"/>
                          </a:solidFill>
                          <a:effectLst/>
                        </a:rPr>
                        <a:t>little given the approach outlined in the above answers.</a:t>
                      </a: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spTree>
    <p:extLst>
      <p:ext uri="{BB962C8B-B14F-4D97-AF65-F5344CB8AC3E}">
        <p14:creationId xmlns:p14="http://schemas.microsoft.com/office/powerpoint/2010/main" val="1937017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p:txBody>
          <a:bodyPr/>
          <a:lstStyle/>
          <a:p>
            <a:r>
              <a:rPr lang="en-GB" dirty="0"/>
              <a:t>Outstanding Issues – 6.</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19</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069920" cy="3853180"/>
        </p:xfrm>
        <a:graphic>
          <a:graphicData uri="http://schemas.openxmlformats.org/drawingml/2006/table">
            <a:tbl>
              <a:tblPr firstRow="1" bandRow="1">
                <a:tableStyleId>{1E171933-4619-4E11-9A3F-F7608DF75F80}</a:tableStyleId>
              </a:tblPr>
              <a:tblGrid>
                <a:gridCol w="650836">
                  <a:extLst>
                    <a:ext uri="{9D8B030D-6E8A-4147-A177-3AD203B41FA5}">
                      <a16:colId xmlns:a16="http://schemas.microsoft.com/office/drawing/2014/main" val="1036516743"/>
                    </a:ext>
                  </a:extLst>
                </a:gridCol>
                <a:gridCol w="3273735">
                  <a:extLst>
                    <a:ext uri="{9D8B030D-6E8A-4147-A177-3AD203B41FA5}">
                      <a16:colId xmlns:a16="http://schemas.microsoft.com/office/drawing/2014/main" val="3070091812"/>
                    </a:ext>
                  </a:extLst>
                </a:gridCol>
                <a:gridCol w="6145349">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No</a:t>
                      </a:r>
                      <a:endParaRPr lang="en-GB" sz="16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Issue</a:t>
                      </a:r>
                      <a:endParaRPr lang="en-GB" sz="16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Draft response</a:t>
                      </a:r>
                      <a:endParaRPr lang="en-GB" sz="16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100" b="0" u="none" strike="noStrike" kern="1200" dirty="0">
                          <a:solidFill>
                            <a:schemeClr val="tx1"/>
                          </a:solidFill>
                          <a:effectLst/>
                        </a:rPr>
                        <a:t>120</a:t>
                      </a:r>
                      <a:endParaRPr lang="en-GB" sz="11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0" algn="l" defTabSz="914400" rtl="0" eaLnBrk="1" fontAlgn="t" latinLnBrk="0" hangingPunct="1">
                        <a:spcBef>
                          <a:spcPts val="0"/>
                        </a:spcBef>
                        <a:spcAft>
                          <a:spcPts val="0"/>
                        </a:spcAft>
                      </a:pPr>
                      <a:r>
                        <a:rPr lang="en-US" sz="1050" b="0" u="none" strike="noStrike" kern="1200" dirty="0">
                          <a:solidFill>
                            <a:schemeClr val="tx1"/>
                          </a:solidFill>
                          <a:effectLst/>
                        </a:rPr>
                        <a:t>Regulated releases dates  and updates to G99</a:t>
                      </a:r>
                    </a:p>
                    <a:p>
                      <a:pPr marL="0" algn="l" defTabSz="914400" rtl="0" eaLnBrk="1" fontAlgn="t" latinLnBrk="0" hangingPunct="1">
                        <a:spcBef>
                          <a:spcPts val="0"/>
                        </a:spcBef>
                        <a:spcAft>
                          <a:spcPts val="0"/>
                        </a:spcAft>
                      </a:pPr>
                      <a:r>
                        <a:rPr lang="en-US" sz="1050" b="0" u="none" strike="noStrike" kern="1200" dirty="0">
                          <a:solidFill>
                            <a:schemeClr val="tx1"/>
                          </a:solidFill>
                          <a:effectLst/>
                        </a:rPr>
                        <a:t>It is recommended that G99 changes happen Annually or every 3 or 5 years similar to other regions in Europe. In the future, we would like to understand if there would be sudden releases similar to Amendment 7 and Amendment 8? If so, can it be avoided and change made annually or few years in once as there might be a difficulty for the users to keep up with the changes? Similar to Italy, is it possible just to release the version with details of what the new changes are instead of a complete release of an existing standard. This would be easier for DNO/Supplier/User to understand what is new between the baseline version and new amendments. The current version has changes in the revision table which is not covered in the document hence it is confusing.</a:t>
                      </a: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fontAlgn="t" latinLnBrk="0" hangingPunct="1">
                        <a:spcBef>
                          <a:spcPts val="0"/>
                        </a:spcBef>
                        <a:spcAft>
                          <a:spcPts val="500"/>
                        </a:spcAft>
                      </a:pPr>
                      <a:r>
                        <a:rPr lang="en-GB" sz="1050" b="0" u="none" strike="noStrike" kern="1200" dirty="0">
                          <a:solidFill>
                            <a:schemeClr val="tx1"/>
                          </a:solidFill>
                          <a:effectLst/>
                          <a:latin typeface="+mn-lt"/>
                          <a:ea typeface="+mn-ea"/>
                          <a:cs typeface="+mn-cs"/>
                        </a:rPr>
                        <a:t>2021 was an exceptional year where we issued a number of versions which dealt with both legal and minor technical issues or provided clarification of clauses.  </a:t>
                      </a:r>
                      <a:r>
                        <a:rPr lang="en-US" sz="1050" b="0" u="none" strike="noStrike" kern="1200" dirty="0">
                          <a:solidFill>
                            <a:schemeClr val="tx1"/>
                          </a:solidFill>
                          <a:effectLst/>
                        </a:rPr>
                        <a:t>We are very aware of the frequency of G99 amendments, and we also would like to restrict them to about one per year. </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G99 is subtly different to a conventional technical standard.  It actually implements legal obligations that generation owners (and DNOs) have to meet.  If a problem with its interpretation or implementation is brought to our attention, generally we need to deal with it expediently; otherwise the legal interpretation of the requirements might be misaligned with the actual requirements – and this can have an effect on developers who have projects in development that might being adversely affected by the text that needs modifying.</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G99 implemented a significant change in the requirements for generation in GB and took effect just over two years ago.  Initially there were many queries raised, but the amendments made to date have generally now addressed most of these and we expect the pace of necessary changes to reduce.</a:t>
                      </a:r>
                    </a:p>
                    <a:p>
                      <a:pPr marL="0" algn="l" defTabSz="914400" rtl="0" eaLnBrk="1" fontAlgn="t" latinLnBrk="0" hangingPunct="1">
                        <a:spcBef>
                          <a:spcPts val="0"/>
                        </a:spcBef>
                        <a:spcAft>
                          <a:spcPts val="500"/>
                        </a:spcAft>
                      </a:pPr>
                      <a:r>
                        <a:rPr lang="en-US" sz="1050" b="0" u="none" strike="noStrike" kern="1200" dirty="0">
                          <a:solidFill>
                            <a:schemeClr val="tx1"/>
                          </a:solidFill>
                          <a:effectLst/>
                        </a:rPr>
                        <a:t>As regards understand the changes, the consultation version of the documents include full tracked changes, and the consultation paper explains each change and its relevance.  However it might be helpful for us to publish as final change tracked version of the latest issue alongside the approved new version.  </a:t>
                      </a:r>
                      <a:r>
                        <a:rPr lang="en-US" sz="1050" b="0" u="none" strike="noStrike" kern="1200" dirty="0">
                          <a:solidFill>
                            <a:schemeClr val="tx1"/>
                          </a:solidFill>
                          <a:effectLst/>
                          <a:latin typeface="+mn-lt"/>
                          <a:ea typeface="+mn-ea"/>
                          <a:cs typeface="+mn-cs"/>
                        </a:rPr>
                        <a:t>This would provide a simple check for users as to what has changed from the text they are familiar with.  We are currently exploring the option of publishing a track-changed version of the new documents alongside the Report to Authority documents on the Distribution Code website (http://www.dcode.org.uk/).</a:t>
                      </a: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spTree>
    <p:extLst>
      <p:ext uri="{BB962C8B-B14F-4D97-AF65-F5344CB8AC3E}">
        <p14:creationId xmlns:p14="http://schemas.microsoft.com/office/powerpoint/2010/main" val="386309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Welcome, Housekeeping and Introductions</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a:t>
            </a:fld>
            <a:endParaRPr lang="en-GB"/>
          </a:p>
        </p:txBody>
      </p:sp>
    </p:spTree>
    <p:extLst>
      <p:ext uri="{BB962C8B-B14F-4D97-AF65-F5344CB8AC3E}">
        <p14:creationId xmlns:p14="http://schemas.microsoft.com/office/powerpoint/2010/main" val="3258443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p:txBody>
          <a:bodyPr/>
          <a:lstStyle/>
          <a:p>
            <a:r>
              <a:rPr lang="en-GB" dirty="0"/>
              <a:t>Outstanding Issues – 7.</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20</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069920" cy="3982720"/>
        </p:xfrm>
        <a:graphic>
          <a:graphicData uri="http://schemas.openxmlformats.org/drawingml/2006/table">
            <a:tbl>
              <a:tblPr firstRow="1" bandRow="1">
                <a:tableStyleId>{1E171933-4619-4E11-9A3F-F7608DF75F80}</a:tableStyleId>
              </a:tblPr>
              <a:tblGrid>
                <a:gridCol w="650836">
                  <a:extLst>
                    <a:ext uri="{9D8B030D-6E8A-4147-A177-3AD203B41FA5}">
                      <a16:colId xmlns:a16="http://schemas.microsoft.com/office/drawing/2014/main" val="1036516743"/>
                    </a:ext>
                  </a:extLst>
                </a:gridCol>
                <a:gridCol w="3382593">
                  <a:extLst>
                    <a:ext uri="{9D8B030D-6E8A-4147-A177-3AD203B41FA5}">
                      <a16:colId xmlns:a16="http://schemas.microsoft.com/office/drawing/2014/main" val="3070091812"/>
                    </a:ext>
                  </a:extLst>
                </a:gridCol>
                <a:gridCol w="6036491">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No</a:t>
                      </a:r>
                      <a:endParaRPr lang="en-GB" sz="16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Issue</a:t>
                      </a:r>
                      <a:endParaRPr lang="en-GB" sz="16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Draft response</a:t>
                      </a:r>
                      <a:endParaRPr lang="en-GB" sz="16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100" b="0" u="none" strike="noStrike" kern="1200" dirty="0">
                          <a:solidFill>
                            <a:schemeClr val="tx1"/>
                          </a:solidFill>
                          <a:effectLst/>
                        </a:rPr>
                        <a:t>121</a:t>
                      </a:r>
                      <a:endParaRPr lang="en-GB" sz="11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0" algn="l" defTabSz="914400" rtl="0" eaLnBrk="1" fontAlgn="t" latinLnBrk="0" hangingPunct="1">
                        <a:spcBef>
                          <a:spcPts val="0"/>
                        </a:spcBef>
                        <a:spcAft>
                          <a:spcPts val="0"/>
                        </a:spcAft>
                      </a:pPr>
                      <a:r>
                        <a:rPr lang="en-US" sz="1050" b="0" u="none" strike="noStrike" kern="1200" dirty="0">
                          <a:solidFill>
                            <a:schemeClr val="tx1"/>
                          </a:solidFill>
                          <a:effectLst/>
                        </a:rPr>
                        <a:t>Minor corrections in G99</a:t>
                      </a:r>
                    </a:p>
                    <a:p>
                      <a:pPr marL="228600" indent="-228600" algn="l" defTabSz="914400" rtl="0" eaLnBrk="1" fontAlgn="t" latinLnBrk="0" hangingPunct="1">
                        <a:spcBef>
                          <a:spcPts val="0"/>
                        </a:spcBef>
                        <a:spcAft>
                          <a:spcPts val="0"/>
                        </a:spcAft>
                        <a:buFont typeface="+mj-lt"/>
                        <a:buAutoNum type="alphaLcParenR"/>
                      </a:pPr>
                      <a:r>
                        <a:rPr lang="en-US" sz="1050" b="0" u="none" strike="noStrike" kern="1200" dirty="0">
                          <a:solidFill>
                            <a:schemeClr val="tx1"/>
                          </a:solidFill>
                          <a:effectLst/>
                        </a:rPr>
                        <a:t>It is proposed to replace all "electricity storage devices" with "Energy storage devices". Currently, all the devices store the electricity in alternative energy form not as electric/charge form directly. </a:t>
                      </a:r>
                    </a:p>
                    <a:p>
                      <a:pPr marL="228600" indent="-228600" algn="l" defTabSz="914400" rtl="0" eaLnBrk="1" fontAlgn="t" latinLnBrk="0" hangingPunct="1">
                        <a:spcBef>
                          <a:spcPts val="0"/>
                        </a:spcBef>
                        <a:spcAft>
                          <a:spcPts val="0"/>
                        </a:spcAft>
                        <a:buFont typeface="+mj-lt"/>
                        <a:buAutoNum type="alphaLcParenR"/>
                      </a:pPr>
                      <a:r>
                        <a:rPr lang="en-US" sz="1050" b="0" u="none" strike="noStrike" kern="1200" dirty="0">
                          <a:solidFill>
                            <a:schemeClr val="tx1"/>
                          </a:solidFill>
                          <a:effectLst/>
                        </a:rPr>
                        <a:t>Clarification on which requirements apply for Energy storage devices. As the word is included in synchronous machine and power pack modules. Synchronous machine working is limited by the machine's ability to fulfill grid codes, but convertor-based devices can be altered to fulfill stringent requirements due to electronic capability. Hence for devices that employing different technologies, it is recommended to keep the requirements separately and not to mix them. </a:t>
                      </a:r>
                    </a:p>
                    <a:p>
                      <a:pPr marL="228600" indent="-228600" algn="l" defTabSz="914400" rtl="0" eaLnBrk="1" fontAlgn="t" latinLnBrk="0" hangingPunct="1">
                        <a:spcBef>
                          <a:spcPts val="0"/>
                        </a:spcBef>
                        <a:spcAft>
                          <a:spcPts val="0"/>
                        </a:spcAft>
                        <a:buFont typeface="+mj-lt"/>
                        <a:buAutoNum type="alphaLcParenR"/>
                      </a:pPr>
                      <a:r>
                        <a:rPr lang="en-US" sz="1050" b="0" u="none" strike="noStrike" kern="1200" dirty="0">
                          <a:solidFill>
                            <a:schemeClr val="tx1"/>
                          </a:solidFill>
                          <a:effectLst/>
                        </a:rPr>
                        <a:t>Clarity on what is the acceptable minimum level of cyber security required at the power generating module. Is it required for the power gen and the power generating control system components to be at the same security level as the facility and the ENA network? </a:t>
                      </a: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28600" indent="-228600" algn="l" defTabSz="914400" rtl="0" eaLnBrk="1" fontAlgn="t" latinLnBrk="0" hangingPunct="1">
                        <a:spcBef>
                          <a:spcPts val="0"/>
                        </a:spcBef>
                        <a:spcAft>
                          <a:spcPts val="500"/>
                        </a:spcAft>
                        <a:buFont typeface="+mj-lt"/>
                        <a:buAutoNum type="alphaLcParenR"/>
                      </a:pPr>
                      <a:r>
                        <a:rPr lang="en-US" sz="1050" b="0" u="none" strike="noStrike" kern="1200" dirty="0">
                          <a:solidFill>
                            <a:schemeClr val="tx1"/>
                          </a:solidFill>
                          <a:effectLst/>
                        </a:rPr>
                        <a:t>G99 is a network oriented documented and as such it is blind to the storage medium.  From the network perspective storage consumes electricity when charging, and produces electricity when discharging – ie a flow of electricity in and out.  Energy storage includes heat storage, and electric vehicles, where the final output is heat and mechanical energy respectively, not electricity.</a:t>
                      </a:r>
                    </a:p>
                    <a:p>
                      <a:pPr marL="228600" indent="-228600" algn="l" defTabSz="914400" rtl="0" eaLnBrk="1" fontAlgn="t" latinLnBrk="0" hangingPunct="1">
                        <a:spcBef>
                          <a:spcPts val="0"/>
                        </a:spcBef>
                        <a:spcAft>
                          <a:spcPts val="500"/>
                        </a:spcAft>
                        <a:buFont typeface="+mj-lt"/>
                        <a:buAutoNum type="alphaLcParenR"/>
                      </a:pPr>
                      <a:r>
                        <a:rPr lang="en-US" sz="1050" b="0" u="none" strike="noStrike" kern="1200" dirty="0">
                          <a:solidFill>
                            <a:schemeClr val="tx1"/>
                          </a:solidFill>
                          <a:effectLst/>
                        </a:rPr>
                        <a:t>The wording of the synchronous power generating module has been chosen deliberately to cater for technologies such as compressed air storage where the same synchronous machine is used for compression and expansion.  In all cases the power generating module has to meet all the requirements for that technology, irrespective of how it is constituted.</a:t>
                      </a:r>
                    </a:p>
                    <a:p>
                      <a:pPr marL="228600" indent="-228600" algn="l" defTabSz="914400" rtl="0" eaLnBrk="1" fontAlgn="t" latinLnBrk="0" hangingPunct="1">
                        <a:spcBef>
                          <a:spcPts val="0"/>
                        </a:spcBef>
                        <a:spcAft>
                          <a:spcPts val="500"/>
                        </a:spcAft>
                        <a:buFont typeface="+mj-lt"/>
                        <a:buAutoNum type="alphaLcParenR"/>
                      </a:pPr>
                      <a:r>
                        <a:rPr lang="en-US" sz="1050" b="0" u="none" strike="noStrike" kern="1200" dirty="0">
                          <a:solidFill>
                            <a:schemeClr val="tx1"/>
                          </a:solidFill>
                          <a:effectLst/>
                        </a:rPr>
                        <a:t>There are no specific requirements in G99 or G98 in relation to cybersecurity; only a general obligation to manage cyber risks appropriately.</a:t>
                      </a:r>
                    </a:p>
                    <a:p>
                      <a:pPr marL="0" algn="l" defTabSz="914400" rtl="0" eaLnBrk="1" fontAlgn="t" latinLnBrk="0" hangingPunct="1">
                        <a:spcBef>
                          <a:spcPts val="0"/>
                        </a:spcBef>
                        <a:spcAft>
                          <a:spcPts val="500"/>
                        </a:spcAft>
                      </a:pP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spTree>
    <p:extLst>
      <p:ext uri="{BB962C8B-B14F-4D97-AF65-F5344CB8AC3E}">
        <p14:creationId xmlns:p14="http://schemas.microsoft.com/office/powerpoint/2010/main" val="40370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69C4-4971-4D3D-890B-0A0AFB4129B4}"/>
              </a:ext>
            </a:extLst>
          </p:cNvPr>
          <p:cNvSpPr>
            <a:spLocks noGrp="1"/>
          </p:cNvSpPr>
          <p:nvPr>
            <p:ph type="title"/>
          </p:nvPr>
        </p:nvSpPr>
        <p:spPr/>
        <p:txBody>
          <a:bodyPr/>
          <a:lstStyle/>
          <a:p>
            <a:r>
              <a:rPr lang="en-GB" dirty="0"/>
              <a:t>Outstanding Issues – 8.</a:t>
            </a:r>
          </a:p>
        </p:txBody>
      </p:sp>
      <p:sp>
        <p:nvSpPr>
          <p:cNvPr id="4" name="Slide Number Placeholder 3">
            <a:extLst>
              <a:ext uri="{FF2B5EF4-FFF2-40B4-BE49-F238E27FC236}">
                <a16:creationId xmlns:a16="http://schemas.microsoft.com/office/drawing/2014/main" id="{BDC76C74-6BC5-4CBA-B9E9-75C22C6E7F94}"/>
              </a:ext>
            </a:extLst>
          </p:cNvPr>
          <p:cNvSpPr>
            <a:spLocks noGrp="1"/>
          </p:cNvSpPr>
          <p:nvPr>
            <p:ph type="sldNum" sz="quarter" idx="12"/>
          </p:nvPr>
        </p:nvSpPr>
        <p:spPr/>
        <p:txBody>
          <a:bodyPr/>
          <a:lstStyle/>
          <a:p>
            <a:fld id="{98FF217E-B86F-EA42-9607-BE163228A213}" type="slidenum">
              <a:rPr lang="en-GB" smtClean="0"/>
              <a:pPr/>
              <a:t>21</a:t>
            </a:fld>
            <a:endParaRPr lang="en-GB"/>
          </a:p>
        </p:txBody>
      </p:sp>
      <p:graphicFrame>
        <p:nvGraphicFramePr>
          <p:cNvPr id="5" name="Table 5">
            <a:extLst>
              <a:ext uri="{FF2B5EF4-FFF2-40B4-BE49-F238E27FC236}">
                <a16:creationId xmlns:a16="http://schemas.microsoft.com/office/drawing/2014/main" id="{44F9E679-6F74-459A-BE62-BDEA00F8B69C}"/>
              </a:ext>
            </a:extLst>
          </p:cNvPr>
          <p:cNvGraphicFramePr>
            <a:graphicFrameLocks noGrp="1"/>
          </p:cNvGraphicFramePr>
          <p:nvPr/>
        </p:nvGraphicFramePr>
        <p:xfrm>
          <a:off x="720000" y="1394116"/>
          <a:ext cx="10069920" cy="4462780"/>
        </p:xfrm>
        <a:graphic>
          <a:graphicData uri="http://schemas.openxmlformats.org/drawingml/2006/table">
            <a:tbl>
              <a:tblPr firstRow="1" bandRow="1">
                <a:tableStyleId>{1E171933-4619-4E11-9A3F-F7608DF75F80}</a:tableStyleId>
              </a:tblPr>
              <a:tblGrid>
                <a:gridCol w="650836">
                  <a:extLst>
                    <a:ext uri="{9D8B030D-6E8A-4147-A177-3AD203B41FA5}">
                      <a16:colId xmlns:a16="http://schemas.microsoft.com/office/drawing/2014/main" val="1036516743"/>
                    </a:ext>
                  </a:extLst>
                </a:gridCol>
                <a:gridCol w="3803507">
                  <a:extLst>
                    <a:ext uri="{9D8B030D-6E8A-4147-A177-3AD203B41FA5}">
                      <a16:colId xmlns:a16="http://schemas.microsoft.com/office/drawing/2014/main" val="3070091812"/>
                    </a:ext>
                  </a:extLst>
                </a:gridCol>
                <a:gridCol w="5615577">
                  <a:extLst>
                    <a:ext uri="{9D8B030D-6E8A-4147-A177-3AD203B41FA5}">
                      <a16:colId xmlns:a16="http://schemas.microsoft.com/office/drawing/2014/main" val="702625258"/>
                    </a:ext>
                  </a:extLst>
                </a:gridCol>
              </a:tblGrid>
              <a:tr h="370840">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No</a:t>
                      </a:r>
                      <a:endParaRPr lang="en-GB" sz="16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Issue</a:t>
                      </a:r>
                      <a:endParaRPr lang="en-GB" sz="1600" b="0" i="0" u="none" strike="noStrike" dirty="0">
                        <a:effectLst/>
                        <a:latin typeface="Arial" panose="020B0604020202020204" pitchFamily="34" charset="0"/>
                      </a:endParaRPr>
                    </a:p>
                  </a:txBody>
                  <a:tcPr marL="112522" marR="112522" marT="56261" marB="56261">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400" b="1" u="none" strike="noStrike" kern="1200" dirty="0">
                          <a:solidFill>
                            <a:srgbClr val="FFFFFF"/>
                          </a:solidFill>
                          <a:effectLst/>
                        </a:rPr>
                        <a:t>Draft response</a:t>
                      </a:r>
                      <a:endParaRPr lang="en-GB" sz="16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630532091"/>
                  </a:ext>
                </a:extLst>
              </a:tr>
              <a:tr h="370840">
                <a:tc>
                  <a:txBody>
                    <a:bodyPr/>
                    <a:lstStyle/>
                    <a:p>
                      <a:pPr marL="0" algn="l" defTabSz="914400" rtl="0" eaLnBrk="1" fontAlgn="t" latinLnBrk="0" hangingPunct="1">
                        <a:spcBef>
                          <a:spcPts val="0"/>
                        </a:spcBef>
                        <a:spcAft>
                          <a:spcPts val="0"/>
                        </a:spcAft>
                      </a:pPr>
                      <a:r>
                        <a:rPr lang="en-GB" sz="1100" b="0" u="none" strike="noStrike" kern="1200" dirty="0">
                          <a:solidFill>
                            <a:schemeClr val="tx1"/>
                          </a:solidFill>
                          <a:effectLst/>
                        </a:rPr>
                        <a:t>121</a:t>
                      </a:r>
                      <a:endParaRPr lang="en-GB" sz="1100" b="0" u="none" strike="noStrike" kern="1200" dirty="0">
                        <a:solidFill>
                          <a:schemeClr val="tx1"/>
                        </a:solidFill>
                        <a:effectLst/>
                        <a:latin typeface="+mn-lt"/>
                        <a:ea typeface="+mn-ea"/>
                        <a:cs typeface="+mn-cs"/>
                      </a:endParaRPr>
                    </a:p>
                  </a:txBody>
                  <a:tcPr>
                    <a:lnR w="12700" cap="flat" cmpd="sng" algn="ctr">
                      <a:solidFill>
                        <a:schemeClr val="bg1">
                          <a:lumMod val="65000"/>
                        </a:schemeClr>
                      </a:solidFill>
                      <a:prstDash val="solid"/>
                      <a:round/>
                      <a:headEnd type="none" w="med" len="med"/>
                      <a:tailEnd type="none" w="med" len="med"/>
                    </a:lnR>
                  </a:tcPr>
                </a:tc>
                <a:tc>
                  <a:txBody>
                    <a:bodyPr/>
                    <a:lstStyle/>
                    <a:p>
                      <a:pPr marL="228600" indent="-228600" algn="l" defTabSz="914400" rtl="0" eaLnBrk="1" fontAlgn="t" latinLnBrk="0" hangingPunct="1">
                        <a:spcBef>
                          <a:spcPts val="0"/>
                        </a:spcBef>
                        <a:spcAft>
                          <a:spcPts val="0"/>
                        </a:spcAft>
                        <a:buFont typeface="+mj-lt"/>
                        <a:buAutoNum type="alphaLcParenR" startAt="4"/>
                      </a:pPr>
                      <a:r>
                        <a:rPr lang="en-US" sz="1050" b="0" u="none" strike="noStrike" kern="1200" dirty="0">
                          <a:solidFill>
                            <a:schemeClr val="tx1"/>
                          </a:solidFill>
                          <a:effectLst/>
                        </a:rPr>
                        <a:t>Gas turbine can work independent of Heat recovery system and might start working before HR blocks starts. Hence recommended to show as two different modules instead of one. As once synchronized, it is possible for GT to run independently from the HR block.</a:t>
                      </a: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0" algn="l" defTabSz="914400" rtl="0" eaLnBrk="1" fontAlgn="t" latinLnBrk="0" hangingPunct="1">
                        <a:spcBef>
                          <a:spcPts val="0"/>
                        </a:spcBef>
                        <a:spcAft>
                          <a:spcPts val="0"/>
                        </a:spcAft>
                      </a:pPr>
                      <a:endParaRPr lang="en-US" sz="1050" b="0" u="none" strike="noStrike" kern="1200" dirty="0">
                        <a:solidFill>
                          <a:schemeClr val="tx1"/>
                        </a:solidFill>
                        <a:effectLst/>
                      </a:endParaRPr>
                    </a:p>
                    <a:p>
                      <a:pPr marL="228600" indent="-228600" algn="l" defTabSz="914400" rtl="0" eaLnBrk="1" fontAlgn="t" latinLnBrk="0" hangingPunct="1">
                        <a:spcBef>
                          <a:spcPts val="0"/>
                        </a:spcBef>
                        <a:spcAft>
                          <a:spcPts val="0"/>
                        </a:spcAft>
                        <a:buFont typeface="+mj-lt"/>
                        <a:buAutoNum type="alphaLcParenR" startAt="5"/>
                      </a:pPr>
                      <a:r>
                        <a:rPr lang="en-US" sz="1050" b="0" u="none" strike="noStrike" kern="1200" dirty="0">
                          <a:solidFill>
                            <a:schemeClr val="tx1"/>
                          </a:solidFill>
                          <a:effectLst/>
                        </a:rPr>
                        <a:t>Modification of synchronous power generating module definition: recommend to remove energy storage device unless it is a flywheel like device that would be used as power generating device (ex. Mechanical UPS system - rotary UPS) but these devices are least used against grid as it supports power backup for short duration and just a load on grid until the grid fails.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28600" lvl="0" indent="-228600">
                        <a:buFont typeface="+mj-lt"/>
                        <a:buAutoNum type="alphaLcParenR" startAt="4"/>
                      </a:pPr>
                      <a:r>
                        <a:rPr lang="en-GB" sz="1050" kern="1200" dirty="0">
                          <a:solidFill>
                            <a:schemeClr val="dk1"/>
                          </a:solidFill>
                          <a:effectLst/>
                          <a:latin typeface="+mn-lt"/>
                          <a:ea typeface="+mn-ea"/>
                          <a:cs typeface="+mn-cs"/>
                        </a:rPr>
                        <a:t>Figure 4.1a shows a single power generating module comprising two separate power generating units. Whilst it is true that the gas turbine unit can be run independently, it is assumed that the steam turbine cannot.  If the steam turbine were capable of independent operation then there would indeed be two separate synchronous PGMs.  However as the steam turbine (a) cannot run independently and (b) normally runs in tandem with the gas turbine, the two units comprise a single SPGM.</a:t>
                      </a:r>
                    </a:p>
                    <a:p>
                      <a:pPr marL="228600" lvl="0" indent="-228600">
                        <a:buFont typeface="+mj-lt"/>
                        <a:buAutoNum type="alphaLcParenR" startAt="4"/>
                      </a:pPr>
                      <a:endParaRPr lang="en-GB" sz="1050" kern="1200" dirty="0">
                        <a:solidFill>
                          <a:schemeClr val="dk1"/>
                        </a:solidFill>
                        <a:effectLst/>
                        <a:latin typeface="+mn-lt"/>
                        <a:ea typeface="+mn-ea"/>
                        <a:cs typeface="+mn-cs"/>
                      </a:endParaRPr>
                    </a:p>
                    <a:p>
                      <a:pPr marL="228600" lvl="0" indent="-228600">
                        <a:buFont typeface="+mj-lt"/>
                        <a:buAutoNum type="alphaLcParenR" startAt="4"/>
                      </a:pPr>
                      <a:endParaRPr lang="en-GB" sz="1050" kern="1200" dirty="0">
                        <a:solidFill>
                          <a:schemeClr val="dk1"/>
                        </a:solidFill>
                        <a:effectLst/>
                        <a:latin typeface="+mn-lt"/>
                        <a:ea typeface="+mn-ea"/>
                        <a:cs typeface="+mn-cs"/>
                      </a:endParaRPr>
                    </a:p>
                    <a:p>
                      <a:pPr marL="228600" lvl="0" indent="-228600">
                        <a:buFont typeface="+mj-lt"/>
                        <a:buAutoNum type="alphaLcParenR" startAt="4"/>
                      </a:pPr>
                      <a:endParaRPr lang="en-GB" sz="1050" kern="1200" dirty="0">
                        <a:solidFill>
                          <a:schemeClr val="dk1"/>
                        </a:solidFill>
                        <a:effectLst/>
                        <a:latin typeface="+mn-lt"/>
                        <a:ea typeface="+mn-ea"/>
                        <a:cs typeface="+mn-cs"/>
                      </a:endParaRPr>
                    </a:p>
                    <a:p>
                      <a:pPr marL="228600" indent="-228600">
                        <a:buFont typeface="+mj-lt"/>
                        <a:buAutoNum type="alphaLcParenR" startAt="4"/>
                      </a:pPr>
                      <a:r>
                        <a:rPr lang="en-GB" sz="1050" kern="1200" dirty="0">
                          <a:solidFill>
                            <a:schemeClr val="dk1"/>
                          </a:solidFill>
                          <a:effectLst/>
                          <a:latin typeface="+mn-lt"/>
                          <a:ea typeface="+mn-ea"/>
                          <a:cs typeface="+mn-cs"/>
                        </a:rPr>
                        <a:t>As per (a) above the definition caters for technologies such as hydro pumped storage and compressed air storage.  Short term energy storage devices such as flywheels, DRUPs etc are specifically excluded from G99 – see section 7.1.2: </a:t>
                      </a:r>
                    </a:p>
                    <a:p>
                      <a:pPr marL="228600" indent="-228600">
                        <a:buFont typeface="+mj-lt"/>
                        <a:buAutoNum type="alphaLcParenR" startAt="4"/>
                      </a:pPr>
                      <a:endParaRPr lang="en-GB" sz="1050" kern="1200" dirty="0">
                        <a:solidFill>
                          <a:schemeClr val="dk1"/>
                        </a:solidFill>
                        <a:effectLst/>
                        <a:latin typeface="+mn-lt"/>
                        <a:ea typeface="+mn-ea"/>
                        <a:cs typeface="+mn-cs"/>
                      </a:endParaRPr>
                    </a:p>
                    <a:p>
                      <a:pPr marL="457200" lvl="1" indent="0">
                        <a:buFont typeface="+mj-lt"/>
                        <a:buNone/>
                      </a:pPr>
                      <a:r>
                        <a:rPr lang="en-GB" sz="1050" kern="1200" dirty="0">
                          <a:solidFill>
                            <a:schemeClr val="dk1"/>
                          </a:solidFill>
                          <a:effectLst/>
                          <a:latin typeface="+mn-lt"/>
                          <a:ea typeface="+mn-ea"/>
                          <a:cs typeface="+mn-cs"/>
                        </a:rPr>
                        <a:t>“</a:t>
                      </a:r>
                      <a:r>
                        <a:rPr lang="en-GB" sz="1050" i="1" kern="1200" dirty="0">
                          <a:solidFill>
                            <a:schemeClr val="dk1"/>
                          </a:solidFill>
                          <a:effectLst/>
                          <a:latin typeface="+mn-lt"/>
                          <a:ea typeface="+mn-ea"/>
                          <a:cs typeface="+mn-cs"/>
                        </a:rPr>
                        <a:t>Equipment other than </a:t>
                      </a:r>
                      <a:r>
                        <a:rPr lang="en-GB" sz="1050" b="1" i="1" kern="1200" dirty="0">
                          <a:solidFill>
                            <a:schemeClr val="dk1"/>
                          </a:solidFill>
                          <a:effectLst/>
                          <a:latin typeface="+mn-lt"/>
                          <a:ea typeface="+mn-ea"/>
                          <a:cs typeface="+mn-cs"/>
                        </a:rPr>
                        <a:t>Generating Units</a:t>
                      </a:r>
                      <a:r>
                        <a:rPr lang="en-GB" sz="1050" i="1" kern="1200" dirty="0">
                          <a:solidFill>
                            <a:schemeClr val="dk1"/>
                          </a:solidFill>
                          <a:effectLst/>
                          <a:latin typeface="+mn-lt"/>
                          <a:ea typeface="+mn-ea"/>
                          <a:cs typeface="+mn-cs"/>
                        </a:rPr>
                        <a:t> (eg traction loads, lift motors etc) may act as a short term source of energy, and inject electrical energy into the </a:t>
                      </a:r>
                      <a:r>
                        <a:rPr lang="en-GB" sz="1050" b="1" i="1" kern="1200" dirty="0">
                          <a:solidFill>
                            <a:schemeClr val="dk1"/>
                          </a:solidFill>
                          <a:effectLst/>
                          <a:latin typeface="+mn-lt"/>
                          <a:ea typeface="+mn-ea"/>
                          <a:cs typeface="+mn-cs"/>
                        </a:rPr>
                        <a:t>Customer’s Installation</a:t>
                      </a:r>
                      <a:r>
                        <a:rPr lang="en-GB" sz="1050" i="1" kern="1200" dirty="0">
                          <a:solidFill>
                            <a:schemeClr val="dk1"/>
                          </a:solidFill>
                          <a:effectLst/>
                          <a:latin typeface="+mn-lt"/>
                          <a:ea typeface="+mn-ea"/>
                          <a:cs typeface="+mn-cs"/>
                        </a:rPr>
                        <a:t> when they operate in a regenerative mode. In general EREC G99 will not apply as there will be no need to make any specific design accommodation for such equipment as it is unlikely that they will support any possible power island for a significant length of time. Where such equipment can act as a source of electrical energy for more than a few seconds (say typically 20 s), the </a:t>
                      </a:r>
                      <a:r>
                        <a:rPr lang="en-GB" sz="1050" b="1" i="1" kern="1200" dirty="0">
                          <a:solidFill>
                            <a:schemeClr val="dk1"/>
                          </a:solidFill>
                          <a:effectLst/>
                          <a:latin typeface="+mn-lt"/>
                          <a:ea typeface="+mn-ea"/>
                          <a:cs typeface="+mn-cs"/>
                        </a:rPr>
                        <a:t>DNO</a:t>
                      </a:r>
                      <a:r>
                        <a:rPr lang="en-GB" sz="1050" i="1" kern="1200" dirty="0">
                          <a:solidFill>
                            <a:schemeClr val="dk1"/>
                          </a:solidFill>
                          <a:effectLst/>
                          <a:latin typeface="+mn-lt"/>
                          <a:ea typeface="+mn-ea"/>
                          <a:cs typeface="+mn-cs"/>
                        </a:rPr>
                        <a:t> will advise the </a:t>
                      </a:r>
                      <a:r>
                        <a:rPr lang="en-GB" sz="1050" b="1" i="1" kern="1200" dirty="0">
                          <a:solidFill>
                            <a:schemeClr val="dk1"/>
                          </a:solidFill>
                          <a:effectLst/>
                          <a:latin typeface="+mn-lt"/>
                          <a:ea typeface="+mn-ea"/>
                          <a:cs typeface="+mn-cs"/>
                        </a:rPr>
                        <a:t>Customer</a:t>
                      </a:r>
                      <a:r>
                        <a:rPr lang="en-GB" sz="1050" i="1" kern="1200" dirty="0">
                          <a:solidFill>
                            <a:schemeClr val="dk1"/>
                          </a:solidFill>
                          <a:effectLst/>
                          <a:latin typeface="+mn-lt"/>
                          <a:ea typeface="+mn-ea"/>
                          <a:cs typeface="+mn-cs"/>
                        </a:rPr>
                        <a:t> if the </a:t>
                      </a:r>
                      <a:r>
                        <a:rPr lang="en-GB" sz="1050" b="1" i="1" kern="1200" dirty="0">
                          <a:solidFill>
                            <a:schemeClr val="dk1"/>
                          </a:solidFill>
                          <a:effectLst/>
                          <a:latin typeface="+mn-lt"/>
                          <a:ea typeface="+mn-ea"/>
                          <a:cs typeface="+mn-cs"/>
                        </a:rPr>
                        <a:t>Customer’s Installation</a:t>
                      </a:r>
                      <a:r>
                        <a:rPr lang="en-GB" sz="1050" i="1" kern="1200" dirty="0">
                          <a:solidFill>
                            <a:schemeClr val="dk1"/>
                          </a:solidFill>
                          <a:effectLst/>
                          <a:latin typeface="+mn-lt"/>
                          <a:ea typeface="+mn-ea"/>
                          <a:cs typeface="+mn-cs"/>
                        </a:rPr>
                        <a:t> requires any special consideration such as reverse power protection on a case by case basis</a:t>
                      </a:r>
                      <a:r>
                        <a:rPr lang="en-GB" sz="1050" kern="1200" dirty="0">
                          <a:solidFill>
                            <a:schemeClr val="dk1"/>
                          </a:solidFill>
                          <a:effectLst/>
                          <a:latin typeface="+mn-lt"/>
                          <a:ea typeface="+mn-ea"/>
                          <a:cs typeface="+mn-cs"/>
                        </a:rPr>
                        <a:t>.”</a:t>
                      </a:r>
                      <a:endParaRPr lang="en-US" sz="1050" b="0" u="none" strike="noStrike" kern="1200" dirty="0">
                        <a:solidFill>
                          <a:schemeClr val="tx1"/>
                        </a:solidFill>
                        <a:effectLst/>
                      </a:endParaRPr>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67476336"/>
                  </a:ext>
                </a:extLst>
              </a:tr>
            </a:tbl>
          </a:graphicData>
        </a:graphic>
      </p:graphicFrame>
      <p:pic>
        <p:nvPicPr>
          <p:cNvPr id="6" name="Picture 5">
            <a:extLst>
              <a:ext uri="{FF2B5EF4-FFF2-40B4-BE49-F238E27FC236}">
                <a16:creationId xmlns:a16="http://schemas.microsoft.com/office/drawing/2014/main" id="{D3AE3AD6-CB3C-48CD-BE87-490649C74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3083" y="2817468"/>
            <a:ext cx="2771775" cy="1776095"/>
          </a:xfrm>
          <a:prstGeom prst="rect">
            <a:avLst/>
          </a:prstGeom>
        </p:spPr>
      </p:pic>
    </p:spTree>
    <p:extLst>
      <p:ext uri="{BB962C8B-B14F-4D97-AF65-F5344CB8AC3E}">
        <p14:creationId xmlns:p14="http://schemas.microsoft.com/office/powerpoint/2010/main" val="179427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- 9.</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22</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extLst>
              <p:ext uri="{D42A27DB-BD31-4B8C-83A1-F6EECF244321}">
                <p14:modId xmlns:p14="http://schemas.microsoft.com/office/powerpoint/2010/main" val="1746425151"/>
              </p:ext>
            </p:extLst>
          </p:nvPr>
        </p:nvGraphicFramePr>
        <p:xfrm>
          <a:off x="720000" y="1452678"/>
          <a:ext cx="11082336" cy="414096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4435565">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122</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I represent a UK water industry working group responsible for the development and maintenance of electrical specifications.  During recent work to update a specification for low voltage diesel generator sets, I was asked by the group to lobby the ENA technical committee responsible for G99 to consider relaxing the following clause in EREC G99:</a:t>
                      </a:r>
                    </a:p>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7.3.3.1 parallel operation</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627063" indent="-627063" algn="l" rtl="0" eaLnBrk="1" fontAlgn="t" latinLnBrk="0" hangingPunct="1">
                        <a:spcBef>
                          <a:spcPts val="0"/>
                        </a:spcBef>
                        <a:spcAft>
                          <a:spcPts val="0"/>
                        </a:spcAft>
                      </a:pPr>
                      <a:r>
                        <a:rPr lang="en-US" sz="1200" b="0" i="0" u="none" strike="noStrike" dirty="0">
                          <a:effectLst/>
                          <a:latin typeface="Arial" panose="020B0604020202020204" pitchFamily="34" charset="0"/>
                        </a:rPr>
                        <a:t>7.3.3.1	The Power Generating Module may be permitted to operate in parallel with the Distribution Network for no more than 5 minutes in any month, and no more frequently than once per week. If the duration of parallel connection exceeds this period, or this frequency, then the Power Generating Module shall be considered as if it is, or can be, operated in long-term parallel operation mode</a:t>
                      </a:r>
                      <a:r>
                        <a:rPr lang="en-US" sz="1200" b="0" i="0" u="none" strike="noStrike" dirty="0">
                          <a:solidFill>
                            <a:schemeClr val="tx1"/>
                          </a:solidFill>
                          <a:effectLst/>
                          <a:latin typeface="Arial" panose="020B0604020202020204" pitchFamily="34" charset="0"/>
                        </a:rPr>
                        <a:t>. </a:t>
                      </a:r>
                      <a:r>
                        <a:rPr lang="en-US" sz="1200" b="0" i="0" u="none" strike="noStrike" dirty="0">
                          <a:solidFill>
                            <a:schemeClr val="tx1"/>
                          </a:solidFill>
                          <a:effectLst/>
                          <a:highlight>
                            <a:srgbClr val="FFFF00"/>
                          </a:highlight>
                          <a:latin typeface="Arial" panose="020B0604020202020204" pitchFamily="34" charset="0"/>
                        </a:rPr>
                        <a:t>An alternative frequency and duration may be agreed between the DNO and the Generator taking account of particular site circumstances and Power Generating Module design</a:t>
                      </a:r>
                      <a:r>
                        <a:rPr lang="en-US" sz="1200" b="0" i="0" u="none" strike="noStrike" dirty="0">
                          <a:solidFill>
                            <a:schemeClr val="tx1"/>
                          </a:solidFill>
                          <a:effectLst/>
                          <a:latin typeface="Arial" panose="020B0604020202020204" pitchFamily="34" charset="0"/>
                        </a:rPr>
                        <a:t>. </a:t>
                      </a:r>
                      <a:r>
                        <a:rPr lang="en-US" sz="1200" b="0" i="0" u="none" strike="noStrike" dirty="0">
                          <a:effectLst/>
                          <a:latin typeface="Arial" panose="020B0604020202020204" pitchFamily="34" charset="0"/>
                        </a:rPr>
                        <a:t>An electrical time interlock should be installed to ensure that the period of parallel operation does not exceed the agreed period. The timer should be a separate device from the changeover control system such that failure of the auto changeover system will not prevent the parallel being broken.</a:t>
                      </a:r>
                    </a:p>
                    <a:p>
                      <a:pPr marL="627063" indent="-627063"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Notice that the highlighted text already allows for an agreement between the DNO and Generator to agree an appropriate testing regime, subject to there being a valid reason to do so.  An alternative would be to fit full LoM protection and address any relevant points from 7.3.3.4, in which case the PGM would be treated as LTP.</a:t>
                      </a: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To be reviewed as part of the next update to G99.</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103956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FFB4-773E-40AA-AAC6-044C78EEC73D}"/>
              </a:ext>
            </a:extLst>
          </p:cNvPr>
          <p:cNvSpPr>
            <a:spLocks noGrp="1"/>
          </p:cNvSpPr>
          <p:nvPr>
            <p:ph type="title"/>
          </p:nvPr>
        </p:nvSpPr>
        <p:spPr/>
        <p:txBody>
          <a:bodyPr/>
          <a:lstStyle/>
          <a:p>
            <a:r>
              <a:rPr lang="en-GB" dirty="0"/>
              <a:t>Outstanding Issues - 10.</a:t>
            </a:r>
          </a:p>
        </p:txBody>
      </p:sp>
      <p:sp>
        <p:nvSpPr>
          <p:cNvPr id="4" name="Slide Number Placeholder 3">
            <a:extLst>
              <a:ext uri="{FF2B5EF4-FFF2-40B4-BE49-F238E27FC236}">
                <a16:creationId xmlns:a16="http://schemas.microsoft.com/office/drawing/2014/main" id="{5975A030-FA52-4ACA-98C9-5760E62F6CE9}"/>
              </a:ext>
            </a:extLst>
          </p:cNvPr>
          <p:cNvSpPr>
            <a:spLocks noGrp="1"/>
          </p:cNvSpPr>
          <p:nvPr>
            <p:ph type="sldNum" sz="quarter" idx="12"/>
          </p:nvPr>
        </p:nvSpPr>
        <p:spPr/>
        <p:txBody>
          <a:bodyPr/>
          <a:lstStyle/>
          <a:p>
            <a:fld id="{98FF217E-B86F-EA42-9607-BE163228A213}" type="slidenum">
              <a:rPr lang="en-GB" smtClean="0"/>
              <a:pPr/>
              <a:t>23</a:t>
            </a:fld>
            <a:endParaRPr lang="en-GB"/>
          </a:p>
        </p:txBody>
      </p:sp>
      <p:graphicFrame>
        <p:nvGraphicFramePr>
          <p:cNvPr id="5" name="Table 5">
            <a:extLst>
              <a:ext uri="{FF2B5EF4-FFF2-40B4-BE49-F238E27FC236}">
                <a16:creationId xmlns:a16="http://schemas.microsoft.com/office/drawing/2014/main" id="{C64D8200-0826-4AF1-A3B2-7650AFB22FD4}"/>
              </a:ext>
            </a:extLst>
          </p:cNvPr>
          <p:cNvGraphicFramePr>
            <a:graphicFrameLocks/>
          </p:cNvGraphicFramePr>
          <p:nvPr>
            <p:extLst>
              <p:ext uri="{D42A27DB-BD31-4B8C-83A1-F6EECF244321}">
                <p14:modId xmlns:p14="http://schemas.microsoft.com/office/powerpoint/2010/main" val="83461808"/>
              </p:ext>
            </p:extLst>
          </p:nvPr>
        </p:nvGraphicFramePr>
        <p:xfrm>
          <a:off x="720000" y="1452678"/>
          <a:ext cx="11082336" cy="414096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4435565">
                  <a:extLst>
                    <a:ext uri="{9D8B030D-6E8A-4147-A177-3AD203B41FA5}">
                      <a16:colId xmlns:a16="http://schemas.microsoft.com/office/drawing/2014/main" val="3713780737"/>
                    </a:ext>
                  </a:extLst>
                </a:gridCol>
                <a:gridCol w="5881596">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112</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A common issue that keeps coming up is Registered Capacity vs design install and grid agreements.</a:t>
                      </a:r>
                    </a:p>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I have a specific case where the G99 and connection agreement is for 9MW, the developer undersized the inverters slightly. So it can only produce 8.5MW ( in round numbers) whilst operating in the 0.95 lag/lead range. This is what is shown when we do the G99 study, and we noted this shortfall.</a:t>
                      </a:r>
                    </a:p>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So the question arises, of what happens to the site now and what can it do. Specifically,</a:t>
                      </a:r>
                    </a:p>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1) Is it’s new official RC 9MW or 8.5MW </a:t>
                      </a:r>
                      <a:r>
                        <a:rPr lang="en-US" sz="1200" b="0" i="0" u="none" strike="noStrike" dirty="0" err="1">
                          <a:effectLst/>
                          <a:latin typeface="Arial" panose="020B0604020202020204" pitchFamily="34" charset="0"/>
                        </a:rPr>
                        <a:t>I.e</a:t>
                      </a:r>
                      <a:r>
                        <a:rPr lang="en-US" sz="1200" b="0" i="0" u="none" strike="noStrike" dirty="0">
                          <a:effectLst/>
                          <a:latin typeface="Arial" panose="020B0604020202020204" pitchFamily="34" charset="0"/>
                        </a:rPr>
                        <a:t> do they retain their original agreed capacity, or is this list back to the DNO? This is a common sticking point, taking the above example it cannot meet the 9MW required, but they may upgrade an inverter later to give them more MVAr headroom and it could then operate at 9MW.</a:t>
                      </a:r>
                    </a:p>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2) If the DNO doesn’t want/need them to operate across the 0.95 lag/lead range can they then operate at 9MW active power and say unity or 0.98pf. In this case they are producing their official R, but their system design does not meet the required G99 standard for a 9MW site.</a:t>
                      </a: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This is an issue that does re-appear from time to time.  We have attempted to deal with it in the past in issues 40, 80 and 83.</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We went through it with slides at the 7 June DER TF.  DNOs have summarized how they specify maximum capacities and power factors in their connexion agreements</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We propose that we incorporate the material from the 7 June meeting into the next version of the DG</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1" dirty="0">
                          <a:solidFill>
                            <a:schemeClr val="tx2"/>
                          </a:solidFill>
                        </a:rPr>
                        <a:t>The slides (previous material slightly updated and expanded, including examples with site demand) are included in an appendix to this pack. </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txBody>
                  <a:tcPr marL="112522" marR="112522" marT="56261" marB="562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870228"/>
                  </a:ext>
                </a:extLst>
              </a:tr>
            </a:tbl>
          </a:graphicData>
        </a:graphic>
      </p:graphicFrame>
    </p:spTree>
    <p:extLst>
      <p:ext uri="{BB962C8B-B14F-4D97-AF65-F5344CB8AC3E}">
        <p14:creationId xmlns:p14="http://schemas.microsoft.com/office/powerpoint/2010/main" val="106327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31E2-658C-4BD4-A1D2-615DE077F551}"/>
              </a:ext>
            </a:extLst>
          </p:cNvPr>
          <p:cNvSpPr>
            <a:spLocks noGrp="1"/>
          </p:cNvSpPr>
          <p:nvPr>
            <p:ph type="ctrTitle"/>
          </p:nvPr>
        </p:nvSpPr>
        <p:spPr/>
        <p:txBody>
          <a:bodyPr/>
          <a:lstStyle/>
          <a:p>
            <a:r>
              <a:rPr lang="en-GB" dirty="0"/>
              <a:t>Update on G100 and Fast Track</a:t>
            </a:r>
          </a:p>
        </p:txBody>
      </p:sp>
      <p:sp>
        <p:nvSpPr>
          <p:cNvPr id="3" name="Slide Number Placeholder 2">
            <a:extLst>
              <a:ext uri="{FF2B5EF4-FFF2-40B4-BE49-F238E27FC236}">
                <a16:creationId xmlns:a16="http://schemas.microsoft.com/office/drawing/2014/main" id="{497C660C-4280-494D-B6AD-3665872C845C}"/>
              </a:ext>
            </a:extLst>
          </p:cNvPr>
          <p:cNvSpPr>
            <a:spLocks noGrp="1"/>
          </p:cNvSpPr>
          <p:nvPr>
            <p:ph type="sldNum" sz="quarter" idx="12"/>
          </p:nvPr>
        </p:nvSpPr>
        <p:spPr/>
        <p:txBody>
          <a:bodyPr/>
          <a:lstStyle/>
          <a:p>
            <a:fld id="{98FF217E-B86F-EA42-9607-BE163228A213}" type="slidenum">
              <a:rPr lang="en-GB" smtClean="0"/>
              <a:t>24</a:t>
            </a:fld>
            <a:endParaRPr lang="en-GB"/>
          </a:p>
        </p:txBody>
      </p:sp>
    </p:spTree>
    <p:extLst>
      <p:ext uri="{BB962C8B-B14F-4D97-AF65-F5344CB8AC3E}">
        <p14:creationId xmlns:p14="http://schemas.microsoft.com/office/powerpoint/2010/main" val="1711115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50A0-A681-4048-A02E-758FB7E8B8B7}"/>
              </a:ext>
            </a:extLst>
          </p:cNvPr>
          <p:cNvSpPr>
            <a:spLocks noGrp="1"/>
          </p:cNvSpPr>
          <p:nvPr>
            <p:ph type="title"/>
          </p:nvPr>
        </p:nvSpPr>
        <p:spPr/>
        <p:txBody>
          <a:bodyPr/>
          <a:lstStyle/>
          <a:p>
            <a:r>
              <a:rPr lang="en-GB" dirty="0"/>
              <a:t>G100 and Fast Track</a:t>
            </a:r>
          </a:p>
        </p:txBody>
      </p:sp>
      <p:sp>
        <p:nvSpPr>
          <p:cNvPr id="3" name="Content Placeholder 2">
            <a:extLst>
              <a:ext uri="{FF2B5EF4-FFF2-40B4-BE49-F238E27FC236}">
                <a16:creationId xmlns:a16="http://schemas.microsoft.com/office/drawing/2014/main" id="{6A236B61-77B8-45A6-854C-0E32CE3296E3}"/>
              </a:ext>
            </a:extLst>
          </p:cNvPr>
          <p:cNvSpPr>
            <a:spLocks noGrp="1"/>
          </p:cNvSpPr>
          <p:nvPr>
            <p:ph idx="1"/>
          </p:nvPr>
        </p:nvSpPr>
        <p:spPr>
          <a:xfrm>
            <a:off x="720000" y="1449000"/>
            <a:ext cx="11083554" cy="3960000"/>
          </a:xfrm>
        </p:spPr>
        <p:txBody>
          <a:bodyPr/>
          <a:lstStyle/>
          <a:p>
            <a:r>
              <a:rPr lang="en-GB" dirty="0"/>
              <a:t>G100</a:t>
            </a:r>
          </a:p>
          <a:p>
            <a:pPr lvl="1"/>
            <a:r>
              <a:rPr lang="en-GB" dirty="0"/>
              <a:t>The Distribution Code Review Panel decided that G100 should not be an Annex 1 document to the Distribution Code.</a:t>
            </a:r>
          </a:p>
          <a:p>
            <a:pPr lvl="1"/>
            <a:r>
              <a:rPr lang="en-GB" dirty="0"/>
              <a:t>The ENA published G100 Issue 2 at the beginning of May.  It is available free of charge from the ENA’s document library </a:t>
            </a:r>
            <a:r>
              <a:rPr lang="en-GB" dirty="0">
                <a:hlinkClick r:id="rId2"/>
              </a:rPr>
              <a:t>https://www.ena-eng.org/ENA-Docs/</a:t>
            </a:r>
            <a:r>
              <a:rPr lang="en-GB" dirty="0"/>
              <a:t> </a:t>
            </a:r>
          </a:p>
          <a:p>
            <a:pPr lvl="1"/>
            <a:r>
              <a:rPr lang="en-GB" dirty="0"/>
              <a:t>Given new issue 123 from SolarEdge, Issue 2 Amendment 1 might follow on fairly soon.</a:t>
            </a:r>
          </a:p>
          <a:p>
            <a:pPr lvl="1"/>
            <a:endParaRPr lang="en-GB" dirty="0"/>
          </a:p>
          <a:p>
            <a:r>
              <a:rPr lang="en-GB" dirty="0"/>
              <a:t>Fast Track</a:t>
            </a:r>
          </a:p>
          <a:p>
            <a:pPr lvl="1"/>
            <a:r>
              <a:rPr lang="en-GB" dirty="0"/>
              <a:t>The proposed modifications to G98 and G99 were submitted to Ofgem on 4 May, with an implementation date of 2 months after (if) Ofgem approve the modification.</a:t>
            </a:r>
          </a:p>
          <a:p>
            <a:pPr lvl="1"/>
            <a:r>
              <a:rPr lang="en-GB" dirty="0"/>
              <a:t>Ofgem’s website suggests that Ofgem will make a decision by 01 August 2022.</a:t>
            </a:r>
          </a:p>
          <a:p>
            <a:pPr lvl="1"/>
            <a:endParaRPr lang="en-GB" dirty="0"/>
          </a:p>
          <a:p>
            <a:pPr lvl="1"/>
            <a:endParaRPr lang="en-GB" dirty="0"/>
          </a:p>
        </p:txBody>
      </p:sp>
      <p:sp>
        <p:nvSpPr>
          <p:cNvPr id="4" name="Slide Number Placeholder 3">
            <a:extLst>
              <a:ext uri="{FF2B5EF4-FFF2-40B4-BE49-F238E27FC236}">
                <a16:creationId xmlns:a16="http://schemas.microsoft.com/office/drawing/2014/main" id="{8D2B1BA1-955A-4F2A-AC59-7C5A6768D250}"/>
              </a:ext>
            </a:extLst>
          </p:cNvPr>
          <p:cNvSpPr>
            <a:spLocks noGrp="1"/>
          </p:cNvSpPr>
          <p:nvPr>
            <p:ph type="sldNum" sz="quarter" idx="12"/>
          </p:nvPr>
        </p:nvSpPr>
        <p:spPr/>
        <p:txBody>
          <a:bodyPr/>
          <a:lstStyle/>
          <a:p>
            <a:fld id="{98FF217E-B86F-EA42-9607-BE163228A213}" type="slidenum">
              <a:rPr lang="en-GB" smtClean="0"/>
              <a:pPr/>
              <a:t>25</a:t>
            </a:fld>
            <a:endParaRPr lang="en-GB"/>
          </a:p>
        </p:txBody>
      </p:sp>
      <p:pic>
        <p:nvPicPr>
          <p:cNvPr id="6" name="Picture 5">
            <a:extLst>
              <a:ext uri="{FF2B5EF4-FFF2-40B4-BE49-F238E27FC236}">
                <a16:creationId xmlns:a16="http://schemas.microsoft.com/office/drawing/2014/main" id="{18D22299-11FC-AC84-EC6E-1269866CF240}"/>
              </a:ext>
            </a:extLst>
          </p:cNvPr>
          <p:cNvPicPr>
            <a:picLocks noChangeAspect="1"/>
          </p:cNvPicPr>
          <p:nvPr/>
        </p:nvPicPr>
        <p:blipFill>
          <a:blip r:embed="rId3"/>
          <a:stretch>
            <a:fillRect/>
          </a:stretch>
        </p:blipFill>
        <p:spPr>
          <a:xfrm>
            <a:off x="720000" y="5074104"/>
            <a:ext cx="6649378" cy="685896"/>
          </a:xfrm>
          <a:prstGeom prst="rect">
            <a:avLst/>
          </a:prstGeom>
        </p:spPr>
      </p:pic>
    </p:spTree>
    <p:extLst>
      <p:ext uri="{BB962C8B-B14F-4D97-AF65-F5344CB8AC3E}">
        <p14:creationId xmlns:p14="http://schemas.microsoft.com/office/powerpoint/2010/main" val="3388874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A59F9-9D61-4729-B14E-72B7485DF160}"/>
              </a:ext>
            </a:extLst>
          </p:cNvPr>
          <p:cNvSpPr>
            <a:spLocks noGrp="1"/>
          </p:cNvSpPr>
          <p:nvPr>
            <p:ph type="ctrTitle"/>
          </p:nvPr>
        </p:nvSpPr>
        <p:spPr/>
        <p:txBody>
          <a:bodyPr/>
          <a:lstStyle/>
          <a:p>
            <a:r>
              <a:rPr lang="en-GB" dirty="0"/>
              <a:t>GC0117</a:t>
            </a:r>
          </a:p>
        </p:txBody>
      </p:sp>
      <p:sp>
        <p:nvSpPr>
          <p:cNvPr id="4" name="Slide Number Placeholder 3">
            <a:extLst>
              <a:ext uri="{FF2B5EF4-FFF2-40B4-BE49-F238E27FC236}">
                <a16:creationId xmlns:a16="http://schemas.microsoft.com/office/drawing/2014/main" id="{89B76D53-9269-4FEF-8AA9-8F44C5528F77}"/>
              </a:ext>
            </a:extLst>
          </p:cNvPr>
          <p:cNvSpPr>
            <a:spLocks noGrp="1"/>
          </p:cNvSpPr>
          <p:nvPr>
            <p:ph type="sldNum" sz="quarter" idx="12"/>
          </p:nvPr>
        </p:nvSpPr>
        <p:spPr/>
        <p:txBody>
          <a:bodyPr/>
          <a:lstStyle/>
          <a:p>
            <a:fld id="{98FF217E-B86F-EA42-9607-BE163228A213}" type="slidenum">
              <a:rPr lang="en-GB" smtClean="0"/>
              <a:pPr/>
              <a:t>26</a:t>
            </a:fld>
            <a:endParaRPr lang="en-GB"/>
          </a:p>
        </p:txBody>
      </p:sp>
    </p:spTree>
    <p:extLst>
      <p:ext uri="{BB962C8B-B14F-4D97-AF65-F5344CB8AC3E}">
        <p14:creationId xmlns:p14="http://schemas.microsoft.com/office/powerpoint/2010/main" val="600962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5D9A-43D1-4701-B682-E1E6D98B7257}"/>
              </a:ext>
            </a:extLst>
          </p:cNvPr>
          <p:cNvSpPr>
            <a:spLocks noGrp="1"/>
          </p:cNvSpPr>
          <p:nvPr>
            <p:ph type="title"/>
          </p:nvPr>
        </p:nvSpPr>
        <p:spPr/>
        <p:txBody>
          <a:bodyPr/>
          <a:lstStyle/>
          <a:p>
            <a:r>
              <a:rPr lang="en-GB" dirty="0"/>
              <a:t>Grid Code Modification Proposal GC0117</a:t>
            </a:r>
          </a:p>
        </p:txBody>
      </p:sp>
      <p:sp>
        <p:nvSpPr>
          <p:cNvPr id="3" name="Content Placeholder 2">
            <a:extLst>
              <a:ext uri="{FF2B5EF4-FFF2-40B4-BE49-F238E27FC236}">
                <a16:creationId xmlns:a16="http://schemas.microsoft.com/office/drawing/2014/main" id="{9F4DFA58-6BBD-48C4-BF25-AFA6EE48DE05}"/>
              </a:ext>
            </a:extLst>
          </p:cNvPr>
          <p:cNvSpPr>
            <a:spLocks noGrp="1"/>
          </p:cNvSpPr>
          <p:nvPr>
            <p:ph idx="1"/>
          </p:nvPr>
        </p:nvSpPr>
        <p:spPr/>
        <p:txBody>
          <a:bodyPr/>
          <a:lstStyle/>
          <a:p>
            <a:r>
              <a:rPr lang="en-GB" dirty="0"/>
              <a:t>Objective is to align the definition of Small and Large across GB.</a:t>
            </a:r>
          </a:p>
          <a:p>
            <a:r>
              <a:rPr lang="en-GB" dirty="0"/>
              <a:t>NGESO’s proposal is to l</a:t>
            </a:r>
            <a:r>
              <a:rPr lang="en-US" dirty="0" err="1"/>
              <a:t>ower</a:t>
            </a:r>
            <a:r>
              <a:rPr lang="en-US" dirty="0"/>
              <a:t> the Large threshold to 10MW in England and Wales.</a:t>
            </a:r>
          </a:p>
          <a:p>
            <a:r>
              <a:rPr lang="en-GB" dirty="0"/>
              <a:t>Several alternative proposals being considered:</a:t>
            </a:r>
          </a:p>
          <a:p>
            <a:pPr marL="465137" lvl="2" indent="-457200">
              <a:buFont typeface="+mj-lt"/>
              <a:buAutoNum type="arabicPeriod"/>
            </a:pPr>
            <a:r>
              <a:rPr lang="en-GB" dirty="0"/>
              <a:t>Implement the 50MW-100MW Medium classification in Scotland</a:t>
            </a:r>
          </a:p>
          <a:p>
            <a:pPr marL="465137" lvl="2" indent="-457200">
              <a:buFont typeface="+mj-lt"/>
              <a:buAutoNum type="arabicPeriod"/>
            </a:pPr>
            <a:r>
              <a:rPr lang="en-GB" dirty="0"/>
              <a:t>Raise the 10MW and 30MW threshold in Scotland to 100MW</a:t>
            </a:r>
          </a:p>
          <a:p>
            <a:pPr marL="465137" lvl="2" indent="-457200">
              <a:buFont typeface="+mj-lt"/>
              <a:buAutoNum type="arabicPeriod"/>
            </a:pPr>
            <a:r>
              <a:rPr lang="en-GB" dirty="0"/>
              <a:t>Implement 50-100MW Medium in Scotland, but add in some balancing mechanism requirements to all generation in this range in GB.</a:t>
            </a:r>
          </a:p>
          <a:p>
            <a:pPr marL="465137" lvl="2" indent="-457200">
              <a:buFont typeface="+mj-lt"/>
              <a:buAutoNum type="arabicPeriod"/>
            </a:pPr>
            <a:r>
              <a:rPr lang="en-GB" dirty="0"/>
              <a:t>As 3, but with all generation from 1MW and above having to agree to be part of a Regional Development Programme</a:t>
            </a:r>
          </a:p>
          <a:p>
            <a:r>
              <a:rPr lang="en-GB" dirty="0"/>
              <a:t>NGESO’s Regional Development Programme is an initiative to resolve, initially, transmission constraints by having tri-partite contracts between NGESO, DNO and Generator.  Thus far participation has been optional.</a:t>
            </a:r>
          </a:p>
          <a:p>
            <a:pPr lvl="2"/>
            <a:endParaRPr lang="en-GB" dirty="0"/>
          </a:p>
        </p:txBody>
      </p:sp>
      <p:sp>
        <p:nvSpPr>
          <p:cNvPr id="4" name="Slide Number Placeholder 3">
            <a:extLst>
              <a:ext uri="{FF2B5EF4-FFF2-40B4-BE49-F238E27FC236}">
                <a16:creationId xmlns:a16="http://schemas.microsoft.com/office/drawing/2014/main" id="{7496B79B-17B1-40C2-8196-6E9906A315AE}"/>
              </a:ext>
            </a:extLst>
          </p:cNvPr>
          <p:cNvSpPr>
            <a:spLocks noGrp="1"/>
          </p:cNvSpPr>
          <p:nvPr>
            <p:ph type="sldNum" sz="quarter" idx="12"/>
          </p:nvPr>
        </p:nvSpPr>
        <p:spPr/>
        <p:txBody>
          <a:bodyPr/>
          <a:lstStyle/>
          <a:p>
            <a:fld id="{98FF217E-B86F-EA42-9607-BE163228A213}" type="slidenum">
              <a:rPr lang="en-GB" smtClean="0"/>
              <a:pPr/>
              <a:t>27</a:t>
            </a:fld>
            <a:endParaRPr lang="en-GB"/>
          </a:p>
        </p:txBody>
      </p:sp>
    </p:spTree>
    <p:extLst>
      <p:ext uri="{BB962C8B-B14F-4D97-AF65-F5344CB8AC3E}">
        <p14:creationId xmlns:p14="http://schemas.microsoft.com/office/powerpoint/2010/main" val="373480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DC5E1-AC51-D2E9-7F62-4A20E9022165}"/>
              </a:ext>
            </a:extLst>
          </p:cNvPr>
          <p:cNvSpPr>
            <a:spLocks noGrp="1"/>
          </p:cNvSpPr>
          <p:nvPr>
            <p:ph type="title"/>
          </p:nvPr>
        </p:nvSpPr>
        <p:spPr/>
        <p:txBody>
          <a:bodyPr/>
          <a:lstStyle/>
          <a:p>
            <a:r>
              <a:rPr lang="en-GB" dirty="0"/>
              <a:t>GC0117</a:t>
            </a:r>
          </a:p>
        </p:txBody>
      </p:sp>
      <p:sp>
        <p:nvSpPr>
          <p:cNvPr id="3" name="Content Placeholder 2">
            <a:extLst>
              <a:ext uri="{FF2B5EF4-FFF2-40B4-BE49-F238E27FC236}">
                <a16:creationId xmlns:a16="http://schemas.microsoft.com/office/drawing/2014/main" id="{60D9B1B6-E054-4E94-E62E-E1A7661E0D65}"/>
              </a:ext>
            </a:extLst>
          </p:cNvPr>
          <p:cNvSpPr>
            <a:spLocks noGrp="1"/>
          </p:cNvSpPr>
          <p:nvPr>
            <p:ph idx="1"/>
          </p:nvPr>
        </p:nvSpPr>
        <p:spPr/>
        <p:txBody>
          <a:bodyPr/>
          <a:lstStyle/>
          <a:p>
            <a:pPr indent="-258763"/>
            <a:r>
              <a:rPr lang="en-GB" dirty="0"/>
              <a:t>NGESO initially was arguing for the first of these options, but now it might now favour option 3; ie where the Medium threshold become 50MW in all of GB, but with some additional Balancing Mechanism obligations.</a:t>
            </a:r>
          </a:p>
          <a:p>
            <a:pPr indent="-258763"/>
            <a:r>
              <a:rPr lang="en-GB" dirty="0"/>
              <a:t>Crucially, all these proposals are now NOT retrospective.  </a:t>
            </a:r>
          </a:p>
          <a:p>
            <a:pPr indent="-258763"/>
            <a:r>
              <a:rPr lang="en-GB" dirty="0"/>
              <a:t>If the proposal remain not retrospective, there could be little or no impact on existing generation – although there would be some changes required for new generation, dependent on which option prevails.</a:t>
            </a:r>
          </a:p>
          <a:p>
            <a:r>
              <a:rPr lang="en-GB" dirty="0"/>
              <a:t>Consultation on the proposals is now expected to be published 07 July 2022.</a:t>
            </a:r>
          </a:p>
          <a:p>
            <a:endParaRPr lang="en-GB" dirty="0"/>
          </a:p>
        </p:txBody>
      </p:sp>
      <p:sp>
        <p:nvSpPr>
          <p:cNvPr id="4" name="Slide Number Placeholder 3">
            <a:extLst>
              <a:ext uri="{FF2B5EF4-FFF2-40B4-BE49-F238E27FC236}">
                <a16:creationId xmlns:a16="http://schemas.microsoft.com/office/drawing/2014/main" id="{27EFC5B2-B042-8BFE-1C36-83A48767D848}"/>
              </a:ext>
            </a:extLst>
          </p:cNvPr>
          <p:cNvSpPr>
            <a:spLocks noGrp="1"/>
          </p:cNvSpPr>
          <p:nvPr>
            <p:ph type="sldNum" sz="quarter" idx="12"/>
          </p:nvPr>
        </p:nvSpPr>
        <p:spPr/>
        <p:txBody>
          <a:bodyPr/>
          <a:lstStyle/>
          <a:p>
            <a:fld id="{98FF217E-B86F-EA42-9607-BE163228A213}" type="slidenum">
              <a:rPr lang="en-GB" smtClean="0"/>
              <a:pPr/>
              <a:t>28</a:t>
            </a:fld>
            <a:endParaRPr lang="en-GB"/>
          </a:p>
        </p:txBody>
      </p:sp>
    </p:spTree>
    <p:extLst>
      <p:ext uri="{BB962C8B-B14F-4D97-AF65-F5344CB8AC3E}">
        <p14:creationId xmlns:p14="http://schemas.microsoft.com/office/powerpoint/2010/main" val="224891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2A5E-7A3D-4DB1-B11E-751214C1A6D1}"/>
              </a:ext>
            </a:extLst>
          </p:cNvPr>
          <p:cNvSpPr>
            <a:spLocks noGrp="1"/>
          </p:cNvSpPr>
          <p:nvPr>
            <p:ph type="ctrTitle"/>
          </p:nvPr>
        </p:nvSpPr>
        <p:spPr/>
        <p:txBody>
          <a:bodyPr/>
          <a:lstStyle/>
          <a:p>
            <a:r>
              <a:rPr lang="en-GB" dirty="0"/>
              <a:t>Distributed ReStart, GC0148 &amp; GC0156 Emergency and Restoration</a:t>
            </a:r>
          </a:p>
        </p:txBody>
      </p:sp>
      <p:sp>
        <p:nvSpPr>
          <p:cNvPr id="3" name="Slide Number Placeholder 2">
            <a:extLst>
              <a:ext uri="{FF2B5EF4-FFF2-40B4-BE49-F238E27FC236}">
                <a16:creationId xmlns:a16="http://schemas.microsoft.com/office/drawing/2014/main" id="{746ED24F-6696-47BA-9CEB-36C1ECB07004}"/>
              </a:ext>
            </a:extLst>
          </p:cNvPr>
          <p:cNvSpPr>
            <a:spLocks noGrp="1"/>
          </p:cNvSpPr>
          <p:nvPr>
            <p:ph type="sldNum" sz="quarter" idx="12"/>
          </p:nvPr>
        </p:nvSpPr>
        <p:spPr/>
        <p:txBody>
          <a:bodyPr/>
          <a:lstStyle/>
          <a:p>
            <a:fld id="{98FF217E-B86F-EA42-9607-BE163228A213}" type="slidenum">
              <a:rPr lang="en-GB" smtClean="0"/>
              <a:t>29</a:t>
            </a:fld>
            <a:endParaRPr lang="en-GB"/>
          </a:p>
        </p:txBody>
      </p:sp>
    </p:spTree>
    <p:extLst>
      <p:ext uri="{BB962C8B-B14F-4D97-AF65-F5344CB8AC3E}">
        <p14:creationId xmlns:p14="http://schemas.microsoft.com/office/powerpoint/2010/main" val="316139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0B7-6247-5C4D-B4D2-367BAFA56A2E}"/>
              </a:ext>
            </a:extLst>
          </p:cNvPr>
          <p:cNvSpPr>
            <a:spLocks noGrp="1"/>
          </p:cNvSpPr>
          <p:nvPr>
            <p:ph type="title"/>
          </p:nvPr>
        </p:nvSpPr>
        <p:spPr/>
        <p:txBody>
          <a:bodyPr/>
          <a:lstStyle/>
          <a:p>
            <a:r>
              <a:rPr lang="en-GB" dirty="0"/>
              <a:t>Agenda</a:t>
            </a:r>
          </a:p>
        </p:txBody>
      </p:sp>
      <p:sp>
        <p:nvSpPr>
          <p:cNvPr id="6" name="Slide Number Placeholder 5">
            <a:extLst>
              <a:ext uri="{FF2B5EF4-FFF2-40B4-BE49-F238E27FC236}">
                <a16:creationId xmlns:a16="http://schemas.microsoft.com/office/drawing/2014/main" id="{CA815140-E51E-414C-B500-00A0F7C37FC2}"/>
              </a:ext>
            </a:extLst>
          </p:cNvPr>
          <p:cNvSpPr>
            <a:spLocks noGrp="1"/>
          </p:cNvSpPr>
          <p:nvPr>
            <p:ph type="sldNum" sz="quarter" idx="12"/>
          </p:nvPr>
        </p:nvSpPr>
        <p:spPr/>
        <p:txBody>
          <a:bodyPr/>
          <a:lstStyle/>
          <a:p>
            <a:fld id="{98FF217E-B86F-EA42-9607-BE163228A213}" type="slidenum">
              <a:rPr lang="en-GB"/>
              <a:pPr/>
              <a:t>3</a:t>
            </a:fld>
            <a:endParaRPr lang="en-GB"/>
          </a:p>
        </p:txBody>
      </p:sp>
      <p:graphicFrame>
        <p:nvGraphicFramePr>
          <p:cNvPr id="3" name="Table 2">
            <a:extLst>
              <a:ext uri="{FF2B5EF4-FFF2-40B4-BE49-F238E27FC236}">
                <a16:creationId xmlns:a16="http://schemas.microsoft.com/office/drawing/2014/main" id="{4ED2EA45-BA96-D782-6FAC-D6CF80921FE7}"/>
              </a:ext>
            </a:extLst>
          </p:cNvPr>
          <p:cNvGraphicFramePr>
            <a:graphicFrameLocks noGrp="1"/>
          </p:cNvGraphicFramePr>
          <p:nvPr>
            <p:extLst>
              <p:ext uri="{D42A27DB-BD31-4B8C-83A1-F6EECF244321}">
                <p14:modId xmlns:p14="http://schemas.microsoft.com/office/powerpoint/2010/main" val="3136614892"/>
              </p:ext>
            </p:extLst>
          </p:nvPr>
        </p:nvGraphicFramePr>
        <p:xfrm>
          <a:off x="3699216" y="1339910"/>
          <a:ext cx="4793567" cy="4460440"/>
        </p:xfrm>
        <a:graphic>
          <a:graphicData uri="http://schemas.openxmlformats.org/drawingml/2006/table">
            <a:tbl>
              <a:tblPr bandRow="1">
                <a:tableStyleId>{ED083AE6-46FA-4A59-8FB0-9F97EB10719F}</a:tableStyleId>
              </a:tblPr>
              <a:tblGrid>
                <a:gridCol w="271429">
                  <a:extLst>
                    <a:ext uri="{9D8B030D-6E8A-4147-A177-3AD203B41FA5}">
                      <a16:colId xmlns:a16="http://schemas.microsoft.com/office/drawing/2014/main" val="1304448931"/>
                    </a:ext>
                  </a:extLst>
                </a:gridCol>
                <a:gridCol w="617453">
                  <a:extLst>
                    <a:ext uri="{9D8B030D-6E8A-4147-A177-3AD203B41FA5}">
                      <a16:colId xmlns:a16="http://schemas.microsoft.com/office/drawing/2014/main" val="2444025507"/>
                    </a:ext>
                  </a:extLst>
                </a:gridCol>
                <a:gridCol w="3904685">
                  <a:extLst>
                    <a:ext uri="{9D8B030D-6E8A-4147-A177-3AD203B41FA5}">
                      <a16:colId xmlns:a16="http://schemas.microsoft.com/office/drawing/2014/main" val="1272192290"/>
                    </a:ext>
                  </a:extLst>
                </a:gridCol>
              </a:tblGrid>
              <a:tr h="269235">
                <a:tc>
                  <a:txBody>
                    <a:bodyPr/>
                    <a:lstStyle/>
                    <a:p>
                      <a:pPr>
                        <a:lnSpc>
                          <a:spcPct val="150000"/>
                        </a:lnSpc>
                      </a:pPr>
                      <a:r>
                        <a:rPr lang="en-GB" sz="1000">
                          <a:effectLst/>
                        </a:rPr>
                        <a:t>1</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50000"/>
                        </a:lnSpc>
                      </a:pPr>
                      <a:r>
                        <a:rPr lang="en-GB" sz="1000" spc="-15">
                          <a:effectLst/>
                        </a:rPr>
                        <a:t>14:00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50000"/>
                        </a:lnSpc>
                      </a:pPr>
                      <a:r>
                        <a:rPr lang="en-GB" sz="1000" spc="-15">
                          <a:effectLst/>
                        </a:rPr>
                        <a:t>Welcome, Introductions and Acceptance of Agenda.</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12166026"/>
                  </a:ext>
                </a:extLst>
              </a:tr>
              <a:tr h="269235">
                <a:tc>
                  <a:txBody>
                    <a:bodyPr/>
                    <a:lstStyle/>
                    <a:p>
                      <a:pPr>
                        <a:lnSpc>
                          <a:spcPct val="150000"/>
                        </a:lnSpc>
                      </a:pPr>
                      <a:r>
                        <a:rPr lang="en-GB" sz="1000" spc="-15">
                          <a:effectLst/>
                        </a:rPr>
                        <a:t>2</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50000"/>
                        </a:lnSpc>
                      </a:pPr>
                      <a:r>
                        <a:rPr lang="en-GB" sz="1000" spc="-15">
                          <a:effectLst/>
                        </a:rPr>
                        <a:t>14:05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50000"/>
                        </a:lnSpc>
                      </a:pPr>
                      <a:r>
                        <a:rPr lang="en-GB" sz="1000">
                          <a:effectLst/>
                        </a:rPr>
                        <a:t>Update on BESS connexion issues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15981205"/>
                  </a:ext>
                </a:extLst>
              </a:tr>
              <a:tr h="269235">
                <a:tc>
                  <a:txBody>
                    <a:bodyPr/>
                    <a:lstStyle/>
                    <a:p>
                      <a:pPr>
                        <a:lnSpc>
                          <a:spcPct val="150000"/>
                        </a:lnSpc>
                      </a:pPr>
                      <a:r>
                        <a:rPr lang="en-GB" sz="1000" spc="-15">
                          <a:effectLst/>
                        </a:rPr>
                        <a:t>3</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50000"/>
                        </a:lnSpc>
                      </a:pPr>
                      <a:r>
                        <a:rPr lang="en-GB" sz="1000" spc="-15">
                          <a:effectLst/>
                        </a:rPr>
                        <a:t>14:25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50000"/>
                        </a:lnSpc>
                      </a:pPr>
                      <a:r>
                        <a:rPr lang="en-GB" sz="1000" spc="-15">
                          <a:effectLst/>
                        </a:rPr>
                        <a:t>Digitalization of connexions - update</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82300708"/>
                  </a:ext>
                </a:extLst>
              </a:tr>
              <a:tr h="720571">
                <a:tc>
                  <a:txBody>
                    <a:bodyPr/>
                    <a:lstStyle/>
                    <a:p>
                      <a:pPr>
                        <a:lnSpc>
                          <a:spcPct val="150000"/>
                        </a:lnSpc>
                      </a:pPr>
                      <a:r>
                        <a:rPr lang="en-GB" sz="1000" spc="-15">
                          <a:effectLst/>
                        </a:rPr>
                        <a:t>4</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50000"/>
                        </a:lnSpc>
                      </a:pPr>
                      <a:r>
                        <a:rPr lang="en-GB" sz="1000" spc="-15">
                          <a:effectLst/>
                        </a:rPr>
                        <a:t>14:35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50000"/>
                        </a:lnSpc>
                      </a:pPr>
                      <a:r>
                        <a:rPr lang="en-GB" sz="1000" spc="-15">
                          <a:effectLst/>
                        </a:rPr>
                        <a:t>New Issues since the last forum:</a:t>
                      </a:r>
                      <a:endParaRPr lang="en-GB" sz="1000">
                        <a:effectLst/>
                      </a:endParaRPr>
                    </a:p>
                    <a:p>
                      <a:pPr marL="342900" lvl="0" indent="-342900">
                        <a:lnSpc>
                          <a:spcPct val="150000"/>
                        </a:lnSpc>
                        <a:buFont typeface="Symbol" panose="05050102010706020507" pitchFamily="18" charset="2"/>
                        <a:buChar char=""/>
                      </a:pPr>
                      <a:r>
                        <a:rPr lang="en-GB" sz="1000" spc="-15">
                          <a:effectLst/>
                        </a:rPr>
                        <a:t>123 Omissions in G100</a:t>
                      </a:r>
                      <a:endParaRPr lang="en-GB" sz="1000">
                        <a:effectLst/>
                      </a:endParaRPr>
                    </a:p>
                    <a:p>
                      <a:pPr marL="342900" lvl="0" indent="-342900">
                        <a:lnSpc>
                          <a:spcPct val="150000"/>
                        </a:lnSpc>
                        <a:buFont typeface="Symbol" panose="05050102010706020507" pitchFamily="18" charset="2"/>
                        <a:buChar char=""/>
                      </a:pPr>
                      <a:r>
                        <a:rPr lang="en-GB" sz="1000" spc="-15">
                          <a:effectLst/>
                        </a:rPr>
                        <a:t>124 Using private wires to connect generation</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62290761"/>
                  </a:ext>
                </a:extLst>
              </a:tr>
              <a:tr h="494903">
                <a:tc>
                  <a:txBody>
                    <a:bodyPr/>
                    <a:lstStyle/>
                    <a:p>
                      <a:pPr>
                        <a:lnSpc>
                          <a:spcPct val="150000"/>
                        </a:lnSpc>
                      </a:pPr>
                      <a:r>
                        <a:rPr lang="en-GB" sz="1000" spc="-15">
                          <a:effectLst/>
                        </a:rPr>
                        <a:t>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50000"/>
                        </a:lnSpc>
                      </a:pPr>
                      <a:r>
                        <a:rPr lang="en-GB" sz="1000" spc="-15">
                          <a:effectLst/>
                        </a:rPr>
                        <a:t>14:45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50000"/>
                        </a:lnSpc>
                      </a:pPr>
                      <a:r>
                        <a:rPr lang="en-GB" sz="1000" spc="-15">
                          <a:effectLst/>
                        </a:rPr>
                        <a:t>Unresolved issues</a:t>
                      </a:r>
                      <a:endParaRPr lang="en-GB" sz="1000">
                        <a:effectLst/>
                      </a:endParaRPr>
                    </a:p>
                    <a:p>
                      <a:pPr marL="342900" lvl="0" indent="-342900">
                        <a:lnSpc>
                          <a:spcPct val="150000"/>
                        </a:lnSpc>
                        <a:buFont typeface="Symbol" panose="05050102010706020507" pitchFamily="18" charset="2"/>
                        <a:buChar char=""/>
                      </a:pPr>
                      <a:r>
                        <a:rPr lang="en-GB" sz="1000" spc="-15">
                          <a:effectLst/>
                        </a:rPr>
                        <a:t>112 - 121</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57099260"/>
                  </a:ext>
                </a:extLst>
              </a:tr>
              <a:tr h="1397575">
                <a:tc>
                  <a:txBody>
                    <a:bodyPr/>
                    <a:lstStyle/>
                    <a:p>
                      <a:pPr>
                        <a:lnSpc>
                          <a:spcPct val="150000"/>
                        </a:lnSpc>
                      </a:pPr>
                      <a:r>
                        <a:rPr lang="en-GB" sz="1000" spc="-15">
                          <a:effectLst/>
                        </a:rPr>
                        <a:t>6</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50000"/>
                        </a:lnSpc>
                      </a:pPr>
                      <a:r>
                        <a:rPr lang="en-GB" sz="1000" spc="-15">
                          <a:effectLst/>
                        </a:rPr>
                        <a:t>15:10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50000"/>
                        </a:lnSpc>
                      </a:pPr>
                      <a:r>
                        <a:rPr lang="en-GB" sz="1000" spc="-15" dirty="0">
                          <a:effectLst/>
                        </a:rPr>
                        <a:t>Update on relevant topics:</a:t>
                      </a:r>
                      <a:endParaRPr lang="en-GB" sz="1000" dirty="0">
                        <a:effectLst/>
                      </a:endParaRPr>
                    </a:p>
                    <a:p>
                      <a:pPr marL="342900" lvl="0" indent="-342900">
                        <a:lnSpc>
                          <a:spcPct val="150000"/>
                        </a:lnSpc>
                        <a:buFont typeface="+mj-lt"/>
                        <a:buAutoNum type="romanLcPeriod"/>
                      </a:pPr>
                      <a:r>
                        <a:rPr lang="en-GB" sz="1000" spc="-15" dirty="0">
                          <a:effectLst/>
                        </a:rPr>
                        <a:t>G100</a:t>
                      </a:r>
                      <a:endParaRPr lang="en-GB" sz="1000" dirty="0">
                        <a:effectLst/>
                      </a:endParaRPr>
                    </a:p>
                    <a:p>
                      <a:pPr marL="342900" lvl="0" indent="-342900">
                        <a:lnSpc>
                          <a:spcPct val="150000"/>
                        </a:lnSpc>
                        <a:buFont typeface="+mj-lt"/>
                        <a:buAutoNum type="romanLcPeriod"/>
                      </a:pPr>
                      <a:r>
                        <a:rPr lang="en-GB" sz="1000" spc="-15" dirty="0">
                          <a:effectLst/>
                        </a:rPr>
                        <a:t>Fastrack </a:t>
                      </a:r>
                      <a:endParaRPr lang="en-GB" sz="1000" dirty="0">
                        <a:effectLst/>
                      </a:endParaRPr>
                    </a:p>
                    <a:p>
                      <a:pPr marL="342900" lvl="0" indent="-342900">
                        <a:lnSpc>
                          <a:spcPct val="150000"/>
                        </a:lnSpc>
                        <a:buFont typeface="+mj-lt"/>
                        <a:buAutoNum type="romanLcPeriod"/>
                      </a:pPr>
                      <a:r>
                        <a:rPr lang="en-GB" sz="1000" spc="-15" dirty="0">
                          <a:effectLst/>
                        </a:rPr>
                        <a:t>GC0117</a:t>
                      </a:r>
                      <a:endParaRPr lang="en-GB" sz="1000" dirty="0">
                        <a:effectLst/>
                      </a:endParaRPr>
                    </a:p>
                    <a:p>
                      <a:pPr marL="342900" lvl="0" indent="-342900">
                        <a:lnSpc>
                          <a:spcPct val="150000"/>
                        </a:lnSpc>
                        <a:buFont typeface="+mj-lt"/>
                        <a:buAutoNum type="romanLcPeriod"/>
                      </a:pPr>
                      <a:r>
                        <a:rPr lang="en-GB" sz="1000" spc="-15" dirty="0">
                          <a:effectLst/>
                        </a:rPr>
                        <a:t>Distributed Restart</a:t>
                      </a:r>
                      <a:endParaRPr lang="en-GB" sz="1000" dirty="0">
                        <a:effectLst/>
                      </a:endParaRPr>
                    </a:p>
                    <a:p>
                      <a:pPr marL="342900" lvl="0" indent="-342900">
                        <a:lnSpc>
                          <a:spcPct val="150000"/>
                        </a:lnSpc>
                        <a:buFont typeface="+mj-lt"/>
                        <a:buAutoNum type="romanLcPeriod"/>
                      </a:pPr>
                      <a:r>
                        <a:rPr lang="en-GB" sz="1000" spc="-15" dirty="0">
                          <a:effectLst/>
                        </a:rPr>
                        <a:t>EU Developments</a:t>
                      </a:r>
                    </a:p>
                    <a:p>
                      <a:pPr marL="342900" lvl="0" indent="-342900">
                        <a:lnSpc>
                          <a:spcPct val="150000"/>
                        </a:lnSpc>
                        <a:buFont typeface="+mj-lt"/>
                        <a:buAutoNum type="romanLcPeriod"/>
                      </a:pPr>
                      <a:r>
                        <a:rPr lang="en-GB" sz="1000" spc="-15" dirty="0">
                          <a:effectLst/>
                          <a:latin typeface="Arial" panose="020B0604020202020204" pitchFamily="34" charset="0"/>
                          <a:ea typeface="Times New Roman" panose="02020603050405020304" pitchFamily="18" charset="0"/>
                          <a:cs typeface="Times New Roman" panose="02020603050405020304" pitchFamily="18" charset="0"/>
                        </a:rPr>
                        <a:t>Storage and other G98/99 mods</a:t>
                      </a:r>
                    </a:p>
                    <a:p>
                      <a:pPr marL="342900" lvl="0" indent="-342900">
                        <a:lnSpc>
                          <a:spcPct val="150000"/>
                        </a:lnSpc>
                        <a:buFont typeface="+mj-lt"/>
                        <a:buAutoNum type="romanLcPeriod"/>
                      </a:pPr>
                      <a:r>
                        <a:rPr lang="en-GB" sz="1000" spc="-15" dirty="0">
                          <a:effectLst/>
                          <a:latin typeface="Arial" panose="020B0604020202020204" pitchFamily="34" charset="0"/>
                          <a:ea typeface="Times New Roman" panose="02020603050405020304" pitchFamily="18" charset="0"/>
                          <a:cs typeface="Times New Roman" panose="02020603050405020304" pitchFamily="18" charset="0"/>
                        </a:rPr>
                        <a:t>IET Consultation on PV Code of Practice</a:t>
                      </a: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08322645"/>
                  </a:ext>
                </a:extLst>
              </a:tr>
              <a:tr h="269235">
                <a:tc>
                  <a:txBody>
                    <a:bodyPr/>
                    <a:lstStyle/>
                    <a:p>
                      <a:pPr>
                        <a:lnSpc>
                          <a:spcPct val="150000"/>
                        </a:lnSpc>
                      </a:pPr>
                      <a:r>
                        <a:rPr lang="en-GB" sz="1000" spc="-15">
                          <a:effectLst/>
                        </a:rPr>
                        <a:t>7</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50000"/>
                        </a:lnSpc>
                      </a:pPr>
                      <a:r>
                        <a:rPr lang="en-GB" sz="1000" spc="-15">
                          <a:effectLst/>
                        </a:rPr>
                        <a:t>15:25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50000"/>
                        </a:lnSpc>
                      </a:pPr>
                      <a:r>
                        <a:rPr lang="en-GB" sz="1000">
                          <a:effectLst/>
                        </a:rPr>
                        <a:t>AOB</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96636500"/>
                  </a:ext>
                </a:extLst>
              </a:tr>
              <a:tr h="269235">
                <a:tc>
                  <a:txBody>
                    <a:bodyPr/>
                    <a:lstStyle/>
                    <a:p>
                      <a:pPr>
                        <a:lnSpc>
                          <a:spcPct val="150000"/>
                        </a:lnSpc>
                      </a:pPr>
                      <a:r>
                        <a:rPr lang="en-GB" sz="1000" spc="-15">
                          <a:effectLst/>
                        </a:rPr>
                        <a:t>8</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50000"/>
                        </a:lnSpc>
                      </a:pPr>
                      <a:r>
                        <a:rPr lang="en-GB" sz="1000" spc="-15">
                          <a:effectLst/>
                        </a:rPr>
                        <a:t>15:30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50000"/>
                        </a:lnSpc>
                      </a:pPr>
                      <a:r>
                        <a:rPr lang="en-GB" sz="1000" dirty="0">
                          <a:effectLst/>
                        </a:rPr>
                        <a:t>Next Meeting Arrangements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700" marR="67700" marT="35731" marB="3573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52936189"/>
                  </a:ext>
                </a:extLst>
              </a:tr>
            </a:tbl>
          </a:graphicData>
        </a:graphic>
      </p:graphicFrame>
    </p:spTree>
    <p:extLst>
      <p:ext uri="{BB962C8B-B14F-4D97-AF65-F5344CB8AC3E}">
        <p14:creationId xmlns:p14="http://schemas.microsoft.com/office/powerpoint/2010/main" val="245315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1B4E-AAE2-439E-8805-F282C89BE339}"/>
              </a:ext>
            </a:extLst>
          </p:cNvPr>
          <p:cNvSpPr>
            <a:spLocks noGrp="1"/>
          </p:cNvSpPr>
          <p:nvPr>
            <p:ph type="title"/>
          </p:nvPr>
        </p:nvSpPr>
        <p:spPr/>
        <p:txBody>
          <a:bodyPr/>
          <a:lstStyle/>
          <a:p>
            <a:r>
              <a:rPr lang="en-GB" dirty="0"/>
              <a:t>Distributed ReStart Project</a:t>
            </a:r>
          </a:p>
        </p:txBody>
      </p:sp>
      <p:sp>
        <p:nvSpPr>
          <p:cNvPr id="3" name="Content Placeholder 2">
            <a:extLst>
              <a:ext uri="{FF2B5EF4-FFF2-40B4-BE49-F238E27FC236}">
                <a16:creationId xmlns:a16="http://schemas.microsoft.com/office/drawing/2014/main" id="{F9D88101-3D7B-46FB-8442-6A27DB8967E0}"/>
              </a:ext>
            </a:extLst>
          </p:cNvPr>
          <p:cNvSpPr>
            <a:spLocks noGrp="1"/>
          </p:cNvSpPr>
          <p:nvPr>
            <p:ph idx="1"/>
          </p:nvPr>
        </p:nvSpPr>
        <p:spPr>
          <a:xfrm>
            <a:off x="720000" y="1641302"/>
            <a:ext cx="11083554" cy="3960000"/>
          </a:xfrm>
        </p:spPr>
        <p:txBody>
          <a:bodyPr/>
          <a:lstStyle/>
          <a:p>
            <a:r>
              <a:rPr lang="en-GB" dirty="0"/>
              <a:t>The GC0148 consultation concluded recently with a strong view from respondents that the complexities of Distributed ReStart should be transferred into GC0156 – Electricity System Restoration Standard.</a:t>
            </a:r>
          </a:p>
          <a:p>
            <a:r>
              <a:rPr lang="en-GB" dirty="0"/>
              <a:t>Therefore GC0148 has no direct impact on G99 and the Distribution Code; but clearly GC0156 is expected to.  Work on GC0156 has only just started with the first consultation expected around November this year.</a:t>
            </a:r>
          </a:p>
          <a:p>
            <a:r>
              <a:rPr lang="en-GB" dirty="0"/>
              <a:t>GC0148 does propose new requirements for storage.  The Code Administrate Consultation is expected to be in July, with approval by Ofgem expected in the late Autumn.  At that time it will be appropriate to consider including these new storage requirements (ie the behaviour as frequency recovers after a dip below the statutory minimum) in G99 and G98.</a:t>
            </a:r>
          </a:p>
          <a:p>
            <a:endParaRPr lang="en-GB" dirty="0"/>
          </a:p>
          <a:p>
            <a:endParaRPr lang="en-GB" dirty="0"/>
          </a:p>
        </p:txBody>
      </p:sp>
      <p:sp>
        <p:nvSpPr>
          <p:cNvPr id="4" name="Slide Number Placeholder 3">
            <a:extLst>
              <a:ext uri="{FF2B5EF4-FFF2-40B4-BE49-F238E27FC236}">
                <a16:creationId xmlns:a16="http://schemas.microsoft.com/office/drawing/2014/main" id="{57C13F9B-A224-431B-90D4-747F6805CA75}"/>
              </a:ext>
            </a:extLst>
          </p:cNvPr>
          <p:cNvSpPr>
            <a:spLocks noGrp="1"/>
          </p:cNvSpPr>
          <p:nvPr>
            <p:ph type="sldNum" sz="quarter" idx="12"/>
          </p:nvPr>
        </p:nvSpPr>
        <p:spPr/>
        <p:txBody>
          <a:bodyPr/>
          <a:lstStyle/>
          <a:p>
            <a:fld id="{98FF217E-B86F-EA42-9607-BE163228A213}" type="slidenum">
              <a:rPr lang="en-GB" smtClean="0"/>
              <a:pPr/>
              <a:t>30</a:t>
            </a:fld>
            <a:endParaRPr lang="en-GB"/>
          </a:p>
        </p:txBody>
      </p:sp>
    </p:spTree>
    <p:extLst>
      <p:ext uri="{BB962C8B-B14F-4D97-AF65-F5344CB8AC3E}">
        <p14:creationId xmlns:p14="http://schemas.microsoft.com/office/powerpoint/2010/main" val="2110050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6346-40F1-474B-81B4-11C51F928FB0}"/>
              </a:ext>
            </a:extLst>
          </p:cNvPr>
          <p:cNvSpPr>
            <a:spLocks noGrp="1"/>
          </p:cNvSpPr>
          <p:nvPr>
            <p:ph type="ctrTitle"/>
          </p:nvPr>
        </p:nvSpPr>
        <p:spPr/>
        <p:txBody>
          <a:bodyPr/>
          <a:lstStyle/>
          <a:p>
            <a:r>
              <a:rPr lang="en-GB" dirty="0"/>
              <a:t>EU Developments</a:t>
            </a:r>
          </a:p>
        </p:txBody>
      </p:sp>
      <p:sp>
        <p:nvSpPr>
          <p:cNvPr id="3" name="Slide Number Placeholder 2">
            <a:extLst>
              <a:ext uri="{FF2B5EF4-FFF2-40B4-BE49-F238E27FC236}">
                <a16:creationId xmlns:a16="http://schemas.microsoft.com/office/drawing/2014/main" id="{0E02435B-D645-4228-86C6-CD1B1B07B410}"/>
              </a:ext>
            </a:extLst>
          </p:cNvPr>
          <p:cNvSpPr>
            <a:spLocks noGrp="1"/>
          </p:cNvSpPr>
          <p:nvPr>
            <p:ph type="sldNum" sz="quarter" idx="12"/>
          </p:nvPr>
        </p:nvSpPr>
        <p:spPr/>
        <p:txBody>
          <a:bodyPr/>
          <a:lstStyle/>
          <a:p>
            <a:fld id="{98FF217E-B86F-EA42-9607-BE163228A213}" type="slidenum">
              <a:rPr lang="en-GB" smtClean="0"/>
              <a:t>31</a:t>
            </a:fld>
            <a:endParaRPr lang="en-GB"/>
          </a:p>
        </p:txBody>
      </p:sp>
    </p:spTree>
    <p:extLst>
      <p:ext uri="{BB962C8B-B14F-4D97-AF65-F5344CB8AC3E}">
        <p14:creationId xmlns:p14="http://schemas.microsoft.com/office/powerpoint/2010/main" val="200149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DE9A-0919-4196-A243-CBC5F7889904}"/>
              </a:ext>
            </a:extLst>
          </p:cNvPr>
          <p:cNvSpPr>
            <a:spLocks noGrp="1"/>
          </p:cNvSpPr>
          <p:nvPr>
            <p:ph type="title"/>
          </p:nvPr>
        </p:nvSpPr>
        <p:spPr/>
        <p:txBody>
          <a:bodyPr/>
          <a:lstStyle/>
          <a:p>
            <a:r>
              <a:rPr lang="en-GB" dirty="0"/>
              <a:t>EU developments - I</a:t>
            </a:r>
          </a:p>
        </p:txBody>
      </p:sp>
      <p:sp>
        <p:nvSpPr>
          <p:cNvPr id="3" name="Content Placeholder 2">
            <a:extLst>
              <a:ext uri="{FF2B5EF4-FFF2-40B4-BE49-F238E27FC236}">
                <a16:creationId xmlns:a16="http://schemas.microsoft.com/office/drawing/2014/main" id="{6C4200AC-C964-4ACD-A325-55B6B4442220}"/>
              </a:ext>
            </a:extLst>
          </p:cNvPr>
          <p:cNvSpPr>
            <a:spLocks noGrp="1"/>
          </p:cNvSpPr>
          <p:nvPr>
            <p:ph idx="1"/>
          </p:nvPr>
        </p:nvSpPr>
        <p:spPr>
          <a:xfrm>
            <a:off x="632915" y="1449000"/>
            <a:ext cx="11083554" cy="3960000"/>
          </a:xfrm>
        </p:spPr>
        <p:txBody>
          <a:bodyPr/>
          <a:lstStyle/>
          <a:p>
            <a:pPr>
              <a:lnSpc>
                <a:spcPct val="100000"/>
              </a:lnSpc>
            </a:pPr>
            <a:r>
              <a:rPr lang="en-GB" sz="1400" dirty="0"/>
              <a:t>ACER is consulting on the policies that should be formally included in the proposed revisions to the Requirements for all Generators and the Demand Connexion Network Codes.</a:t>
            </a:r>
          </a:p>
          <a:p>
            <a:pPr>
              <a:lnSpc>
                <a:spcPct val="100000"/>
              </a:lnSpc>
            </a:pPr>
            <a:r>
              <a:rPr lang="en-GB" sz="1400" dirty="0"/>
              <a:t>The timeline for the revisions of these two codes is not completely clear – but ACER will running a consultative process on their recommendations for changes, which is intended to be submitted to the European Commission towards the end of 2023 (see a subsequent slide).</a:t>
            </a:r>
          </a:p>
          <a:p>
            <a:pPr>
              <a:lnSpc>
                <a:spcPct val="100000"/>
              </a:lnSpc>
            </a:pPr>
            <a:r>
              <a:rPr lang="en-GB" sz="1400" dirty="0"/>
              <a:t>ACER’s proposals are:</a:t>
            </a:r>
          </a:p>
          <a:p>
            <a:pPr marL="350838" lvl="1" indent="-342900">
              <a:lnSpc>
                <a:spcPct val="100000"/>
              </a:lnSpc>
              <a:buFont typeface="+mj-lt"/>
              <a:buAutoNum type="arabicPeriod"/>
            </a:pPr>
            <a:r>
              <a:rPr lang="en-GB" sz="1400" dirty="0"/>
              <a:t>Modify the requirements for pumped hydro storage units.</a:t>
            </a:r>
          </a:p>
          <a:p>
            <a:pPr marL="350838" lvl="1" indent="-342900">
              <a:lnSpc>
                <a:spcPct val="100000"/>
              </a:lnSpc>
              <a:buFont typeface="+mj-lt"/>
              <a:buAutoNum type="arabicPeriod"/>
            </a:pPr>
            <a:r>
              <a:rPr lang="en-GB" sz="1400" dirty="0"/>
              <a:t>Change how the codes apply to sites with mixtures of generation, demand and storage.</a:t>
            </a:r>
          </a:p>
          <a:p>
            <a:pPr marL="350838" lvl="1" indent="-342900">
              <a:lnSpc>
                <a:spcPct val="100000"/>
              </a:lnSpc>
              <a:buFont typeface="+mj-lt"/>
              <a:buAutoNum type="arabicPeriod"/>
            </a:pPr>
            <a:r>
              <a:rPr lang="en-GB" sz="1400" dirty="0"/>
              <a:t>Amend how the 110kV threshold for Type D is applied to small generation.</a:t>
            </a:r>
          </a:p>
          <a:p>
            <a:pPr marL="350838" lvl="1" indent="-342900">
              <a:lnSpc>
                <a:spcPct val="100000"/>
              </a:lnSpc>
              <a:buFont typeface="+mj-lt"/>
              <a:buAutoNum type="arabicPeriod"/>
            </a:pPr>
            <a:r>
              <a:rPr lang="en-GB" sz="1400" dirty="0"/>
              <a:t>Further harmonization of the technical requirements for Type A PGMs across Europe.</a:t>
            </a:r>
          </a:p>
          <a:p>
            <a:pPr marL="350838" lvl="1" indent="-342900">
              <a:lnSpc>
                <a:spcPct val="100000"/>
              </a:lnSpc>
              <a:buFont typeface="+mj-lt"/>
              <a:buAutoNum type="arabicPeriod"/>
            </a:pPr>
            <a:r>
              <a:rPr lang="en-GB" sz="1400" dirty="0"/>
              <a:t>Develop criteria for significant modification, and retrospective compliance.</a:t>
            </a:r>
          </a:p>
          <a:p>
            <a:pPr marL="350838" lvl="1" indent="-342900">
              <a:lnSpc>
                <a:spcPct val="100000"/>
              </a:lnSpc>
              <a:buFont typeface="+mj-lt"/>
              <a:buAutoNum type="arabicPeriod"/>
            </a:pPr>
            <a:r>
              <a:rPr lang="en-GB" sz="1400" dirty="0"/>
              <a:t>Formally include electricity storage devices</a:t>
            </a:r>
          </a:p>
          <a:p>
            <a:pPr marL="350838" lvl="1" indent="-342900">
              <a:lnSpc>
                <a:spcPct val="100000"/>
              </a:lnSpc>
              <a:buFont typeface="+mj-lt"/>
              <a:buAutoNum type="arabicPeriod"/>
            </a:pPr>
            <a:r>
              <a:rPr lang="en-GB" sz="1400" dirty="0"/>
              <a:t>Revise the requirements for simulation models and compliance monitoring</a:t>
            </a:r>
          </a:p>
          <a:p>
            <a:pPr marL="350838" lvl="1" indent="-342900">
              <a:lnSpc>
                <a:spcPct val="100000"/>
              </a:lnSpc>
              <a:buFont typeface="+mj-lt"/>
              <a:buAutoNum type="arabicPeriod"/>
            </a:pPr>
            <a:r>
              <a:rPr lang="en-GB" sz="1400" dirty="0"/>
              <a:t>Make specific requirements (probably just thresholds) for electric vehicles</a:t>
            </a:r>
          </a:p>
          <a:p>
            <a:pPr marL="350838" lvl="1" indent="-342900">
              <a:lnSpc>
                <a:spcPct val="100000"/>
              </a:lnSpc>
              <a:buFont typeface="+mj-lt"/>
              <a:buAutoNum type="arabicPeriod"/>
            </a:pPr>
            <a:r>
              <a:rPr lang="en-GB" sz="1400" dirty="0"/>
              <a:t>Specify capabilities for DER where there is a high penetration of DER</a:t>
            </a:r>
          </a:p>
          <a:p>
            <a:pPr marL="350838" lvl="1" indent="-342900">
              <a:lnSpc>
                <a:spcPct val="100000"/>
              </a:lnSpc>
              <a:buFont typeface="+mj-lt"/>
              <a:buAutoNum type="arabicPeriod"/>
            </a:pPr>
            <a:r>
              <a:rPr lang="en-GB" sz="1400" dirty="0"/>
              <a:t>Make generation more resilient to severe weather</a:t>
            </a:r>
          </a:p>
          <a:p>
            <a:pPr marL="350838" lvl="1" indent="-342900">
              <a:lnSpc>
                <a:spcPct val="100000"/>
              </a:lnSpc>
              <a:buFont typeface="+mj-lt"/>
              <a:buAutoNum type="arabicPeriod"/>
            </a:pPr>
            <a:r>
              <a:rPr lang="en-GB" sz="1400" dirty="0"/>
              <a:t>Recognition of energy communities and the interpretation challenges of the codes for such entities</a:t>
            </a:r>
          </a:p>
          <a:p>
            <a:pPr marL="350838" lvl="1" indent="-342900">
              <a:lnSpc>
                <a:spcPct val="100000"/>
              </a:lnSpc>
              <a:buFont typeface="+mj-lt"/>
              <a:buAutoNum type="arabicPeriod"/>
            </a:pPr>
            <a:r>
              <a:rPr lang="en-GB" sz="1400" dirty="0"/>
              <a:t>Revision of DCC application where demand response services and flexibility are provided</a:t>
            </a:r>
          </a:p>
          <a:p>
            <a:pPr lvl="1"/>
            <a:endParaRPr lang="en-GB" sz="1600" dirty="0"/>
          </a:p>
          <a:p>
            <a:pPr lvl="1"/>
            <a:endParaRPr lang="en-GB" sz="1600" dirty="0"/>
          </a:p>
        </p:txBody>
      </p:sp>
      <p:sp>
        <p:nvSpPr>
          <p:cNvPr id="4" name="Slide Number Placeholder 3">
            <a:extLst>
              <a:ext uri="{FF2B5EF4-FFF2-40B4-BE49-F238E27FC236}">
                <a16:creationId xmlns:a16="http://schemas.microsoft.com/office/drawing/2014/main" id="{7CAE553F-A2F8-4EE6-9177-3331502ECD42}"/>
              </a:ext>
            </a:extLst>
          </p:cNvPr>
          <p:cNvSpPr>
            <a:spLocks noGrp="1"/>
          </p:cNvSpPr>
          <p:nvPr>
            <p:ph type="sldNum" sz="quarter" idx="12"/>
          </p:nvPr>
        </p:nvSpPr>
        <p:spPr/>
        <p:txBody>
          <a:bodyPr/>
          <a:lstStyle/>
          <a:p>
            <a:fld id="{98FF217E-B86F-EA42-9607-BE163228A213}" type="slidenum">
              <a:rPr lang="en-GB" smtClean="0"/>
              <a:pPr/>
              <a:t>32</a:t>
            </a:fld>
            <a:endParaRPr lang="en-GB"/>
          </a:p>
        </p:txBody>
      </p:sp>
    </p:spTree>
    <p:extLst>
      <p:ext uri="{BB962C8B-B14F-4D97-AF65-F5344CB8AC3E}">
        <p14:creationId xmlns:p14="http://schemas.microsoft.com/office/powerpoint/2010/main" val="2842856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3D51-20D7-BFEC-39A8-9A550912B847}"/>
              </a:ext>
            </a:extLst>
          </p:cNvPr>
          <p:cNvSpPr>
            <a:spLocks noGrp="1"/>
          </p:cNvSpPr>
          <p:nvPr>
            <p:ph type="title"/>
          </p:nvPr>
        </p:nvSpPr>
        <p:spPr/>
        <p:txBody>
          <a:bodyPr/>
          <a:lstStyle/>
          <a:p>
            <a:r>
              <a:rPr lang="en-GB" dirty="0"/>
              <a:t>EU Developments - II</a:t>
            </a:r>
          </a:p>
        </p:txBody>
      </p:sp>
      <p:sp>
        <p:nvSpPr>
          <p:cNvPr id="3" name="Content Placeholder 2">
            <a:extLst>
              <a:ext uri="{FF2B5EF4-FFF2-40B4-BE49-F238E27FC236}">
                <a16:creationId xmlns:a16="http://schemas.microsoft.com/office/drawing/2014/main" id="{E0A85431-9080-1785-644D-5E29D91A94CA}"/>
              </a:ext>
            </a:extLst>
          </p:cNvPr>
          <p:cNvSpPr>
            <a:spLocks noGrp="1"/>
          </p:cNvSpPr>
          <p:nvPr>
            <p:ph idx="1"/>
          </p:nvPr>
        </p:nvSpPr>
        <p:spPr/>
        <p:txBody>
          <a:bodyPr/>
          <a:lstStyle/>
          <a:p>
            <a:pPr>
              <a:lnSpc>
                <a:spcPct val="100000"/>
              </a:lnSpc>
            </a:pPr>
            <a:r>
              <a:rPr lang="en-GB" sz="1600" dirty="0"/>
              <a:t>The first seven of these pick up work of six expert groups that have reported on the issues.</a:t>
            </a:r>
          </a:p>
          <a:p>
            <a:pPr>
              <a:lnSpc>
                <a:spcPct val="100000"/>
              </a:lnSpc>
            </a:pPr>
            <a:r>
              <a:rPr lang="en-GB" sz="1600" dirty="0"/>
              <a:t>Item 9 is the subject of a new expert group (see below).</a:t>
            </a:r>
          </a:p>
          <a:p>
            <a:pPr>
              <a:lnSpc>
                <a:spcPct val="100000"/>
              </a:lnSpc>
            </a:pPr>
            <a:r>
              <a:rPr lang="en-GB" sz="1600" dirty="0"/>
              <a:t>This high level consultation closes on 10 June 2022.</a:t>
            </a:r>
          </a:p>
          <a:p>
            <a:pPr>
              <a:lnSpc>
                <a:spcPct val="100000"/>
              </a:lnSpc>
            </a:pPr>
            <a:endParaRPr lang="en-GB" sz="1600" dirty="0"/>
          </a:p>
          <a:p>
            <a:pPr>
              <a:lnSpc>
                <a:spcPct val="100000"/>
              </a:lnSpc>
            </a:pPr>
            <a:r>
              <a:rPr lang="en-GB" sz="1600" dirty="0"/>
              <a:t>There are three expert groups that have just started, with the intention that are likely to feed into future revisions of the EU Network Codes:</a:t>
            </a:r>
          </a:p>
          <a:p>
            <a:pPr marL="236538" lvl="1" indent="-228600">
              <a:lnSpc>
                <a:spcPct val="100000"/>
              </a:lnSpc>
              <a:buFont typeface="+mj-lt"/>
              <a:buAutoNum type="alphaLcParenR"/>
            </a:pPr>
            <a:r>
              <a:rPr lang="en-GB" sz="1400" dirty="0"/>
              <a:t>Harmonization of certification and family groupings</a:t>
            </a:r>
          </a:p>
          <a:p>
            <a:pPr marL="236538" lvl="1" indent="-228600">
              <a:lnSpc>
                <a:spcPct val="100000"/>
              </a:lnSpc>
              <a:buFont typeface="+mj-lt"/>
              <a:buAutoNum type="alphaLcParenR"/>
            </a:pPr>
            <a:r>
              <a:rPr lang="en-GB" sz="1400" dirty="0"/>
              <a:t>Advanced grid services and controls for grids with a high penetration of DER</a:t>
            </a:r>
          </a:p>
          <a:p>
            <a:pPr marL="236538" lvl="1" indent="-228600">
              <a:lnSpc>
                <a:spcPct val="100000"/>
              </a:lnSpc>
              <a:buFont typeface="+mj-lt"/>
              <a:buAutoNum type="alphaLcParenR"/>
            </a:pPr>
            <a:r>
              <a:rPr lang="en-GB" sz="1400" dirty="0"/>
              <a:t>Connexion issues for offshore systems.</a:t>
            </a:r>
          </a:p>
          <a:p>
            <a:pPr>
              <a:lnSpc>
                <a:spcPct val="100000"/>
              </a:lnSpc>
            </a:pPr>
            <a:r>
              <a:rPr lang="en-GB" sz="1600" dirty="0"/>
              <a:t>(a) Might be included in item 4 on the previous slide, depending on timing, and similarly (b) ideally will feed into item 9.  (c) is unlikely to have any impact on DNOs and their stakeholders.</a:t>
            </a:r>
          </a:p>
          <a:p>
            <a:pPr>
              <a:lnSpc>
                <a:spcPct val="100000"/>
              </a:lnSpc>
            </a:pPr>
            <a:r>
              <a:rPr lang="en-GB" sz="1600" dirty="0"/>
              <a:t>Although the outcome of all this is unlikely to have any direct effect on the GB arrangements, to the extent the EU market is affected, there could at least be consequential effects in GB.</a:t>
            </a:r>
          </a:p>
        </p:txBody>
      </p:sp>
      <p:sp>
        <p:nvSpPr>
          <p:cNvPr id="4" name="Slide Number Placeholder 3">
            <a:extLst>
              <a:ext uri="{FF2B5EF4-FFF2-40B4-BE49-F238E27FC236}">
                <a16:creationId xmlns:a16="http://schemas.microsoft.com/office/drawing/2014/main" id="{B3D2C44C-4D99-06CD-F48E-B65D0CB8A14C}"/>
              </a:ext>
            </a:extLst>
          </p:cNvPr>
          <p:cNvSpPr>
            <a:spLocks noGrp="1"/>
          </p:cNvSpPr>
          <p:nvPr>
            <p:ph type="sldNum" sz="quarter" idx="12"/>
          </p:nvPr>
        </p:nvSpPr>
        <p:spPr/>
        <p:txBody>
          <a:bodyPr/>
          <a:lstStyle/>
          <a:p>
            <a:fld id="{98FF217E-B86F-EA42-9607-BE163228A213}" type="slidenum">
              <a:rPr lang="en-GB" smtClean="0"/>
              <a:pPr/>
              <a:t>33</a:t>
            </a:fld>
            <a:endParaRPr lang="en-GB"/>
          </a:p>
        </p:txBody>
      </p:sp>
    </p:spTree>
    <p:extLst>
      <p:ext uri="{BB962C8B-B14F-4D97-AF65-F5344CB8AC3E}">
        <p14:creationId xmlns:p14="http://schemas.microsoft.com/office/powerpoint/2010/main" val="579115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1BFA-9218-31BA-7DAA-A576F5C6F7EA}"/>
              </a:ext>
            </a:extLst>
          </p:cNvPr>
          <p:cNvSpPr>
            <a:spLocks noGrp="1"/>
          </p:cNvSpPr>
          <p:nvPr>
            <p:ph type="title"/>
          </p:nvPr>
        </p:nvSpPr>
        <p:spPr/>
        <p:txBody>
          <a:bodyPr/>
          <a:lstStyle/>
          <a:p>
            <a:r>
              <a:rPr lang="en-GB" dirty="0"/>
              <a:t>ACER’s timeline</a:t>
            </a:r>
          </a:p>
        </p:txBody>
      </p:sp>
      <p:sp>
        <p:nvSpPr>
          <p:cNvPr id="4" name="Slide Number Placeholder 3">
            <a:extLst>
              <a:ext uri="{FF2B5EF4-FFF2-40B4-BE49-F238E27FC236}">
                <a16:creationId xmlns:a16="http://schemas.microsoft.com/office/drawing/2014/main" id="{411E771B-5C56-9815-F25B-4D1885364C6E}"/>
              </a:ext>
            </a:extLst>
          </p:cNvPr>
          <p:cNvSpPr>
            <a:spLocks noGrp="1"/>
          </p:cNvSpPr>
          <p:nvPr>
            <p:ph type="sldNum" sz="quarter" idx="12"/>
          </p:nvPr>
        </p:nvSpPr>
        <p:spPr/>
        <p:txBody>
          <a:bodyPr/>
          <a:lstStyle/>
          <a:p>
            <a:fld id="{98FF217E-B86F-EA42-9607-BE163228A213}" type="slidenum">
              <a:rPr lang="en-GB" smtClean="0"/>
              <a:pPr/>
              <a:t>34</a:t>
            </a:fld>
            <a:endParaRPr lang="en-GB"/>
          </a:p>
        </p:txBody>
      </p:sp>
      <p:pic>
        <p:nvPicPr>
          <p:cNvPr id="5" name="Picture 4" descr="Image">
            <a:extLst>
              <a:ext uri="{FF2B5EF4-FFF2-40B4-BE49-F238E27FC236}">
                <a16:creationId xmlns:a16="http://schemas.microsoft.com/office/drawing/2014/main" id="{4AFA7A7A-0CD0-807C-E7FA-31B3B0A3CC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9295" y="1405487"/>
            <a:ext cx="8489576" cy="4570221"/>
          </a:xfrm>
          <a:prstGeom prst="rect">
            <a:avLst/>
          </a:prstGeom>
          <a:noFill/>
          <a:ln>
            <a:noFill/>
          </a:ln>
        </p:spPr>
      </p:pic>
    </p:spTree>
    <p:extLst>
      <p:ext uri="{BB962C8B-B14F-4D97-AF65-F5344CB8AC3E}">
        <p14:creationId xmlns:p14="http://schemas.microsoft.com/office/powerpoint/2010/main" val="646332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EBEB-6F57-5EA0-1946-090BFAD8DB9E}"/>
              </a:ext>
            </a:extLst>
          </p:cNvPr>
          <p:cNvSpPr>
            <a:spLocks noGrp="1"/>
          </p:cNvSpPr>
          <p:nvPr>
            <p:ph type="ctrTitle"/>
          </p:nvPr>
        </p:nvSpPr>
        <p:spPr/>
        <p:txBody>
          <a:bodyPr/>
          <a:lstStyle/>
          <a:p>
            <a:r>
              <a:rPr lang="en-GB" dirty="0"/>
              <a:t>Storage, and other mods</a:t>
            </a:r>
          </a:p>
        </p:txBody>
      </p:sp>
      <p:sp>
        <p:nvSpPr>
          <p:cNvPr id="3" name="Slide Number Placeholder 2">
            <a:extLst>
              <a:ext uri="{FF2B5EF4-FFF2-40B4-BE49-F238E27FC236}">
                <a16:creationId xmlns:a16="http://schemas.microsoft.com/office/drawing/2014/main" id="{1DED7085-2131-888B-FDAD-368A280A57D0}"/>
              </a:ext>
            </a:extLst>
          </p:cNvPr>
          <p:cNvSpPr>
            <a:spLocks noGrp="1"/>
          </p:cNvSpPr>
          <p:nvPr>
            <p:ph type="sldNum" sz="quarter" idx="12"/>
          </p:nvPr>
        </p:nvSpPr>
        <p:spPr/>
        <p:txBody>
          <a:bodyPr/>
          <a:lstStyle/>
          <a:p>
            <a:fld id="{98FF217E-B86F-EA42-9607-BE163228A213}" type="slidenum">
              <a:rPr lang="en-GB" smtClean="0"/>
              <a:t>35</a:t>
            </a:fld>
            <a:endParaRPr lang="en-GB"/>
          </a:p>
        </p:txBody>
      </p:sp>
    </p:spTree>
    <p:extLst>
      <p:ext uri="{BB962C8B-B14F-4D97-AF65-F5344CB8AC3E}">
        <p14:creationId xmlns:p14="http://schemas.microsoft.com/office/powerpoint/2010/main" val="996369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8FAF-54CC-9785-CC3E-4287DC8E9C46}"/>
              </a:ext>
            </a:extLst>
          </p:cNvPr>
          <p:cNvSpPr>
            <a:spLocks noGrp="1"/>
          </p:cNvSpPr>
          <p:nvPr>
            <p:ph type="title"/>
          </p:nvPr>
        </p:nvSpPr>
        <p:spPr/>
        <p:txBody>
          <a:bodyPr/>
          <a:lstStyle/>
          <a:p>
            <a:r>
              <a:rPr lang="en-GB" dirty="0"/>
              <a:t>Storage – and further G98/G99 mods</a:t>
            </a:r>
          </a:p>
        </p:txBody>
      </p:sp>
      <p:sp>
        <p:nvSpPr>
          <p:cNvPr id="3" name="Content Placeholder 2">
            <a:extLst>
              <a:ext uri="{FF2B5EF4-FFF2-40B4-BE49-F238E27FC236}">
                <a16:creationId xmlns:a16="http://schemas.microsoft.com/office/drawing/2014/main" id="{B1E770B6-01E1-C91F-3A53-D79F25BFAB55}"/>
              </a:ext>
            </a:extLst>
          </p:cNvPr>
          <p:cNvSpPr>
            <a:spLocks noGrp="1"/>
          </p:cNvSpPr>
          <p:nvPr>
            <p:ph idx="1"/>
          </p:nvPr>
        </p:nvSpPr>
        <p:spPr/>
        <p:txBody>
          <a:bodyPr/>
          <a:lstStyle/>
          <a:p>
            <a:r>
              <a:rPr lang="en-GB" dirty="0"/>
              <a:t>From 01 September all storage needs to be compliant with all the mandatory requirements of G98 and G99.</a:t>
            </a:r>
          </a:p>
          <a:p>
            <a:r>
              <a:rPr lang="en-GB" dirty="0"/>
              <a:t>Principally these are:</a:t>
            </a:r>
          </a:p>
          <a:p>
            <a:pPr marL="350838" lvl="1" indent="-342900">
              <a:buFont typeface="Arial" panose="020B0604020202020204" pitchFamily="34" charset="0"/>
              <a:buChar char="•"/>
            </a:pPr>
            <a:r>
              <a:rPr lang="en-GB" dirty="0"/>
              <a:t>LFSM-O</a:t>
            </a:r>
          </a:p>
          <a:p>
            <a:pPr marL="350838" lvl="1" indent="-342900">
              <a:buFont typeface="Arial" panose="020B0604020202020204" pitchFamily="34" charset="0"/>
              <a:buChar char="•"/>
            </a:pPr>
            <a:r>
              <a:rPr lang="en-GB" dirty="0"/>
              <a:t>FRT for Type B and above</a:t>
            </a:r>
          </a:p>
          <a:p>
            <a:pPr marL="350838" lvl="1" indent="-342900">
              <a:buFont typeface="Arial" panose="020B0604020202020204" pitchFamily="34" charset="0"/>
              <a:buChar char="•"/>
            </a:pPr>
            <a:r>
              <a:rPr lang="en-GB" dirty="0"/>
              <a:t>Ability to be controlled by the DNO</a:t>
            </a:r>
          </a:p>
          <a:p>
            <a:r>
              <a:rPr lang="en-GB" dirty="0"/>
              <a:t>Once the Grid Code has been amended, through the GC0148 modification, with the active power response to falling frequency below statutory, G98 and G99 will be amended to make the current optional requirement mandatory, but including the response as frequency recovers.</a:t>
            </a:r>
          </a:p>
          <a:p>
            <a:r>
              <a:rPr lang="en-GB" dirty="0"/>
              <a:t>It is intended to take the opportunity to make a small number of housekeeping amendments.  We will circulate our list of these, for comment and additions, in advance of the next DER TF.</a:t>
            </a:r>
          </a:p>
        </p:txBody>
      </p:sp>
      <p:sp>
        <p:nvSpPr>
          <p:cNvPr id="4" name="Slide Number Placeholder 3">
            <a:extLst>
              <a:ext uri="{FF2B5EF4-FFF2-40B4-BE49-F238E27FC236}">
                <a16:creationId xmlns:a16="http://schemas.microsoft.com/office/drawing/2014/main" id="{C8E2EB14-B021-96CD-B278-E681F61B8FB1}"/>
              </a:ext>
            </a:extLst>
          </p:cNvPr>
          <p:cNvSpPr>
            <a:spLocks noGrp="1"/>
          </p:cNvSpPr>
          <p:nvPr>
            <p:ph type="sldNum" sz="quarter" idx="12"/>
          </p:nvPr>
        </p:nvSpPr>
        <p:spPr/>
        <p:txBody>
          <a:bodyPr/>
          <a:lstStyle/>
          <a:p>
            <a:fld id="{98FF217E-B86F-EA42-9607-BE163228A213}" type="slidenum">
              <a:rPr lang="en-GB" smtClean="0"/>
              <a:pPr/>
              <a:t>36</a:t>
            </a:fld>
            <a:endParaRPr lang="en-GB"/>
          </a:p>
        </p:txBody>
      </p:sp>
    </p:spTree>
    <p:extLst>
      <p:ext uri="{BB962C8B-B14F-4D97-AF65-F5344CB8AC3E}">
        <p14:creationId xmlns:p14="http://schemas.microsoft.com/office/powerpoint/2010/main" val="1885634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485522-0526-C96A-4032-CAE7884AC303}"/>
              </a:ext>
            </a:extLst>
          </p:cNvPr>
          <p:cNvSpPr>
            <a:spLocks noGrp="1"/>
          </p:cNvSpPr>
          <p:nvPr>
            <p:ph type="ctrTitle"/>
          </p:nvPr>
        </p:nvSpPr>
        <p:spPr/>
        <p:txBody>
          <a:bodyPr/>
          <a:lstStyle/>
          <a:p>
            <a:r>
              <a:rPr lang="en-GB" dirty="0"/>
              <a:t>IET Consultation on PV Code of Practice</a:t>
            </a:r>
          </a:p>
        </p:txBody>
      </p:sp>
      <p:sp>
        <p:nvSpPr>
          <p:cNvPr id="4" name="Slide Number Placeholder 3">
            <a:extLst>
              <a:ext uri="{FF2B5EF4-FFF2-40B4-BE49-F238E27FC236}">
                <a16:creationId xmlns:a16="http://schemas.microsoft.com/office/drawing/2014/main" id="{6708DE3B-BAB0-BB24-1CCE-C11190EDF9D5}"/>
              </a:ext>
            </a:extLst>
          </p:cNvPr>
          <p:cNvSpPr>
            <a:spLocks noGrp="1"/>
          </p:cNvSpPr>
          <p:nvPr>
            <p:ph type="sldNum" sz="quarter" idx="12"/>
          </p:nvPr>
        </p:nvSpPr>
        <p:spPr/>
        <p:txBody>
          <a:bodyPr/>
          <a:lstStyle/>
          <a:p>
            <a:fld id="{98FF217E-B86F-EA42-9607-BE163228A213}" type="slidenum">
              <a:rPr lang="en-GB" smtClean="0"/>
              <a:t>37</a:t>
            </a:fld>
            <a:endParaRPr lang="en-GB"/>
          </a:p>
        </p:txBody>
      </p:sp>
    </p:spTree>
    <p:extLst>
      <p:ext uri="{BB962C8B-B14F-4D97-AF65-F5344CB8AC3E}">
        <p14:creationId xmlns:p14="http://schemas.microsoft.com/office/powerpoint/2010/main" val="3772420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5040-A25F-F2D8-AA75-70A402E42724}"/>
              </a:ext>
            </a:extLst>
          </p:cNvPr>
          <p:cNvSpPr>
            <a:spLocks noGrp="1"/>
          </p:cNvSpPr>
          <p:nvPr>
            <p:ph type="title"/>
          </p:nvPr>
        </p:nvSpPr>
        <p:spPr/>
        <p:txBody>
          <a:bodyPr/>
          <a:lstStyle/>
          <a:p>
            <a:r>
              <a:rPr lang="en-US" dirty="0"/>
              <a:t>Code of Practice for Grid-connected Solar Photovoltaic Systems</a:t>
            </a:r>
            <a:endParaRPr lang="en-GB" dirty="0"/>
          </a:p>
        </p:txBody>
      </p:sp>
      <p:sp>
        <p:nvSpPr>
          <p:cNvPr id="3" name="Content Placeholder 2">
            <a:extLst>
              <a:ext uri="{FF2B5EF4-FFF2-40B4-BE49-F238E27FC236}">
                <a16:creationId xmlns:a16="http://schemas.microsoft.com/office/drawing/2014/main" id="{2733800B-4158-4969-C39A-F92F0CFA4C35}"/>
              </a:ext>
            </a:extLst>
          </p:cNvPr>
          <p:cNvSpPr>
            <a:spLocks noGrp="1"/>
          </p:cNvSpPr>
          <p:nvPr>
            <p:ph idx="1"/>
          </p:nvPr>
        </p:nvSpPr>
        <p:spPr/>
        <p:txBody>
          <a:bodyPr/>
          <a:lstStyle/>
          <a:p>
            <a:r>
              <a:rPr lang="en-US" dirty="0"/>
              <a:t>From The IET:</a:t>
            </a:r>
          </a:p>
          <a:p>
            <a:pPr lvl="1"/>
            <a:r>
              <a:rPr lang="en-US" dirty="0"/>
              <a:t>The initial draft of the IET’s Code of Practice for Grid-connected Solar Photovoltaic Systems 2nd Edition is now available for public comment. We welcome review and comment from all interested parties. </a:t>
            </a:r>
          </a:p>
          <a:p>
            <a:pPr lvl="1"/>
            <a:r>
              <a:rPr lang="en-US" dirty="0"/>
              <a:t>The Draft for Public Comment (DPC) will be available from 30/05/2022 until 27/06/2022. </a:t>
            </a:r>
          </a:p>
          <a:p>
            <a:pPr lvl="1"/>
            <a:r>
              <a:rPr lang="en-US" dirty="0"/>
              <a:t>For more information, including details for how to access and submit your comments on the DPC document, please visit</a:t>
            </a:r>
            <a:br>
              <a:rPr lang="en-US" dirty="0"/>
            </a:br>
            <a:r>
              <a:rPr lang="en-US" dirty="0">
                <a:hlinkClick r:id="rId2"/>
              </a:rPr>
              <a:t>https://electrical.theiet.org/get-involved/consultations/draft-for-public-consultation-code-of-practice-for-grid-connected-solar-photovoltaic-systems-2nd-edition/</a:t>
            </a:r>
            <a:r>
              <a:rPr lang="en-US" dirty="0"/>
              <a:t> </a:t>
            </a:r>
          </a:p>
          <a:p>
            <a:endParaRPr lang="en-GB" dirty="0"/>
          </a:p>
        </p:txBody>
      </p:sp>
      <p:sp>
        <p:nvSpPr>
          <p:cNvPr id="4" name="Slide Number Placeholder 3">
            <a:extLst>
              <a:ext uri="{FF2B5EF4-FFF2-40B4-BE49-F238E27FC236}">
                <a16:creationId xmlns:a16="http://schemas.microsoft.com/office/drawing/2014/main" id="{3F2E0C61-02BB-7BB7-C139-25A4D9A79978}"/>
              </a:ext>
            </a:extLst>
          </p:cNvPr>
          <p:cNvSpPr>
            <a:spLocks noGrp="1"/>
          </p:cNvSpPr>
          <p:nvPr>
            <p:ph type="sldNum" sz="quarter" idx="12"/>
          </p:nvPr>
        </p:nvSpPr>
        <p:spPr/>
        <p:txBody>
          <a:bodyPr/>
          <a:lstStyle/>
          <a:p>
            <a:fld id="{98FF217E-B86F-EA42-9607-BE163228A213}" type="slidenum">
              <a:rPr lang="en-GB" smtClean="0"/>
              <a:pPr/>
              <a:t>38</a:t>
            </a:fld>
            <a:endParaRPr lang="en-GB"/>
          </a:p>
        </p:txBody>
      </p:sp>
    </p:spTree>
    <p:extLst>
      <p:ext uri="{BB962C8B-B14F-4D97-AF65-F5344CB8AC3E}">
        <p14:creationId xmlns:p14="http://schemas.microsoft.com/office/powerpoint/2010/main" val="255695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1CD4-C25A-4CA4-B7BD-A9A13C85B279}"/>
              </a:ext>
            </a:extLst>
          </p:cNvPr>
          <p:cNvSpPr>
            <a:spLocks noGrp="1"/>
          </p:cNvSpPr>
          <p:nvPr>
            <p:ph type="ctrTitle"/>
          </p:nvPr>
        </p:nvSpPr>
        <p:spPr/>
        <p:txBody>
          <a:bodyPr/>
          <a:lstStyle/>
          <a:p>
            <a:r>
              <a:rPr lang="en-GB" dirty="0"/>
              <a:t>Wrap up:</a:t>
            </a:r>
          </a:p>
        </p:txBody>
      </p:sp>
      <p:sp>
        <p:nvSpPr>
          <p:cNvPr id="3" name="Slide Number Placeholder 2">
            <a:extLst>
              <a:ext uri="{FF2B5EF4-FFF2-40B4-BE49-F238E27FC236}">
                <a16:creationId xmlns:a16="http://schemas.microsoft.com/office/drawing/2014/main" id="{A0D43732-FC11-4C8F-A6F1-73AC716C8D29}"/>
              </a:ext>
            </a:extLst>
          </p:cNvPr>
          <p:cNvSpPr>
            <a:spLocks noGrp="1"/>
          </p:cNvSpPr>
          <p:nvPr>
            <p:ph type="sldNum" sz="quarter" idx="12"/>
          </p:nvPr>
        </p:nvSpPr>
        <p:spPr/>
        <p:txBody>
          <a:bodyPr/>
          <a:lstStyle/>
          <a:p>
            <a:fld id="{98FF217E-B86F-EA42-9607-BE163228A213}" type="slidenum">
              <a:rPr lang="en-GB" smtClean="0"/>
              <a:t>39</a:t>
            </a:fld>
            <a:endParaRPr lang="en-GB"/>
          </a:p>
        </p:txBody>
      </p:sp>
    </p:spTree>
    <p:extLst>
      <p:ext uri="{BB962C8B-B14F-4D97-AF65-F5344CB8AC3E}">
        <p14:creationId xmlns:p14="http://schemas.microsoft.com/office/powerpoint/2010/main" val="74499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F077-C0C8-4528-A0B2-CB6FB1BABCC4}"/>
              </a:ext>
            </a:extLst>
          </p:cNvPr>
          <p:cNvSpPr>
            <a:spLocks noGrp="1"/>
          </p:cNvSpPr>
          <p:nvPr>
            <p:ph type="ctrTitle"/>
          </p:nvPr>
        </p:nvSpPr>
        <p:spPr/>
        <p:txBody>
          <a:bodyPr/>
          <a:lstStyle/>
          <a:p>
            <a:r>
              <a:rPr lang="en-GB" dirty="0"/>
              <a:t>Battery Energy Storage Systems</a:t>
            </a:r>
          </a:p>
        </p:txBody>
      </p:sp>
      <p:sp>
        <p:nvSpPr>
          <p:cNvPr id="3" name="Slide Number Placeholder 2">
            <a:extLst>
              <a:ext uri="{FF2B5EF4-FFF2-40B4-BE49-F238E27FC236}">
                <a16:creationId xmlns:a16="http://schemas.microsoft.com/office/drawing/2014/main" id="{EF130121-3E67-4D5A-A1BA-1D0327A62FDD}"/>
              </a:ext>
            </a:extLst>
          </p:cNvPr>
          <p:cNvSpPr>
            <a:spLocks noGrp="1"/>
          </p:cNvSpPr>
          <p:nvPr>
            <p:ph type="sldNum" sz="quarter" idx="12"/>
          </p:nvPr>
        </p:nvSpPr>
        <p:spPr/>
        <p:txBody>
          <a:bodyPr/>
          <a:lstStyle/>
          <a:p>
            <a:fld id="{98FF217E-B86F-EA42-9607-BE163228A213}" type="slidenum">
              <a:rPr lang="en-GB" smtClean="0"/>
              <a:t>4</a:t>
            </a:fld>
            <a:endParaRPr lang="en-GB"/>
          </a:p>
        </p:txBody>
      </p:sp>
    </p:spTree>
    <p:extLst>
      <p:ext uri="{BB962C8B-B14F-4D97-AF65-F5344CB8AC3E}">
        <p14:creationId xmlns:p14="http://schemas.microsoft.com/office/powerpoint/2010/main" val="477985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21D9-1041-47F3-87A1-90B768349E7A}"/>
              </a:ext>
            </a:extLst>
          </p:cNvPr>
          <p:cNvSpPr>
            <a:spLocks noGrp="1"/>
          </p:cNvSpPr>
          <p:nvPr>
            <p:ph type="title"/>
          </p:nvPr>
        </p:nvSpPr>
        <p:spPr/>
        <p:txBody>
          <a:bodyPr/>
          <a:lstStyle/>
          <a:p>
            <a:r>
              <a:rPr lang="en-US" dirty="0"/>
              <a:t>Minutes of previous meeting and actions</a:t>
            </a:r>
            <a:endParaRPr lang="en-GB" dirty="0"/>
          </a:p>
        </p:txBody>
      </p:sp>
      <p:sp>
        <p:nvSpPr>
          <p:cNvPr id="3" name="Content Placeholder 2">
            <a:extLst>
              <a:ext uri="{FF2B5EF4-FFF2-40B4-BE49-F238E27FC236}">
                <a16:creationId xmlns:a16="http://schemas.microsoft.com/office/drawing/2014/main" id="{89F4AE9E-7CB6-424B-B41E-445B4A7538FE}"/>
              </a:ext>
            </a:extLst>
          </p:cNvPr>
          <p:cNvSpPr>
            <a:spLocks noGrp="1"/>
          </p:cNvSpPr>
          <p:nvPr>
            <p:ph idx="1"/>
          </p:nvPr>
        </p:nvSpPr>
        <p:spPr>
          <a:xfrm>
            <a:off x="720000" y="1641302"/>
            <a:ext cx="11083554" cy="3960000"/>
          </a:xfrm>
        </p:spPr>
        <p:txBody>
          <a:bodyPr/>
          <a:lstStyle/>
          <a:p>
            <a:pPr>
              <a:lnSpc>
                <a:spcPct val="100000"/>
              </a:lnSpc>
            </a:pPr>
            <a:r>
              <a:rPr lang="en-GB" sz="1600" dirty="0"/>
              <a:t>Outstanding matters arising not on the agenda:</a:t>
            </a:r>
          </a:p>
          <a:p>
            <a:pPr marL="350838" lvl="1" indent="-342900">
              <a:lnSpc>
                <a:spcPct val="100000"/>
              </a:lnSpc>
              <a:buFont typeface="Arial" panose="020B0604020202020204" pitchFamily="34" charset="0"/>
              <a:buChar char="•"/>
            </a:pPr>
            <a:r>
              <a:rPr lang="en-GB" sz="1600" dirty="0"/>
              <a:t>Update on:</a:t>
            </a:r>
          </a:p>
          <a:p>
            <a:pPr marL="350838" lvl="1" indent="-342900">
              <a:lnSpc>
                <a:spcPct val="100000"/>
              </a:lnSpc>
              <a:buFont typeface="Arial" panose="020B0604020202020204" pitchFamily="34" charset="0"/>
              <a:buChar char="•"/>
            </a:pPr>
            <a:endParaRPr lang="en-GB" sz="1600" dirty="0"/>
          </a:p>
          <a:p>
            <a:pPr marL="350838" lvl="1" indent="-342900">
              <a:lnSpc>
                <a:spcPct val="100000"/>
              </a:lnSpc>
              <a:buFont typeface="Arial" panose="020B0604020202020204" pitchFamily="34" charset="0"/>
              <a:buChar char="•"/>
            </a:pPr>
            <a:endParaRPr lang="en-GB" sz="1600" dirty="0"/>
          </a:p>
          <a:p>
            <a:pPr marL="350838" lvl="1" indent="-342900">
              <a:lnSpc>
                <a:spcPct val="100000"/>
              </a:lnSpc>
              <a:buFont typeface="Arial" panose="020B0604020202020204" pitchFamily="34" charset="0"/>
              <a:buChar char="•"/>
            </a:pPr>
            <a:endParaRPr lang="en-GB" sz="1600" dirty="0"/>
          </a:p>
          <a:p>
            <a:pPr marL="350838" lvl="1" indent="-342900">
              <a:lnSpc>
                <a:spcPct val="100000"/>
              </a:lnSpc>
              <a:buFont typeface="Arial" panose="020B0604020202020204" pitchFamily="34" charset="0"/>
              <a:buChar char="•"/>
            </a:pPr>
            <a:endParaRPr lang="en-GB" sz="1600" dirty="0"/>
          </a:p>
          <a:p>
            <a:pPr marL="350838" lvl="1" indent="-342900">
              <a:lnSpc>
                <a:spcPct val="100000"/>
              </a:lnSpc>
              <a:buFont typeface="Arial" panose="020B0604020202020204" pitchFamily="34" charset="0"/>
              <a:buChar char="•"/>
            </a:pPr>
            <a:endParaRPr lang="en-GB" sz="1600" dirty="0"/>
          </a:p>
          <a:p>
            <a:pPr marL="350838" lvl="1" indent="-342900">
              <a:lnSpc>
                <a:spcPct val="100000"/>
              </a:lnSpc>
              <a:buFont typeface="Arial" panose="020B0604020202020204" pitchFamily="34" charset="0"/>
              <a:buChar char="•"/>
            </a:pPr>
            <a:endParaRPr lang="en-GB" sz="1600" dirty="0"/>
          </a:p>
          <a:p>
            <a:pPr marL="350838" lvl="1" indent="-342900">
              <a:lnSpc>
                <a:spcPct val="100000"/>
              </a:lnSpc>
              <a:buFont typeface="Arial" panose="020B0604020202020204" pitchFamily="34" charset="0"/>
              <a:buChar char="•"/>
            </a:pPr>
            <a:r>
              <a:rPr lang="en-GB" sz="1600" dirty="0"/>
              <a:t>We circulated Ofgem’s next steps document, and the regulatory approach to the CIM model.</a:t>
            </a:r>
          </a:p>
          <a:p>
            <a:pPr marL="350838" lvl="1" indent="-342900">
              <a:lnSpc>
                <a:spcPct val="100000"/>
              </a:lnSpc>
              <a:buFont typeface="Arial" panose="020B0604020202020204" pitchFamily="34" charset="0"/>
              <a:buChar char="•"/>
            </a:pPr>
            <a:r>
              <a:rPr lang="en-GB" sz="1600" dirty="0"/>
              <a:t>A further update from a WPD rep close to Ofgem’s work:</a:t>
            </a:r>
          </a:p>
          <a:p>
            <a:pPr marL="609600" lvl="2" indent="-342900">
              <a:lnSpc>
                <a:spcPct val="100000"/>
              </a:lnSpc>
            </a:pPr>
            <a:r>
              <a:rPr lang="en-US" sz="1600" dirty="0"/>
              <a:t>Ofgem in an open letter has stated that CIM CGMES V3.0 must become the standard, replacing historic ways of sharing the network data, ie LTDS</a:t>
            </a:r>
          </a:p>
          <a:p>
            <a:pPr marL="609600" lvl="2" indent="-342900">
              <a:lnSpc>
                <a:spcPct val="100000"/>
              </a:lnSpc>
            </a:pPr>
            <a:r>
              <a:rPr lang="en-US" sz="1600" dirty="0"/>
              <a:t>WPD already shares its data in CGMES V2.0 from GSP to 11kV remote ends via its Connected Data Portal</a:t>
            </a:r>
          </a:p>
          <a:p>
            <a:pPr marL="609600" lvl="2" indent="-342900">
              <a:lnSpc>
                <a:spcPct val="100000"/>
              </a:lnSpc>
            </a:pPr>
            <a:r>
              <a:rPr lang="en-US" sz="1600" dirty="0"/>
              <a:t>The CIM revision for the industry is being led through Ofgem’s LTDS reform group, with plans to have decisions in Spring 2023 on next steps</a:t>
            </a:r>
          </a:p>
          <a:p>
            <a:pPr marL="350838" lvl="1" indent="-342900">
              <a:buFont typeface="Arial" panose="020B0604020202020204" pitchFamily="34" charset="0"/>
              <a:buChar char="•"/>
            </a:pPr>
            <a:endParaRPr lang="en-GB" dirty="0"/>
          </a:p>
          <a:p>
            <a:pPr marL="350838" lvl="1" indent="-34290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FED31D21-6F61-41A7-A137-2265A054AF7D}"/>
              </a:ext>
            </a:extLst>
          </p:cNvPr>
          <p:cNvSpPr>
            <a:spLocks noGrp="1"/>
          </p:cNvSpPr>
          <p:nvPr>
            <p:ph type="sldNum" sz="quarter" idx="12"/>
          </p:nvPr>
        </p:nvSpPr>
        <p:spPr/>
        <p:txBody>
          <a:bodyPr/>
          <a:lstStyle/>
          <a:p>
            <a:fld id="{98FF217E-B86F-EA42-9607-BE163228A213}" type="slidenum">
              <a:rPr lang="en-GB" smtClean="0"/>
              <a:pPr/>
              <a:t>40</a:t>
            </a:fld>
            <a:endParaRPr lang="en-GB"/>
          </a:p>
        </p:txBody>
      </p:sp>
      <p:graphicFrame>
        <p:nvGraphicFramePr>
          <p:cNvPr id="6" name="Table 5">
            <a:extLst>
              <a:ext uri="{FF2B5EF4-FFF2-40B4-BE49-F238E27FC236}">
                <a16:creationId xmlns:a16="http://schemas.microsoft.com/office/drawing/2014/main" id="{1EEFFAC4-90B0-B90F-3FA4-BB8727C124AC}"/>
              </a:ext>
            </a:extLst>
          </p:cNvPr>
          <p:cNvGraphicFramePr>
            <a:graphicFrameLocks noGrp="1"/>
          </p:cNvGraphicFramePr>
          <p:nvPr>
            <p:extLst>
              <p:ext uri="{D42A27DB-BD31-4B8C-83A1-F6EECF244321}">
                <p14:modId xmlns:p14="http://schemas.microsoft.com/office/powerpoint/2010/main" val="2016552010"/>
              </p:ext>
            </p:extLst>
          </p:nvPr>
        </p:nvGraphicFramePr>
        <p:xfrm>
          <a:off x="1067623" y="2291727"/>
          <a:ext cx="6209030" cy="1525270"/>
        </p:xfrm>
        <a:graphic>
          <a:graphicData uri="http://schemas.openxmlformats.org/drawingml/2006/table">
            <a:tbl>
              <a:tblPr firstRow="1" bandRow="1"/>
              <a:tblGrid>
                <a:gridCol w="808355">
                  <a:extLst>
                    <a:ext uri="{9D8B030D-6E8A-4147-A177-3AD203B41FA5}">
                      <a16:colId xmlns:a16="http://schemas.microsoft.com/office/drawing/2014/main" val="1524930032"/>
                    </a:ext>
                  </a:extLst>
                </a:gridCol>
                <a:gridCol w="4324350">
                  <a:extLst>
                    <a:ext uri="{9D8B030D-6E8A-4147-A177-3AD203B41FA5}">
                      <a16:colId xmlns:a16="http://schemas.microsoft.com/office/drawing/2014/main" val="2345543714"/>
                    </a:ext>
                  </a:extLst>
                </a:gridCol>
                <a:gridCol w="1076325">
                  <a:extLst>
                    <a:ext uri="{9D8B030D-6E8A-4147-A177-3AD203B41FA5}">
                      <a16:colId xmlns:a16="http://schemas.microsoft.com/office/drawing/2014/main" val="1128501984"/>
                    </a:ext>
                  </a:extLst>
                </a:gridCol>
              </a:tblGrid>
              <a:tr h="306070">
                <a:tc gridSpan="2">
                  <a:txBody>
                    <a:bodyPr/>
                    <a:lstStyle/>
                    <a:p>
                      <a:pPr>
                        <a:spcBef>
                          <a:spcPts val="600"/>
                        </a:spcBef>
                        <a:spcAft>
                          <a:spcPts val="600"/>
                        </a:spcAft>
                      </a:pPr>
                      <a:r>
                        <a:rPr lang="en-GB" sz="1000" b="1" dirty="0">
                          <a:solidFill>
                            <a:srgbClr val="FFFFFF"/>
                          </a:solidFill>
                          <a:effectLst/>
                          <a:latin typeface="Arial" panose="020B0604020202020204" pitchFamily="34" charset="0"/>
                          <a:ea typeface="Times New Roman" panose="02020603050405020304" pitchFamily="18" charset="0"/>
                          <a:cs typeface="Tahoma" panose="020B0604030504040204" pitchFamily="34" charset="0"/>
                        </a:rPr>
                        <a:t>8	AOB</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CA9"/>
                      </a:solidFill>
                      <a:prstDash val="solid"/>
                      <a:round/>
                      <a:headEnd type="none" w="med" len="med"/>
                      <a:tailEnd type="none" w="med" len="med"/>
                    </a:lnL>
                    <a:lnR w="12700" cap="flat" cmpd="sng" algn="ctr">
                      <a:solidFill>
                        <a:srgbClr val="A6ACA9"/>
                      </a:solidFill>
                      <a:prstDash val="solid"/>
                      <a:round/>
                      <a:headEnd type="none" w="med" len="med"/>
                      <a:tailEnd type="none" w="med" len="med"/>
                    </a:lnR>
                    <a:lnT w="12700" cap="flat" cmpd="sng" algn="ctr">
                      <a:solidFill>
                        <a:srgbClr val="A6ACA9"/>
                      </a:solidFill>
                      <a:prstDash val="solid"/>
                      <a:round/>
                      <a:headEnd type="none" w="med" len="med"/>
                      <a:tailEnd type="none" w="med" len="med"/>
                    </a:lnT>
                    <a:lnB w="12700" cap="flat" cmpd="sng" algn="ctr">
                      <a:solidFill>
                        <a:srgbClr val="A6ACA9"/>
                      </a:solidFill>
                      <a:prstDash val="solid"/>
                      <a:round/>
                      <a:headEnd type="none" w="med" len="med"/>
                      <a:tailEnd type="none" w="med" len="med"/>
                    </a:lnB>
                    <a:solidFill>
                      <a:srgbClr val="009FE3"/>
                    </a:solidFill>
                  </a:tcPr>
                </a:tc>
                <a:tc hMerge="1">
                  <a:txBody>
                    <a:bodyPr/>
                    <a:lstStyle/>
                    <a:p>
                      <a:endParaRPr lang="en-GB"/>
                    </a:p>
                  </a:txBody>
                  <a:tcPr/>
                </a:tc>
                <a:tc>
                  <a:txBody>
                    <a:bodyPr/>
                    <a:lstStyle/>
                    <a:p>
                      <a:pPr algn="ctr">
                        <a:spcBef>
                          <a:spcPts val="600"/>
                        </a:spcBef>
                        <a:spcAft>
                          <a:spcPts val="600"/>
                        </a:spcAft>
                      </a:pPr>
                      <a:r>
                        <a:rPr lang="en-GB" sz="1000" b="1">
                          <a:solidFill>
                            <a:srgbClr val="FFFFFF"/>
                          </a:solidFill>
                          <a:effectLst/>
                          <a:latin typeface="Arial" panose="020B0604020202020204" pitchFamily="34" charset="0"/>
                          <a:ea typeface="Times New Roman" panose="02020603050405020304" pitchFamily="18" charset="0"/>
                          <a:cs typeface="Tahoma" panose="020B0604030504040204" pitchFamily="34" charset="0"/>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CA9"/>
                      </a:solidFill>
                      <a:prstDash val="solid"/>
                      <a:round/>
                      <a:headEnd type="none" w="med" len="med"/>
                      <a:tailEnd type="none" w="med" len="med"/>
                    </a:lnL>
                    <a:lnR w="12700" cap="flat" cmpd="sng" algn="ctr">
                      <a:solidFill>
                        <a:srgbClr val="A6ACA9"/>
                      </a:solidFill>
                      <a:prstDash val="solid"/>
                      <a:round/>
                      <a:headEnd type="none" w="med" len="med"/>
                      <a:tailEnd type="none" w="med" len="med"/>
                    </a:lnR>
                    <a:lnT w="12700" cap="flat" cmpd="sng" algn="ctr">
                      <a:solidFill>
                        <a:srgbClr val="A6ACA9"/>
                      </a:solidFill>
                      <a:prstDash val="solid"/>
                      <a:round/>
                      <a:headEnd type="none" w="med" len="med"/>
                      <a:tailEnd type="none" w="med" len="med"/>
                    </a:lnT>
                    <a:lnB w="12700" cap="flat" cmpd="sng" algn="ctr">
                      <a:solidFill>
                        <a:srgbClr val="A6ACA9"/>
                      </a:solidFill>
                      <a:prstDash val="solid"/>
                      <a:round/>
                      <a:headEnd type="none" w="med" len="med"/>
                      <a:tailEnd type="none" w="med" len="med"/>
                    </a:lnB>
                    <a:solidFill>
                      <a:srgbClr val="009FE3"/>
                    </a:solidFill>
                  </a:tcPr>
                </a:tc>
                <a:extLst>
                  <a:ext uri="{0D108BD9-81ED-4DB2-BD59-A6C34878D82A}">
                    <a16:rowId xmlns:a16="http://schemas.microsoft.com/office/drawing/2014/main" val="2490816813"/>
                  </a:ext>
                </a:extLst>
              </a:tr>
              <a:tr h="173355">
                <a:tc gridSpan="3">
                  <a:txBody>
                    <a:bodyPr/>
                    <a:lstStyle/>
                    <a:p>
                      <a:pPr>
                        <a:spcBef>
                          <a:spcPts val="600"/>
                        </a:spcBef>
                        <a:spcAft>
                          <a:spcPts val="600"/>
                        </a:spcAft>
                      </a:pPr>
                      <a:r>
                        <a:rPr lang="en-GB" sz="1000">
                          <a:solidFill>
                            <a:srgbClr val="000000"/>
                          </a:solidFill>
                          <a:effectLst/>
                          <a:latin typeface="Arial" panose="020B0604020202020204" pitchFamily="34" charset="0"/>
                          <a:ea typeface="Times New Roman" panose="02020603050405020304" pitchFamily="18" charset="0"/>
                          <a:cs typeface="Tahoma" panose="020B0604030504040204" pitchFamily="34" charset="0"/>
                        </a:rPr>
                        <a:t>DA raised the standardisation of heat maps to indicate areas where generation could connect and assist generators. The meeting noted that the differences between some networks make this challenging.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000">
                          <a:solidFill>
                            <a:srgbClr val="000000"/>
                          </a:solidFill>
                          <a:effectLst/>
                          <a:latin typeface="Arial" panose="020B0604020202020204" pitchFamily="34" charset="0"/>
                          <a:ea typeface="Times New Roman" panose="02020603050405020304" pitchFamily="18" charset="0"/>
                          <a:cs typeface="Tahoma" panose="020B0604030504040204" pitchFamily="34" charset="0"/>
                        </a:rPr>
                        <a:t>It is understood that this may be being addressed by the work Ofgem are currently undertaking to revise the long term development statements (LTDS) and this will be investigated.</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CA9"/>
                      </a:solidFill>
                      <a:prstDash val="solid"/>
                      <a:round/>
                      <a:headEnd type="none" w="med" len="med"/>
                      <a:tailEnd type="none" w="med" len="med"/>
                    </a:lnL>
                    <a:lnR w="12700" cap="flat" cmpd="sng" algn="ctr">
                      <a:solidFill>
                        <a:srgbClr val="A6ACA9"/>
                      </a:solidFill>
                      <a:prstDash val="solid"/>
                      <a:round/>
                      <a:headEnd type="none" w="med" len="med"/>
                      <a:tailEnd type="none" w="med" len="med"/>
                    </a:lnR>
                    <a:lnT w="12700" cap="flat" cmpd="sng" algn="ctr">
                      <a:solidFill>
                        <a:srgbClr val="A6ACA9"/>
                      </a:solidFill>
                      <a:prstDash val="solid"/>
                      <a:round/>
                      <a:headEnd type="none" w="med" len="med"/>
                      <a:tailEnd type="none" w="med" len="med"/>
                    </a:lnT>
                    <a:lnB w="12700" cap="flat" cmpd="sng" algn="ctr">
                      <a:solidFill>
                        <a:srgbClr val="A6ACA9"/>
                      </a:solidFill>
                      <a:prstDash val="solid"/>
                      <a:round/>
                      <a:headEnd type="none" w="med" len="med"/>
                      <a:tailEnd type="none" w="med" len="med"/>
                    </a:lnB>
                    <a:solidFill>
                      <a:srgbClr val="E1F6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07964522"/>
                  </a:ext>
                </a:extLst>
              </a:tr>
              <a:tr h="306070">
                <a:tc>
                  <a:txBody>
                    <a:bodyPr/>
                    <a:lstStyle/>
                    <a:p>
                      <a:pPr>
                        <a:spcBef>
                          <a:spcPts val="600"/>
                        </a:spcBef>
                        <a:spcAft>
                          <a:spcPts val="600"/>
                        </a:spcAft>
                      </a:pPr>
                      <a:r>
                        <a:rPr lang="en-GB" sz="1000" b="1">
                          <a:solidFill>
                            <a:srgbClr val="00598E"/>
                          </a:solidFill>
                          <a:effectLst/>
                          <a:latin typeface="Arial" panose="020B0604020202020204" pitchFamily="34" charset="0"/>
                          <a:ea typeface="Times New Roman" panose="02020603050405020304" pitchFamily="18" charset="0"/>
                          <a:cs typeface="Times New Roman" panose="02020603050405020304" pitchFamily="18" charset="0"/>
                        </a:rPr>
                        <a:t>Actions</a:t>
                      </a:r>
                    </a:p>
                  </a:txBody>
                  <a:tcPr marL="68580" marR="68580" marT="0" marB="0" anchor="ctr">
                    <a:lnL w="12700" cap="flat" cmpd="sng" algn="ctr">
                      <a:solidFill>
                        <a:srgbClr val="A6ACA9"/>
                      </a:solidFill>
                      <a:prstDash val="solid"/>
                      <a:round/>
                      <a:headEnd type="none" w="med" len="med"/>
                      <a:tailEnd type="none" w="med" len="med"/>
                    </a:lnL>
                    <a:lnR w="12700" cap="flat" cmpd="sng" algn="ctr">
                      <a:solidFill>
                        <a:srgbClr val="A6ACA9"/>
                      </a:solidFill>
                      <a:prstDash val="solid"/>
                      <a:round/>
                      <a:headEnd type="none" w="med" len="med"/>
                      <a:tailEnd type="none" w="med" len="med"/>
                    </a:lnR>
                    <a:lnT w="12700" cap="flat" cmpd="sng" algn="ctr">
                      <a:solidFill>
                        <a:srgbClr val="A6ACA9"/>
                      </a:solidFill>
                      <a:prstDash val="solid"/>
                      <a:round/>
                      <a:headEnd type="none" w="med" len="med"/>
                      <a:tailEnd type="none" w="med" len="med"/>
                    </a:lnT>
                    <a:lnB w="12700" cap="flat" cmpd="sng" algn="ctr">
                      <a:solidFill>
                        <a:srgbClr val="A6ACA9"/>
                      </a:solidFill>
                      <a:prstDash val="solid"/>
                      <a:round/>
                      <a:headEnd type="none" w="med" len="med"/>
                      <a:tailEnd type="none" w="med" len="med"/>
                    </a:lnB>
                  </a:tcPr>
                </a:tc>
                <a:tc>
                  <a:txBody>
                    <a:bodyPr/>
                    <a:lstStyle/>
                    <a:p>
                      <a:pPr>
                        <a:spcBef>
                          <a:spcPts val="600"/>
                        </a:spcBef>
                        <a:spcAft>
                          <a:spcPts val="600"/>
                        </a:spcAft>
                      </a:pPr>
                      <a:r>
                        <a:rPr lang="en-GB" sz="1000" dirty="0">
                          <a:effectLst/>
                          <a:latin typeface="Arial" panose="020B0604020202020204" pitchFamily="34" charset="0"/>
                          <a:ea typeface="Times New Roman" panose="02020603050405020304" pitchFamily="18" charset="0"/>
                          <a:cs typeface="Tahoma" panose="020B0604030504040204" pitchFamily="34" charset="0"/>
                        </a:rPr>
                        <a:t>AH/MK to ascertain further details about the Ofgem review</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000" b="1" dirty="0">
                          <a:effectLst/>
                          <a:latin typeface="Arial" panose="020B0604020202020204" pitchFamily="34" charset="0"/>
                          <a:ea typeface="Times New Roman" panose="02020603050405020304" pitchFamily="18" charset="0"/>
                          <a:cs typeface="Tahoma" panose="020B0604030504040204" pitchFamily="34" charset="0"/>
                        </a:rPr>
                        <a:t>24/03/22</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CA9"/>
                      </a:solidFill>
                      <a:prstDash val="solid"/>
                      <a:round/>
                      <a:headEnd type="none" w="med" len="med"/>
                      <a:tailEnd type="none" w="med" len="med"/>
                    </a:lnL>
                    <a:lnR w="12700" cap="flat" cmpd="sng" algn="ctr">
                      <a:solidFill>
                        <a:srgbClr val="A6ACA9"/>
                      </a:solidFill>
                      <a:prstDash val="solid"/>
                      <a:round/>
                      <a:headEnd type="none" w="med" len="med"/>
                      <a:tailEnd type="none" w="med" len="med"/>
                    </a:lnR>
                    <a:lnT w="12700" cap="flat" cmpd="sng" algn="ctr">
                      <a:solidFill>
                        <a:srgbClr val="A6ACA9"/>
                      </a:solidFill>
                      <a:prstDash val="solid"/>
                      <a:round/>
                      <a:headEnd type="none" w="med" len="med"/>
                      <a:tailEnd type="none" w="med" len="med"/>
                    </a:lnT>
                    <a:lnB w="12700" cap="flat" cmpd="sng" algn="ctr">
                      <a:solidFill>
                        <a:srgbClr val="A6ACA9"/>
                      </a:solidFill>
                      <a:prstDash val="solid"/>
                      <a:round/>
                      <a:headEnd type="none" w="med" len="med"/>
                      <a:tailEnd type="none" w="med" len="med"/>
                    </a:lnB>
                  </a:tcPr>
                </a:tc>
                <a:tc>
                  <a:txBody>
                    <a:bodyPr/>
                    <a:lstStyle/>
                    <a:p>
                      <a:pPr algn="ctr">
                        <a:spcBef>
                          <a:spcPts val="600"/>
                        </a:spcBef>
                        <a:spcAft>
                          <a:spcPts val="600"/>
                        </a:spcAft>
                      </a:pPr>
                      <a:r>
                        <a:rPr lang="en-GB" sz="1000" dirty="0">
                          <a:effectLst/>
                          <a:latin typeface="Arial" panose="020B0604020202020204" pitchFamily="34" charset="0"/>
                          <a:ea typeface="Times New Roman" panose="02020603050405020304" pitchFamily="18" charset="0"/>
                          <a:cs typeface="Tahoma" panose="020B0604030504040204" pitchFamily="34" charset="0"/>
                        </a:rPr>
                        <a:t>AH/MK</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CA9"/>
                      </a:solidFill>
                      <a:prstDash val="solid"/>
                      <a:round/>
                      <a:headEnd type="none" w="med" len="med"/>
                      <a:tailEnd type="none" w="med" len="med"/>
                    </a:lnL>
                    <a:lnR w="12700" cap="flat" cmpd="sng" algn="ctr">
                      <a:solidFill>
                        <a:srgbClr val="A6ACA9"/>
                      </a:solidFill>
                      <a:prstDash val="solid"/>
                      <a:round/>
                      <a:headEnd type="none" w="med" len="med"/>
                      <a:tailEnd type="none" w="med" len="med"/>
                    </a:lnR>
                    <a:lnT w="12700" cap="flat" cmpd="sng" algn="ctr">
                      <a:solidFill>
                        <a:srgbClr val="A6ACA9"/>
                      </a:solidFill>
                      <a:prstDash val="solid"/>
                      <a:round/>
                      <a:headEnd type="none" w="med" len="med"/>
                      <a:tailEnd type="none" w="med" len="med"/>
                    </a:lnT>
                    <a:lnB w="12700" cap="flat" cmpd="sng" algn="ctr">
                      <a:solidFill>
                        <a:srgbClr val="A6ACA9"/>
                      </a:solidFill>
                      <a:prstDash val="solid"/>
                      <a:round/>
                      <a:headEnd type="none" w="med" len="med"/>
                      <a:tailEnd type="none" w="med" len="med"/>
                    </a:lnB>
                  </a:tcPr>
                </a:tc>
                <a:extLst>
                  <a:ext uri="{0D108BD9-81ED-4DB2-BD59-A6C34878D82A}">
                    <a16:rowId xmlns:a16="http://schemas.microsoft.com/office/drawing/2014/main" val="3092875949"/>
                  </a:ext>
                </a:extLst>
              </a:tr>
            </a:tbl>
          </a:graphicData>
        </a:graphic>
      </p:graphicFrame>
    </p:spTree>
    <p:extLst>
      <p:ext uri="{BB962C8B-B14F-4D97-AF65-F5344CB8AC3E}">
        <p14:creationId xmlns:p14="http://schemas.microsoft.com/office/powerpoint/2010/main" val="2716108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432C-F251-4836-BE5F-1FE4CD6DF5B5}"/>
              </a:ext>
            </a:extLst>
          </p:cNvPr>
          <p:cNvSpPr>
            <a:spLocks noGrp="1"/>
          </p:cNvSpPr>
          <p:nvPr>
            <p:ph type="title"/>
          </p:nvPr>
        </p:nvSpPr>
        <p:spPr/>
        <p:txBody>
          <a:bodyPr/>
          <a:lstStyle/>
          <a:p>
            <a:r>
              <a:rPr lang="en-GB" dirty="0"/>
              <a:t>AOB and next meeting</a:t>
            </a:r>
          </a:p>
        </p:txBody>
      </p:sp>
      <p:sp>
        <p:nvSpPr>
          <p:cNvPr id="3" name="Content Placeholder 2">
            <a:extLst>
              <a:ext uri="{FF2B5EF4-FFF2-40B4-BE49-F238E27FC236}">
                <a16:creationId xmlns:a16="http://schemas.microsoft.com/office/drawing/2014/main" id="{719A2E5D-6B92-4FC0-A23E-29EEDD9D1047}"/>
              </a:ext>
            </a:extLst>
          </p:cNvPr>
          <p:cNvSpPr>
            <a:spLocks noGrp="1"/>
          </p:cNvSpPr>
          <p:nvPr>
            <p:ph idx="1"/>
          </p:nvPr>
        </p:nvSpPr>
        <p:spPr/>
        <p:txBody>
          <a:bodyPr/>
          <a:lstStyle/>
          <a:p>
            <a:r>
              <a:rPr lang="en-US" dirty="0"/>
              <a:t>AOB</a:t>
            </a:r>
          </a:p>
          <a:p>
            <a:pPr marL="342900" indent="-342900">
              <a:buFont typeface="Arial" panose="020B0604020202020204" pitchFamily="34" charset="0"/>
              <a:buChar char="•"/>
            </a:pPr>
            <a:r>
              <a:rPr lang="en-US" dirty="0"/>
              <a:t>None?</a:t>
            </a:r>
          </a:p>
          <a:p>
            <a:endParaRPr lang="en-US" dirty="0"/>
          </a:p>
          <a:p>
            <a:endParaRPr lang="en-US" dirty="0"/>
          </a:p>
          <a:p>
            <a:r>
              <a:rPr lang="en-US" dirty="0"/>
              <a:t>Next meeting?  </a:t>
            </a:r>
            <a:endParaRPr lang="en-GB" dirty="0"/>
          </a:p>
        </p:txBody>
      </p:sp>
      <p:sp>
        <p:nvSpPr>
          <p:cNvPr id="4" name="Slide Number Placeholder 3">
            <a:extLst>
              <a:ext uri="{FF2B5EF4-FFF2-40B4-BE49-F238E27FC236}">
                <a16:creationId xmlns:a16="http://schemas.microsoft.com/office/drawing/2014/main" id="{82B5373E-78E7-4A6F-A325-68ABF9AFB1E1}"/>
              </a:ext>
            </a:extLst>
          </p:cNvPr>
          <p:cNvSpPr>
            <a:spLocks noGrp="1"/>
          </p:cNvSpPr>
          <p:nvPr>
            <p:ph type="sldNum" sz="quarter" idx="12"/>
          </p:nvPr>
        </p:nvSpPr>
        <p:spPr/>
        <p:txBody>
          <a:bodyPr/>
          <a:lstStyle/>
          <a:p>
            <a:fld id="{98FF217E-B86F-EA42-9607-BE163228A213}" type="slidenum">
              <a:rPr lang="en-GB" smtClean="0"/>
              <a:pPr/>
              <a:t>41</a:t>
            </a:fld>
            <a:endParaRPr lang="en-GB"/>
          </a:p>
        </p:txBody>
      </p:sp>
    </p:spTree>
    <p:extLst>
      <p:ext uri="{BB962C8B-B14F-4D97-AF65-F5344CB8AC3E}">
        <p14:creationId xmlns:p14="http://schemas.microsoft.com/office/powerpoint/2010/main" val="3287862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3C65-9168-5B24-ACD4-26F0C56645A5}"/>
              </a:ext>
            </a:extLst>
          </p:cNvPr>
          <p:cNvSpPr>
            <a:spLocks noGrp="1"/>
          </p:cNvSpPr>
          <p:nvPr>
            <p:ph type="ctrTitle"/>
          </p:nvPr>
        </p:nvSpPr>
        <p:spPr/>
        <p:txBody>
          <a:bodyPr/>
          <a:lstStyle/>
          <a:p>
            <a:r>
              <a:rPr lang="en-GB" dirty="0"/>
              <a:t>Appendix – Registered Capacity Examples</a:t>
            </a:r>
          </a:p>
        </p:txBody>
      </p:sp>
      <p:sp>
        <p:nvSpPr>
          <p:cNvPr id="3" name="Slide Number Placeholder 2">
            <a:extLst>
              <a:ext uri="{FF2B5EF4-FFF2-40B4-BE49-F238E27FC236}">
                <a16:creationId xmlns:a16="http://schemas.microsoft.com/office/drawing/2014/main" id="{9FC759EB-8410-FD3D-5D60-7A37023FEF73}"/>
              </a:ext>
            </a:extLst>
          </p:cNvPr>
          <p:cNvSpPr>
            <a:spLocks noGrp="1"/>
          </p:cNvSpPr>
          <p:nvPr>
            <p:ph type="sldNum" sz="quarter" idx="12"/>
          </p:nvPr>
        </p:nvSpPr>
        <p:spPr/>
        <p:txBody>
          <a:bodyPr/>
          <a:lstStyle/>
          <a:p>
            <a:fld id="{98FF217E-B86F-EA42-9607-BE163228A213}" type="slidenum">
              <a:rPr lang="en-GB" smtClean="0"/>
              <a:t>42</a:t>
            </a:fld>
            <a:endParaRPr lang="en-GB"/>
          </a:p>
        </p:txBody>
      </p:sp>
    </p:spTree>
    <p:extLst>
      <p:ext uri="{BB962C8B-B14F-4D97-AF65-F5344CB8AC3E}">
        <p14:creationId xmlns:p14="http://schemas.microsoft.com/office/powerpoint/2010/main" val="2854991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AC8C-E6D3-4B44-8A18-F95DCB8D45AA}"/>
              </a:ext>
            </a:extLst>
          </p:cNvPr>
          <p:cNvSpPr>
            <a:spLocks noGrp="1"/>
          </p:cNvSpPr>
          <p:nvPr>
            <p:ph type="title"/>
          </p:nvPr>
        </p:nvSpPr>
        <p:spPr/>
        <p:txBody>
          <a:bodyPr/>
          <a:lstStyle/>
          <a:p>
            <a:r>
              <a:rPr lang="en-GB" dirty="0"/>
              <a:t>Current Definition: Registered Capacity</a:t>
            </a:r>
          </a:p>
        </p:txBody>
      </p:sp>
      <p:sp>
        <p:nvSpPr>
          <p:cNvPr id="3" name="Content Placeholder 2">
            <a:extLst>
              <a:ext uri="{FF2B5EF4-FFF2-40B4-BE49-F238E27FC236}">
                <a16:creationId xmlns:a16="http://schemas.microsoft.com/office/drawing/2014/main" id="{FD0CF592-C346-4799-A6D0-C498641C4F81}"/>
              </a:ext>
            </a:extLst>
          </p:cNvPr>
          <p:cNvSpPr>
            <a:spLocks noGrp="1"/>
          </p:cNvSpPr>
          <p:nvPr>
            <p:ph idx="1"/>
          </p:nvPr>
        </p:nvSpPr>
        <p:spPr/>
        <p:txBody>
          <a:bodyPr/>
          <a:lstStyle/>
          <a:p>
            <a:r>
              <a:rPr lang="en-GB" sz="1800" b="0" dirty="0">
                <a:solidFill>
                  <a:schemeClr val="tx1"/>
                </a:solidFill>
                <a:latin typeface="Arial" panose="020B0604020202020204" pitchFamily="34" charset="0"/>
              </a:rPr>
              <a:t>Was revised in G99/1-6 March 2020</a:t>
            </a:r>
          </a:p>
          <a:p>
            <a:r>
              <a:rPr lang="en-GB" dirty="0"/>
              <a:t>Registered Capacity (P</a:t>
            </a:r>
            <a:r>
              <a:rPr lang="en-GB" baseline="-25000" dirty="0"/>
              <a:t>max</a:t>
            </a:r>
            <a:r>
              <a:rPr lang="en-GB" dirty="0"/>
              <a:t>)</a:t>
            </a:r>
          </a:p>
          <a:p>
            <a:r>
              <a:rPr lang="en-GB" sz="1800" b="0" dirty="0">
                <a:solidFill>
                  <a:schemeClr val="tx1"/>
                </a:solidFill>
                <a:latin typeface="Arial" panose="020B0604020202020204" pitchFamily="34" charset="0"/>
              </a:rPr>
              <a:t>The normal maximum </a:t>
            </a:r>
            <a:r>
              <a:rPr lang="en-GB" sz="1800" dirty="0">
                <a:solidFill>
                  <a:schemeClr val="tx1"/>
                </a:solidFill>
                <a:latin typeface="Arial" panose="020B0604020202020204" pitchFamily="34" charset="0"/>
              </a:rPr>
              <a:t>Active Power </a:t>
            </a:r>
            <a:r>
              <a:rPr lang="en-GB" sz="1800" b="0" dirty="0">
                <a:solidFill>
                  <a:schemeClr val="tx1"/>
                </a:solidFill>
                <a:latin typeface="Arial" panose="020B0604020202020204" pitchFamily="34" charset="0"/>
              </a:rPr>
              <a:t>capacity of a either a </a:t>
            </a:r>
            <a:r>
              <a:rPr lang="en-GB" sz="1800" dirty="0">
                <a:solidFill>
                  <a:schemeClr val="tx1"/>
                </a:solidFill>
                <a:latin typeface="Arial" panose="020B0604020202020204" pitchFamily="34" charset="0"/>
              </a:rPr>
              <a:t>Power Generating Module </a:t>
            </a:r>
            <a:r>
              <a:rPr lang="en-GB" sz="1800" b="0" dirty="0">
                <a:solidFill>
                  <a:schemeClr val="tx1"/>
                </a:solidFill>
                <a:latin typeface="Arial" panose="020B0604020202020204" pitchFamily="34" charset="0"/>
              </a:rPr>
              <a:t>(in the case of a </a:t>
            </a:r>
            <a:r>
              <a:rPr lang="en-GB" sz="1800" dirty="0">
                <a:solidFill>
                  <a:schemeClr val="tx1"/>
                </a:solidFill>
                <a:latin typeface="Arial" panose="020B0604020202020204" pitchFamily="34" charset="0"/>
              </a:rPr>
              <a:t>Power Park Module</a:t>
            </a:r>
            <a:r>
              <a:rPr lang="en-GB" sz="1800" b="0" dirty="0">
                <a:solidFill>
                  <a:schemeClr val="tx1"/>
                </a:solidFill>
                <a:latin typeface="Arial" panose="020B0604020202020204" pitchFamily="34" charset="0"/>
              </a:rPr>
              <a:t>, the lesser of the </a:t>
            </a:r>
            <a:r>
              <a:rPr lang="en-GB" sz="1800" dirty="0">
                <a:solidFill>
                  <a:schemeClr val="tx1"/>
                </a:solidFill>
                <a:latin typeface="Arial" panose="020B0604020202020204" pitchFamily="34" charset="0"/>
              </a:rPr>
              <a:t>Inverter</a:t>
            </a:r>
            <a:r>
              <a:rPr lang="en-GB" sz="1800" b="0" dirty="0">
                <a:solidFill>
                  <a:schemeClr val="tx1"/>
                </a:solidFill>
                <a:latin typeface="Arial" panose="020B0604020202020204" pitchFamily="34" charset="0"/>
              </a:rPr>
              <a:t>(s) rating or the rating of the energy source), or of a </a:t>
            </a:r>
            <a:r>
              <a:rPr lang="en-GB" sz="1800" dirty="0">
                <a:solidFill>
                  <a:schemeClr val="tx1"/>
                </a:solidFill>
                <a:latin typeface="Arial" panose="020B0604020202020204" pitchFamily="34" charset="0"/>
              </a:rPr>
              <a:t>Power Generating Facility</a:t>
            </a:r>
            <a:r>
              <a:rPr lang="en-GB" sz="1800" b="0" dirty="0">
                <a:solidFill>
                  <a:schemeClr val="tx1"/>
                </a:solidFill>
                <a:latin typeface="Arial" panose="020B0604020202020204" pitchFamily="34" charset="0"/>
              </a:rPr>
              <a:t>, as declared by the </a:t>
            </a:r>
            <a:r>
              <a:rPr lang="en-GB" sz="1800" dirty="0">
                <a:solidFill>
                  <a:schemeClr val="tx1"/>
                </a:solidFill>
                <a:latin typeface="Arial" panose="020B0604020202020204" pitchFamily="34" charset="0"/>
              </a:rPr>
              <a:t>Generator</a:t>
            </a:r>
            <a:r>
              <a:rPr lang="en-GB" sz="1800" b="0" dirty="0">
                <a:solidFill>
                  <a:schemeClr val="tx1"/>
                </a:solidFill>
                <a:latin typeface="Arial" panose="020B0604020202020204" pitchFamily="34" charset="0"/>
              </a:rPr>
              <a:t> taking into account the </a:t>
            </a:r>
            <a:r>
              <a:rPr lang="en-GB" sz="1800" dirty="0">
                <a:solidFill>
                  <a:schemeClr val="tx1"/>
                </a:solidFill>
                <a:latin typeface="Arial" panose="020B0604020202020204" pitchFamily="34" charset="0"/>
              </a:rPr>
              <a:t>Active Power </a:t>
            </a:r>
            <a:r>
              <a:rPr lang="en-GB" sz="1800" b="0" dirty="0">
                <a:solidFill>
                  <a:schemeClr val="tx1"/>
                </a:solidFill>
                <a:latin typeface="Arial" panose="020B0604020202020204" pitchFamily="34" charset="0"/>
              </a:rPr>
              <a:t>consumed when producing the same and the </a:t>
            </a:r>
            <a:r>
              <a:rPr lang="en-GB" sz="1800" dirty="0">
                <a:solidFill>
                  <a:schemeClr val="tx1"/>
                </a:solidFill>
                <a:latin typeface="Arial" panose="020B0604020202020204" pitchFamily="34" charset="0"/>
              </a:rPr>
              <a:t>production of the required Reactive Power at the Connection Point</a:t>
            </a:r>
            <a:r>
              <a:rPr lang="en-GB" sz="1800" b="0" dirty="0">
                <a:solidFill>
                  <a:schemeClr val="tx1"/>
                </a:solidFill>
                <a:latin typeface="Arial" panose="020B0604020202020204" pitchFamily="34" charset="0"/>
              </a:rPr>
              <a:t>. </a:t>
            </a:r>
          </a:p>
          <a:p>
            <a:endParaRPr lang="en-GB" sz="1800" b="0" dirty="0">
              <a:solidFill>
                <a:schemeClr val="tx1"/>
              </a:solidFill>
              <a:latin typeface="Arial" panose="020B0604020202020204" pitchFamily="34" charset="0"/>
            </a:endParaRPr>
          </a:p>
          <a:p>
            <a:r>
              <a:rPr lang="en-GB" dirty="0"/>
              <a:t>Note that NGESO are currently reviewing their view of Registered Capacity as applied to a Power Generating Facility – if they decide to change it (to include some element of netting of demand) then DNOs might follow (as it is really for NGESO and licensing purposes that this definition exists).</a:t>
            </a:r>
          </a:p>
        </p:txBody>
      </p:sp>
      <p:sp>
        <p:nvSpPr>
          <p:cNvPr id="4" name="Slide Number Placeholder 3">
            <a:extLst>
              <a:ext uri="{FF2B5EF4-FFF2-40B4-BE49-F238E27FC236}">
                <a16:creationId xmlns:a16="http://schemas.microsoft.com/office/drawing/2014/main" id="{9ED6A12A-DA04-4180-A88B-28CCB5DAB20B}"/>
              </a:ext>
            </a:extLst>
          </p:cNvPr>
          <p:cNvSpPr>
            <a:spLocks noGrp="1"/>
          </p:cNvSpPr>
          <p:nvPr>
            <p:ph type="sldNum" sz="quarter" idx="12"/>
          </p:nvPr>
        </p:nvSpPr>
        <p:spPr/>
        <p:txBody>
          <a:bodyPr/>
          <a:lstStyle/>
          <a:p>
            <a:fld id="{98FF217E-B86F-EA42-9607-BE163228A213}" type="slidenum">
              <a:rPr lang="en-GB" smtClean="0"/>
              <a:pPr/>
              <a:t>43</a:t>
            </a:fld>
            <a:endParaRPr lang="en-GB"/>
          </a:p>
        </p:txBody>
      </p:sp>
    </p:spTree>
    <p:extLst>
      <p:ext uri="{BB962C8B-B14F-4D97-AF65-F5344CB8AC3E}">
        <p14:creationId xmlns:p14="http://schemas.microsoft.com/office/powerpoint/2010/main" val="3107125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40E3-BFBB-462B-98FC-53E600D899AE}"/>
              </a:ext>
            </a:extLst>
          </p:cNvPr>
          <p:cNvSpPr>
            <a:spLocks noGrp="1"/>
          </p:cNvSpPr>
          <p:nvPr>
            <p:ph type="title"/>
          </p:nvPr>
        </p:nvSpPr>
        <p:spPr/>
        <p:txBody>
          <a:bodyPr/>
          <a:lstStyle/>
          <a:p>
            <a:r>
              <a:rPr lang="en-GB" dirty="0"/>
              <a:t>Losses due to Impedance between Inverters and Connection Point need to be accounted for (1/3)</a:t>
            </a:r>
          </a:p>
        </p:txBody>
      </p:sp>
      <p:sp>
        <p:nvSpPr>
          <p:cNvPr id="3" name="Content Placeholder 2">
            <a:extLst>
              <a:ext uri="{FF2B5EF4-FFF2-40B4-BE49-F238E27FC236}">
                <a16:creationId xmlns:a16="http://schemas.microsoft.com/office/drawing/2014/main" id="{6C0438E1-5056-4338-96C1-2D3A19636EC7}"/>
              </a:ext>
            </a:extLst>
          </p:cNvPr>
          <p:cNvSpPr>
            <a:spLocks noGrp="1"/>
          </p:cNvSpPr>
          <p:nvPr>
            <p:ph idx="1"/>
          </p:nvPr>
        </p:nvSpPr>
        <p:spPr>
          <a:xfrm>
            <a:off x="720000" y="1800000"/>
            <a:ext cx="11083554" cy="1629000"/>
          </a:xfrm>
        </p:spPr>
        <p:txBody>
          <a:bodyPr/>
          <a:lstStyle/>
          <a:p>
            <a:r>
              <a:rPr lang="en-GB" dirty="0"/>
              <a:t>Nominal “40 MW” of PV connected at 132 kV – ie actually 40 MW at unity PF; 40 MVA</a:t>
            </a:r>
          </a:p>
        </p:txBody>
      </p:sp>
      <p:sp>
        <p:nvSpPr>
          <p:cNvPr id="4" name="Slide Number Placeholder 3">
            <a:extLst>
              <a:ext uri="{FF2B5EF4-FFF2-40B4-BE49-F238E27FC236}">
                <a16:creationId xmlns:a16="http://schemas.microsoft.com/office/drawing/2014/main" id="{AEE260A3-7783-4877-8997-4E65A1BF2AF8}"/>
              </a:ext>
            </a:extLst>
          </p:cNvPr>
          <p:cNvSpPr>
            <a:spLocks noGrp="1"/>
          </p:cNvSpPr>
          <p:nvPr>
            <p:ph type="sldNum" sz="quarter" idx="12"/>
          </p:nvPr>
        </p:nvSpPr>
        <p:spPr/>
        <p:txBody>
          <a:bodyPr/>
          <a:lstStyle/>
          <a:p>
            <a:fld id="{98FF217E-B86F-EA42-9607-BE163228A213}" type="slidenum">
              <a:rPr lang="en-GB" smtClean="0"/>
              <a:pPr/>
              <a:t>44</a:t>
            </a:fld>
            <a:endParaRPr lang="en-GB"/>
          </a:p>
        </p:txBody>
      </p:sp>
      <p:sp>
        <p:nvSpPr>
          <p:cNvPr id="45" name="Rectangle 44">
            <a:extLst>
              <a:ext uri="{FF2B5EF4-FFF2-40B4-BE49-F238E27FC236}">
                <a16:creationId xmlns:a16="http://schemas.microsoft.com/office/drawing/2014/main" id="{F3154AA9-B80F-4454-BE20-5107BCC6AD71}"/>
              </a:ext>
            </a:extLst>
          </p:cNvPr>
          <p:cNvSpPr/>
          <p:nvPr/>
        </p:nvSpPr>
        <p:spPr>
          <a:xfrm>
            <a:off x="4175546" y="2469987"/>
            <a:ext cx="1186154" cy="2083721"/>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54249A62-64F2-4172-8960-1C089E06EF43}"/>
              </a:ext>
            </a:extLst>
          </p:cNvPr>
          <p:cNvCxnSpPr>
            <a:cxnSpLocks/>
          </p:cNvCxnSpPr>
          <p:nvPr/>
        </p:nvCxnSpPr>
        <p:spPr>
          <a:xfrm>
            <a:off x="4719461" y="2768020"/>
            <a:ext cx="911250" cy="0"/>
          </a:xfrm>
          <a:prstGeom prst="line">
            <a:avLst/>
          </a:prstGeom>
          <a:noFill/>
          <a:ln w="2540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4D89B5BD-94F0-4A39-9D64-32856E502EF4}"/>
              </a:ext>
            </a:extLst>
          </p:cNvPr>
          <p:cNvCxnSpPr>
            <a:cxnSpLocks/>
          </p:cNvCxnSpPr>
          <p:nvPr/>
        </p:nvCxnSpPr>
        <p:spPr>
          <a:xfrm flipV="1">
            <a:off x="4719460" y="3213210"/>
            <a:ext cx="911250" cy="0"/>
          </a:xfrm>
          <a:prstGeom prst="line">
            <a:avLst/>
          </a:prstGeom>
          <a:noFill/>
          <a:ln w="2540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90BC1930-C0FB-4E09-BFE9-3701E11021D2}"/>
              </a:ext>
            </a:extLst>
          </p:cNvPr>
          <p:cNvCxnSpPr>
            <a:cxnSpLocks/>
          </p:cNvCxnSpPr>
          <p:nvPr/>
        </p:nvCxnSpPr>
        <p:spPr>
          <a:xfrm flipV="1">
            <a:off x="4719460" y="4209529"/>
            <a:ext cx="911250" cy="0"/>
          </a:xfrm>
          <a:prstGeom prst="line">
            <a:avLst/>
          </a:prstGeom>
          <a:noFill/>
          <a:ln w="2540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8D3A3BD0-8104-45E1-9E9A-F979CFA901DC}"/>
              </a:ext>
            </a:extLst>
          </p:cNvPr>
          <p:cNvCxnSpPr>
            <a:cxnSpLocks/>
          </p:cNvCxnSpPr>
          <p:nvPr/>
        </p:nvCxnSpPr>
        <p:spPr>
          <a:xfrm>
            <a:off x="5630711" y="2547184"/>
            <a:ext cx="0" cy="1936151"/>
          </a:xfrm>
          <a:prstGeom prst="line">
            <a:avLst/>
          </a:prstGeom>
          <a:noFill/>
          <a:ln w="2540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97626E02-8503-4B6E-8966-6489788F2CA1}"/>
              </a:ext>
            </a:extLst>
          </p:cNvPr>
          <p:cNvCxnSpPr>
            <a:cxnSpLocks/>
            <a:endCxn id="66" idx="2"/>
          </p:cNvCxnSpPr>
          <p:nvPr/>
        </p:nvCxnSpPr>
        <p:spPr>
          <a:xfrm>
            <a:off x="5637760" y="3024495"/>
            <a:ext cx="475685" cy="6354"/>
          </a:xfrm>
          <a:prstGeom prst="line">
            <a:avLst/>
          </a:prstGeom>
          <a:noFill/>
          <a:ln w="25400" cap="flat" cmpd="sng" algn="ctr">
            <a:solidFill>
              <a:sysClr val="windowText" lastClr="000000"/>
            </a:solidFill>
            <a:prstDash val="solid"/>
            <a:miter lim="800000"/>
          </a:ln>
          <a:effectLst/>
        </p:spPr>
      </p:cxnSp>
      <p:sp>
        <p:nvSpPr>
          <p:cNvPr id="51" name="Oval 50">
            <a:extLst>
              <a:ext uri="{FF2B5EF4-FFF2-40B4-BE49-F238E27FC236}">
                <a16:creationId xmlns:a16="http://schemas.microsoft.com/office/drawing/2014/main" id="{2A846C25-1042-472F-8E9F-7C86ABCA2368}"/>
              </a:ext>
            </a:extLst>
          </p:cNvPr>
          <p:cNvSpPr/>
          <p:nvPr/>
        </p:nvSpPr>
        <p:spPr>
          <a:xfrm>
            <a:off x="6819497" y="2987893"/>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F4EB0A7-15EB-451F-BEF6-F2B63C9600F0}"/>
              </a:ext>
            </a:extLst>
          </p:cNvPr>
          <p:cNvSpPr/>
          <p:nvPr/>
        </p:nvSpPr>
        <p:spPr>
          <a:xfrm>
            <a:off x="3428874" y="2342476"/>
            <a:ext cx="3298074" cy="2307604"/>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68BDBE8C-6EDC-4445-9F3D-5B1FADFA04FE}"/>
              </a:ext>
            </a:extLst>
          </p:cNvPr>
          <p:cNvSpPr txBox="1"/>
          <p:nvPr/>
        </p:nvSpPr>
        <p:spPr>
          <a:xfrm>
            <a:off x="3965442" y="4716410"/>
            <a:ext cx="1949415" cy="404085"/>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 / Power Park Module (PPM)</a:t>
            </a:r>
          </a:p>
        </p:txBody>
      </p:sp>
      <p:sp>
        <p:nvSpPr>
          <p:cNvPr id="54" name="TextBox 53">
            <a:extLst>
              <a:ext uri="{FF2B5EF4-FFF2-40B4-BE49-F238E27FC236}">
                <a16:creationId xmlns:a16="http://schemas.microsoft.com/office/drawing/2014/main" id="{CC9A81AF-FF08-4FA3-8357-2D54DD8DF59A}"/>
              </a:ext>
            </a:extLst>
          </p:cNvPr>
          <p:cNvSpPr txBox="1"/>
          <p:nvPr/>
        </p:nvSpPr>
        <p:spPr>
          <a:xfrm>
            <a:off x="3965442" y="5186825"/>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sp>
        <p:nvSpPr>
          <p:cNvPr id="55" name="TextBox 54">
            <a:extLst>
              <a:ext uri="{FF2B5EF4-FFF2-40B4-BE49-F238E27FC236}">
                <a16:creationId xmlns:a16="http://schemas.microsoft.com/office/drawing/2014/main" id="{FA7FF600-274C-457C-9EA6-3B74610A6482}"/>
              </a:ext>
            </a:extLst>
          </p:cNvPr>
          <p:cNvSpPr txBox="1"/>
          <p:nvPr/>
        </p:nvSpPr>
        <p:spPr>
          <a:xfrm>
            <a:off x="6848447" y="2781891"/>
            <a:ext cx="675185" cy="21358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88" b="1" i="0" u="none" strike="noStrike" kern="0" cap="none" spc="0" normalizeH="0" baseline="0" noProof="0" dirty="0">
                <a:ln>
                  <a:noFill/>
                </a:ln>
                <a:solidFill>
                  <a:prstClr val="black"/>
                </a:solidFill>
                <a:effectLst/>
                <a:uLnTx/>
                <a:uFillTx/>
                <a:cs typeface="Arial" panose="020B0604020202020204" pitchFamily="34" charset="0"/>
              </a:rPr>
              <a:t>132 kV CP</a:t>
            </a:r>
          </a:p>
        </p:txBody>
      </p:sp>
      <p:pic>
        <p:nvPicPr>
          <p:cNvPr id="59" name="Graphic 58">
            <a:extLst>
              <a:ext uri="{FF2B5EF4-FFF2-40B4-BE49-F238E27FC236}">
                <a16:creationId xmlns:a16="http://schemas.microsoft.com/office/drawing/2014/main" id="{FCBE2272-E503-4064-9A5C-A747F85D2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0567" y="3038987"/>
            <a:ext cx="353616" cy="353616"/>
          </a:xfrm>
          <a:prstGeom prst="rect">
            <a:avLst/>
          </a:prstGeom>
        </p:spPr>
      </p:pic>
      <p:pic>
        <p:nvPicPr>
          <p:cNvPr id="60" name="Graphic 59">
            <a:extLst>
              <a:ext uri="{FF2B5EF4-FFF2-40B4-BE49-F238E27FC236}">
                <a16:creationId xmlns:a16="http://schemas.microsoft.com/office/drawing/2014/main" id="{8383E489-11E6-4F99-B05C-C844FCCE8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6" y="4033774"/>
            <a:ext cx="353616" cy="353616"/>
          </a:xfrm>
          <a:prstGeom prst="rect">
            <a:avLst/>
          </a:prstGeom>
        </p:spPr>
      </p:pic>
      <p:cxnSp>
        <p:nvCxnSpPr>
          <p:cNvPr id="33" name="Straight Connector 32">
            <a:extLst>
              <a:ext uri="{FF2B5EF4-FFF2-40B4-BE49-F238E27FC236}">
                <a16:creationId xmlns:a16="http://schemas.microsoft.com/office/drawing/2014/main" id="{88EDC2EB-EE5E-436C-9B16-E483366757A1}"/>
              </a:ext>
            </a:extLst>
          </p:cNvPr>
          <p:cNvCxnSpPr>
            <a:cxnSpLocks/>
          </p:cNvCxnSpPr>
          <p:nvPr/>
        </p:nvCxnSpPr>
        <p:spPr>
          <a:xfrm>
            <a:off x="3839242" y="3213210"/>
            <a:ext cx="541325" cy="0"/>
          </a:xfrm>
          <a:prstGeom prst="line">
            <a:avLst/>
          </a:prstGeom>
          <a:noFill/>
          <a:ln w="25400" cap="flat" cmpd="sng" algn="ctr">
            <a:solidFill>
              <a:sysClr val="windowText" lastClr="000000"/>
            </a:solidFill>
            <a:prstDash val="solid"/>
            <a:miter lim="800000"/>
          </a:ln>
          <a:effectLst/>
        </p:spPr>
      </p:cxnSp>
      <p:cxnSp>
        <p:nvCxnSpPr>
          <p:cNvPr id="37" name="Straight Connector 36">
            <a:extLst>
              <a:ext uri="{FF2B5EF4-FFF2-40B4-BE49-F238E27FC236}">
                <a16:creationId xmlns:a16="http://schemas.microsoft.com/office/drawing/2014/main" id="{CE8F6B36-61DD-4E67-ACE3-A98241FA70C7}"/>
              </a:ext>
            </a:extLst>
          </p:cNvPr>
          <p:cNvCxnSpPr>
            <a:cxnSpLocks/>
          </p:cNvCxnSpPr>
          <p:nvPr/>
        </p:nvCxnSpPr>
        <p:spPr>
          <a:xfrm>
            <a:off x="3730402" y="3278410"/>
            <a:ext cx="58474" cy="68793"/>
          </a:xfrm>
          <a:prstGeom prst="line">
            <a:avLst/>
          </a:prstGeom>
          <a:noFill/>
          <a:ln w="19050" cap="flat" cmpd="sng" algn="ctr">
            <a:solidFill>
              <a:srgbClr val="FFC000"/>
            </a:solidFill>
            <a:prstDash val="solid"/>
            <a:miter lim="800000"/>
          </a:ln>
          <a:effectLst/>
        </p:spPr>
      </p:cxnSp>
      <p:cxnSp>
        <p:nvCxnSpPr>
          <p:cNvPr id="38" name="Straight Connector 37">
            <a:extLst>
              <a:ext uri="{FF2B5EF4-FFF2-40B4-BE49-F238E27FC236}">
                <a16:creationId xmlns:a16="http://schemas.microsoft.com/office/drawing/2014/main" id="{7035D9F4-E77F-4C5B-B9FC-7C2552509F60}"/>
              </a:ext>
            </a:extLst>
          </p:cNvPr>
          <p:cNvCxnSpPr>
            <a:cxnSpLocks/>
          </p:cNvCxnSpPr>
          <p:nvPr/>
        </p:nvCxnSpPr>
        <p:spPr>
          <a:xfrm>
            <a:off x="3540341" y="3069282"/>
            <a:ext cx="58474" cy="7947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60DB3902-3D73-492A-98E2-EDA82ED1DAF4}"/>
              </a:ext>
            </a:extLst>
          </p:cNvPr>
          <p:cNvCxnSpPr>
            <a:cxnSpLocks/>
          </p:cNvCxnSpPr>
          <p:nvPr/>
        </p:nvCxnSpPr>
        <p:spPr>
          <a:xfrm flipH="1">
            <a:off x="3724259" y="3074600"/>
            <a:ext cx="58059" cy="57531"/>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7BD0A120-B9FD-4A78-ADD9-4DCB186B3FF0}"/>
              </a:ext>
            </a:extLst>
          </p:cNvPr>
          <p:cNvCxnSpPr>
            <a:cxnSpLocks/>
          </p:cNvCxnSpPr>
          <p:nvPr/>
        </p:nvCxnSpPr>
        <p:spPr>
          <a:xfrm flipH="1">
            <a:off x="3546899" y="3274702"/>
            <a:ext cx="64599" cy="72502"/>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862384A-07F7-4316-8C4E-E6EAFD9EE8C8}"/>
              </a:ext>
            </a:extLst>
          </p:cNvPr>
          <p:cNvCxnSpPr>
            <a:cxnSpLocks/>
          </p:cNvCxnSpPr>
          <p:nvPr/>
        </p:nvCxnSpPr>
        <p:spPr>
          <a:xfrm flipH="1">
            <a:off x="3656704" y="3305263"/>
            <a:ext cx="3064" cy="97898"/>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16C8B078-D1D4-47C6-A5F0-D60061D64963}"/>
              </a:ext>
            </a:extLst>
          </p:cNvPr>
          <p:cNvCxnSpPr>
            <a:cxnSpLocks/>
          </p:cNvCxnSpPr>
          <p:nvPr/>
        </p:nvCxnSpPr>
        <p:spPr>
          <a:xfrm>
            <a:off x="3666266" y="3024004"/>
            <a:ext cx="0" cy="102456"/>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18E998B7-1DAF-42FB-8BCE-08DCB18655B9}"/>
              </a:ext>
            </a:extLst>
          </p:cNvPr>
          <p:cNvCxnSpPr>
            <a:cxnSpLocks/>
          </p:cNvCxnSpPr>
          <p:nvPr/>
        </p:nvCxnSpPr>
        <p:spPr>
          <a:xfrm flipH="1">
            <a:off x="3757655" y="3213046"/>
            <a:ext cx="72113" cy="537"/>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F56736CE-7915-449F-9E35-11844D98C498}"/>
              </a:ext>
            </a:extLst>
          </p:cNvPr>
          <p:cNvCxnSpPr>
            <a:cxnSpLocks/>
          </p:cNvCxnSpPr>
          <p:nvPr/>
        </p:nvCxnSpPr>
        <p:spPr>
          <a:xfrm flipH="1">
            <a:off x="3515330" y="3213583"/>
            <a:ext cx="56232" cy="0"/>
          </a:xfrm>
          <a:prstGeom prst="line">
            <a:avLst/>
          </a:prstGeom>
          <a:noFill/>
          <a:ln w="19050" cap="flat" cmpd="sng" algn="ctr">
            <a:solidFill>
              <a:srgbClr val="FFC000"/>
            </a:solidFill>
            <a:prstDash val="solid"/>
            <a:miter lim="800000"/>
          </a:ln>
          <a:effectLst/>
        </p:spPr>
      </p:cxnSp>
      <p:sp>
        <p:nvSpPr>
          <p:cNvPr id="36" name="Oval 35">
            <a:extLst>
              <a:ext uri="{FF2B5EF4-FFF2-40B4-BE49-F238E27FC236}">
                <a16:creationId xmlns:a16="http://schemas.microsoft.com/office/drawing/2014/main" id="{D188D09B-9DE9-4A54-A280-F6C823951628}"/>
              </a:ext>
            </a:extLst>
          </p:cNvPr>
          <p:cNvSpPr/>
          <p:nvPr/>
        </p:nvSpPr>
        <p:spPr>
          <a:xfrm>
            <a:off x="3571562" y="3121902"/>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4E170BE4-1A88-4550-9288-5A51475A698B}"/>
              </a:ext>
            </a:extLst>
          </p:cNvPr>
          <p:cNvCxnSpPr>
            <a:cxnSpLocks/>
          </p:cNvCxnSpPr>
          <p:nvPr/>
        </p:nvCxnSpPr>
        <p:spPr>
          <a:xfrm>
            <a:off x="3839242" y="4209529"/>
            <a:ext cx="541325" cy="0"/>
          </a:xfrm>
          <a:prstGeom prst="line">
            <a:avLst/>
          </a:prstGeom>
          <a:noFill/>
          <a:ln w="254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ECBEDBC8-A790-4E16-B27A-AA255604E3CE}"/>
              </a:ext>
            </a:extLst>
          </p:cNvPr>
          <p:cNvCxnSpPr>
            <a:cxnSpLocks/>
          </p:cNvCxnSpPr>
          <p:nvPr/>
        </p:nvCxnSpPr>
        <p:spPr>
          <a:xfrm>
            <a:off x="3829768" y="2768020"/>
            <a:ext cx="541325" cy="0"/>
          </a:xfrm>
          <a:prstGeom prst="line">
            <a:avLst/>
          </a:prstGeom>
          <a:noFill/>
          <a:ln w="25400" cap="flat" cmpd="sng" algn="ctr">
            <a:solidFill>
              <a:sysClr val="windowText" lastClr="000000"/>
            </a:solidFill>
            <a:prstDash val="solid"/>
            <a:miter lim="800000"/>
          </a:ln>
          <a:effectLst/>
        </p:spPr>
      </p:cxnSp>
      <p:pic>
        <p:nvPicPr>
          <p:cNvPr id="9" name="Graphic 8">
            <a:extLst>
              <a:ext uri="{FF2B5EF4-FFF2-40B4-BE49-F238E27FC236}">
                <a16:creationId xmlns:a16="http://schemas.microsoft.com/office/drawing/2014/main" id="{347174AF-7601-46E3-8C18-1E6BAA5B3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7" y="2595236"/>
            <a:ext cx="353616" cy="353616"/>
          </a:xfrm>
          <a:prstGeom prst="rect">
            <a:avLst/>
          </a:prstGeom>
        </p:spPr>
      </p:pic>
      <p:grpSp>
        <p:nvGrpSpPr>
          <p:cNvPr id="10" name="Group 9">
            <a:extLst>
              <a:ext uri="{FF2B5EF4-FFF2-40B4-BE49-F238E27FC236}">
                <a16:creationId xmlns:a16="http://schemas.microsoft.com/office/drawing/2014/main" id="{78BB3CAA-2A28-4AFD-9523-53F415E45BEC}"/>
              </a:ext>
            </a:extLst>
          </p:cNvPr>
          <p:cNvGrpSpPr/>
          <p:nvPr/>
        </p:nvGrpSpPr>
        <p:grpSpPr>
          <a:xfrm>
            <a:off x="3515330" y="2581873"/>
            <a:ext cx="314438" cy="379157"/>
            <a:chOff x="1046977" y="6189792"/>
            <a:chExt cx="314438" cy="379157"/>
          </a:xfrm>
        </p:grpSpPr>
        <p:grpSp>
          <p:nvGrpSpPr>
            <p:cNvPr id="22" name="Group 21">
              <a:extLst>
                <a:ext uri="{FF2B5EF4-FFF2-40B4-BE49-F238E27FC236}">
                  <a16:creationId xmlns:a16="http://schemas.microsoft.com/office/drawing/2014/main" id="{30DBCA37-DDD4-4B35-AF90-1379708DE41C}"/>
                </a:ext>
              </a:extLst>
            </p:cNvPr>
            <p:cNvGrpSpPr/>
            <p:nvPr/>
          </p:nvGrpSpPr>
          <p:grpSpPr>
            <a:xfrm>
              <a:off x="1046977" y="6189792"/>
              <a:ext cx="314438" cy="379157"/>
              <a:chOff x="1046977" y="6189792"/>
              <a:chExt cx="314438" cy="379157"/>
            </a:xfrm>
          </p:grpSpPr>
          <p:cxnSp>
            <p:nvCxnSpPr>
              <p:cNvPr id="24" name="Straight Connector 23">
                <a:extLst>
                  <a:ext uri="{FF2B5EF4-FFF2-40B4-BE49-F238E27FC236}">
                    <a16:creationId xmlns:a16="http://schemas.microsoft.com/office/drawing/2014/main" id="{A2BEF7A1-84C3-492F-8FAA-AAA7720EF13B}"/>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DDC2418E-9F8A-4556-B9F9-BD35BFEEDE37}"/>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A7CBCD7D-2C27-4450-8421-BB88147C0CB3}"/>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817E35C2-0DE0-41ED-9D50-FB1699DC9184}"/>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970CF787-B710-4EC0-A31C-5227100A27CD}"/>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E58E49E0-3366-4491-B430-B72E5D123157}"/>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C7E745AC-67CB-4F9C-8211-B8BEC9B95739}"/>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31" name="Straight Connector 30">
                <a:extLst>
                  <a:ext uri="{FF2B5EF4-FFF2-40B4-BE49-F238E27FC236}">
                    <a16:creationId xmlns:a16="http://schemas.microsoft.com/office/drawing/2014/main" id="{E33E6CE9-FD5B-4021-A2D0-19D6283F76CA}"/>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23" name="Oval 22">
              <a:extLst>
                <a:ext uri="{FF2B5EF4-FFF2-40B4-BE49-F238E27FC236}">
                  <a16:creationId xmlns:a16="http://schemas.microsoft.com/office/drawing/2014/main" id="{472F2E51-3B32-4F05-A5DF-ACD68D462065}"/>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C5EF7914-D013-444F-8CC1-5A2AC3CC9AC0}"/>
              </a:ext>
            </a:extLst>
          </p:cNvPr>
          <p:cNvGrpSpPr/>
          <p:nvPr/>
        </p:nvGrpSpPr>
        <p:grpSpPr>
          <a:xfrm>
            <a:off x="3520985" y="4022353"/>
            <a:ext cx="314438" cy="379157"/>
            <a:chOff x="1046977" y="6189792"/>
            <a:chExt cx="314438" cy="379157"/>
          </a:xfrm>
        </p:grpSpPr>
        <p:grpSp>
          <p:nvGrpSpPr>
            <p:cNvPr id="12" name="Group 11">
              <a:extLst>
                <a:ext uri="{FF2B5EF4-FFF2-40B4-BE49-F238E27FC236}">
                  <a16:creationId xmlns:a16="http://schemas.microsoft.com/office/drawing/2014/main" id="{3E3DBF93-F3C2-4CA8-A8FB-FD988D748B25}"/>
                </a:ext>
              </a:extLst>
            </p:cNvPr>
            <p:cNvGrpSpPr/>
            <p:nvPr/>
          </p:nvGrpSpPr>
          <p:grpSpPr>
            <a:xfrm>
              <a:off x="1046977" y="6189792"/>
              <a:ext cx="314438" cy="379157"/>
              <a:chOff x="1046977" y="6189792"/>
              <a:chExt cx="314438" cy="379157"/>
            </a:xfrm>
          </p:grpSpPr>
          <p:cxnSp>
            <p:nvCxnSpPr>
              <p:cNvPr id="14" name="Straight Connector 13">
                <a:extLst>
                  <a:ext uri="{FF2B5EF4-FFF2-40B4-BE49-F238E27FC236}">
                    <a16:creationId xmlns:a16="http://schemas.microsoft.com/office/drawing/2014/main" id="{4A5E96B8-A952-4068-9682-4605A2781551}"/>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15" name="Straight Connector 14">
                <a:extLst>
                  <a:ext uri="{FF2B5EF4-FFF2-40B4-BE49-F238E27FC236}">
                    <a16:creationId xmlns:a16="http://schemas.microsoft.com/office/drawing/2014/main" id="{B67F8F0D-FC63-4010-A68F-8BBC729B3051}"/>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16" name="Straight Connector 15">
                <a:extLst>
                  <a:ext uri="{FF2B5EF4-FFF2-40B4-BE49-F238E27FC236}">
                    <a16:creationId xmlns:a16="http://schemas.microsoft.com/office/drawing/2014/main" id="{B44D53B0-919C-4BEB-8939-1CB0B0FA9637}"/>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17" name="Straight Connector 16">
                <a:extLst>
                  <a:ext uri="{FF2B5EF4-FFF2-40B4-BE49-F238E27FC236}">
                    <a16:creationId xmlns:a16="http://schemas.microsoft.com/office/drawing/2014/main" id="{8D677410-025D-4763-9B0B-140D2819BEED}"/>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18" name="Straight Connector 17">
                <a:extLst>
                  <a:ext uri="{FF2B5EF4-FFF2-40B4-BE49-F238E27FC236}">
                    <a16:creationId xmlns:a16="http://schemas.microsoft.com/office/drawing/2014/main" id="{BE8EF69D-765E-49EC-84D1-8FDC8204FB59}"/>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19" name="Straight Connector 18">
                <a:extLst>
                  <a:ext uri="{FF2B5EF4-FFF2-40B4-BE49-F238E27FC236}">
                    <a16:creationId xmlns:a16="http://schemas.microsoft.com/office/drawing/2014/main" id="{0C2B5749-A80D-4ED6-BC4C-A1EAA65EA70B}"/>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20" name="Straight Connector 19">
                <a:extLst>
                  <a:ext uri="{FF2B5EF4-FFF2-40B4-BE49-F238E27FC236}">
                    <a16:creationId xmlns:a16="http://schemas.microsoft.com/office/drawing/2014/main" id="{0901DD9A-CEE5-48FB-B241-6E10042BD70A}"/>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21" name="Straight Connector 20">
                <a:extLst>
                  <a:ext uri="{FF2B5EF4-FFF2-40B4-BE49-F238E27FC236}">
                    <a16:creationId xmlns:a16="http://schemas.microsoft.com/office/drawing/2014/main" id="{AD6F68AD-FFA7-443E-B192-B67664A69E3B}"/>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13" name="Oval 12">
              <a:extLst>
                <a:ext uri="{FF2B5EF4-FFF2-40B4-BE49-F238E27FC236}">
                  <a16:creationId xmlns:a16="http://schemas.microsoft.com/office/drawing/2014/main" id="{B2B3BC24-848E-4E8D-9779-D786FA7D0E1F}"/>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62" name="Straight Connector 61">
            <a:extLst>
              <a:ext uri="{FF2B5EF4-FFF2-40B4-BE49-F238E27FC236}">
                <a16:creationId xmlns:a16="http://schemas.microsoft.com/office/drawing/2014/main" id="{3F5E6B3B-F9DE-4988-96A4-213C7674C97A}"/>
              </a:ext>
            </a:extLst>
          </p:cNvPr>
          <p:cNvCxnSpPr>
            <a:cxnSpLocks/>
          </p:cNvCxnSpPr>
          <p:nvPr/>
        </p:nvCxnSpPr>
        <p:spPr>
          <a:xfrm>
            <a:off x="4932085" y="3305263"/>
            <a:ext cx="0" cy="841841"/>
          </a:xfrm>
          <a:prstGeom prst="line">
            <a:avLst/>
          </a:prstGeom>
          <a:noFill/>
          <a:ln w="25400" cap="flat" cmpd="sng" algn="ctr">
            <a:solidFill>
              <a:sysClr val="windowText" lastClr="000000"/>
            </a:solidFill>
            <a:prstDash val="sysDash"/>
            <a:miter lim="800000"/>
          </a:ln>
          <a:effectLst/>
        </p:spPr>
      </p:cxnSp>
      <p:sp>
        <p:nvSpPr>
          <p:cNvPr id="66" name="Freeform: Shape 65">
            <a:extLst>
              <a:ext uri="{FF2B5EF4-FFF2-40B4-BE49-F238E27FC236}">
                <a16:creationId xmlns:a16="http://schemas.microsoft.com/office/drawing/2014/main" id="{27E36EDE-718C-4084-A2FD-1230EC860745}"/>
              </a:ext>
            </a:extLst>
          </p:cNvPr>
          <p:cNvSpPr/>
          <p:nvPr/>
        </p:nvSpPr>
        <p:spPr>
          <a:xfrm>
            <a:off x="6113442" y="2864197"/>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9F292815-DBB2-4500-AF5F-06EFB27E9DE2}"/>
              </a:ext>
            </a:extLst>
          </p:cNvPr>
          <p:cNvSpPr/>
          <p:nvPr/>
        </p:nvSpPr>
        <p:spPr>
          <a:xfrm>
            <a:off x="6265842" y="2853639"/>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72" name="Straight Connector 71">
            <a:extLst>
              <a:ext uri="{FF2B5EF4-FFF2-40B4-BE49-F238E27FC236}">
                <a16:creationId xmlns:a16="http://schemas.microsoft.com/office/drawing/2014/main" id="{02FF4610-547B-4F6C-AC9C-BAE900D77E4F}"/>
              </a:ext>
            </a:extLst>
          </p:cNvPr>
          <p:cNvCxnSpPr>
            <a:cxnSpLocks/>
          </p:cNvCxnSpPr>
          <p:nvPr/>
        </p:nvCxnSpPr>
        <p:spPr>
          <a:xfrm>
            <a:off x="6595872" y="3014539"/>
            <a:ext cx="475685" cy="6354"/>
          </a:xfrm>
          <a:prstGeom prst="line">
            <a:avLst/>
          </a:prstGeom>
          <a:noFill/>
          <a:ln w="2540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63092D13-50DD-4967-BA84-3649CC70200A}"/>
              </a:ext>
            </a:extLst>
          </p:cNvPr>
          <p:cNvCxnSpPr>
            <a:cxnSpLocks/>
          </p:cNvCxnSpPr>
          <p:nvPr/>
        </p:nvCxnSpPr>
        <p:spPr>
          <a:xfrm>
            <a:off x="6848447" y="2595236"/>
            <a:ext cx="0" cy="751967"/>
          </a:xfrm>
          <a:prstGeom prst="line">
            <a:avLst/>
          </a:prstGeom>
          <a:noFill/>
          <a:ln w="25400" cap="flat" cmpd="sng" algn="ctr">
            <a:solidFill>
              <a:sysClr val="windowText" lastClr="000000"/>
            </a:solidFill>
            <a:prstDash val="solid"/>
            <a:miter lim="800000"/>
          </a:ln>
          <a:effectLst/>
        </p:spPr>
      </p:cxnSp>
      <p:sp>
        <p:nvSpPr>
          <p:cNvPr id="74" name="Content Placeholder 2">
            <a:extLst>
              <a:ext uri="{FF2B5EF4-FFF2-40B4-BE49-F238E27FC236}">
                <a16:creationId xmlns:a16="http://schemas.microsoft.com/office/drawing/2014/main" id="{ACF00F04-23FB-40FD-9DCD-AD0B6F658087}"/>
              </a:ext>
            </a:extLst>
          </p:cNvPr>
          <p:cNvSpPr txBox="1">
            <a:spLocks/>
          </p:cNvSpPr>
          <p:nvPr/>
        </p:nvSpPr>
        <p:spPr>
          <a:xfrm>
            <a:off x="7399311" y="2550898"/>
            <a:ext cx="4276291" cy="2165511"/>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Connection Point</a:t>
            </a:r>
          </a:p>
          <a:p>
            <a:r>
              <a:rPr lang="en-GB" b="0" dirty="0">
                <a:solidFill>
                  <a:schemeClr val="tx1"/>
                </a:solidFill>
              </a:rPr>
              <a:t>Required pf = 0.95</a:t>
            </a:r>
          </a:p>
          <a:p>
            <a:endParaRPr lang="en-GB" b="0" dirty="0">
              <a:solidFill>
                <a:schemeClr val="tx1"/>
              </a:solidFill>
            </a:endParaRPr>
          </a:p>
          <a:p>
            <a:r>
              <a:rPr lang="en-GB" b="0" dirty="0">
                <a:solidFill>
                  <a:schemeClr val="tx1"/>
                </a:solidFill>
              </a:rPr>
              <a:t>Active Power at CP is 37.80 MW</a:t>
            </a:r>
          </a:p>
          <a:p>
            <a:r>
              <a:rPr lang="en-GB" b="0" dirty="0">
                <a:solidFill>
                  <a:schemeClr val="tx1"/>
                </a:solidFill>
              </a:rPr>
              <a:t>Reactive Power at 0.95 pf is 12.43MVAr</a:t>
            </a:r>
          </a:p>
          <a:p>
            <a:endParaRPr lang="en-GB" dirty="0"/>
          </a:p>
        </p:txBody>
      </p:sp>
      <p:sp>
        <p:nvSpPr>
          <p:cNvPr id="77" name="Content Placeholder 2">
            <a:extLst>
              <a:ext uri="{FF2B5EF4-FFF2-40B4-BE49-F238E27FC236}">
                <a16:creationId xmlns:a16="http://schemas.microsoft.com/office/drawing/2014/main" id="{32F41335-432A-4043-A86A-CC084276780B}"/>
              </a:ext>
            </a:extLst>
          </p:cNvPr>
          <p:cNvSpPr txBox="1">
            <a:spLocks/>
          </p:cNvSpPr>
          <p:nvPr/>
        </p:nvSpPr>
        <p:spPr>
          <a:xfrm>
            <a:off x="516398" y="2651439"/>
            <a:ext cx="2791758" cy="2698227"/>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40.00 MVA</a:t>
            </a:r>
          </a:p>
          <a:p>
            <a:r>
              <a:rPr lang="en-GB" sz="1600" b="0" dirty="0">
                <a:solidFill>
                  <a:schemeClr val="tx1"/>
                </a:solidFill>
              </a:rPr>
              <a:t>Assume 5% loss in MVAr in cables and across transformer</a:t>
            </a:r>
          </a:p>
          <a:p>
            <a:endParaRPr lang="en-GB" sz="1600" b="0" dirty="0">
              <a:solidFill>
                <a:schemeClr val="tx1"/>
              </a:solidFill>
            </a:endParaRPr>
          </a:p>
          <a:p>
            <a:r>
              <a:rPr lang="en-GB" sz="1600" b="0" dirty="0">
                <a:solidFill>
                  <a:schemeClr val="tx1"/>
                </a:solidFill>
              </a:rPr>
              <a:t>Active power is 37.80 MW</a:t>
            </a:r>
          </a:p>
          <a:p>
            <a:r>
              <a:rPr lang="en-GB" sz="1600" b="0" dirty="0">
                <a:solidFill>
                  <a:schemeClr val="tx1"/>
                </a:solidFill>
              </a:rPr>
              <a:t>Reactive power is 13.08 MVAr</a:t>
            </a:r>
          </a:p>
          <a:p>
            <a:endParaRPr lang="en-GB" dirty="0"/>
          </a:p>
        </p:txBody>
      </p:sp>
      <p:sp>
        <p:nvSpPr>
          <p:cNvPr id="80" name="Content Placeholder 2">
            <a:extLst>
              <a:ext uri="{FF2B5EF4-FFF2-40B4-BE49-F238E27FC236}">
                <a16:creationId xmlns:a16="http://schemas.microsoft.com/office/drawing/2014/main" id="{253A6F2A-1D6C-43B0-B934-824855093CC9}"/>
              </a:ext>
            </a:extLst>
          </p:cNvPr>
          <p:cNvSpPr txBox="1">
            <a:spLocks/>
          </p:cNvSpPr>
          <p:nvPr/>
        </p:nvSpPr>
        <p:spPr>
          <a:xfrm>
            <a:off x="7416704" y="4833988"/>
            <a:ext cx="3823873" cy="404085"/>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Registered Capacity of PPM is 37.80 MW</a:t>
            </a:r>
          </a:p>
          <a:p>
            <a:r>
              <a:rPr lang="en-GB" dirty="0"/>
              <a:t>(and of the site, since there is no active power loss across the TX)</a:t>
            </a:r>
          </a:p>
          <a:p>
            <a:endParaRPr lang="en-GB" b="0" dirty="0">
              <a:solidFill>
                <a:schemeClr val="tx1"/>
              </a:solidFill>
            </a:endParaRPr>
          </a:p>
          <a:p>
            <a:endParaRPr lang="en-GB" b="0" dirty="0">
              <a:solidFill>
                <a:schemeClr val="tx1"/>
              </a:solidFill>
            </a:endParaRPr>
          </a:p>
          <a:p>
            <a:endParaRPr lang="en-GB" dirty="0"/>
          </a:p>
        </p:txBody>
      </p:sp>
    </p:spTree>
    <p:extLst>
      <p:ext uri="{BB962C8B-B14F-4D97-AF65-F5344CB8AC3E}">
        <p14:creationId xmlns:p14="http://schemas.microsoft.com/office/powerpoint/2010/main" val="4210124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40E3-BFBB-462B-98FC-53E600D899AE}"/>
              </a:ext>
            </a:extLst>
          </p:cNvPr>
          <p:cNvSpPr>
            <a:spLocks noGrp="1"/>
          </p:cNvSpPr>
          <p:nvPr>
            <p:ph type="title"/>
          </p:nvPr>
        </p:nvSpPr>
        <p:spPr/>
        <p:txBody>
          <a:bodyPr/>
          <a:lstStyle/>
          <a:p>
            <a:r>
              <a:rPr lang="en-GB" dirty="0"/>
              <a:t>Losses due to Impedance between Inverters and Connection Point need to be accounted for (2/3)</a:t>
            </a:r>
          </a:p>
        </p:txBody>
      </p:sp>
      <p:sp>
        <p:nvSpPr>
          <p:cNvPr id="3" name="Content Placeholder 2">
            <a:extLst>
              <a:ext uri="{FF2B5EF4-FFF2-40B4-BE49-F238E27FC236}">
                <a16:creationId xmlns:a16="http://schemas.microsoft.com/office/drawing/2014/main" id="{6C0438E1-5056-4338-96C1-2D3A19636EC7}"/>
              </a:ext>
            </a:extLst>
          </p:cNvPr>
          <p:cNvSpPr>
            <a:spLocks noGrp="1"/>
          </p:cNvSpPr>
          <p:nvPr>
            <p:ph idx="1"/>
          </p:nvPr>
        </p:nvSpPr>
        <p:spPr>
          <a:xfrm>
            <a:off x="720000" y="1800000"/>
            <a:ext cx="11083554" cy="276252"/>
          </a:xfrm>
        </p:spPr>
        <p:txBody>
          <a:bodyPr/>
          <a:lstStyle/>
          <a:p>
            <a:r>
              <a:rPr lang="en-GB" dirty="0"/>
              <a:t>If at least 40 MW is to be exported:</a:t>
            </a:r>
          </a:p>
        </p:txBody>
      </p:sp>
      <p:sp>
        <p:nvSpPr>
          <p:cNvPr id="4" name="Slide Number Placeholder 3">
            <a:extLst>
              <a:ext uri="{FF2B5EF4-FFF2-40B4-BE49-F238E27FC236}">
                <a16:creationId xmlns:a16="http://schemas.microsoft.com/office/drawing/2014/main" id="{AEE260A3-7783-4877-8997-4E65A1BF2AF8}"/>
              </a:ext>
            </a:extLst>
          </p:cNvPr>
          <p:cNvSpPr>
            <a:spLocks noGrp="1"/>
          </p:cNvSpPr>
          <p:nvPr>
            <p:ph type="sldNum" sz="quarter" idx="12"/>
          </p:nvPr>
        </p:nvSpPr>
        <p:spPr/>
        <p:txBody>
          <a:bodyPr/>
          <a:lstStyle/>
          <a:p>
            <a:fld id="{98FF217E-B86F-EA42-9607-BE163228A213}" type="slidenum">
              <a:rPr lang="en-GB" smtClean="0"/>
              <a:pPr/>
              <a:t>45</a:t>
            </a:fld>
            <a:endParaRPr lang="en-GB"/>
          </a:p>
        </p:txBody>
      </p:sp>
      <p:sp>
        <p:nvSpPr>
          <p:cNvPr id="45" name="Rectangle 44">
            <a:extLst>
              <a:ext uri="{FF2B5EF4-FFF2-40B4-BE49-F238E27FC236}">
                <a16:creationId xmlns:a16="http://schemas.microsoft.com/office/drawing/2014/main" id="{F3154AA9-B80F-4454-BE20-5107BCC6AD71}"/>
              </a:ext>
            </a:extLst>
          </p:cNvPr>
          <p:cNvSpPr/>
          <p:nvPr/>
        </p:nvSpPr>
        <p:spPr>
          <a:xfrm>
            <a:off x="4175546" y="2469987"/>
            <a:ext cx="1186154" cy="2083721"/>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54249A62-64F2-4172-8960-1C089E06EF43}"/>
              </a:ext>
            </a:extLst>
          </p:cNvPr>
          <p:cNvCxnSpPr>
            <a:cxnSpLocks/>
          </p:cNvCxnSpPr>
          <p:nvPr/>
        </p:nvCxnSpPr>
        <p:spPr>
          <a:xfrm>
            <a:off x="4719461" y="2768020"/>
            <a:ext cx="911250" cy="0"/>
          </a:xfrm>
          <a:prstGeom prst="line">
            <a:avLst/>
          </a:prstGeom>
          <a:noFill/>
          <a:ln w="2540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4D89B5BD-94F0-4A39-9D64-32856E502EF4}"/>
              </a:ext>
            </a:extLst>
          </p:cNvPr>
          <p:cNvCxnSpPr>
            <a:cxnSpLocks/>
          </p:cNvCxnSpPr>
          <p:nvPr/>
        </p:nvCxnSpPr>
        <p:spPr>
          <a:xfrm flipV="1">
            <a:off x="4719460" y="3213210"/>
            <a:ext cx="911250" cy="0"/>
          </a:xfrm>
          <a:prstGeom prst="line">
            <a:avLst/>
          </a:prstGeom>
          <a:noFill/>
          <a:ln w="2540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90BC1930-C0FB-4E09-BFE9-3701E11021D2}"/>
              </a:ext>
            </a:extLst>
          </p:cNvPr>
          <p:cNvCxnSpPr>
            <a:cxnSpLocks/>
          </p:cNvCxnSpPr>
          <p:nvPr/>
        </p:nvCxnSpPr>
        <p:spPr>
          <a:xfrm flipV="1">
            <a:off x="4719460" y="4209529"/>
            <a:ext cx="911250" cy="0"/>
          </a:xfrm>
          <a:prstGeom prst="line">
            <a:avLst/>
          </a:prstGeom>
          <a:noFill/>
          <a:ln w="2540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8D3A3BD0-8104-45E1-9E9A-F979CFA901DC}"/>
              </a:ext>
            </a:extLst>
          </p:cNvPr>
          <p:cNvCxnSpPr>
            <a:cxnSpLocks/>
          </p:cNvCxnSpPr>
          <p:nvPr/>
        </p:nvCxnSpPr>
        <p:spPr>
          <a:xfrm>
            <a:off x="5630711" y="2547184"/>
            <a:ext cx="0" cy="1936151"/>
          </a:xfrm>
          <a:prstGeom prst="line">
            <a:avLst/>
          </a:prstGeom>
          <a:noFill/>
          <a:ln w="2540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97626E02-8503-4B6E-8966-6489788F2CA1}"/>
              </a:ext>
            </a:extLst>
          </p:cNvPr>
          <p:cNvCxnSpPr>
            <a:cxnSpLocks/>
            <a:endCxn id="66" idx="2"/>
          </p:cNvCxnSpPr>
          <p:nvPr/>
        </p:nvCxnSpPr>
        <p:spPr>
          <a:xfrm>
            <a:off x="5637760" y="3024495"/>
            <a:ext cx="475685" cy="6354"/>
          </a:xfrm>
          <a:prstGeom prst="line">
            <a:avLst/>
          </a:prstGeom>
          <a:noFill/>
          <a:ln w="25400" cap="flat" cmpd="sng" algn="ctr">
            <a:solidFill>
              <a:sysClr val="windowText" lastClr="000000"/>
            </a:solidFill>
            <a:prstDash val="solid"/>
            <a:miter lim="800000"/>
          </a:ln>
          <a:effectLst/>
        </p:spPr>
      </p:cxnSp>
      <p:sp>
        <p:nvSpPr>
          <p:cNvPr id="51" name="Oval 50">
            <a:extLst>
              <a:ext uri="{FF2B5EF4-FFF2-40B4-BE49-F238E27FC236}">
                <a16:creationId xmlns:a16="http://schemas.microsoft.com/office/drawing/2014/main" id="{2A846C25-1042-472F-8E9F-7C86ABCA2368}"/>
              </a:ext>
            </a:extLst>
          </p:cNvPr>
          <p:cNvSpPr/>
          <p:nvPr/>
        </p:nvSpPr>
        <p:spPr>
          <a:xfrm>
            <a:off x="6819497" y="2987893"/>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F4EB0A7-15EB-451F-BEF6-F2B63C9600F0}"/>
              </a:ext>
            </a:extLst>
          </p:cNvPr>
          <p:cNvSpPr/>
          <p:nvPr/>
        </p:nvSpPr>
        <p:spPr>
          <a:xfrm>
            <a:off x="3428874" y="2342476"/>
            <a:ext cx="3298074" cy="2307604"/>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68BDBE8C-6EDC-4445-9F3D-5B1FADFA04FE}"/>
              </a:ext>
            </a:extLst>
          </p:cNvPr>
          <p:cNvSpPr txBox="1"/>
          <p:nvPr/>
        </p:nvSpPr>
        <p:spPr>
          <a:xfrm>
            <a:off x="3965442" y="4716410"/>
            <a:ext cx="1949415" cy="404085"/>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 / Power Park Module (PPM)</a:t>
            </a:r>
          </a:p>
        </p:txBody>
      </p:sp>
      <p:sp>
        <p:nvSpPr>
          <p:cNvPr id="54" name="TextBox 53">
            <a:extLst>
              <a:ext uri="{FF2B5EF4-FFF2-40B4-BE49-F238E27FC236}">
                <a16:creationId xmlns:a16="http://schemas.microsoft.com/office/drawing/2014/main" id="{CC9A81AF-FF08-4FA3-8357-2D54DD8DF59A}"/>
              </a:ext>
            </a:extLst>
          </p:cNvPr>
          <p:cNvSpPr txBox="1"/>
          <p:nvPr/>
        </p:nvSpPr>
        <p:spPr>
          <a:xfrm>
            <a:off x="3965442" y="5186825"/>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pic>
        <p:nvPicPr>
          <p:cNvPr id="59" name="Graphic 58">
            <a:extLst>
              <a:ext uri="{FF2B5EF4-FFF2-40B4-BE49-F238E27FC236}">
                <a16:creationId xmlns:a16="http://schemas.microsoft.com/office/drawing/2014/main" id="{FCBE2272-E503-4064-9A5C-A747F85D2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0567" y="3038987"/>
            <a:ext cx="353616" cy="353616"/>
          </a:xfrm>
          <a:prstGeom prst="rect">
            <a:avLst/>
          </a:prstGeom>
        </p:spPr>
      </p:pic>
      <p:pic>
        <p:nvPicPr>
          <p:cNvPr id="60" name="Graphic 59">
            <a:extLst>
              <a:ext uri="{FF2B5EF4-FFF2-40B4-BE49-F238E27FC236}">
                <a16:creationId xmlns:a16="http://schemas.microsoft.com/office/drawing/2014/main" id="{8383E489-11E6-4F99-B05C-C844FCCE8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6" y="4033774"/>
            <a:ext cx="353616" cy="353616"/>
          </a:xfrm>
          <a:prstGeom prst="rect">
            <a:avLst/>
          </a:prstGeom>
        </p:spPr>
      </p:pic>
      <p:cxnSp>
        <p:nvCxnSpPr>
          <p:cNvPr id="33" name="Straight Connector 32">
            <a:extLst>
              <a:ext uri="{FF2B5EF4-FFF2-40B4-BE49-F238E27FC236}">
                <a16:creationId xmlns:a16="http://schemas.microsoft.com/office/drawing/2014/main" id="{88EDC2EB-EE5E-436C-9B16-E483366757A1}"/>
              </a:ext>
            </a:extLst>
          </p:cNvPr>
          <p:cNvCxnSpPr>
            <a:cxnSpLocks/>
          </p:cNvCxnSpPr>
          <p:nvPr/>
        </p:nvCxnSpPr>
        <p:spPr>
          <a:xfrm>
            <a:off x="3839242" y="3213210"/>
            <a:ext cx="541325" cy="0"/>
          </a:xfrm>
          <a:prstGeom prst="line">
            <a:avLst/>
          </a:prstGeom>
          <a:noFill/>
          <a:ln w="25400" cap="flat" cmpd="sng" algn="ctr">
            <a:solidFill>
              <a:sysClr val="windowText" lastClr="000000"/>
            </a:solidFill>
            <a:prstDash val="solid"/>
            <a:miter lim="800000"/>
          </a:ln>
          <a:effectLst/>
        </p:spPr>
      </p:cxnSp>
      <p:cxnSp>
        <p:nvCxnSpPr>
          <p:cNvPr id="37" name="Straight Connector 36">
            <a:extLst>
              <a:ext uri="{FF2B5EF4-FFF2-40B4-BE49-F238E27FC236}">
                <a16:creationId xmlns:a16="http://schemas.microsoft.com/office/drawing/2014/main" id="{CE8F6B36-61DD-4E67-ACE3-A98241FA70C7}"/>
              </a:ext>
            </a:extLst>
          </p:cNvPr>
          <p:cNvCxnSpPr>
            <a:cxnSpLocks/>
          </p:cNvCxnSpPr>
          <p:nvPr/>
        </p:nvCxnSpPr>
        <p:spPr>
          <a:xfrm>
            <a:off x="3730402" y="3278410"/>
            <a:ext cx="58474" cy="68793"/>
          </a:xfrm>
          <a:prstGeom prst="line">
            <a:avLst/>
          </a:prstGeom>
          <a:noFill/>
          <a:ln w="19050" cap="flat" cmpd="sng" algn="ctr">
            <a:solidFill>
              <a:srgbClr val="FFC000"/>
            </a:solidFill>
            <a:prstDash val="solid"/>
            <a:miter lim="800000"/>
          </a:ln>
          <a:effectLst/>
        </p:spPr>
      </p:cxnSp>
      <p:cxnSp>
        <p:nvCxnSpPr>
          <p:cNvPr id="38" name="Straight Connector 37">
            <a:extLst>
              <a:ext uri="{FF2B5EF4-FFF2-40B4-BE49-F238E27FC236}">
                <a16:creationId xmlns:a16="http://schemas.microsoft.com/office/drawing/2014/main" id="{7035D9F4-E77F-4C5B-B9FC-7C2552509F60}"/>
              </a:ext>
            </a:extLst>
          </p:cNvPr>
          <p:cNvCxnSpPr>
            <a:cxnSpLocks/>
          </p:cNvCxnSpPr>
          <p:nvPr/>
        </p:nvCxnSpPr>
        <p:spPr>
          <a:xfrm>
            <a:off x="3540341" y="3069282"/>
            <a:ext cx="58474" cy="7947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60DB3902-3D73-492A-98E2-EDA82ED1DAF4}"/>
              </a:ext>
            </a:extLst>
          </p:cNvPr>
          <p:cNvCxnSpPr>
            <a:cxnSpLocks/>
          </p:cNvCxnSpPr>
          <p:nvPr/>
        </p:nvCxnSpPr>
        <p:spPr>
          <a:xfrm flipH="1">
            <a:off x="3724259" y="3074600"/>
            <a:ext cx="58059" cy="57531"/>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7BD0A120-B9FD-4A78-ADD9-4DCB186B3FF0}"/>
              </a:ext>
            </a:extLst>
          </p:cNvPr>
          <p:cNvCxnSpPr>
            <a:cxnSpLocks/>
          </p:cNvCxnSpPr>
          <p:nvPr/>
        </p:nvCxnSpPr>
        <p:spPr>
          <a:xfrm flipH="1">
            <a:off x="3546899" y="3274702"/>
            <a:ext cx="64599" cy="72502"/>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862384A-07F7-4316-8C4E-E6EAFD9EE8C8}"/>
              </a:ext>
            </a:extLst>
          </p:cNvPr>
          <p:cNvCxnSpPr>
            <a:cxnSpLocks/>
          </p:cNvCxnSpPr>
          <p:nvPr/>
        </p:nvCxnSpPr>
        <p:spPr>
          <a:xfrm flipH="1">
            <a:off x="3656704" y="3305263"/>
            <a:ext cx="3064" cy="97898"/>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16C8B078-D1D4-47C6-A5F0-D60061D64963}"/>
              </a:ext>
            </a:extLst>
          </p:cNvPr>
          <p:cNvCxnSpPr>
            <a:cxnSpLocks/>
          </p:cNvCxnSpPr>
          <p:nvPr/>
        </p:nvCxnSpPr>
        <p:spPr>
          <a:xfrm>
            <a:off x="3666266" y="3024004"/>
            <a:ext cx="0" cy="102456"/>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18E998B7-1DAF-42FB-8BCE-08DCB18655B9}"/>
              </a:ext>
            </a:extLst>
          </p:cNvPr>
          <p:cNvCxnSpPr>
            <a:cxnSpLocks/>
          </p:cNvCxnSpPr>
          <p:nvPr/>
        </p:nvCxnSpPr>
        <p:spPr>
          <a:xfrm flipH="1">
            <a:off x="3757655" y="3213046"/>
            <a:ext cx="72113" cy="537"/>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F56736CE-7915-449F-9E35-11844D98C498}"/>
              </a:ext>
            </a:extLst>
          </p:cNvPr>
          <p:cNvCxnSpPr>
            <a:cxnSpLocks/>
          </p:cNvCxnSpPr>
          <p:nvPr/>
        </p:nvCxnSpPr>
        <p:spPr>
          <a:xfrm flipH="1">
            <a:off x="3515330" y="3213583"/>
            <a:ext cx="56232" cy="0"/>
          </a:xfrm>
          <a:prstGeom prst="line">
            <a:avLst/>
          </a:prstGeom>
          <a:noFill/>
          <a:ln w="19050" cap="flat" cmpd="sng" algn="ctr">
            <a:solidFill>
              <a:srgbClr val="FFC000"/>
            </a:solidFill>
            <a:prstDash val="solid"/>
            <a:miter lim="800000"/>
          </a:ln>
          <a:effectLst/>
        </p:spPr>
      </p:cxnSp>
      <p:sp>
        <p:nvSpPr>
          <p:cNvPr id="36" name="Oval 35">
            <a:extLst>
              <a:ext uri="{FF2B5EF4-FFF2-40B4-BE49-F238E27FC236}">
                <a16:creationId xmlns:a16="http://schemas.microsoft.com/office/drawing/2014/main" id="{D188D09B-9DE9-4A54-A280-F6C823951628}"/>
              </a:ext>
            </a:extLst>
          </p:cNvPr>
          <p:cNvSpPr/>
          <p:nvPr/>
        </p:nvSpPr>
        <p:spPr>
          <a:xfrm>
            <a:off x="3571562" y="3121902"/>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4E170BE4-1A88-4550-9288-5A51475A698B}"/>
              </a:ext>
            </a:extLst>
          </p:cNvPr>
          <p:cNvCxnSpPr>
            <a:cxnSpLocks/>
          </p:cNvCxnSpPr>
          <p:nvPr/>
        </p:nvCxnSpPr>
        <p:spPr>
          <a:xfrm>
            <a:off x="3839242" y="4209529"/>
            <a:ext cx="541325" cy="0"/>
          </a:xfrm>
          <a:prstGeom prst="line">
            <a:avLst/>
          </a:prstGeom>
          <a:noFill/>
          <a:ln w="254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ECBEDBC8-A790-4E16-B27A-AA255604E3CE}"/>
              </a:ext>
            </a:extLst>
          </p:cNvPr>
          <p:cNvCxnSpPr>
            <a:cxnSpLocks/>
          </p:cNvCxnSpPr>
          <p:nvPr/>
        </p:nvCxnSpPr>
        <p:spPr>
          <a:xfrm>
            <a:off x="3829768" y="2768020"/>
            <a:ext cx="541325" cy="0"/>
          </a:xfrm>
          <a:prstGeom prst="line">
            <a:avLst/>
          </a:prstGeom>
          <a:noFill/>
          <a:ln w="25400" cap="flat" cmpd="sng" algn="ctr">
            <a:solidFill>
              <a:sysClr val="windowText" lastClr="000000"/>
            </a:solidFill>
            <a:prstDash val="solid"/>
            <a:miter lim="800000"/>
          </a:ln>
          <a:effectLst/>
        </p:spPr>
      </p:cxnSp>
      <p:pic>
        <p:nvPicPr>
          <p:cNvPr id="9" name="Graphic 8">
            <a:extLst>
              <a:ext uri="{FF2B5EF4-FFF2-40B4-BE49-F238E27FC236}">
                <a16:creationId xmlns:a16="http://schemas.microsoft.com/office/drawing/2014/main" id="{347174AF-7601-46E3-8C18-1E6BAA5B3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7" y="2595236"/>
            <a:ext cx="353616" cy="353616"/>
          </a:xfrm>
          <a:prstGeom prst="rect">
            <a:avLst/>
          </a:prstGeom>
        </p:spPr>
      </p:pic>
      <p:grpSp>
        <p:nvGrpSpPr>
          <p:cNvPr id="10" name="Group 9">
            <a:extLst>
              <a:ext uri="{FF2B5EF4-FFF2-40B4-BE49-F238E27FC236}">
                <a16:creationId xmlns:a16="http://schemas.microsoft.com/office/drawing/2014/main" id="{78BB3CAA-2A28-4AFD-9523-53F415E45BEC}"/>
              </a:ext>
            </a:extLst>
          </p:cNvPr>
          <p:cNvGrpSpPr/>
          <p:nvPr/>
        </p:nvGrpSpPr>
        <p:grpSpPr>
          <a:xfrm>
            <a:off x="3515330" y="2581873"/>
            <a:ext cx="314438" cy="379157"/>
            <a:chOff x="1046977" y="6189792"/>
            <a:chExt cx="314438" cy="379157"/>
          </a:xfrm>
        </p:grpSpPr>
        <p:grpSp>
          <p:nvGrpSpPr>
            <p:cNvPr id="22" name="Group 21">
              <a:extLst>
                <a:ext uri="{FF2B5EF4-FFF2-40B4-BE49-F238E27FC236}">
                  <a16:creationId xmlns:a16="http://schemas.microsoft.com/office/drawing/2014/main" id="{30DBCA37-DDD4-4B35-AF90-1379708DE41C}"/>
                </a:ext>
              </a:extLst>
            </p:cNvPr>
            <p:cNvGrpSpPr/>
            <p:nvPr/>
          </p:nvGrpSpPr>
          <p:grpSpPr>
            <a:xfrm>
              <a:off x="1046977" y="6189792"/>
              <a:ext cx="314438" cy="379157"/>
              <a:chOff x="1046977" y="6189792"/>
              <a:chExt cx="314438" cy="379157"/>
            </a:xfrm>
          </p:grpSpPr>
          <p:cxnSp>
            <p:nvCxnSpPr>
              <p:cNvPr id="24" name="Straight Connector 23">
                <a:extLst>
                  <a:ext uri="{FF2B5EF4-FFF2-40B4-BE49-F238E27FC236}">
                    <a16:creationId xmlns:a16="http://schemas.microsoft.com/office/drawing/2014/main" id="{A2BEF7A1-84C3-492F-8FAA-AAA7720EF13B}"/>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DDC2418E-9F8A-4556-B9F9-BD35BFEEDE37}"/>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A7CBCD7D-2C27-4450-8421-BB88147C0CB3}"/>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817E35C2-0DE0-41ED-9D50-FB1699DC9184}"/>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970CF787-B710-4EC0-A31C-5227100A27CD}"/>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E58E49E0-3366-4491-B430-B72E5D123157}"/>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C7E745AC-67CB-4F9C-8211-B8BEC9B95739}"/>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31" name="Straight Connector 30">
                <a:extLst>
                  <a:ext uri="{FF2B5EF4-FFF2-40B4-BE49-F238E27FC236}">
                    <a16:creationId xmlns:a16="http://schemas.microsoft.com/office/drawing/2014/main" id="{E33E6CE9-FD5B-4021-A2D0-19D6283F76CA}"/>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23" name="Oval 22">
              <a:extLst>
                <a:ext uri="{FF2B5EF4-FFF2-40B4-BE49-F238E27FC236}">
                  <a16:creationId xmlns:a16="http://schemas.microsoft.com/office/drawing/2014/main" id="{472F2E51-3B32-4F05-A5DF-ACD68D462065}"/>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C5EF7914-D013-444F-8CC1-5A2AC3CC9AC0}"/>
              </a:ext>
            </a:extLst>
          </p:cNvPr>
          <p:cNvGrpSpPr/>
          <p:nvPr/>
        </p:nvGrpSpPr>
        <p:grpSpPr>
          <a:xfrm>
            <a:off x="3520985" y="4022353"/>
            <a:ext cx="314438" cy="379157"/>
            <a:chOff x="1046977" y="6189792"/>
            <a:chExt cx="314438" cy="379157"/>
          </a:xfrm>
        </p:grpSpPr>
        <p:grpSp>
          <p:nvGrpSpPr>
            <p:cNvPr id="12" name="Group 11">
              <a:extLst>
                <a:ext uri="{FF2B5EF4-FFF2-40B4-BE49-F238E27FC236}">
                  <a16:creationId xmlns:a16="http://schemas.microsoft.com/office/drawing/2014/main" id="{3E3DBF93-F3C2-4CA8-A8FB-FD988D748B25}"/>
                </a:ext>
              </a:extLst>
            </p:cNvPr>
            <p:cNvGrpSpPr/>
            <p:nvPr/>
          </p:nvGrpSpPr>
          <p:grpSpPr>
            <a:xfrm>
              <a:off x="1046977" y="6189792"/>
              <a:ext cx="314438" cy="379157"/>
              <a:chOff x="1046977" y="6189792"/>
              <a:chExt cx="314438" cy="379157"/>
            </a:xfrm>
          </p:grpSpPr>
          <p:cxnSp>
            <p:nvCxnSpPr>
              <p:cNvPr id="14" name="Straight Connector 13">
                <a:extLst>
                  <a:ext uri="{FF2B5EF4-FFF2-40B4-BE49-F238E27FC236}">
                    <a16:creationId xmlns:a16="http://schemas.microsoft.com/office/drawing/2014/main" id="{4A5E96B8-A952-4068-9682-4605A2781551}"/>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15" name="Straight Connector 14">
                <a:extLst>
                  <a:ext uri="{FF2B5EF4-FFF2-40B4-BE49-F238E27FC236}">
                    <a16:creationId xmlns:a16="http://schemas.microsoft.com/office/drawing/2014/main" id="{B67F8F0D-FC63-4010-A68F-8BBC729B3051}"/>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16" name="Straight Connector 15">
                <a:extLst>
                  <a:ext uri="{FF2B5EF4-FFF2-40B4-BE49-F238E27FC236}">
                    <a16:creationId xmlns:a16="http://schemas.microsoft.com/office/drawing/2014/main" id="{B44D53B0-919C-4BEB-8939-1CB0B0FA9637}"/>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17" name="Straight Connector 16">
                <a:extLst>
                  <a:ext uri="{FF2B5EF4-FFF2-40B4-BE49-F238E27FC236}">
                    <a16:creationId xmlns:a16="http://schemas.microsoft.com/office/drawing/2014/main" id="{8D677410-025D-4763-9B0B-140D2819BEED}"/>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18" name="Straight Connector 17">
                <a:extLst>
                  <a:ext uri="{FF2B5EF4-FFF2-40B4-BE49-F238E27FC236}">
                    <a16:creationId xmlns:a16="http://schemas.microsoft.com/office/drawing/2014/main" id="{BE8EF69D-765E-49EC-84D1-8FDC8204FB59}"/>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19" name="Straight Connector 18">
                <a:extLst>
                  <a:ext uri="{FF2B5EF4-FFF2-40B4-BE49-F238E27FC236}">
                    <a16:creationId xmlns:a16="http://schemas.microsoft.com/office/drawing/2014/main" id="{0C2B5749-A80D-4ED6-BC4C-A1EAA65EA70B}"/>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20" name="Straight Connector 19">
                <a:extLst>
                  <a:ext uri="{FF2B5EF4-FFF2-40B4-BE49-F238E27FC236}">
                    <a16:creationId xmlns:a16="http://schemas.microsoft.com/office/drawing/2014/main" id="{0901DD9A-CEE5-48FB-B241-6E10042BD70A}"/>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21" name="Straight Connector 20">
                <a:extLst>
                  <a:ext uri="{FF2B5EF4-FFF2-40B4-BE49-F238E27FC236}">
                    <a16:creationId xmlns:a16="http://schemas.microsoft.com/office/drawing/2014/main" id="{AD6F68AD-FFA7-443E-B192-B67664A69E3B}"/>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13" name="Oval 12">
              <a:extLst>
                <a:ext uri="{FF2B5EF4-FFF2-40B4-BE49-F238E27FC236}">
                  <a16:creationId xmlns:a16="http://schemas.microsoft.com/office/drawing/2014/main" id="{B2B3BC24-848E-4E8D-9779-D786FA7D0E1F}"/>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62" name="Straight Connector 61">
            <a:extLst>
              <a:ext uri="{FF2B5EF4-FFF2-40B4-BE49-F238E27FC236}">
                <a16:creationId xmlns:a16="http://schemas.microsoft.com/office/drawing/2014/main" id="{3F5E6B3B-F9DE-4988-96A4-213C7674C97A}"/>
              </a:ext>
            </a:extLst>
          </p:cNvPr>
          <p:cNvCxnSpPr>
            <a:cxnSpLocks/>
          </p:cNvCxnSpPr>
          <p:nvPr/>
        </p:nvCxnSpPr>
        <p:spPr>
          <a:xfrm>
            <a:off x="4932085" y="3305263"/>
            <a:ext cx="0" cy="841841"/>
          </a:xfrm>
          <a:prstGeom prst="line">
            <a:avLst/>
          </a:prstGeom>
          <a:noFill/>
          <a:ln w="25400" cap="flat" cmpd="sng" algn="ctr">
            <a:solidFill>
              <a:sysClr val="windowText" lastClr="000000"/>
            </a:solidFill>
            <a:prstDash val="sysDash"/>
            <a:miter lim="800000"/>
          </a:ln>
          <a:effectLst/>
        </p:spPr>
      </p:cxnSp>
      <p:sp>
        <p:nvSpPr>
          <p:cNvPr id="66" name="Freeform: Shape 65">
            <a:extLst>
              <a:ext uri="{FF2B5EF4-FFF2-40B4-BE49-F238E27FC236}">
                <a16:creationId xmlns:a16="http://schemas.microsoft.com/office/drawing/2014/main" id="{27E36EDE-718C-4084-A2FD-1230EC860745}"/>
              </a:ext>
            </a:extLst>
          </p:cNvPr>
          <p:cNvSpPr/>
          <p:nvPr/>
        </p:nvSpPr>
        <p:spPr>
          <a:xfrm>
            <a:off x="6113442" y="2864197"/>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9F292815-DBB2-4500-AF5F-06EFB27E9DE2}"/>
              </a:ext>
            </a:extLst>
          </p:cNvPr>
          <p:cNvSpPr/>
          <p:nvPr/>
        </p:nvSpPr>
        <p:spPr>
          <a:xfrm>
            <a:off x="6265842" y="2853639"/>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72" name="Straight Connector 71">
            <a:extLst>
              <a:ext uri="{FF2B5EF4-FFF2-40B4-BE49-F238E27FC236}">
                <a16:creationId xmlns:a16="http://schemas.microsoft.com/office/drawing/2014/main" id="{02FF4610-547B-4F6C-AC9C-BAE900D77E4F}"/>
              </a:ext>
            </a:extLst>
          </p:cNvPr>
          <p:cNvCxnSpPr>
            <a:cxnSpLocks/>
          </p:cNvCxnSpPr>
          <p:nvPr/>
        </p:nvCxnSpPr>
        <p:spPr>
          <a:xfrm>
            <a:off x="6595872" y="3014539"/>
            <a:ext cx="475685" cy="6354"/>
          </a:xfrm>
          <a:prstGeom prst="line">
            <a:avLst/>
          </a:prstGeom>
          <a:noFill/>
          <a:ln w="2540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63092D13-50DD-4967-BA84-3649CC70200A}"/>
              </a:ext>
            </a:extLst>
          </p:cNvPr>
          <p:cNvCxnSpPr>
            <a:cxnSpLocks/>
          </p:cNvCxnSpPr>
          <p:nvPr/>
        </p:nvCxnSpPr>
        <p:spPr>
          <a:xfrm>
            <a:off x="6848447" y="2595236"/>
            <a:ext cx="0" cy="751967"/>
          </a:xfrm>
          <a:prstGeom prst="line">
            <a:avLst/>
          </a:prstGeom>
          <a:noFill/>
          <a:ln w="25400" cap="flat" cmpd="sng" algn="ctr">
            <a:solidFill>
              <a:sysClr val="windowText" lastClr="000000"/>
            </a:solidFill>
            <a:prstDash val="solid"/>
            <a:miter lim="800000"/>
          </a:ln>
          <a:effectLst/>
        </p:spPr>
      </p:cxnSp>
      <p:sp>
        <p:nvSpPr>
          <p:cNvPr id="74" name="Content Placeholder 2">
            <a:extLst>
              <a:ext uri="{FF2B5EF4-FFF2-40B4-BE49-F238E27FC236}">
                <a16:creationId xmlns:a16="http://schemas.microsoft.com/office/drawing/2014/main" id="{ACF00F04-23FB-40FD-9DCD-AD0B6F658087}"/>
              </a:ext>
            </a:extLst>
          </p:cNvPr>
          <p:cNvSpPr txBox="1">
            <a:spLocks/>
          </p:cNvSpPr>
          <p:nvPr/>
        </p:nvSpPr>
        <p:spPr>
          <a:xfrm>
            <a:off x="7399311" y="2550898"/>
            <a:ext cx="2491739" cy="2099181"/>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40.00 MW</a:t>
            </a:r>
          </a:p>
          <a:p>
            <a:r>
              <a:rPr lang="en-GB" b="0" dirty="0">
                <a:solidFill>
                  <a:schemeClr val="tx1"/>
                </a:solidFill>
              </a:rPr>
              <a:t>Connection Point</a:t>
            </a:r>
          </a:p>
          <a:p>
            <a:r>
              <a:rPr lang="en-GB" b="0" dirty="0">
                <a:solidFill>
                  <a:schemeClr val="tx1"/>
                </a:solidFill>
              </a:rPr>
              <a:t>0.95 pf</a:t>
            </a:r>
          </a:p>
          <a:p>
            <a:r>
              <a:rPr lang="en-GB" b="0" dirty="0">
                <a:solidFill>
                  <a:schemeClr val="tx1"/>
                </a:solidFill>
              </a:rPr>
              <a:t>Required reactive power 13.15 MVAr</a:t>
            </a:r>
          </a:p>
          <a:p>
            <a:r>
              <a:rPr lang="en-GB" b="0" dirty="0">
                <a:solidFill>
                  <a:schemeClr val="tx1"/>
                </a:solidFill>
              </a:rPr>
              <a:t>42.11 MVA</a:t>
            </a:r>
          </a:p>
          <a:p>
            <a:endParaRPr lang="en-GB" dirty="0"/>
          </a:p>
        </p:txBody>
      </p:sp>
      <p:sp>
        <p:nvSpPr>
          <p:cNvPr id="77" name="Content Placeholder 2">
            <a:extLst>
              <a:ext uri="{FF2B5EF4-FFF2-40B4-BE49-F238E27FC236}">
                <a16:creationId xmlns:a16="http://schemas.microsoft.com/office/drawing/2014/main" id="{32F41335-432A-4043-A86A-CC084276780B}"/>
              </a:ext>
            </a:extLst>
          </p:cNvPr>
          <p:cNvSpPr txBox="1">
            <a:spLocks/>
          </p:cNvSpPr>
          <p:nvPr/>
        </p:nvSpPr>
        <p:spPr>
          <a:xfrm>
            <a:off x="816416" y="2651439"/>
            <a:ext cx="2491739" cy="2698227"/>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Assume 5% loss in MVAr in cables and across transformer</a:t>
            </a:r>
          </a:p>
          <a:p>
            <a:r>
              <a:rPr lang="en-GB" dirty="0">
                <a:solidFill>
                  <a:schemeClr val="tx1"/>
                </a:solidFill>
              </a:rPr>
              <a:t>40.00 MW</a:t>
            </a:r>
          </a:p>
          <a:p>
            <a:r>
              <a:rPr lang="en-GB" b="0" dirty="0">
                <a:solidFill>
                  <a:schemeClr val="tx1"/>
                </a:solidFill>
              </a:rPr>
              <a:t>13.84 MVAr</a:t>
            </a:r>
          </a:p>
          <a:p>
            <a:r>
              <a:rPr lang="en-GB" b="0" dirty="0">
                <a:solidFill>
                  <a:schemeClr val="tx1"/>
                </a:solidFill>
              </a:rPr>
              <a:t>42.33 MVA</a:t>
            </a:r>
          </a:p>
          <a:p>
            <a:endParaRPr lang="en-GB" b="0" dirty="0">
              <a:solidFill>
                <a:schemeClr val="tx1"/>
              </a:solidFill>
            </a:endParaRPr>
          </a:p>
          <a:p>
            <a:endParaRPr lang="en-GB" b="0" dirty="0">
              <a:solidFill>
                <a:schemeClr val="tx1"/>
              </a:solidFill>
            </a:endParaRPr>
          </a:p>
          <a:p>
            <a:endParaRPr lang="en-GB" dirty="0"/>
          </a:p>
        </p:txBody>
      </p:sp>
      <p:sp>
        <p:nvSpPr>
          <p:cNvPr id="80" name="Content Placeholder 2">
            <a:extLst>
              <a:ext uri="{FF2B5EF4-FFF2-40B4-BE49-F238E27FC236}">
                <a16:creationId xmlns:a16="http://schemas.microsoft.com/office/drawing/2014/main" id="{253A6F2A-1D6C-43B0-B934-824855093CC9}"/>
              </a:ext>
            </a:extLst>
          </p:cNvPr>
          <p:cNvSpPr txBox="1">
            <a:spLocks/>
          </p:cNvSpPr>
          <p:nvPr/>
        </p:nvSpPr>
        <p:spPr>
          <a:xfrm>
            <a:off x="7416704" y="4957785"/>
            <a:ext cx="3823873" cy="404085"/>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Registered Capacity of facility is 40.00 MW</a:t>
            </a:r>
          </a:p>
          <a:p>
            <a:r>
              <a:rPr lang="en-GB" sz="1400" b="0" dirty="0">
                <a:solidFill>
                  <a:schemeClr val="tx1"/>
                </a:solidFill>
              </a:rPr>
              <a:t>Need to have  42.33 MVA of inverter capacity.</a:t>
            </a:r>
          </a:p>
          <a:p>
            <a:endParaRPr lang="en-GB" dirty="0"/>
          </a:p>
          <a:p>
            <a:endParaRPr lang="en-GB" b="0" dirty="0">
              <a:solidFill>
                <a:schemeClr val="tx1"/>
              </a:solidFill>
            </a:endParaRPr>
          </a:p>
          <a:p>
            <a:endParaRPr lang="en-GB" b="0" dirty="0">
              <a:solidFill>
                <a:schemeClr val="tx1"/>
              </a:solidFill>
            </a:endParaRPr>
          </a:p>
          <a:p>
            <a:endParaRPr lang="en-GB" dirty="0"/>
          </a:p>
        </p:txBody>
      </p:sp>
      <p:sp>
        <p:nvSpPr>
          <p:cNvPr id="61" name="TextBox 60">
            <a:extLst>
              <a:ext uri="{FF2B5EF4-FFF2-40B4-BE49-F238E27FC236}">
                <a16:creationId xmlns:a16="http://schemas.microsoft.com/office/drawing/2014/main" id="{A4D1D6D1-3190-4E79-8AE5-C89A76590A42}"/>
              </a:ext>
            </a:extLst>
          </p:cNvPr>
          <p:cNvSpPr txBox="1"/>
          <p:nvPr/>
        </p:nvSpPr>
        <p:spPr>
          <a:xfrm>
            <a:off x="6848447" y="2781891"/>
            <a:ext cx="675185" cy="21358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88" b="1" i="0" u="none" strike="noStrike" kern="0" cap="none" spc="0" normalizeH="0" baseline="0" noProof="0" dirty="0">
                <a:ln>
                  <a:noFill/>
                </a:ln>
                <a:solidFill>
                  <a:prstClr val="black"/>
                </a:solidFill>
                <a:effectLst/>
                <a:uLnTx/>
                <a:uFillTx/>
                <a:cs typeface="Arial" panose="020B0604020202020204" pitchFamily="34" charset="0"/>
              </a:rPr>
              <a:t>132 kV CP</a:t>
            </a:r>
          </a:p>
        </p:txBody>
      </p:sp>
    </p:spTree>
    <p:extLst>
      <p:ext uri="{BB962C8B-B14F-4D97-AF65-F5344CB8AC3E}">
        <p14:creationId xmlns:p14="http://schemas.microsoft.com/office/powerpoint/2010/main" val="2100925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40E3-BFBB-462B-98FC-53E600D899AE}"/>
              </a:ext>
            </a:extLst>
          </p:cNvPr>
          <p:cNvSpPr>
            <a:spLocks noGrp="1"/>
          </p:cNvSpPr>
          <p:nvPr>
            <p:ph type="title"/>
          </p:nvPr>
        </p:nvSpPr>
        <p:spPr/>
        <p:txBody>
          <a:bodyPr/>
          <a:lstStyle/>
          <a:p>
            <a:r>
              <a:rPr lang="en-GB" dirty="0"/>
              <a:t>Losses due to Impedance between Inverters and Connection Point need to be accounted for (3/3)</a:t>
            </a:r>
          </a:p>
        </p:txBody>
      </p:sp>
      <p:sp>
        <p:nvSpPr>
          <p:cNvPr id="3" name="Content Placeholder 2">
            <a:extLst>
              <a:ext uri="{FF2B5EF4-FFF2-40B4-BE49-F238E27FC236}">
                <a16:creationId xmlns:a16="http://schemas.microsoft.com/office/drawing/2014/main" id="{6C0438E1-5056-4338-96C1-2D3A19636EC7}"/>
              </a:ext>
            </a:extLst>
          </p:cNvPr>
          <p:cNvSpPr>
            <a:spLocks noGrp="1"/>
          </p:cNvSpPr>
          <p:nvPr>
            <p:ph idx="1"/>
          </p:nvPr>
        </p:nvSpPr>
        <p:spPr>
          <a:xfrm>
            <a:off x="720000" y="1800000"/>
            <a:ext cx="11083554" cy="1629000"/>
          </a:xfrm>
        </p:spPr>
        <p:txBody>
          <a:bodyPr/>
          <a:lstStyle/>
          <a:p>
            <a:r>
              <a:rPr lang="en-GB" dirty="0"/>
              <a:t>If at least 40MW is to be exported and TX losses are not negligible:</a:t>
            </a:r>
          </a:p>
          <a:p>
            <a:endParaRPr lang="en-GB" dirty="0"/>
          </a:p>
        </p:txBody>
      </p:sp>
      <p:sp>
        <p:nvSpPr>
          <p:cNvPr id="4" name="Slide Number Placeholder 3">
            <a:extLst>
              <a:ext uri="{FF2B5EF4-FFF2-40B4-BE49-F238E27FC236}">
                <a16:creationId xmlns:a16="http://schemas.microsoft.com/office/drawing/2014/main" id="{AEE260A3-7783-4877-8997-4E65A1BF2AF8}"/>
              </a:ext>
            </a:extLst>
          </p:cNvPr>
          <p:cNvSpPr>
            <a:spLocks noGrp="1"/>
          </p:cNvSpPr>
          <p:nvPr>
            <p:ph type="sldNum" sz="quarter" idx="12"/>
          </p:nvPr>
        </p:nvSpPr>
        <p:spPr/>
        <p:txBody>
          <a:bodyPr/>
          <a:lstStyle/>
          <a:p>
            <a:fld id="{98FF217E-B86F-EA42-9607-BE163228A213}" type="slidenum">
              <a:rPr lang="en-GB" smtClean="0"/>
              <a:pPr/>
              <a:t>46</a:t>
            </a:fld>
            <a:endParaRPr lang="en-GB"/>
          </a:p>
        </p:txBody>
      </p:sp>
      <p:sp>
        <p:nvSpPr>
          <p:cNvPr id="45" name="Rectangle 44">
            <a:extLst>
              <a:ext uri="{FF2B5EF4-FFF2-40B4-BE49-F238E27FC236}">
                <a16:creationId xmlns:a16="http://schemas.microsoft.com/office/drawing/2014/main" id="{F3154AA9-B80F-4454-BE20-5107BCC6AD71}"/>
              </a:ext>
            </a:extLst>
          </p:cNvPr>
          <p:cNvSpPr/>
          <p:nvPr/>
        </p:nvSpPr>
        <p:spPr>
          <a:xfrm>
            <a:off x="4175546" y="2469987"/>
            <a:ext cx="1186154" cy="2083721"/>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54249A62-64F2-4172-8960-1C089E06EF43}"/>
              </a:ext>
            </a:extLst>
          </p:cNvPr>
          <p:cNvCxnSpPr>
            <a:cxnSpLocks/>
          </p:cNvCxnSpPr>
          <p:nvPr/>
        </p:nvCxnSpPr>
        <p:spPr>
          <a:xfrm>
            <a:off x="4719461" y="2768020"/>
            <a:ext cx="911250" cy="0"/>
          </a:xfrm>
          <a:prstGeom prst="line">
            <a:avLst/>
          </a:prstGeom>
          <a:noFill/>
          <a:ln w="2540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4D89B5BD-94F0-4A39-9D64-32856E502EF4}"/>
              </a:ext>
            </a:extLst>
          </p:cNvPr>
          <p:cNvCxnSpPr>
            <a:cxnSpLocks/>
          </p:cNvCxnSpPr>
          <p:nvPr/>
        </p:nvCxnSpPr>
        <p:spPr>
          <a:xfrm flipV="1">
            <a:off x="4719460" y="3213210"/>
            <a:ext cx="911250" cy="0"/>
          </a:xfrm>
          <a:prstGeom prst="line">
            <a:avLst/>
          </a:prstGeom>
          <a:noFill/>
          <a:ln w="2540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90BC1930-C0FB-4E09-BFE9-3701E11021D2}"/>
              </a:ext>
            </a:extLst>
          </p:cNvPr>
          <p:cNvCxnSpPr>
            <a:cxnSpLocks/>
          </p:cNvCxnSpPr>
          <p:nvPr/>
        </p:nvCxnSpPr>
        <p:spPr>
          <a:xfrm flipV="1">
            <a:off x="4719460" y="4209529"/>
            <a:ext cx="911250" cy="0"/>
          </a:xfrm>
          <a:prstGeom prst="line">
            <a:avLst/>
          </a:prstGeom>
          <a:noFill/>
          <a:ln w="2540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8D3A3BD0-8104-45E1-9E9A-F979CFA901DC}"/>
              </a:ext>
            </a:extLst>
          </p:cNvPr>
          <p:cNvCxnSpPr>
            <a:cxnSpLocks/>
          </p:cNvCxnSpPr>
          <p:nvPr/>
        </p:nvCxnSpPr>
        <p:spPr>
          <a:xfrm>
            <a:off x="5630711" y="2547184"/>
            <a:ext cx="0" cy="1936151"/>
          </a:xfrm>
          <a:prstGeom prst="line">
            <a:avLst/>
          </a:prstGeom>
          <a:noFill/>
          <a:ln w="2540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97626E02-8503-4B6E-8966-6489788F2CA1}"/>
              </a:ext>
            </a:extLst>
          </p:cNvPr>
          <p:cNvCxnSpPr>
            <a:cxnSpLocks/>
            <a:endCxn id="66" idx="2"/>
          </p:cNvCxnSpPr>
          <p:nvPr/>
        </p:nvCxnSpPr>
        <p:spPr>
          <a:xfrm>
            <a:off x="5637760" y="3024495"/>
            <a:ext cx="475685" cy="6354"/>
          </a:xfrm>
          <a:prstGeom prst="line">
            <a:avLst/>
          </a:prstGeom>
          <a:noFill/>
          <a:ln w="25400" cap="flat" cmpd="sng" algn="ctr">
            <a:solidFill>
              <a:sysClr val="windowText" lastClr="000000"/>
            </a:solidFill>
            <a:prstDash val="solid"/>
            <a:miter lim="800000"/>
          </a:ln>
          <a:effectLst/>
        </p:spPr>
      </p:cxnSp>
      <p:sp>
        <p:nvSpPr>
          <p:cNvPr id="51" name="Oval 50">
            <a:extLst>
              <a:ext uri="{FF2B5EF4-FFF2-40B4-BE49-F238E27FC236}">
                <a16:creationId xmlns:a16="http://schemas.microsoft.com/office/drawing/2014/main" id="{2A846C25-1042-472F-8E9F-7C86ABCA2368}"/>
              </a:ext>
            </a:extLst>
          </p:cNvPr>
          <p:cNvSpPr/>
          <p:nvPr/>
        </p:nvSpPr>
        <p:spPr>
          <a:xfrm>
            <a:off x="6819497" y="2987893"/>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F4EB0A7-15EB-451F-BEF6-F2B63C9600F0}"/>
              </a:ext>
            </a:extLst>
          </p:cNvPr>
          <p:cNvSpPr/>
          <p:nvPr/>
        </p:nvSpPr>
        <p:spPr>
          <a:xfrm>
            <a:off x="3428874" y="2342476"/>
            <a:ext cx="3298074" cy="2307604"/>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68BDBE8C-6EDC-4445-9F3D-5B1FADFA04FE}"/>
              </a:ext>
            </a:extLst>
          </p:cNvPr>
          <p:cNvSpPr txBox="1"/>
          <p:nvPr/>
        </p:nvSpPr>
        <p:spPr>
          <a:xfrm>
            <a:off x="3965442" y="4716410"/>
            <a:ext cx="1949415" cy="404085"/>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 / Power Park Module (PPM)</a:t>
            </a:r>
          </a:p>
        </p:txBody>
      </p:sp>
      <p:sp>
        <p:nvSpPr>
          <p:cNvPr id="54" name="TextBox 53">
            <a:extLst>
              <a:ext uri="{FF2B5EF4-FFF2-40B4-BE49-F238E27FC236}">
                <a16:creationId xmlns:a16="http://schemas.microsoft.com/office/drawing/2014/main" id="{CC9A81AF-FF08-4FA3-8357-2D54DD8DF59A}"/>
              </a:ext>
            </a:extLst>
          </p:cNvPr>
          <p:cNvSpPr txBox="1"/>
          <p:nvPr/>
        </p:nvSpPr>
        <p:spPr>
          <a:xfrm>
            <a:off x="3965442" y="5186825"/>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sp>
        <p:nvSpPr>
          <p:cNvPr id="55" name="TextBox 54">
            <a:extLst>
              <a:ext uri="{FF2B5EF4-FFF2-40B4-BE49-F238E27FC236}">
                <a16:creationId xmlns:a16="http://schemas.microsoft.com/office/drawing/2014/main" id="{FA7FF600-274C-457C-9EA6-3B74610A6482}"/>
              </a:ext>
            </a:extLst>
          </p:cNvPr>
          <p:cNvSpPr txBox="1"/>
          <p:nvPr/>
        </p:nvSpPr>
        <p:spPr>
          <a:xfrm>
            <a:off x="6848447" y="2781891"/>
            <a:ext cx="675185" cy="21358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88" b="1" i="0" u="none" strike="noStrike" kern="0" cap="none" spc="0" normalizeH="0" baseline="0" noProof="0" dirty="0">
                <a:ln>
                  <a:noFill/>
                </a:ln>
                <a:solidFill>
                  <a:prstClr val="black"/>
                </a:solidFill>
                <a:effectLst/>
                <a:uLnTx/>
                <a:uFillTx/>
                <a:cs typeface="Arial" panose="020B0604020202020204" pitchFamily="34" charset="0"/>
              </a:rPr>
              <a:t>132 kV CP</a:t>
            </a:r>
          </a:p>
        </p:txBody>
      </p:sp>
      <p:pic>
        <p:nvPicPr>
          <p:cNvPr id="59" name="Graphic 58">
            <a:extLst>
              <a:ext uri="{FF2B5EF4-FFF2-40B4-BE49-F238E27FC236}">
                <a16:creationId xmlns:a16="http://schemas.microsoft.com/office/drawing/2014/main" id="{FCBE2272-E503-4064-9A5C-A747F85D2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0567" y="3038987"/>
            <a:ext cx="353616" cy="353616"/>
          </a:xfrm>
          <a:prstGeom prst="rect">
            <a:avLst/>
          </a:prstGeom>
        </p:spPr>
      </p:pic>
      <p:pic>
        <p:nvPicPr>
          <p:cNvPr id="60" name="Graphic 59">
            <a:extLst>
              <a:ext uri="{FF2B5EF4-FFF2-40B4-BE49-F238E27FC236}">
                <a16:creationId xmlns:a16="http://schemas.microsoft.com/office/drawing/2014/main" id="{8383E489-11E6-4F99-B05C-C844FCCE8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6" y="4033774"/>
            <a:ext cx="353616" cy="353616"/>
          </a:xfrm>
          <a:prstGeom prst="rect">
            <a:avLst/>
          </a:prstGeom>
        </p:spPr>
      </p:pic>
      <p:cxnSp>
        <p:nvCxnSpPr>
          <p:cNvPr id="33" name="Straight Connector 32">
            <a:extLst>
              <a:ext uri="{FF2B5EF4-FFF2-40B4-BE49-F238E27FC236}">
                <a16:creationId xmlns:a16="http://schemas.microsoft.com/office/drawing/2014/main" id="{88EDC2EB-EE5E-436C-9B16-E483366757A1}"/>
              </a:ext>
            </a:extLst>
          </p:cNvPr>
          <p:cNvCxnSpPr>
            <a:cxnSpLocks/>
          </p:cNvCxnSpPr>
          <p:nvPr/>
        </p:nvCxnSpPr>
        <p:spPr>
          <a:xfrm>
            <a:off x="3839242" y="3213210"/>
            <a:ext cx="541325" cy="0"/>
          </a:xfrm>
          <a:prstGeom prst="line">
            <a:avLst/>
          </a:prstGeom>
          <a:noFill/>
          <a:ln w="25400" cap="flat" cmpd="sng" algn="ctr">
            <a:solidFill>
              <a:sysClr val="windowText" lastClr="000000"/>
            </a:solidFill>
            <a:prstDash val="solid"/>
            <a:miter lim="800000"/>
          </a:ln>
          <a:effectLst/>
        </p:spPr>
      </p:cxnSp>
      <p:cxnSp>
        <p:nvCxnSpPr>
          <p:cNvPr id="37" name="Straight Connector 36">
            <a:extLst>
              <a:ext uri="{FF2B5EF4-FFF2-40B4-BE49-F238E27FC236}">
                <a16:creationId xmlns:a16="http://schemas.microsoft.com/office/drawing/2014/main" id="{CE8F6B36-61DD-4E67-ACE3-A98241FA70C7}"/>
              </a:ext>
            </a:extLst>
          </p:cNvPr>
          <p:cNvCxnSpPr>
            <a:cxnSpLocks/>
          </p:cNvCxnSpPr>
          <p:nvPr/>
        </p:nvCxnSpPr>
        <p:spPr>
          <a:xfrm>
            <a:off x="3730402" y="3278410"/>
            <a:ext cx="58474" cy="68793"/>
          </a:xfrm>
          <a:prstGeom prst="line">
            <a:avLst/>
          </a:prstGeom>
          <a:noFill/>
          <a:ln w="19050" cap="flat" cmpd="sng" algn="ctr">
            <a:solidFill>
              <a:srgbClr val="FFC000"/>
            </a:solidFill>
            <a:prstDash val="solid"/>
            <a:miter lim="800000"/>
          </a:ln>
          <a:effectLst/>
        </p:spPr>
      </p:cxnSp>
      <p:cxnSp>
        <p:nvCxnSpPr>
          <p:cNvPr id="38" name="Straight Connector 37">
            <a:extLst>
              <a:ext uri="{FF2B5EF4-FFF2-40B4-BE49-F238E27FC236}">
                <a16:creationId xmlns:a16="http://schemas.microsoft.com/office/drawing/2014/main" id="{7035D9F4-E77F-4C5B-B9FC-7C2552509F60}"/>
              </a:ext>
            </a:extLst>
          </p:cNvPr>
          <p:cNvCxnSpPr>
            <a:cxnSpLocks/>
          </p:cNvCxnSpPr>
          <p:nvPr/>
        </p:nvCxnSpPr>
        <p:spPr>
          <a:xfrm>
            <a:off x="3540341" y="3069282"/>
            <a:ext cx="58474" cy="7947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60DB3902-3D73-492A-98E2-EDA82ED1DAF4}"/>
              </a:ext>
            </a:extLst>
          </p:cNvPr>
          <p:cNvCxnSpPr>
            <a:cxnSpLocks/>
          </p:cNvCxnSpPr>
          <p:nvPr/>
        </p:nvCxnSpPr>
        <p:spPr>
          <a:xfrm flipH="1">
            <a:off x="3724259" y="3074600"/>
            <a:ext cx="58059" cy="57531"/>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7BD0A120-B9FD-4A78-ADD9-4DCB186B3FF0}"/>
              </a:ext>
            </a:extLst>
          </p:cNvPr>
          <p:cNvCxnSpPr>
            <a:cxnSpLocks/>
          </p:cNvCxnSpPr>
          <p:nvPr/>
        </p:nvCxnSpPr>
        <p:spPr>
          <a:xfrm flipH="1">
            <a:off x="3546899" y="3274702"/>
            <a:ext cx="64599" cy="72502"/>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862384A-07F7-4316-8C4E-E6EAFD9EE8C8}"/>
              </a:ext>
            </a:extLst>
          </p:cNvPr>
          <p:cNvCxnSpPr>
            <a:cxnSpLocks/>
          </p:cNvCxnSpPr>
          <p:nvPr/>
        </p:nvCxnSpPr>
        <p:spPr>
          <a:xfrm flipH="1">
            <a:off x="3656704" y="3305263"/>
            <a:ext cx="3064" cy="97898"/>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16C8B078-D1D4-47C6-A5F0-D60061D64963}"/>
              </a:ext>
            </a:extLst>
          </p:cNvPr>
          <p:cNvCxnSpPr>
            <a:cxnSpLocks/>
          </p:cNvCxnSpPr>
          <p:nvPr/>
        </p:nvCxnSpPr>
        <p:spPr>
          <a:xfrm>
            <a:off x="3666266" y="3024004"/>
            <a:ext cx="0" cy="102456"/>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18E998B7-1DAF-42FB-8BCE-08DCB18655B9}"/>
              </a:ext>
            </a:extLst>
          </p:cNvPr>
          <p:cNvCxnSpPr>
            <a:cxnSpLocks/>
          </p:cNvCxnSpPr>
          <p:nvPr/>
        </p:nvCxnSpPr>
        <p:spPr>
          <a:xfrm flipH="1">
            <a:off x="3757655" y="3213046"/>
            <a:ext cx="72113" cy="537"/>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F56736CE-7915-449F-9E35-11844D98C498}"/>
              </a:ext>
            </a:extLst>
          </p:cNvPr>
          <p:cNvCxnSpPr>
            <a:cxnSpLocks/>
          </p:cNvCxnSpPr>
          <p:nvPr/>
        </p:nvCxnSpPr>
        <p:spPr>
          <a:xfrm flipH="1">
            <a:off x="3515330" y="3213583"/>
            <a:ext cx="56232" cy="0"/>
          </a:xfrm>
          <a:prstGeom prst="line">
            <a:avLst/>
          </a:prstGeom>
          <a:noFill/>
          <a:ln w="19050" cap="flat" cmpd="sng" algn="ctr">
            <a:solidFill>
              <a:srgbClr val="FFC000"/>
            </a:solidFill>
            <a:prstDash val="solid"/>
            <a:miter lim="800000"/>
          </a:ln>
          <a:effectLst/>
        </p:spPr>
      </p:cxnSp>
      <p:sp>
        <p:nvSpPr>
          <p:cNvPr id="36" name="Oval 35">
            <a:extLst>
              <a:ext uri="{FF2B5EF4-FFF2-40B4-BE49-F238E27FC236}">
                <a16:creationId xmlns:a16="http://schemas.microsoft.com/office/drawing/2014/main" id="{D188D09B-9DE9-4A54-A280-F6C823951628}"/>
              </a:ext>
            </a:extLst>
          </p:cNvPr>
          <p:cNvSpPr/>
          <p:nvPr/>
        </p:nvSpPr>
        <p:spPr>
          <a:xfrm>
            <a:off x="3571562" y="3121902"/>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4E170BE4-1A88-4550-9288-5A51475A698B}"/>
              </a:ext>
            </a:extLst>
          </p:cNvPr>
          <p:cNvCxnSpPr>
            <a:cxnSpLocks/>
          </p:cNvCxnSpPr>
          <p:nvPr/>
        </p:nvCxnSpPr>
        <p:spPr>
          <a:xfrm>
            <a:off x="3839242" y="4209529"/>
            <a:ext cx="541325" cy="0"/>
          </a:xfrm>
          <a:prstGeom prst="line">
            <a:avLst/>
          </a:prstGeom>
          <a:noFill/>
          <a:ln w="254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ECBEDBC8-A790-4E16-B27A-AA255604E3CE}"/>
              </a:ext>
            </a:extLst>
          </p:cNvPr>
          <p:cNvCxnSpPr>
            <a:cxnSpLocks/>
          </p:cNvCxnSpPr>
          <p:nvPr/>
        </p:nvCxnSpPr>
        <p:spPr>
          <a:xfrm>
            <a:off x="3829768" y="2768020"/>
            <a:ext cx="541325" cy="0"/>
          </a:xfrm>
          <a:prstGeom prst="line">
            <a:avLst/>
          </a:prstGeom>
          <a:noFill/>
          <a:ln w="25400" cap="flat" cmpd="sng" algn="ctr">
            <a:solidFill>
              <a:sysClr val="windowText" lastClr="000000"/>
            </a:solidFill>
            <a:prstDash val="solid"/>
            <a:miter lim="800000"/>
          </a:ln>
          <a:effectLst/>
        </p:spPr>
      </p:cxnSp>
      <p:pic>
        <p:nvPicPr>
          <p:cNvPr id="9" name="Graphic 8">
            <a:extLst>
              <a:ext uri="{FF2B5EF4-FFF2-40B4-BE49-F238E27FC236}">
                <a16:creationId xmlns:a16="http://schemas.microsoft.com/office/drawing/2014/main" id="{347174AF-7601-46E3-8C18-1E6BAA5B3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7" y="2595236"/>
            <a:ext cx="353616" cy="353616"/>
          </a:xfrm>
          <a:prstGeom prst="rect">
            <a:avLst/>
          </a:prstGeom>
        </p:spPr>
      </p:pic>
      <p:grpSp>
        <p:nvGrpSpPr>
          <p:cNvPr id="10" name="Group 9">
            <a:extLst>
              <a:ext uri="{FF2B5EF4-FFF2-40B4-BE49-F238E27FC236}">
                <a16:creationId xmlns:a16="http://schemas.microsoft.com/office/drawing/2014/main" id="{78BB3CAA-2A28-4AFD-9523-53F415E45BEC}"/>
              </a:ext>
            </a:extLst>
          </p:cNvPr>
          <p:cNvGrpSpPr/>
          <p:nvPr/>
        </p:nvGrpSpPr>
        <p:grpSpPr>
          <a:xfrm>
            <a:off x="3515330" y="2581873"/>
            <a:ext cx="314438" cy="379157"/>
            <a:chOff x="1046977" y="6189792"/>
            <a:chExt cx="314438" cy="379157"/>
          </a:xfrm>
        </p:grpSpPr>
        <p:grpSp>
          <p:nvGrpSpPr>
            <p:cNvPr id="22" name="Group 21">
              <a:extLst>
                <a:ext uri="{FF2B5EF4-FFF2-40B4-BE49-F238E27FC236}">
                  <a16:creationId xmlns:a16="http://schemas.microsoft.com/office/drawing/2014/main" id="{30DBCA37-DDD4-4B35-AF90-1379708DE41C}"/>
                </a:ext>
              </a:extLst>
            </p:cNvPr>
            <p:cNvGrpSpPr/>
            <p:nvPr/>
          </p:nvGrpSpPr>
          <p:grpSpPr>
            <a:xfrm>
              <a:off x="1046977" y="6189792"/>
              <a:ext cx="314438" cy="379157"/>
              <a:chOff x="1046977" y="6189792"/>
              <a:chExt cx="314438" cy="379157"/>
            </a:xfrm>
          </p:grpSpPr>
          <p:cxnSp>
            <p:nvCxnSpPr>
              <p:cNvPr id="24" name="Straight Connector 23">
                <a:extLst>
                  <a:ext uri="{FF2B5EF4-FFF2-40B4-BE49-F238E27FC236}">
                    <a16:creationId xmlns:a16="http://schemas.microsoft.com/office/drawing/2014/main" id="{A2BEF7A1-84C3-492F-8FAA-AAA7720EF13B}"/>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DDC2418E-9F8A-4556-B9F9-BD35BFEEDE37}"/>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A7CBCD7D-2C27-4450-8421-BB88147C0CB3}"/>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817E35C2-0DE0-41ED-9D50-FB1699DC9184}"/>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970CF787-B710-4EC0-A31C-5227100A27CD}"/>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E58E49E0-3366-4491-B430-B72E5D123157}"/>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C7E745AC-67CB-4F9C-8211-B8BEC9B95739}"/>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31" name="Straight Connector 30">
                <a:extLst>
                  <a:ext uri="{FF2B5EF4-FFF2-40B4-BE49-F238E27FC236}">
                    <a16:creationId xmlns:a16="http://schemas.microsoft.com/office/drawing/2014/main" id="{E33E6CE9-FD5B-4021-A2D0-19D6283F76CA}"/>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23" name="Oval 22">
              <a:extLst>
                <a:ext uri="{FF2B5EF4-FFF2-40B4-BE49-F238E27FC236}">
                  <a16:creationId xmlns:a16="http://schemas.microsoft.com/office/drawing/2014/main" id="{472F2E51-3B32-4F05-A5DF-ACD68D462065}"/>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C5EF7914-D013-444F-8CC1-5A2AC3CC9AC0}"/>
              </a:ext>
            </a:extLst>
          </p:cNvPr>
          <p:cNvGrpSpPr/>
          <p:nvPr/>
        </p:nvGrpSpPr>
        <p:grpSpPr>
          <a:xfrm>
            <a:off x="3520985" y="4022353"/>
            <a:ext cx="314438" cy="379157"/>
            <a:chOff x="1046977" y="6189792"/>
            <a:chExt cx="314438" cy="379157"/>
          </a:xfrm>
        </p:grpSpPr>
        <p:grpSp>
          <p:nvGrpSpPr>
            <p:cNvPr id="12" name="Group 11">
              <a:extLst>
                <a:ext uri="{FF2B5EF4-FFF2-40B4-BE49-F238E27FC236}">
                  <a16:creationId xmlns:a16="http://schemas.microsoft.com/office/drawing/2014/main" id="{3E3DBF93-F3C2-4CA8-A8FB-FD988D748B25}"/>
                </a:ext>
              </a:extLst>
            </p:cNvPr>
            <p:cNvGrpSpPr/>
            <p:nvPr/>
          </p:nvGrpSpPr>
          <p:grpSpPr>
            <a:xfrm>
              <a:off x="1046977" y="6189792"/>
              <a:ext cx="314438" cy="379157"/>
              <a:chOff x="1046977" y="6189792"/>
              <a:chExt cx="314438" cy="379157"/>
            </a:xfrm>
          </p:grpSpPr>
          <p:cxnSp>
            <p:nvCxnSpPr>
              <p:cNvPr id="14" name="Straight Connector 13">
                <a:extLst>
                  <a:ext uri="{FF2B5EF4-FFF2-40B4-BE49-F238E27FC236}">
                    <a16:creationId xmlns:a16="http://schemas.microsoft.com/office/drawing/2014/main" id="{4A5E96B8-A952-4068-9682-4605A2781551}"/>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15" name="Straight Connector 14">
                <a:extLst>
                  <a:ext uri="{FF2B5EF4-FFF2-40B4-BE49-F238E27FC236}">
                    <a16:creationId xmlns:a16="http://schemas.microsoft.com/office/drawing/2014/main" id="{B67F8F0D-FC63-4010-A68F-8BBC729B3051}"/>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16" name="Straight Connector 15">
                <a:extLst>
                  <a:ext uri="{FF2B5EF4-FFF2-40B4-BE49-F238E27FC236}">
                    <a16:creationId xmlns:a16="http://schemas.microsoft.com/office/drawing/2014/main" id="{B44D53B0-919C-4BEB-8939-1CB0B0FA9637}"/>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17" name="Straight Connector 16">
                <a:extLst>
                  <a:ext uri="{FF2B5EF4-FFF2-40B4-BE49-F238E27FC236}">
                    <a16:creationId xmlns:a16="http://schemas.microsoft.com/office/drawing/2014/main" id="{8D677410-025D-4763-9B0B-140D2819BEED}"/>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18" name="Straight Connector 17">
                <a:extLst>
                  <a:ext uri="{FF2B5EF4-FFF2-40B4-BE49-F238E27FC236}">
                    <a16:creationId xmlns:a16="http://schemas.microsoft.com/office/drawing/2014/main" id="{BE8EF69D-765E-49EC-84D1-8FDC8204FB59}"/>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19" name="Straight Connector 18">
                <a:extLst>
                  <a:ext uri="{FF2B5EF4-FFF2-40B4-BE49-F238E27FC236}">
                    <a16:creationId xmlns:a16="http://schemas.microsoft.com/office/drawing/2014/main" id="{0C2B5749-A80D-4ED6-BC4C-A1EAA65EA70B}"/>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20" name="Straight Connector 19">
                <a:extLst>
                  <a:ext uri="{FF2B5EF4-FFF2-40B4-BE49-F238E27FC236}">
                    <a16:creationId xmlns:a16="http://schemas.microsoft.com/office/drawing/2014/main" id="{0901DD9A-CEE5-48FB-B241-6E10042BD70A}"/>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21" name="Straight Connector 20">
                <a:extLst>
                  <a:ext uri="{FF2B5EF4-FFF2-40B4-BE49-F238E27FC236}">
                    <a16:creationId xmlns:a16="http://schemas.microsoft.com/office/drawing/2014/main" id="{AD6F68AD-FFA7-443E-B192-B67664A69E3B}"/>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13" name="Oval 12">
              <a:extLst>
                <a:ext uri="{FF2B5EF4-FFF2-40B4-BE49-F238E27FC236}">
                  <a16:creationId xmlns:a16="http://schemas.microsoft.com/office/drawing/2014/main" id="{B2B3BC24-848E-4E8D-9779-D786FA7D0E1F}"/>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62" name="Straight Connector 61">
            <a:extLst>
              <a:ext uri="{FF2B5EF4-FFF2-40B4-BE49-F238E27FC236}">
                <a16:creationId xmlns:a16="http://schemas.microsoft.com/office/drawing/2014/main" id="{3F5E6B3B-F9DE-4988-96A4-213C7674C97A}"/>
              </a:ext>
            </a:extLst>
          </p:cNvPr>
          <p:cNvCxnSpPr>
            <a:cxnSpLocks/>
          </p:cNvCxnSpPr>
          <p:nvPr/>
        </p:nvCxnSpPr>
        <p:spPr>
          <a:xfrm>
            <a:off x="4932085" y="3305263"/>
            <a:ext cx="0" cy="841841"/>
          </a:xfrm>
          <a:prstGeom prst="line">
            <a:avLst/>
          </a:prstGeom>
          <a:noFill/>
          <a:ln w="25400" cap="flat" cmpd="sng" algn="ctr">
            <a:solidFill>
              <a:sysClr val="windowText" lastClr="000000"/>
            </a:solidFill>
            <a:prstDash val="sysDash"/>
            <a:miter lim="800000"/>
          </a:ln>
          <a:effectLst/>
        </p:spPr>
      </p:cxnSp>
      <p:sp>
        <p:nvSpPr>
          <p:cNvPr id="66" name="Freeform: Shape 65">
            <a:extLst>
              <a:ext uri="{FF2B5EF4-FFF2-40B4-BE49-F238E27FC236}">
                <a16:creationId xmlns:a16="http://schemas.microsoft.com/office/drawing/2014/main" id="{27E36EDE-718C-4084-A2FD-1230EC860745}"/>
              </a:ext>
            </a:extLst>
          </p:cNvPr>
          <p:cNvSpPr/>
          <p:nvPr/>
        </p:nvSpPr>
        <p:spPr>
          <a:xfrm>
            <a:off x="6113442" y="2864197"/>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9F292815-DBB2-4500-AF5F-06EFB27E9DE2}"/>
              </a:ext>
            </a:extLst>
          </p:cNvPr>
          <p:cNvSpPr/>
          <p:nvPr/>
        </p:nvSpPr>
        <p:spPr>
          <a:xfrm>
            <a:off x="6265842" y="2853639"/>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72" name="Straight Connector 71">
            <a:extLst>
              <a:ext uri="{FF2B5EF4-FFF2-40B4-BE49-F238E27FC236}">
                <a16:creationId xmlns:a16="http://schemas.microsoft.com/office/drawing/2014/main" id="{02FF4610-547B-4F6C-AC9C-BAE900D77E4F}"/>
              </a:ext>
            </a:extLst>
          </p:cNvPr>
          <p:cNvCxnSpPr>
            <a:cxnSpLocks/>
          </p:cNvCxnSpPr>
          <p:nvPr/>
        </p:nvCxnSpPr>
        <p:spPr>
          <a:xfrm>
            <a:off x="6595872" y="3014539"/>
            <a:ext cx="475685" cy="6354"/>
          </a:xfrm>
          <a:prstGeom prst="line">
            <a:avLst/>
          </a:prstGeom>
          <a:noFill/>
          <a:ln w="2540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63092D13-50DD-4967-BA84-3649CC70200A}"/>
              </a:ext>
            </a:extLst>
          </p:cNvPr>
          <p:cNvCxnSpPr>
            <a:cxnSpLocks/>
          </p:cNvCxnSpPr>
          <p:nvPr/>
        </p:nvCxnSpPr>
        <p:spPr>
          <a:xfrm>
            <a:off x="6848447" y="2595236"/>
            <a:ext cx="0" cy="751967"/>
          </a:xfrm>
          <a:prstGeom prst="line">
            <a:avLst/>
          </a:prstGeom>
          <a:noFill/>
          <a:ln w="25400" cap="flat" cmpd="sng" algn="ctr">
            <a:solidFill>
              <a:sysClr val="windowText" lastClr="000000"/>
            </a:solidFill>
            <a:prstDash val="solid"/>
            <a:miter lim="800000"/>
          </a:ln>
          <a:effectLst/>
        </p:spPr>
      </p:cxnSp>
      <p:sp>
        <p:nvSpPr>
          <p:cNvPr id="74" name="Content Placeholder 2">
            <a:extLst>
              <a:ext uri="{FF2B5EF4-FFF2-40B4-BE49-F238E27FC236}">
                <a16:creationId xmlns:a16="http://schemas.microsoft.com/office/drawing/2014/main" id="{ACF00F04-23FB-40FD-9DCD-AD0B6F658087}"/>
              </a:ext>
            </a:extLst>
          </p:cNvPr>
          <p:cNvSpPr txBox="1">
            <a:spLocks/>
          </p:cNvSpPr>
          <p:nvPr/>
        </p:nvSpPr>
        <p:spPr>
          <a:xfrm>
            <a:off x="7399311" y="2550898"/>
            <a:ext cx="4271253" cy="2165511"/>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Connection Point</a:t>
            </a:r>
          </a:p>
          <a:p>
            <a:r>
              <a:rPr lang="en-GB" b="0" dirty="0">
                <a:solidFill>
                  <a:schemeClr val="tx1"/>
                </a:solidFill>
              </a:rPr>
              <a:t>Required pf = 0.95</a:t>
            </a:r>
          </a:p>
          <a:p>
            <a:endParaRPr lang="en-GB" b="0" dirty="0">
              <a:solidFill>
                <a:schemeClr val="tx1"/>
              </a:solidFill>
            </a:endParaRPr>
          </a:p>
          <a:p>
            <a:r>
              <a:rPr lang="en-GB" sz="1800" b="0" dirty="0">
                <a:solidFill>
                  <a:schemeClr val="tx1"/>
                </a:solidFill>
              </a:rPr>
              <a:t>Active Power at CP is 40.00 MW</a:t>
            </a:r>
          </a:p>
          <a:p>
            <a:r>
              <a:rPr lang="en-GB" sz="1800" b="0" dirty="0">
                <a:solidFill>
                  <a:schemeClr val="tx1"/>
                </a:solidFill>
              </a:rPr>
              <a:t>Reactive Power at 0.95 pf is 13.15 MVAr</a:t>
            </a:r>
          </a:p>
          <a:p>
            <a:endParaRPr lang="en-GB" dirty="0"/>
          </a:p>
        </p:txBody>
      </p:sp>
      <p:sp>
        <p:nvSpPr>
          <p:cNvPr id="77" name="Content Placeholder 2">
            <a:extLst>
              <a:ext uri="{FF2B5EF4-FFF2-40B4-BE49-F238E27FC236}">
                <a16:creationId xmlns:a16="http://schemas.microsoft.com/office/drawing/2014/main" id="{32F41335-432A-4043-A86A-CC084276780B}"/>
              </a:ext>
            </a:extLst>
          </p:cNvPr>
          <p:cNvSpPr txBox="1">
            <a:spLocks/>
          </p:cNvSpPr>
          <p:nvPr/>
        </p:nvSpPr>
        <p:spPr>
          <a:xfrm>
            <a:off x="521435" y="2651439"/>
            <a:ext cx="2786721" cy="2698227"/>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43.10 MVA</a:t>
            </a:r>
          </a:p>
          <a:p>
            <a:r>
              <a:rPr lang="en-GB" sz="1600" b="0" dirty="0">
                <a:solidFill>
                  <a:schemeClr val="tx1"/>
                </a:solidFill>
              </a:rPr>
              <a:t>Assume 2% loss in MW and 5% loss in MVAr in cables and across transformer</a:t>
            </a:r>
          </a:p>
          <a:p>
            <a:endParaRPr lang="en-GB" sz="1600" b="0" dirty="0">
              <a:solidFill>
                <a:schemeClr val="tx1"/>
              </a:solidFill>
            </a:endParaRPr>
          </a:p>
          <a:p>
            <a:r>
              <a:rPr lang="en-GB" sz="1600" b="0" dirty="0">
                <a:solidFill>
                  <a:schemeClr val="tx1"/>
                </a:solidFill>
              </a:rPr>
              <a:t>Active power is 40.82 MW</a:t>
            </a:r>
          </a:p>
          <a:p>
            <a:r>
              <a:rPr lang="en-GB" sz="1600" b="0" dirty="0">
                <a:solidFill>
                  <a:schemeClr val="tx1"/>
                </a:solidFill>
              </a:rPr>
              <a:t>Reactive power is 13.85 MVAr</a:t>
            </a:r>
          </a:p>
          <a:p>
            <a:endParaRPr lang="en-GB" dirty="0"/>
          </a:p>
        </p:txBody>
      </p:sp>
      <p:sp>
        <p:nvSpPr>
          <p:cNvPr id="80" name="Content Placeholder 2">
            <a:extLst>
              <a:ext uri="{FF2B5EF4-FFF2-40B4-BE49-F238E27FC236}">
                <a16:creationId xmlns:a16="http://schemas.microsoft.com/office/drawing/2014/main" id="{253A6F2A-1D6C-43B0-B934-824855093CC9}"/>
              </a:ext>
            </a:extLst>
          </p:cNvPr>
          <p:cNvSpPr txBox="1">
            <a:spLocks/>
          </p:cNvSpPr>
          <p:nvPr/>
        </p:nvSpPr>
        <p:spPr>
          <a:xfrm>
            <a:off x="6943493" y="4957785"/>
            <a:ext cx="5189033" cy="404085"/>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Registered Capacity of PGM is 40.82 MW</a:t>
            </a:r>
          </a:p>
          <a:p>
            <a:r>
              <a:rPr lang="en-GB" dirty="0"/>
              <a:t>Registered Capacity of facility is 40.00 MW</a:t>
            </a:r>
          </a:p>
          <a:p>
            <a:r>
              <a:rPr lang="en-GB" sz="1400" b="0" dirty="0">
                <a:solidFill>
                  <a:schemeClr val="tx1"/>
                </a:solidFill>
              </a:rPr>
              <a:t>Need to have  43.10 MVA of inverter capacity.</a:t>
            </a:r>
            <a:endParaRPr lang="en-GB" sz="1400" dirty="0"/>
          </a:p>
          <a:p>
            <a:endParaRPr lang="en-GB" b="0" dirty="0">
              <a:solidFill>
                <a:schemeClr val="tx1"/>
              </a:solidFill>
            </a:endParaRPr>
          </a:p>
          <a:p>
            <a:endParaRPr lang="en-GB" b="0" dirty="0">
              <a:solidFill>
                <a:schemeClr val="tx1"/>
              </a:solidFill>
            </a:endParaRPr>
          </a:p>
          <a:p>
            <a:endParaRPr lang="en-GB" dirty="0"/>
          </a:p>
        </p:txBody>
      </p:sp>
    </p:spTree>
    <p:extLst>
      <p:ext uri="{BB962C8B-B14F-4D97-AF65-F5344CB8AC3E}">
        <p14:creationId xmlns:p14="http://schemas.microsoft.com/office/powerpoint/2010/main" val="2725035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C3210-9E87-4B57-A203-0743C43FEF32}"/>
              </a:ext>
            </a:extLst>
          </p:cNvPr>
          <p:cNvSpPr>
            <a:spLocks noGrp="1"/>
          </p:cNvSpPr>
          <p:nvPr>
            <p:ph type="title"/>
          </p:nvPr>
        </p:nvSpPr>
        <p:spPr/>
        <p:txBody>
          <a:bodyPr/>
          <a:lstStyle/>
          <a:p>
            <a:r>
              <a:rPr lang="en-GB" dirty="0"/>
              <a:t>How to approach inverter sizing – example 40 MW desired output</a:t>
            </a:r>
          </a:p>
        </p:txBody>
      </p:sp>
      <p:sp>
        <p:nvSpPr>
          <p:cNvPr id="3" name="Content Placeholder 2">
            <a:extLst>
              <a:ext uri="{FF2B5EF4-FFF2-40B4-BE49-F238E27FC236}">
                <a16:creationId xmlns:a16="http://schemas.microsoft.com/office/drawing/2014/main" id="{C5E70CF9-55DE-46E4-B7D1-E084E2F60D66}"/>
              </a:ext>
            </a:extLst>
          </p:cNvPr>
          <p:cNvSpPr>
            <a:spLocks noGrp="1"/>
          </p:cNvSpPr>
          <p:nvPr>
            <p:ph idx="1"/>
          </p:nvPr>
        </p:nvSpPr>
        <p:spPr>
          <a:xfrm>
            <a:off x="664800" y="1550618"/>
            <a:ext cx="10862400" cy="3960000"/>
          </a:xfrm>
        </p:spPr>
        <p:txBody>
          <a:bodyPr/>
          <a:lstStyle/>
          <a:p>
            <a:pPr marL="457200" indent="-457200">
              <a:buFont typeface="+mj-lt"/>
              <a:buAutoNum type="arabicPeriod"/>
            </a:pPr>
            <a:r>
              <a:rPr lang="en-GB" sz="1600" dirty="0">
                <a:solidFill>
                  <a:srgbClr val="00598E"/>
                </a:solidFill>
              </a:rPr>
              <a:t>40MW of metered export is desired, but this needs to account for the power factor range required, and the reactive loss in the transformer.</a:t>
            </a:r>
          </a:p>
          <a:p>
            <a:pPr marL="457200" indent="-457200">
              <a:buFont typeface="+mj-lt"/>
              <a:buAutoNum type="arabicPeriod"/>
            </a:pPr>
            <a:r>
              <a:rPr lang="en-GB" sz="1600" dirty="0">
                <a:solidFill>
                  <a:srgbClr val="00598E"/>
                </a:solidFill>
              </a:rPr>
              <a:t>If the site expects to run normally at fixed pf, use this pf to determine the MVA required; eg if 40 MW of metered export is required at 0.98 pf leading, then this requires 40.81 MVA of capability.  However in order to be compliant with G99 the site also has to be capable of operating at 0.95 pf – which would result in 38.77 MW exported.</a:t>
            </a:r>
          </a:p>
          <a:p>
            <a:pPr marL="457200" indent="-457200">
              <a:buFont typeface="+mj-lt"/>
              <a:buAutoNum type="arabicPeriod"/>
            </a:pPr>
            <a:r>
              <a:rPr lang="en-GB" sz="1600" dirty="0">
                <a:solidFill>
                  <a:srgbClr val="00598E"/>
                </a:solidFill>
              </a:rPr>
              <a:t>The inverter(s) needs to be sized for 42.33 MVA, which of course is 42.33 MW at unity pf.</a:t>
            </a:r>
          </a:p>
          <a:p>
            <a:pPr marL="457200" indent="-457200">
              <a:buFont typeface="+mj-lt"/>
              <a:buAutoNum type="arabicPeriod"/>
            </a:pPr>
            <a:r>
              <a:rPr lang="en-GB" sz="1600" dirty="0">
                <a:solidFill>
                  <a:srgbClr val="00598E"/>
                </a:solidFill>
              </a:rPr>
              <a:t>Assuming no resistive losses between the inverter(s) and the connexion point, the Registered Capacity of the Power Generating Module is 38.77 MW.  </a:t>
            </a:r>
          </a:p>
          <a:p>
            <a:pPr marL="457200" indent="-457200">
              <a:buFont typeface="+mj-lt"/>
              <a:buAutoNum type="arabicPeriod"/>
            </a:pPr>
            <a:r>
              <a:rPr lang="en-GB" sz="1600" dirty="0">
                <a:solidFill>
                  <a:srgbClr val="00598E"/>
                </a:solidFill>
              </a:rPr>
              <a:t>However the maximum export capacity can be agreed to be 40.81 MVA at 0.98 pf (leading).  This will allow export of 40 MW at the required power factor.</a:t>
            </a:r>
          </a:p>
          <a:p>
            <a:pPr marL="457200" indent="-457200">
              <a:buFont typeface="+mj-lt"/>
              <a:buAutoNum type="arabicPeriod"/>
            </a:pPr>
            <a:r>
              <a:rPr lang="en-GB" sz="1600" dirty="0">
                <a:solidFill>
                  <a:srgbClr val="00598E"/>
                </a:solidFill>
              </a:rPr>
              <a:t>If there are auxiliary supplies and other reactive (or real) losses on the Generator’s system these will need to be factored in and the inverter(s) upsized if the metered output is to be maintained.</a:t>
            </a:r>
          </a:p>
        </p:txBody>
      </p:sp>
      <p:sp>
        <p:nvSpPr>
          <p:cNvPr id="4" name="Slide Number Placeholder 3">
            <a:extLst>
              <a:ext uri="{FF2B5EF4-FFF2-40B4-BE49-F238E27FC236}">
                <a16:creationId xmlns:a16="http://schemas.microsoft.com/office/drawing/2014/main" id="{B1C66F89-6C31-4A16-8B4E-95B651F7EE1E}"/>
              </a:ext>
            </a:extLst>
          </p:cNvPr>
          <p:cNvSpPr>
            <a:spLocks noGrp="1"/>
          </p:cNvSpPr>
          <p:nvPr>
            <p:ph type="sldNum" sz="quarter" idx="12"/>
          </p:nvPr>
        </p:nvSpPr>
        <p:spPr/>
        <p:txBody>
          <a:bodyPr/>
          <a:lstStyle/>
          <a:p>
            <a:fld id="{98FF217E-B86F-EA42-9607-BE163228A213}" type="slidenum">
              <a:rPr lang="en-GB" smtClean="0"/>
              <a:pPr/>
              <a:t>47</a:t>
            </a:fld>
            <a:endParaRPr lang="en-GB"/>
          </a:p>
        </p:txBody>
      </p:sp>
    </p:spTree>
    <p:extLst>
      <p:ext uri="{BB962C8B-B14F-4D97-AF65-F5344CB8AC3E}">
        <p14:creationId xmlns:p14="http://schemas.microsoft.com/office/powerpoint/2010/main" val="2992023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40E3-BFBB-462B-98FC-53E600D899AE}"/>
              </a:ext>
            </a:extLst>
          </p:cNvPr>
          <p:cNvSpPr>
            <a:spLocks noGrp="1"/>
          </p:cNvSpPr>
          <p:nvPr>
            <p:ph type="title"/>
          </p:nvPr>
        </p:nvSpPr>
        <p:spPr/>
        <p:txBody>
          <a:bodyPr/>
          <a:lstStyle/>
          <a:p>
            <a:r>
              <a:rPr lang="en-GB" dirty="0"/>
              <a:t>Ratings for 40MW desired export at 0.98pf</a:t>
            </a:r>
          </a:p>
        </p:txBody>
      </p:sp>
      <p:sp>
        <p:nvSpPr>
          <p:cNvPr id="3" name="Content Placeholder 2">
            <a:extLst>
              <a:ext uri="{FF2B5EF4-FFF2-40B4-BE49-F238E27FC236}">
                <a16:creationId xmlns:a16="http://schemas.microsoft.com/office/drawing/2014/main" id="{6C0438E1-5056-4338-96C1-2D3A19636EC7}"/>
              </a:ext>
            </a:extLst>
          </p:cNvPr>
          <p:cNvSpPr>
            <a:spLocks noGrp="1"/>
          </p:cNvSpPr>
          <p:nvPr>
            <p:ph idx="1"/>
          </p:nvPr>
        </p:nvSpPr>
        <p:spPr>
          <a:xfrm>
            <a:off x="720000" y="1800000"/>
            <a:ext cx="11083554" cy="276252"/>
          </a:xfrm>
        </p:spPr>
        <p:txBody>
          <a:bodyPr/>
          <a:lstStyle/>
          <a:p>
            <a:r>
              <a:rPr lang="en-GB" dirty="0"/>
              <a:t>40MW at 0.98pf at the connection point</a:t>
            </a:r>
          </a:p>
        </p:txBody>
      </p:sp>
      <p:sp>
        <p:nvSpPr>
          <p:cNvPr id="4" name="Slide Number Placeholder 3">
            <a:extLst>
              <a:ext uri="{FF2B5EF4-FFF2-40B4-BE49-F238E27FC236}">
                <a16:creationId xmlns:a16="http://schemas.microsoft.com/office/drawing/2014/main" id="{AEE260A3-7783-4877-8997-4E65A1BF2AF8}"/>
              </a:ext>
            </a:extLst>
          </p:cNvPr>
          <p:cNvSpPr>
            <a:spLocks noGrp="1"/>
          </p:cNvSpPr>
          <p:nvPr>
            <p:ph type="sldNum" sz="quarter" idx="12"/>
          </p:nvPr>
        </p:nvSpPr>
        <p:spPr/>
        <p:txBody>
          <a:bodyPr/>
          <a:lstStyle/>
          <a:p>
            <a:fld id="{98FF217E-B86F-EA42-9607-BE163228A213}" type="slidenum">
              <a:rPr lang="en-GB" smtClean="0"/>
              <a:pPr/>
              <a:t>48</a:t>
            </a:fld>
            <a:endParaRPr lang="en-GB"/>
          </a:p>
        </p:txBody>
      </p:sp>
      <p:sp>
        <p:nvSpPr>
          <p:cNvPr id="45" name="Rectangle 44">
            <a:extLst>
              <a:ext uri="{FF2B5EF4-FFF2-40B4-BE49-F238E27FC236}">
                <a16:creationId xmlns:a16="http://schemas.microsoft.com/office/drawing/2014/main" id="{F3154AA9-B80F-4454-BE20-5107BCC6AD71}"/>
              </a:ext>
            </a:extLst>
          </p:cNvPr>
          <p:cNvSpPr/>
          <p:nvPr/>
        </p:nvSpPr>
        <p:spPr>
          <a:xfrm>
            <a:off x="4175546" y="2469987"/>
            <a:ext cx="1186154" cy="2083721"/>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54249A62-64F2-4172-8960-1C089E06EF43}"/>
              </a:ext>
            </a:extLst>
          </p:cNvPr>
          <p:cNvCxnSpPr>
            <a:cxnSpLocks/>
          </p:cNvCxnSpPr>
          <p:nvPr/>
        </p:nvCxnSpPr>
        <p:spPr>
          <a:xfrm>
            <a:off x="4719461" y="2768020"/>
            <a:ext cx="911250" cy="0"/>
          </a:xfrm>
          <a:prstGeom prst="line">
            <a:avLst/>
          </a:prstGeom>
          <a:noFill/>
          <a:ln w="2540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4D89B5BD-94F0-4A39-9D64-32856E502EF4}"/>
              </a:ext>
            </a:extLst>
          </p:cNvPr>
          <p:cNvCxnSpPr>
            <a:cxnSpLocks/>
          </p:cNvCxnSpPr>
          <p:nvPr/>
        </p:nvCxnSpPr>
        <p:spPr>
          <a:xfrm flipV="1">
            <a:off x="4719460" y="3213210"/>
            <a:ext cx="911250" cy="0"/>
          </a:xfrm>
          <a:prstGeom prst="line">
            <a:avLst/>
          </a:prstGeom>
          <a:noFill/>
          <a:ln w="2540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90BC1930-C0FB-4E09-BFE9-3701E11021D2}"/>
              </a:ext>
            </a:extLst>
          </p:cNvPr>
          <p:cNvCxnSpPr>
            <a:cxnSpLocks/>
          </p:cNvCxnSpPr>
          <p:nvPr/>
        </p:nvCxnSpPr>
        <p:spPr>
          <a:xfrm flipV="1">
            <a:off x="4719460" y="4209529"/>
            <a:ext cx="911250" cy="0"/>
          </a:xfrm>
          <a:prstGeom prst="line">
            <a:avLst/>
          </a:prstGeom>
          <a:noFill/>
          <a:ln w="2540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8D3A3BD0-8104-45E1-9E9A-F979CFA901DC}"/>
              </a:ext>
            </a:extLst>
          </p:cNvPr>
          <p:cNvCxnSpPr>
            <a:cxnSpLocks/>
          </p:cNvCxnSpPr>
          <p:nvPr/>
        </p:nvCxnSpPr>
        <p:spPr>
          <a:xfrm>
            <a:off x="5630711" y="2547184"/>
            <a:ext cx="0" cy="1936151"/>
          </a:xfrm>
          <a:prstGeom prst="line">
            <a:avLst/>
          </a:prstGeom>
          <a:noFill/>
          <a:ln w="2540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97626E02-8503-4B6E-8966-6489788F2CA1}"/>
              </a:ext>
            </a:extLst>
          </p:cNvPr>
          <p:cNvCxnSpPr>
            <a:cxnSpLocks/>
            <a:endCxn id="66" idx="2"/>
          </p:cNvCxnSpPr>
          <p:nvPr/>
        </p:nvCxnSpPr>
        <p:spPr>
          <a:xfrm>
            <a:off x="5637760" y="3024495"/>
            <a:ext cx="475685" cy="6354"/>
          </a:xfrm>
          <a:prstGeom prst="line">
            <a:avLst/>
          </a:prstGeom>
          <a:noFill/>
          <a:ln w="25400" cap="flat" cmpd="sng" algn="ctr">
            <a:solidFill>
              <a:sysClr val="windowText" lastClr="000000"/>
            </a:solidFill>
            <a:prstDash val="solid"/>
            <a:miter lim="800000"/>
          </a:ln>
          <a:effectLst/>
        </p:spPr>
      </p:cxnSp>
      <p:sp>
        <p:nvSpPr>
          <p:cNvPr id="51" name="Oval 50">
            <a:extLst>
              <a:ext uri="{FF2B5EF4-FFF2-40B4-BE49-F238E27FC236}">
                <a16:creationId xmlns:a16="http://schemas.microsoft.com/office/drawing/2014/main" id="{2A846C25-1042-472F-8E9F-7C86ABCA2368}"/>
              </a:ext>
            </a:extLst>
          </p:cNvPr>
          <p:cNvSpPr/>
          <p:nvPr/>
        </p:nvSpPr>
        <p:spPr>
          <a:xfrm>
            <a:off x="6819497" y="2987893"/>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F4EB0A7-15EB-451F-BEF6-F2B63C9600F0}"/>
              </a:ext>
            </a:extLst>
          </p:cNvPr>
          <p:cNvSpPr/>
          <p:nvPr/>
        </p:nvSpPr>
        <p:spPr>
          <a:xfrm>
            <a:off x="3428874" y="2342476"/>
            <a:ext cx="3298074" cy="2307604"/>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68BDBE8C-6EDC-4445-9F3D-5B1FADFA04FE}"/>
              </a:ext>
            </a:extLst>
          </p:cNvPr>
          <p:cNvSpPr txBox="1"/>
          <p:nvPr/>
        </p:nvSpPr>
        <p:spPr>
          <a:xfrm>
            <a:off x="3965442" y="4716410"/>
            <a:ext cx="1949415" cy="404085"/>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 / Power Park Module (PPM)</a:t>
            </a:r>
          </a:p>
        </p:txBody>
      </p:sp>
      <p:sp>
        <p:nvSpPr>
          <p:cNvPr id="54" name="TextBox 53">
            <a:extLst>
              <a:ext uri="{FF2B5EF4-FFF2-40B4-BE49-F238E27FC236}">
                <a16:creationId xmlns:a16="http://schemas.microsoft.com/office/drawing/2014/main" id="{CC9A81AF-FF08-4FA3-8357-2D54DD8DF59A}"/>
              </a:ext>
            </a:extLst>
          </p:cNvPr>
          <p:cNvSpPr txBox="1"/>
          <p:nvPr/>
        </p:nvSpPr>
        <p:spPr>
          <a:xfrm>
            <a:off x="3965442" y="5186825"/>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pic>
        <p:nvPicPr>
          <p:cNvPr id="59" name="Graphic 58">
            <a:extLst>
              <a:ext uri="{FF2B5EF4-FFF2-40B4-BE49-F238E27FC236}">
                <a16:creationId xmlns:a16="http://schemas.microsoft.com/office/drawing/2014/main" id="{FCBE2272-E503-4064-9A5C-A747F85D2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0567" y="3038987"/>
            <a:ext cx="353616" cy="353616"/>
          </a:xfrm>
          <a:prstGeom prst="rect">
            <a:avLst/>
          </a:prstGeom>
        </p:spPr>
      </p:pic>
      <p:pic>
        <p:nvPicPr>
          <p:cNvPr id="60" name="Graphic 59">
            <a:extLst>
              <a:ext uri="{FF2B5EF4-FFF2-40B4-BE49-F238E27FC236}">
                <a16:creationId xmlns:a16="http://schemas.microsoft.com/office/drawing/2014/main" id="{8383E489-11E6-4F99-B05C-C844FCCE8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6" y="4033774"/>
            <a:ext cx="353616" cy="353616"/>
          </a:xfrm>
          <a:prstGeom prst="rect">
            <a:avLst/>
          </a:prstGeom>
        </p:spPr>
      </p:pic>
      <p:cxnSp>
        <p:nvCxnSpPr>
          <p:cNvPr id="33" name="Straight Connector 32">
            <a:extLst>
              <a:ext uri="{FF2B5EF4-FFF2-40B4-BE49-F238E27FC236}">
                <a16:creationId xmlns:a16="http://schemas.microsoft.com/office/drawing/2014/main" id="{88EDC2EB-EE5E-436C-9B16-E483366757A1}"/>
              </a:ext>
            </a:extLst>
          </p:cNvPr>
          <p:cNvCxnSpPr>
            <a:cxnSpLocks/>
          </p:cNvCxnSpPr>
          <p:nvPr/>
        </p:nvCxnSpPr>
        <p:spPr>
          <a:xfrm>
            <a:off x="3839242" y="3213210"/>
            <a:ext cx="541325" cy="0"/>
          </a:xfrm>
          <a:prstGeom prst="line">
            <a:avLst/>
          </a:prstGeom>
          <a:noFill/>
          <a:ln w="25400" cap="flat" cmpd="sng" algn="ctr">
            <a:solidFill>
              <a:sysClr val="windowText" lastClr="000000"/>
            </a:solidFill>
            <a:prstDash val="solid"/>
            <a:miter lim="800000"/>
          </a:ln>
          <a:effectLst/>
        </p:spPr>
      </p:cxnSp>
      <p:cxnSp>
        <p:nvCxnSpPr>
          <p:cNvPr id="37" name="Straight Connector 36">
            <a:extLst>
              <a:ext uri="{FF2B5EF4-FFF2-40B4-BE49-F238E27FC236}">
                <a16:creationId xmlns:a16="http://schemas.microsoft.com/office/drawing/2014/main" id="{CE8F6B36-61DD-4E67-ACE3-A98241FA70C7}"/>
              </a:ext>
            </a:extLst>
          </p:cNvPr>
          <p:cNvCxnSpPr>
            <a:cxnSpLocks/>
          </p:cNvCxnSpPr>
          <p:nvPr/>
        </p:nvCxnSpPr>
        <p:spPr>
          <a:xfrm>
            <a:off x="3730402" y="3278410"/>
            <a:ext cx="58474" cy="68793"/>
          </a:xfrm>
          <a:prstGeom prst="line">
            <a:avLst/>
          </a:prstGeom>
          <a:noFill/>
          <a:ln w="19050" cap="flat" cmpd="sng" algn="ctr">
            <a:solidFill>
              <a:srgbClr val="FFC000"/>
            </a:solidFill>
            <a:prstDash val="solid"/>
            <a:miter lim="800000"/>
          </a:ln>
          <a:effectLst/>
        </p:spPr>
      </p:cxnSp>
      <p:cxnSp>
        <p:nvCxnSpPr>
          <p:cNvPr id="38" name="Straight Connector 37">
            <a:extLst>
              <a:ext uri="{FF2B5EF4-FFF2-40B4-BE49-F238E27FC236}">
                <a16:creationId xmlns:a16="http://schemas.microsoft.com/office/drawing/2014/main" id="{7035D9F4-E77F-4C5B-B9FC-7C2552509F60}"/>
              </a:ext>
            </a:extLst>
          </p:cNvPr>
          <p:cNvCxnSpPr>
            <a:cxnSpLocks/>
          </p:cNvCxnSpPr>
          <p:nvPr/>
        </p:nvCxnSpPr>
        <p:spPr>
          <a:xfrm>
            <a:off x="3540341" y="3069282"/>
            <a:ext cx="58474" cy="7947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60DB3902-3D73-492A-98E2-EDA82ED1DAF4}"/>
              </a:ext>
            </a:extLst>
          </p:cNvPr>
          <p:cNvCxnSpPr>
            <a:cxnSpLocks/>
          </p:cNvCxnSpPr>
          <p:nvPr/>
        </p:nvCxnSpPr>
        <p:spPr>
          <a:xfrm flipH="1">
            <a:off x="3724259" y="3074600"/>
            <a:ext cx="58059" cy="57531"/>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7BD0A120-B9FD-4A78-ADD9-4DCB186B3FF0}"/>
              </a:ext>
            </a:extLst>
          </p:cNvPr>
          <p:cNvCxnSpPr>
            <a:cxnSpLocks/>
          </p:cNvCxnSpPr>
          <p:nvPr/>
        </p:nvCxnSpPr>
        <p:spPr>
          <a:xfrm flipH="1">
            <a:off x="3546899" y="3274702"/>
            <a:ext cx="64599" cy="72502"/>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862384A-07F7-4316-8C4E-E6EAFD9EE8C8}"/>
              </a:ext>
            </a:extLst>
          </p:cNvPr>
          <p:cNvCxnSpPr>
            <a:cxnSpLocks/>
          </p:cNvCxnSpPr>
          <p:nvPr/>
        </p:nvCxnSpPr>
        <p:spPr>
          <a:xfrm flipH="1">
            <a:off x="3656704" y="3305263"/>
            <a:ext cx="3064" cy="97898"/>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16C8B078-D1D4-47C6-A5F0-D60061D64963}"/>
              </a:ext>
            </a:extLst>
          </p:cNvPr>
          <p:cNvCxnSpPr>
            <a:cxnSpLocks/>
          </p:cNvCxnSpPr>
          <p:nvPr/>
        </p:nvCxnSpPr>
        <p:spPr>
          <a:xfrm>
            <a:off x="3666266" y="3024004"/>
            <a:ext cx="0" cy="102456"/>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18E998B7-1DAF-42FB-8BCE-08DCB18655B9}"/>
              </a:ext>
            </a:extLst>
          </p:cNvPr>
          <p:cNvCxnSpPr>
            <a:cxnSpLocks/>
          </p:cNvCxnSpPr>
          <p:nvPr/>
        </p:nvCxnSpPr>
        <p:spPr>
          <a:xfrm flipH="1">
            <a:off x="3757655" y="3213046"/>
            <a:ext cx="72113" cy="537"/>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F56736CE-7915-449F-9E35-11844D98C498}"/>
              </a:ext>
            </a:extLst>
          </p:cNvPr>
          <p:cNvCxnSpPr>
            <a:cxnSpLocks/>
          </p:cNvCxnSpPr>
          <p:nvPr/>
        </p:nvCxnSpPr>
        <p:spPr>
          <a:xfrm flipH="1">
            <a:off x="3515330" y="3213583"/>
            <a:ext cx="56232" cy="0"/>
          </a:xfrm>
          <a:prstGeom prst="line">
            <a:avLst/>
          </a:prstGeom>
          <a:noFill/>
          <a:ln w="19050" cap="flat" cmpd="sng" algn="ctr">
            <a:solidFill>
              <a:srgbClr val="FFC000"/>
            </a:solidFill>
            <a:prstDash val="solid"/>
            <a:miter lim="800000"/>
          </a:ln>
          <a:effectLst/>
        </p:spPr>
      </p:cxnSp>
      <p:sp>
        <p:nvSpPr>
          <p:cNvPr id="36" name="Oval 35">
            <a:extLst>
              <a:ext uri="{FF2B5EF4-FFF2-40B4-BE49-F238E27FC236}">
                <a16:creationId xmlns:a16="http://schemas.microsoft.com/office/drawing/2014/main" id="{D188D09B-9DE9-4A54-A280-F6C823951628}"/>
              </a:ext>
            </a:extLst>
          </p:cNvPr>
          <p:cNvSpPr/>
          <p:nvPr/>
        </p:nvSpPr>
        <p:spPr>
          <a:xfrm>
            <a:off x="3571562" y="3121902"/>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4E170BE4-1A88-4550-9288-5A51475A698B}"/>
              </a:ext>
            </a:extLst>
          </p:cNvPr>
          <p:cNvCxnSpPr>
            <a:cxnSpLocks/>
          </p:cNvCxnSpPr>
          <p:nvPr/>
        </p:nvCxnSpPr>
        <p:spPr>
          <a:xfrm>
            <a:off x="3839242" y="4209529"/>
            <a:ext cx="541325" cy="0"/>
          </a:xfrm>
          <a:prstGeom prst="line">
            <a:avLst/>
          </a:prstGeom>
          <a:noFill/>
          <a:ln w="254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ECBEDBC8-A790-4E16-B27A-AA255604E3CE}"/>
              </a:ext>
            </a:extLst>
          </p:cNvPr>
          <p:cNvCxnSpPr>
            <a:cxnSpLocks/>
          </p:cNvCxnSpPr>
          <p:nvPr/>
        </p:nvCxnSpPr>
        <p:spPr>
          <a:xfrm>
            <a:off x="3829768" y="2768020"/>
            <a:ext cx="541325" cy="0"/>
          </a:xfrm>
          <a:prstGeom prst="line">
            <a:avLst/>
          </a:prstGeom>
          <a:noFill/>
          <a:ln w="25400" cap="flat" cmpd="sng" algn="ctr">
            <a:solidFill>
              <a:sysClr val="windowText" lastClr="000000"/>
            </a:solidFill>
            <a:prstDash val="solid"/>
            <a:miter lim="800000"/>
          </a:ln>
          <a:effectLst/>
        </p:spPr>
      </p:cxnSp>
      <p:pic>
        <p:nvPicPr>
          <p:cNvPr id="9" name="Graphic 8">
            <a:extLst>
              <a:ext uri="{FF2B5EF4-FFF2-40B4-BE49-F238E27FC236}">
                <a16:creationId xmlns:a16="http://schemas.microsoft.com/office/drawing/2014/main" id="{347174AF-7601-46E3-8C18-1E6BAA5B3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117" y="2595236"/>
            <a:ext cx="353616" cy="353616"/>
          </a:xfrm>
          <a:prstGeom prst="rect">
            <a:avLst/>
          </a:prstGeom>
        </p:spPr>
      </p:pic>
      <p:grpSp>
        <p:nvGrpSpPr>
          <p:cNvPr id="10" name="Group 9">
            <a:extLst>
              <a:ext uri="{FF2B5EF4-FFF2-40B4-BE49-F238E27FC236}">
                <a16:creationId xmlns:a16="http://schemas.microsoft.com/office/drawing/2014/main" id="{78BB3CAA-2A28-4AFD-9523-53F415E45BEC}"/>
              </a:ext>
            </a:extLst>
          </p:cNvPr>
          <p:cNvGrpSpPr/>
          <p:nvPr/>
        </p:nvGrpSpPr>
        <p:grpSpPr>
          <a:xfrm>
            <a:off x="3515330" y="2581873"/>
            <a:ext cx="314438" cy="379157"/>
            <a:chOff x="1046977" y="6189792"/>
            <a:chExt cx="314438" cy="379157"/>
          </a:xfrm>
        </p:grpSpPr>
        <p:grpSp>
          <p:nvGrpSpPr>
            <p:cNvPr id="22" name="Group 21">
              <a:extLst>
                <a:ext uri="{FF2B5EF4-FFF2-40B4-BE49-F238E27FC236}">
                  <a16:creationId xmlns:a16="http://schemas.microsoft.com/office/drawing/2014/main" id="{30DBCA37-DDD4-4B35-AF90-1379708DE41C}"/>
                </a:ext>
              </a:extLst>
            </p:cNvPr>
            <p:cNvGrpSpPr/>
            <p:nvPr/>
          </p:nvGrpSpPr>
          <p:grpSpPr>
            <a:xfrm>
              <a:off x="1046977" y="6189792"/>
              <a:ext cx="314438" cy="379157"/>
              <a:chOff x="1046977" y="6189792"/>
              <a:chExt cx="314438" cy="379157"/>
            </a:xfrm>
          </p:grpSpPr>
          <p:cxnSp>
            <p:nvCxnSpPr>
              <p:cNvPr id="24" name="Straight Connector 23">
                <a:extLst>
                  <a:ext uri="{FF2B5EF4-FFF2-40B4-BE49-F238E27FC236}">
                    <a16:creationId xmlns:a16="http://schemas.microsoft.com/office/drawing/2014/main" id="{A2BEF7A1-84C3-492F-8FAA-AAA7720EF13B}"/>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DDC2418E-9F8A-4556-B9F9-BD35BFEEDE37}"/>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A7CBCD7D-2C27-4450-8421-BB88147C0CB3}"/>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817E35C2-0DE0-41ED-9D50-FB1699DC9184}"/>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970CF787-B710-4EC0-A31C-5227100A27CD}"/>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E58E49E0-3366-4491-B430-B72E5D123157}"/>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C7E745AC-67CB-4F9C-8211-B8BEC9B95739}"/>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31" name="Straight Connector 30">
                <a:extLst>
                  <a:ext uri="{FF2B5EF4-FFF2-40B4-BE49-F238E27FC236}">
                    <a16:creationId xmlns:a16="http://schemas.microsoft.com/office/drawing/2014/main" id="{E33E6CE9-FD5B-4021-A2D0-19D6283F76CA}"/>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23" name="Oval 22">
              <a:extLst>
                <a:ext uri="{FF2B5EF4-FFF2-40B4-BE49-F238E27FC236}">
                  <a16:creationId xmlns:a16="http://schemas.microsoft.com/office/drawing/2014/main" id="{472F2E51-3B32-4F05-A5DF-ACD68D462065}"/>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C5EF7914-D013-444F-8CC1-5A2AC3CC9AC0}"/>
              </a:ext>
            </a:extLst>
          </p:cNvPr>
          <p:cNvGrpSpPr/>
          <p:nvPr/>
        </p:nvGrpSpPr>
        <p:grpSpPr>
          <a:xfrm>
            <a:off x="3520985" y="4022353"/>
            <a:ext cx="314438" cy="379157"/>
            <a:chOff x="1046977" y="6189792"/>
            <a:chExt cx="314438" cy="379157"/>
          </a:xfrm>
        </p:grpSpPr>
        <p:grpSp>
          <p:nvGrpSpPr>
            <p:cNvPr id="12" name="Group 11">
              <a:extLst>
                <a:ext uri="{FF2B5EF4-FFF2-40B4-BE49-F238E27FC236}">
                  <a16:creationId xmlns:a16="http://schemas.microsoft.com/office/drawing/2014/main" id="{3E3DBF93-F3C2-4CA8-A8FB-FD988D748B25}"/>
                </a:ext>
              </a:extLst>
            </p:cNvPr>
            <p:cNvGrpSpPr/>
            <p:nvPr/>
          </p:nvGrpSpPr>
          <p:grpSpPr>
            <a:xfrm>
              <a:off x="1046977" y="6189792"/>
              <a:ext cx="314438" cy="379157"/>
              <a:chOff x="1046977" y="6189792"/>
              <a:chExt cx="314438" cy="379157"/>
            </a:xfrm>
          </p:grpSpPr>
          <p:cxnSp>
            <p:nvCxnSpPr>
              <p:cNvPr id="14" name="Straight Connector 13">
                <a:extLst>
                  <a:ext uri="{FF2B5EF4-FFF2-40B4-BE49-F238E27FC236}">
                    <a16:creationId xmlns:a16="http://schemas.microsoft.com/office/drawing/2014/main" id="{4A5E96B8-A952-4068-9682-4605A2781551}"/>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15" name="Straight Connector 14">
                <a:extLst>
                  <a:ext uri="{FF2B5EF4-FFF2-40B4-BE49-F238E27FC236}">
                    <a16:creationId xmlns:a16="http://schemas.microsoft.com/office/drawing/2014/main" id="{B67F8F0D-FC63-4010-A68F-8BBC729B3051}"/>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16" name="Straight Connector 15">
                <a:extLst>
                  <a:ext uri="{FF2B5EF4-FFF2-40B4-BE49-F238E27FC236}">
                    <a16:creationId xmlns:a16="http://schemas.microsoft.com/office/drawing/2014/main" id="{B44D53B0-919C-4BEB-8939-1CB0B0FA9637}"/>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17" name="Straight Connector 16">
                <a:extLst>
                  <a:ext uri="{FF2B5EF4-FFF2-40B4-BE49-F238E27FC236}">
                    <a16:creationId xmlns:a16="http://schemas.microsoft.com/office/drawing/2014/main" id="{8D677410-025D-4763-9B0B-140D2819BEED}"/>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18" name="Straight Connector 17">
                <a:extLst>
                  <a:ext uri="{FF2B5EF4-FFF2-40B4-BE49-F238E27FC236}">
                    <a16:creationId xmlns:a16="http://schemas.microsoft.com/office/drawing/2014/main" id="{BE8EF69D-765E-49EC-84D1-8FDC8204FB59}"/>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19" name="Straight Connector 18">
                <a:extLst>
                  <a:ext uri="{FF2B5EF4-FFF2-40B4-BE49-F238E27FC236}">
                    <a16:creationId xmlns:a16="http://schemas.microsoft.com/office/drawing/2014/main" id="{0C2B5749-A80D-4ED6-BC4C-A1EAA65EA70B}"/>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20" name="Straight Connector 19">
                <a:extLst>
                  <a:ext uri="{FF2B5EF4-FFF2-40B4-BE49-F238E27FC236}">
                    <a16:creationId xmlns:a16="http://schemas.microsoft.com/office/drawing/2014/main" id="{0901DD9A-CEE5-48FB-B241-6E10042BD70A}"/>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21" name="Straight Connector 20">
                <a:extLst>
                  <a:ext uri="{FF2B5EF4-FFF2-40B4-BE49-F238E27FC236}">
                    <a16:creationId xmlns:a16="http://schemas.microsoft.com/office/drawing/2014/main" id="{AD6F68AD-FFA7-443E-B192-B67664A69E3B}"/>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13" name="Oval 12">
              <a:extLst>
                <a:ext uri="{FF2B5EF4-FFF2-40B4-BE49-F238E27FC236}">
                  <a16:creationId xmlns:a16="http://schemas.microsoft.com/office/drawing/2014/main" id="{B2B3BC24-848E-4E8D-9779-D786FA7D0E1F}"/>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62" name="Straight Connector 61">
            <a:extLst>
              <a:ext uri="{FF2B5EF4-FFF2-40B4-BE49-F238E27FC236}">
                <a16:creationId xmlns:a16="http://schemas.microsoft.com/office/drawing/2014/main" id="{3F5E6B3B-F9DE-4988-96A4-213C7674C97A}"/>
              </a:ext>
            </a:extLst>
          </p:cNvPr>
          <p:cNvCxnSpPr>
            <a:cxnSpLocks/>
          </p:cNvCxnSpPr>
          <p:nvPr/>
        </p:nvCxnSpPr>
        <p:spPr>
          <a:xfrm>
            <a:off x="4932085" y="3305263"/>
            <a:ext cx="0" cy="841841"/>
          </a:xfrm>
          <a:prstGeom prst="line">
            <a:avLst/>
          </a:prstGeom>
          <a:noFill/>
          <a:ln w="25400" cap="flat" cmpd="sng" algn="ctr">
            <a:solidFill>
              <a:sysClr val="windowText" lastClr="000000"/>
            </a:solidFill>
            <a:prstDash val="sysDash"/>
            <a:miter lim="800000"/>
          </a:ln>
          <a:effectLst/>
        </p:spPr>
      </p:cxnSp>
      <p:sp>
        <p:nvSpPr>
          <p:cNvPr id="66" name="Freeform: Shape 65">
            <a:extLst>
              <a:ext uri="{FF2B5EF4-FFF2-40B4-BE49-F238E27FC236}">
                <a16:creationId xmlns:a16="http://schemas.microsoft.com/office/drawing/2014/main" id="{27E36EDE-718C-4084-A2FD-1230EC860745}"/>
              </a:ext>
            </a:extLst>
          </p:cNvPr>
          <p:cNvSpPr/>
          <p:nvPr/>
        </p:nvSpPr>
        <p:spPr>
          <a:xfrm>
            <a:off x="6113442" y="2864197"/>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9F292815-DBB2-4500-AF5F-06EFB27E9DE2}"/>
              </a:ext>
            </a:extLst>
          </p:cNvPr>
          <p:cNvSpPr/>
          <p:nvPr/>
        </p:nvSpPr>
        <p:spPr>
          <a:xfrm>
            <a:off x="6265842" y="2853639"/>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72" name="Straight Connector 71">
            <a:extLst>
              <a:ext uri="{FF2B5EF4-FFF2-40B4-BE49-F238E27FC236}">
                <a16:creationId xmlns:a16="http://schemas.microsoft.com/office/drawing/2014/main" id="{02FF4610-547B-4F6C-AC9C-BAE900D77E4F}"/>
              </a:ext>
            </a:extLst>
          </p:cNvPr>
          <p:cNvCxnSpPr>
            <a:cxnSpLocks/>
          </p:cNvCxnSpPr>
          <p:nvPr/>
        </p:nvCxnSpPr>
        <p:spPr>
          <a:xfrm>
            <a:off x="6595872" y="3014539"/>
            <a:ext cx="475685" cy="6354"/>
          </a:xfrm>
          <a:prstGeom prst="line">
            <a:avLst/>
          </a:prstGeom>
          <a:noFill/>
          <a:ln w="2540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63092D13-50DD-4967-BA84-3649CC70200A}"/>
              </a:ext>
            </a:extLst>
          </p:cNvPr>
          <p:cNvCxnSpPr>
            <a:cxnSpLocks/>
          </p:cNvCxnSpPr>
          <p:nvPr/>
        </p:nvCxnSpPr>
        <p:spPr>
          <a:xfrm>
            <a:off x="6848447" y="2595236"/>
            <a:ext cx="0" cy="751967"/>
          </a:xfrm>
          <a:prstGeom prst="line">
            <a:avLst/>
          </a:prstGeom>
          <a:noFill/>
          <a:ln w="25400" cap="flat" cmpd="sng" algn="ctr">
            <a:solidFill>
              <a:sysClr val="windowText" lastClr="000000"/>
            </a:solidFill>
            <a:prstDash val="solid"/>
            <a:miter lim="800000"/>
          </a:ln>
          <a:effectLst/>
        </p:spPr>
      </p:cxnSp>
      <p:sp>
        <p:nvSpPr>
          <p:cNvPr id="74" name="Content Placeholder 2">
            <a:extLst>
              <a:ext uri="{FF2B5EF4-FFF2-40B4-BE49-F238E27FC236}">
                <a16:creationId xmlns:a16="http://schemas.microsoft.com/office/drawing/2014/main" id="{ACF00F04-23FB-40FD-9DCD-AD0B6F658087}"/>
              </a:ext>
            </a:extLst>
          </p:cNvPr>
          <p:cNvSpPr txBox="1">
            <a:spLocks/>
          </p:cNvSpPr>
          <p:nvPr/>
        </p:nvSpPr>
        <p:spPr>
          <a:xfrm>
            <a:off x="7585163" y="2047923"/>
            <a:ext cx="4367536" cy="2099181"/>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40.00 MW</a:t>
            </a:r>
          </a:p>
          <a:p>
            <a:r>
              <a:rPr lang="en-GB" b="0" dirty="0">
                <a:solidFill>
                  <a:schemeClr val="tx1"/>
                </a:solidFill>
              </a:rPr>
              <a:t>Connection Point</a:t>
            </a:r>
          </a:p>
          <a:p>
            <a:r>
              <a:rPr lang="en-GB" b="0" dirty="0">
                <a:solidFill>
                  <a:schemeClr val="tx1"/>
                </a:solidFill>
              </a:rPr>
              <a:t>0.98 pf</a:t>
            </a:r>
          </a:p>
          <a:p>
            <a:r>
              <a:rPr lang="en-GB" b="0" dirty="0">
                <a:solidFill>
                  <a:schemeClr val="tx1"/>
                </a:solidFill>
              </a:rPr>
              <a:t>Required reactive power 8.11 MVAr</a:t>
            </a:r>
          </a:p>
          <a:p>
            <a:r>
              <a:rPr lang="en-GB" b="0" dirty="0">
                <a:solidFill>
                  <a:schemeClr val="tx1"/>
                </a:solidFill>
              </a:rPr>
              <a:t>40.81 MVA</a:t>
            </a:r>
          </a:p>
          <a:p>
            <a:endParaRPr lang="en-GB" dirty="0"/>
          </a:p>
        </p:txBody>
      </p:sp>
      <p:sp>
        <p:nvSpPr>
          <p:cNvPr id="77" name="Content Placeholder 2">
            <a:extLst>
              <a:ext uri="{FF2B5EF4-FFF2-40B4-BE49-F238E27FC236}">
                <a16:creationId xmlns:a16="http://schemas.microsoft.com/office/drawing/2014/main" id="{32F41335-432A-4043-A86A-CC084276780B}"/>
              </a:ext>
            </a:extLst>
          </p:cNvPr>
          <p:cNvSpPr txBox="1">
            <a:spLocks/>
          </p:cNvSpPr>
          <p:nvPr/>
        </p:nvSpPr>
        <p:spPr>
          <a:xfrm>
            <a:off x="816416" y="2651439"/>
            <a:ext cx="2491739" cy="2698227"/>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chemeClr val="tx1"/>
                </a:solidFill>
              </a:rPr>
              <a:t>Assume 5% loss in MVAr in cables and across transformer</a:t>
            </a:r>
          </a:p>
          <a:p>
            <a:r>
              <a:rPr lang="en-GB" dirty="0">
                <a:solidFill>
                  <a:schemeClr val="tx1"/>
                </a:solidFill>
              </a:rPr>
              <a:t>40.00 MW</a:t>
            </a:r>
          </a:p>
          <a:p>
            <a:r>
              <a:rPr lang="en-GB" b="0" dirty="0">
                <a:solidFill>
                  <a:schemeClr val="tx1"/>
                </a:solidFill>
              </a:rPr>
              <a:t>8.53 MVAr</a:t>
            </a:r>
          </a:p>
          <a:p>
            <a:r>
              <a:rPr lang="en-GB" b="0" dirty="0">
                <a:solidFill>
                  <a:schemeClr val="tx1"/>
                </a:solidFill>
              </a:rPr>
              <a:t>40.90 MVA</a:t>
            </a:r>
          </a:p>
          <a:p>
            <a:r>
              <a:rPr lang="en-GB" b="0" dirty="0">
                <a:solidFill>
                  <a:schemeClr val="tx1"/>
                </a:solidFill>
              </a:rPr>
              <a:t>0.978 pf</a:t>
            </a:r>
          </a:p>
          <a:p>
            <a:endParaRPr lang="en-GB" b="0" dirty="0">
              <a:solidFill>
                <a:schemeClr val="tx1"/>
              </a:solidFill>
            </a:endParaRPr>
          </a:p>
          <a:p>
            <a:endParaRPr lang="en-GB" b="0" dirty="0">
              <a:solidFill>
                <a:schemeClr val="tx1"/>
              </a:solidFill>
            </a:endParaRPr>
          </a:p>
          <a:p>
            <a:endParaRPr lang="en-GB" dirty="0"/>
          </a:p>
        </p:txBody>
      </p:sp>
      <p:sp>
        <p:nvSpPr>
          <p:cNvPr id="80" name="Content Placeholder 2">
            <a:extLst>
              <a:ext uri="{FF2B5EF4-FFF2-40B4-BE49-F238E27FC236}">
                <a16:creationId xmlns:a16="http://schemas.microsoft.com/office/drawing/2014/main" id="{253A6F2A-1D6C-43B0-B934-824855093CC9}"/>
              </a:ext>
            </a:extLst>
          </p:cNvPr>
          <p:cNvSpPr txBox="1">
            <a:spLocks/>
          </p:cNvSpPr>
          <p:nvPr/>
        </p:nvSpPr>
        <p:spPr>
          <a:xfrm>
            <a:off x="7523632" y="4649289"/>
            <a:ext cx="4098789" cy="404085"/>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Registered Capacity of PPM (and facility) is 38.77 MW</a:t>
            </a:r>
          </a:p>
          <a:p>
            <a:r>
              <a:rPr lang="en-GB" sz="1400" b="0" dirty="0">
                <a:solidFill>
                  <a:schemeClr val="tx1"/>
                </a:solidFill>
              </a:rPr>
              <a:t>Need to have  42.33 MVA of inverter capacity for compliance with the ±0.95 pf requirement.</a:t>
            </a:r>
          </a:p>
          <a:p>
            <a:endParaRPr lang="en-GB" dirty="0"/>
          </a:p>
          <a:p>
            <a:endParaRPr lang="en-GB" b="0" dirty="0">
              <a:solidFill>
                <a:schemeClr val="tx1"/>
              </a:solidFill>
            </a:endParaRPr>
          </a:p>
          <a:p>
            <a:endParaRPr lang="en-GB" b="0" dirty="0">
              <a:solidFill>
                <a:schemeClr val="tx1"/>
              </a:solidFill>
            </a:endParaRPr>
          </a:p>
          <a:p>
            <a:endParaRPr lang="en-GB" dirty="0"/>
          </a:p>
        </p:txBody>
      </p:sp>
      <p:sp>
        <p:nvSpPr>
          <p:cNvPr id="61" name="TextBox 60">
            <a:extLst>
              <a:ext uri="{FF2B5EF4-FFF2-40B4-BE49-F238E27FC236}">
                <a16:creationId xmlns:a16="http://schemas.microsoft.com/office/drawing/2014/main" id="{A4D1D6D1-3190-4E79-8AE5-C89A76590A42}"/>
              </a:ext>
            </a:extLst>
          </p:cNvPr>
          <p:cNvSpPr txBox="1"/>
          <p:nvPr/>
        </p:nvSpPr>
        <p:spPr>
          <a:xfrm>
            <a:off x="6848447" y="2781891"/>
            <a:ext cx="675185" cy="21358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88" b="1" i="0" u="none" strike="noStrike" kern="0" cap="none" spc="0" normalizeH="0" baseline="0" noProof="0" dirty="0">
                <a:ln>
                  <a:noFill/>
                </a:ln>
                <a:solidFill>
                  <a:prstClr val="black"/>
                </a:solidFill>
                <a:effectLst/>
                <a:uLnTx/>
                <a:uFillTx/>
                <a:cs typeface="Arial" panose="020B0604020202020204" pitchFamily="34" charset="0"/>
              </a:rPr>
              <a:t>132 kV CP</a:t>
            </a:r>
          </a:p>
        </p:txBody>
      </p:sp>
    </p:spTree>
    <p:extLst>
      <p:ext uri="{BB962C8B-B14F-4D97-AF65-F5344CB8AC3E}">
        <p14:creationId xmlns:p14="http://schemas.microsoft.com/office/powerpoint/2010/main" val="1762827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B9FD-7759-4D4B-A39A-12C7C4CE4EC9}"/>
              </a:ext>
            </a:extLst>
          </p:cNvPr>
          <p:cNvSpPr>
            <a:spLocks noGrp="1"/>
          </p:cNvSpPr>
          <p:nvPr>
            <p:ph type="title"/>
          </p:nvPr>
        </p:nvSpPr>
        <p:spPr/>
        <p:txBody>
          <a:bodyPr/>
          <a:lstStyle/>
          <a:p>
            <a:r>
              <a:rPr lang="en-GB" dirty="0"/>
              <a:t>Representation on circle diagram (for the connection point)</a:t>
            </a:r>
          </a:p>
        </p:txBody>
      </p:sp>
      <p:sp>
        <p:nvSpPr>
          <p:cNvPr id="4" name="Slide Number Placeholder 3">
            <a:extLst>
              <a:ext uri="{FF2B5EF4-FFF2-40B4-BE49-F238E27FC236}">
                <a16:creationId xmlns:a16="http://schemas.microsoft.com/office/drawing/2014/main" id="{15A57135-94A3-482E-B113-EE4E13D1CB02}"/>
              </a:ext>
            </a:extLst>
          </p:cNvPr>
          <p:cNvSpPr>
            <a:spLocks noGrp="1"/>
          </p:cNvSpPr>
          <p:nvPr>
            <p:ph type="sldNum" sz="quarter" idx="12"/>
          </p:nvPr>
        </p:nvSpPr>
        <p:spPr/>
        <p:txBody>
          <a:bodyPr/>
          <a:lstStyle/>
          <a:p>
            <a:fld id="{98FF217E-B86F-EA42-9607-BE163228A213}" type="slidenum">
              <a:rPr lang="en-GB" smtClean="0"/>
              <a:pPr/>
              <a:t>49</a:t>
            </a:fld>
            <a:endParaRPr lang="en-GB"/>
          </a:p>
        </p:txBody>
      </p:sp>
      <p:sp>
        <p:nvSpPr>
          <p:cNvPr id="5" name="Arc 4">
            <a:extLst>
              <a:ext uri="{FF2B5EF4-FFF2-40B4-BE49-F238E27FC236}">
                <a16:creationId xmlns:a16="http://schemas.microsoft.com/office/drawing/2014/main" id="{B8F7F85D-C84D-4ACD-B08F-8035EEEB2ECC}"/>
              </a:ext>
            </a:extLst>
          </p:cNvPr>
          <p:cNvSpPr/>
          <p:nvPr/>
        </p:nvSpPr>
        <p:spPr>
          <a:xfrm>
            <a:off x="2597436" y="2490859"/>
            <a:ext cx="6503401" cy="6503401"/>
          </a:xfrm>
          <a:prstGeom prst="arc">
            <a:avLst>
              <a:gd name="adj1" fmla="val 10808350"/>
              <a:gd name="adj2" fmla="val 0"/>
            </a:avLst>
          </a:prstGeom>
          <a:ln w="12700">
            <a:prstDash val="sysDash"/>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2D3B733E-2BAB-4A5C-8ED7-1469DAD47BC2}"/>
              </a:ext>
            </a:extLst>
          </p:cNvPr>
          <p:cNvCxnSpPr>
            <a:cxnSpLocks/>
          </p:cNvCxnSpPr>
          <p:nvPr/>
        </p:nvCxnSpPr>
        <p:spPr>
          <a:xfrm flipH="1">
            <a:off x="2370145" y="5730788"/>
            <a:ext cx="7090378"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D691BB-FF89-4CA2-8D9F-A763FC32F51E}"/>
              </a:ext>
            </a:extLst>
          </p:cNvPr>
          <p:cNvCxnSpPr>
            <a:cxnSpLocks/>
          </p:cNvCxnSpPr>
          <p:nvPr/>
        </p:nvCxnSpPr>
        <p:spPr>
          <a:xfrm>
            <a:off x="5842887" y="2040562"/>
            <a:ext cx="0" cy="3894992"/>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54A150-7981-4C75-8A0C-8AFB05FB43D7}"/>
              </a:ext>
            </a:extLst>
          </p:cNvPr>
          <p:cNvCxnSpPr>
            <a:cxnSpLocks/>
          </p:cNvCxnSpPr>
          <p:nvPr/>
        </p:nvCxnSpPr>
        <p:spPr>
          <a:xfrm flipH="1" flipV="1">
            <a:off x="4290646" y="2902208"/>
            <a:ext cx="1552242" cy="2828580"/>
          </a:xfrm>
          <a:prstGeom prst="line">
            <a:avLst/>
          </a:prstGeom>
          <a:ln w="127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A561F9-B24A-4FC1-8D7F-5A984D262E9E}"/>
              </a:ext>
            </a:extLst>
          </p:cNvPr>
          <p:cNvCxnSpPr>
            <a:cxnSpLocks/>
          </p:cNvCxnSpPr>
          <p:nvPr/>
        </p:nvCxnSpPr>
        <p:spPr>
          <a:xfrm flipV="1">
            <a:off x="5842887" y="2902208"/>
            <a:ext cx="1562748" cy="2828581"/>
          </a:xfrm>
          <a:prstGeom prst="line">
            <a:avLst/>
          </a:prstGeom>
          <a:ln w="127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7E1F50-A800-40A8-9C62-93717535DE7B}"/>
              </a:ext>
            </a:extLst>
          </p:cNvPr>
          <p:cNvCxnSpPr>
            <a:cxnSpLocks/>
          </p:cNvCxnSpPr>
          <p:nvPr/>
        </p:nvCxnSpPr>
        <p:spPr>
          <a:xfrm>
            <a:off x="3348384" y="2902208"/>
            <a:ext cx="498900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24D61B-F9AA-43FA-ACB4-31DCCFD56E52}"/>
              </a:ext>
            </a:extLst>
          </p:cNvPr>
          <p:cNvCxnSpPr>
            <a:cxnSpLocks/>
          </p:cNvCxnSpPr>
          <p:nvPr/>
        </p:nvCxnSpPr>
        <p:spPr>
          <a:xfrm flipH="1" flipV="1">
            <a:off x="5330651" y="2523100"/>
            <a:ext cx="512236" cy="3207690"/>
          </a:xfrm>
          <a:prstGeom prst="line">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E58424-844B-4D6C-8BC4-B7716CD3F660}"/>
              </a:ext>
            </a:extLst>
          </p:cNvPr>
          <p:cNvCxnSpPr>
            <a:cxnSpLocks/>
          </p:cNvCxnSpPr>
          <p:nvPr/>
        </p:nvCxnSpPr>
        <p:spPr>
          <a:xfrm>
            <a:off x="3348384" y="2523100"/>
            <a:ext cx="498900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85212A1-18E9-4452-BFC0-548CBA4D5E65}"/>
              </a:ext>
            </a:extLst>
          </p:cNvPr>
          <p:cNvSpPr txBox="1"/>
          <p:nvPr/>
        </p:nvSpPr>
        <p:spPr>
          <a:xfrm>
            <a:off x="8293357" y="2309720"/>
            <a:ext cx="2208661" cy="369332"/>
          </a:xfrm>
          <a:prstGeom prst="rect">
            <a:avLst/>
          </a:prstGeom>
          <a:noFill/>
        </p:spPr>
        <p:txBody>
          <a:bodyPr wrap="square" rtlCol="0">
            <a:spAutoFit/>
          </a:bodyPr>
          <a:lstStyle/>
          <a:p>
            <a:r>
              <a:rPr lang="en-GB" dirty="0"/>
              <a:t>40 MW</a:t>
            </a:r>
          </a:p>
        </p:txBody>
      </p:sp>
      <p:sp>
        <p:nvSpPr>
          <p:cNvPr id="34" name="TextBox 33">
            <a:extLst>
              <a:ext uri="{FF2B5EF4-FFF2-40B4-BE49-F238E27FC236}">
                <a16:creationId xmlns:a16="http://schemas.microsoft.com/office/drawing/2014/main" id="{018A531C-7C48-453E-AAC6-A9F8A39FF340}"/>
              </a:ext>
            </a:extLst>
          </p:cNvPr>
          <p:cNvSpPr txBox="1"/>
          <p:nvPr/>
        </p:nvSpPr>
        <p:spPr>
          <a:xfrm>
            <a:off x="8327569" y="2711293"/>
            <a:ext cx="3506479" cy="369332"/>
          </a:xfrm>
          <a:prstGeom prst="rect">
            <a:avLst/>
          </a:prstGeom>
          <a:noFill/>
        </p:spPr>
        <p:txBody>
          <a:bodyPr wrap="square" rtlCol="0">
            <a:spAutoFit/>
          </a:bodyPr>
          <a:lstStyle/>
          <a:p>
            <a:r>
              <a:rPr lang="en-GB" dirty="0"/>
              <a:t>38.77 MW Registered Capacity</a:t>
            </a:r>
          </a:p>
        </p:txBody>
      </p:sp>
      <p:cxnSp>
        <p:nvCxnSpPr>
          <p:cNvPr id="36" name="Straight Arrow Connector 35">
            <a:extLst>
              <a:ext uri="{FF2B5EF4-FFF2-40B4-BE49-F238E27FC236}">
                <a16:creationId xmlns:a16="http://schemas.microsoft.com/office/drawing/2014/main" id="{56C2E9BD-43E6-4527-B768-640287671432}"/>
              </a:ext>
            </a:extLst>
          </p:cNvPr>
          <p:cNvCxnSpPr>
            <a:cxnSpLocks/>
          </p:cNvCxnSpPr>
          <p:nvPr/>
        </p:nvCxnSpPr>
        <p:spPr>
          <a:xfrm flipV="1">
            <a:off x="8539316" y="3614953"/>
            <a:ext cx="549022" cy="28021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8A717DD-FDAE-41F5-B7D8-68E2EF428C09}"/>
              </a:ext>
            </a:extLst>
          </p:cNvPr>
          <p:cNvSpPr txBox="1"/>
          <p:nvPr/>
        </p:nvSpPr>
        <p:spPr>
          <a:xfrm>
            <a:off x="9033387" y="3404423"/>
            <a:ext cx="3033252" cy="369332"/>
          </a:xfrm>
          <a:prstGeom prst="rect">
            <a:avLst/>
          </a:prstGeom>
          <a:noFill/>
        </p:spPr>
        <p:txBody>
          <a:bodyPr wrap="square" rtlCol="0">
            <a:spAutoFit/>
          </a:bodyPr>
          <a:lstStyle/>
          <a:p>
            <a:r>
              <a:rPr lang="en-GB" dirty="0"/>
              <a:t>40.81 MVA capability locus</a:t>
            </a:r>
          </a:p>
        </p:txBody>
      </p:sp>
      <p:sp>
        <p:nvSpPr>
          <p:cNvPr id="38" name="TextBox 37">
            <a:extLst>
              <a:ext uri="{FF2B5EF4-FFF2-40B4-BE49-F238E27FC236}">
                <a16:creationId xmlns:a16="http://schemas.microsoft.com/office/drawing/2014/main" id="{FC9F97EF-5B0E-4E8E-860C-9DCC46D56E8F}"/>
              </a:ext>
            </a:extLst>
          </p:cNvPr>
          <p:cNvSpPr txBox="1"/>
          <p:nvPr/>
        </p:nvSpPr>
        <p:spPr>
          <a:xfrm>
            <a:off x="458440" y="2095469"/>
            <a:ext cx="3720646" cy="338554"/>
          </a:xfrm>
          <a:prstGeom prst="rect">
            <a:avLst/>
          </a:prstGeom>
          <a:noFill/>
        </p:spPr>
        <p:txBody>
          <a:bodyPr wrap="square" rtlCol="0">
            <a:spAutoFit/>
          </a:bodyPr>
          <a:lstStyle/>
          <a:p>
            <a:r>
              <a:rPr lang="en-GB" sz="1600" dirty="0"/>
              <a:t>At PGM terminals: 40.90MVA, 0.978 pf </a:t>
            </a:r>
          </a:p>
        </p:txBody>
      </p:sp>
      <p:cxnSp>
        <p:nvCxnSpPr>
          <p:cNvPr id="40" name="Straight Arrow Connector 39">
            <a:extLst>
              <a:ext uri="{FF2B5EF4-FFF2-40B4-BE49-F238E27FC236}">
                <a16:creationId xmlns:a16="http://schemas.microsoft.com/office/drawing/2014/main" id="{8F9EFED6-F240-459D-99C2-2EDCE78BBD73}"/>
              </a:ext>
            </a:extLst>
          </p:cNvPr>
          <p:cNvCxnSpPr>
            <a:cxnSpLocks/>
          </p:cNvCxnSpPr>
          <p:nvPr/>
        </p:nvCxnSpPr>
        <p:spPr>
          <a:xfrm>
            <a:off x="4975240" y="1921550"/>
            <a:ext cx="324439" cy="551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AA06E5D-62F3-4C00-A3E7-71BD96542BB6}"/>
              </a:ext>
            </a:extLst>
          </p:cNvPr>
          <p:cNvSpPr txBox="1"/>
          <p:nvPr/>
        </p:nvSpPr>
        <p:spPr>
          <a:xfrm>
            <a:off x="5054545" y="1756947"/>
            <a:ext cx="1724593" cy="276999"/>
          </a:xfrm>
          <a:prstGeom prst="rect">
            <a:avLst/>
          </a:prstGeom>
          <a:noFill/>
        </p:spPr>
        <p:txBody>
          <a:bodyPr wrap="square" rtlCol="0">
            <a:spAutoFit/>
          </a:bodyPr>
          <a:lstStyle/>
          <a:p>
            <a:pPr algn="ctr"/>
            <a:r>
              <a:rPr lang="en-GB" sz="1200" i="1" dirty="0">
                <a:solidFill>
                  <a:schemeClr val="tx2"/>
                </a:solidFill>
              </a:rPr>
              <a:t>Active power</a:t>
            </a:r>
          </a:p>
        </p:txBody>
      </p:sp>
      <p:sp>
        <p:nvSpPr>
          <p:cNvPr id="45" name="TextBox 44">
            <a:extLst>
              <a:ext uri="{FF2B5EF4-FFF2-40B4-BE49-F238E27FC236}">
                <a16:creationId xmlns:a16="http://schemas.microsoft.com/office/drawing/2014/main" id="{AB4C72BE-A083-48F5-B7B8-6F49B321C819}"/>
              </a:ext>
            </a:extLst>
          </p:cNvPr>
          <p:cNvSpPr txBox="1"/>
          <p:nvPr/>
        </p:nvSpPr>
        <p:spPr>
          <a:xfrm>
            <a:off x="9397864" y="5592288"/>
            <a:ext cx="1842713" cy="276999"/>
          </a:xfrm>
          <a:prstGeom prst="rect">
            <a:avLst/>
          </a:prstGeom>
          <a:noFill/>
        </p:spPr>
        <p:txBody>
          <a:bodyPr wrap="square" rtlCol="0">
            <a:spAutoFit/>
          </a:bodyPr>
          <a:lstStyle/>
          <a:p>
            <a:pPr algn="ctr"/>
            <a:r>
              <a:rPr lang="en-GB" sz="1200" i="1" dirty="0">
                <a:solidFill>
                  <a:schemeClr val="tx2"/>
                </a:solidFill>
              </a:rPr>
              <a:t>Lagging reactive power</a:t>
            </a:r>
          </a:p>
        </p:txBody>
      </p:sp>
      <p:sp>
        <p:nvSpPr>
          <p:cNvPr id="46" name="TextBox 45">
            <a:extLst>
              <a:ext uri="{FF2B5EF4-FFF2-40B4-BE49-F238E27FC236}">
                <a16:creationId xmlns:a16="http://schemas.microsoft.com/office/drawing/2014/main" id="{54FC3A8F-EF2D-4C5A-9933-9A3AA2A418E3}"/>
              </a:ext>
            </a:extLst>
          </p:cNvPr>
          <p:cNvSpPr txBox="1"/>
          <p:nvPr/>
        </p:nvSpPr>
        <p:spPr>
          <a:xfrm>
            <a:off x="549114" y="5580287"/>
            <a:ext cx="1842713" cy="276999"/>
          </a:xfrm>
          <a:prstGeom prst="rect">
            <a:avLst/>
          </a:prstGeom>
          <a:noFill/>
        </p:spPr>
        <p:txBody>
          <a:bodyPr wrap="square" rtlCol="0">
            <a:spAutoFit/>
          </a:bodyPr>
          <a:lstStyle/>
          <a:p>
            <a:pPr algn="ctr"/>
            <a:r>
              <a:rPr lang="en-GB" sz="1200" i="1" dirty="0">
                <a:solidFill>
                  <a:schemeClr val="tx2"/>
                </a:solidFill>
              </a:rPr>
              <a:t>Leading reactive power</a:t>
            </a:r>
          </a:p>
        </p:txBody>
      </p:sp>
      <p:sp>
        <p:nvSpPr>
          <p:cNvPr id="48" name="TextBox 47">
            <a:extLst>
              <a:ext uri="{FF2B5EF4-FFF2-40B4-BE49-F238E27FC236}">
                <a16:creationId xmlns:a16="http://schemas.microsoft.com/office/drawing/2014/main" id="{B007669E-E6AC-4167-AEC3-58483E66C96C}"/>
              </a:ext>
            </a:extLst>
          </p:cNvPr>
          <p:cNvSpPr txBox="1"/>
          <p:nvPr/>
        </p:nvSpPr>
        <p:spPr>
          <a:xfrm>
            <a:off x="4932171" y="3880516"/>
            <a:ext cx="1724593" cy="461665"/>
          </a:xfrm>
          <a:prstGeom prst="rect">
            <a:avLst/>
          </a:prstGeom>
          <a:noFill/>
        </p:spPr>
        <p:txBody>
          <a:bodyPr wrap="square" rtlCol="0">
            <a:spAutoFit/>
          </a:bodyPr>
          <a:lstStyle/>
          <a:p>
            <a:pPr algn="ctr"/>
            <a:r>
              <a:rPr lang="en-GB" sz="1200" i="1" dirty="0">
                <a:solidFill>
                  <a:schemeClr val="tx2"/>
                </a:solidFill>
              </a:rPr>
              <a:t>Reactive range</a:t>
            </a:r>
            <a:br>
              <a:rPr lang="en-GB" sz="1200" i="1" dirty="0">
                <a:solidFill>
                  <a:schemeClr val="tx2"/>
                </a:solidFill>
              </a:rPr>
            </a:br>
            <a:r>
              <a:rPr lang="en-GB" sz="1200" i="1" dirty="0">
                <a:solidFill>
                  <a:schemeClr val="tx2"/>
                </a:solidFill>
              </a:rPr>
              <a:t>± 0.95 pf</a:t>
            </a:r>
          </a:p>
        </p:txBody>
      </p:sp>
      <p:cxnSp>
        <p:nvCxnSpPr>
          <p:cNvPr id="50" name="Straight Arrow Connector 49">
            <a:extLst>
              <a:ext uri="{FF2B5EF4-FFF2-40B4-BE49-F238E27FC236}">
                <a16:creationId xmlns:a16="http://schemas.microsoft.com/office/drawing/2014/main" id="{29C46741-977E-4A7D-A7A4-29650069056A}"/>
              </a:ext>
            </a:extLst>
          </p:cNvPr>
          <p:cNvCxnSpPr>
            <a:cxnSpLocks/>
          </p:cNvCxnSpPr>
          <p:nvPr/>
        </p:nvCxnSpPr>
        <p:spPr>
          <a:xfrm>
            <a:off x="6371303" y="4019015"/>
            <a:ext cx="4350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6A6B8B7-EA6F-4FA3-9D83-8422A95B3C3C}"/>
              </a:ext>
            </a:extLst>
          </p:cNvPr>
          <p:cNvCxnSpPr/>
          <p:nvPr/>
        </p:nvCxnSpPr>
        <p:spPr>
          <a:xfrm flipH="1">
            <a:off x="4889090" y="4019015"/>
            <a:ext cx="3309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AEF1E9-DE23-488A-960B-0C9E137AD773}"/>
              </a:ext>
            </a:extLst>
          </p:cNvPr>
          <p:cNvCxnSpPr>
            <a:cxnSpLocks/>
          </p:cNvCxnSpPr>
          <p:nvPr/>
        </p:nvCxnSpPr>
        <p:spPr>
          <a:xfrm flipH="1" flipV="1">
            <a:off x="4897087" y="2588146"/>
            <a:ext cx="964076" cy="313078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C12658-31BE-4D53-B712-F6B8BB147014}"/>
              </a:ext>
            </a:extLst>
          </p:cNvPr>
          <p:cNvCxnSpPr>
            <a:cxnSpLocks/>
          </p:cNvCxnSpPr>
          <p:nvPr/>
        </p:nvCxnSpPr>
        <p:spPr>
          <a:xfrm flipV="1">
            <a:off x="4884701" y="2532411"/>
            <a:ext cx="451088" cy="60981"/>
          </a:xfrm>
          <a:prstGeom prst="line">
            <a:avLst/>
          </a:prstGeom>
          <a:ln w="127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3A6EEEE-A2BA-48D0-870B-328BFFA10C07}"/>
              </a:ext>
            </a:extLst>
          </p:cNvPr>
          <p:cNvSpPr txBox="1"/>
          <p:nvPr/>
        </p:nvSpPr>
        <p:spPr>
          <a:xfrm>
            <a:off x="1823245" y="1582996"/>
            <a:ext cx="4019643" cy="338554"/>
          </a:xfrm>
          <a:prstGeom prst="rect">
            <a:avLst/>
          </a:prstGeom>
          <a:noFill/>
        </p:spPr>
        <p:txBody>
          <a:bodyPr wrap="square" rtlCol="0">
            <a:spAutoFit/>
          </a:bodyPr>
          <a:lstStyle/>
          <a:p>
            <a:r>
              <a:rPr lang="en-GB" sz="1600" dirty="0"/>
              <a:t>Desired operating point: 40 MW, 0.98 pf</a:t>
            </a:r>
          </a:p>
        </p:txBody>
      </p:sp>
      <p:cxnSp>
        <p:nvCxnSpPr>
          <p:cNvPr id="31" name="Straight Arrow Connector 30">
            <a:extLst>
              <a:ext uri="{FF2B5EF4-FFF2-40B4-BE49-F238E27FC236}">
                <a16:creationId xmlns:a16="http://schemas.microsoft.com/office/drawing/2014/main" id="{8974012C-79EE-4AF9-95D4-48DA12D254B6}"/>
              </a:ext>
            </a:extLst>
          </p:cNvPr>
          <p:cNvCxnSpPr>
            <a:cxnSpLocks/>
          </p:cNvCxnSpPr>
          <p:nvPr/>
        </p:nvCxnSpPr>
        <p:spPr>
          <a:xfrm>
            <a:off x="4026310" y="2286094"/>
            <a:ext cx="843435" cy="305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380609-8F59-49D7-986A-7DD32F1D0D3D}"/>
              </a:ext>
            </a:extLst>
          </p:cNvPr>
          <p:cNvCxnSpPr>
            <a:cxnSpLocks/>
          </p:cNvCxnSpPr>
          <p:nvPr/>
        </p:nvCxnSpPr>
        <p:spPr>
          <a:xfrm>
            <a:off x="6795211" y="2281402"/>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CE45A3B3-0F65-45BA-B617-62B49720B930}"/>
              </a:ext>
            </a:extLst>
          </p:cNvPr>
          <p:cNvGrpSpPr/>
          <p:nvPr/>
        </p:nvGrpSpPr>
        <p:grpSpPr>
          <a:xfrm rot="21023405">
            <a:off x="5226626" y="2534722"/>
            <a:ext cx="109383" cy="88589"/>
            <a:chOff x="6795211" y="2192813"/>
            <a:chExt cx="109383" cy="88589"/>
          </a:xfrm>
        </p:grpSpPr>
        <p:cxnSp>
          <p:nvCxnSpPr>
            <p:cNvPr id="42" name="Straight Connector 41">
              <a:extLst>
                <a:ext uri="{FF2B5EF4-FFF2-40B4-BE49-F238E27FC236}">
                  <a16:creationId xmlns:a16="http://schemas.microsoft.com/office/drawing/2014/main" id="{AFD68839-A717-4F0C-9EEA-818C16A1BA3A}"/>
                </a:ext>
              </a:extLst>
            </p:cNvPr>
            <p:cNvCxnSpPr>
              <a:cxnSpLocks/>
            </p:cNvCxnSpPr>
            <p:nvPr/>
          </p:nvCxnSpPr>
          <p:spPr>
            <a:xfrm>
              <a:off x="6795211" y="2281402"/>
              <a:ext cx="1093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58CB50-09F7-46D9-BEEA-92A8DE518692}"/>
                </a:ext>
              </a:extLst>
            </p:cNvPr>
            <p:cNvCxnSpPr>
              <a:cxnSpLocks/>
            </p:cNvCxnSpPr>
            <p:nvPr/>
          </p:nvCxnSpPr>
          <p:spPr>
            <a:xfrm flipV="1">
              <a:off x="6795211" y="2192813"/>
              <a:ext cx="0" cy="8858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806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23B5-4551-4228-BA59-16DCE8BC68F9}"/>
              </a:ext>
            </a:extLst>
          </p:cNvPr>
          <p:cNvSpPr>
            <a:spLocks noGrp="1"/>
          </p:cNvSpPr>
          <p:nvPr>
            <p:ph type="title"/>
          </p:nvPr>
        </p:nvSpPr>
        <p:spPr/>
        <p:txBody>
          <a:bodyPr/>
          <a:lstStyle/>
          <a:p>
            <a:r>
              <a:rPr lang="en-GB" dirty="0"/>
              <a:t>BESS discussion session</a:t>
            </a:r>
          </a:p>
        </p:txBody>
      </p:sp>
      <p:sp>
        <p:nvSpPr>
          <p:cNvPr id="3" name="Content Placeholder 2">
            <a:extLst>
              <a:ext uri="{FF2B5EF4-FFF2-40B4-BE49-F238E27FC236}">
                <a16:creationId xmlns:a16="http://schemas.microsoft.com/office/drawing/2014/main" id="{C335C940-EE5D-4B4C-B923-C1E3CF5EF086}"/>
              </a:ext>
            </a:extLst>
          </p:cNvPr>
          <p:cNvSpPr>
            <a:spLocks noGrp="1"/>
          </p:cNvSpPr>
          <p:nvPr>
            <p:ph idx="1"/>
          </p:nvPr>
        </p:nvSpPr>
        <p:spPr>
          <a:xfrm>
            <a:off x="720000" y="1573289"/>
            <a:ext cx="11083554" cy="3960000"/>
          </a:xfrm>
        </p:spPr>
        <p:txBody>
          <a:bodyPr/>
          <a:lstStyle/>
          <a:p>
            <a:r>
              <a:rPr lang="en-GB" dirty="0"/>
              <a:t>A further session with stakeholders was held on 13 April 2022.</a:t>
            </a:r>
          </a:p>
          <a:p>
            <a:pPr lvl="1"/>
            <a:r>
              <a:rPr lang="en-GB" dirty="0"/>
              <a:t>The revised Standard Application Form reflecting the agreed changes to the questions about reactive power flow requirements was published on 28 April.</a:t>
            </a:r>
          </a:p>
          <a:p>
            <a:pPr lvl="1"/>
            <a:r>
              <a:rPr lang="en-GB" dirty="0"/>
              <a:t>DNOs are still considering other challenges of voltage management, including the effect of multiple BESSs in the same are, and the effects on other customers.</a:t>
            </a:r>
          </a:p>
          <a:p>
            <a:r>
              <a:rPr lang="en-GB" dirty="0"/>
              <a:t>A further follow up meeting is to be arranged.</a:t>
            </a:r>
          </a:p>
        </p:txBody>
      </p:sp>
      <p:sp>
        <p:nvSpPr>
          <p:cNvPr id="4" name="Slide Number Placeholder 3">
            <a:extLst>
              <a:ext uri="{FF2B5EF4-FFF2-40B4-BE49-F238E27FC236}">
                <a16:creationId xmlns:a16="http://schemas.microsoft.com/office/drawing/2014/main" id="{CA43B56D-291E-42F1-BBC1-98BF0F86FAA1}"/>
              </a:ext>
            </a:extLst>
          </p:cNvPr>
          <p:cNvSpPr>
            <a:spLocks noGrp="1"/>
          </p:cNvSpPr>
          <p:nvPr>
            <p:ph type="sldNum" sz="quarter" idx="12"/>
          </p:nvPr>
        </p:nvSpPr>
        <p:spPr/>
        <p:txBody>
          <a:bodyPr/>
          <a:lstStyle/>
          <a:p>
            <a:fld id="{98FF217E-B86F-EA42-9607-BE163228A213}" type="slidenum">
              <a:rPr lang="en-GB" smtClean="0"/>
              <a:pPr/>
              <a:t>5</a:t>
            </a:fld>
            <a:endParaRPr lang="en-GB"/>
          </a:p>
        </p:txBody>
      </p:sp>
    </p:spTree>
    <p:extLst>
      <p:ext uri="{BB962C8B-B14F-4D97-AF65-F5344CB8AC3E}">
        <p14:creationId xmlns:p14="http://schemas.microsoft.com/office/powerpoint/2010/main" val="198512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5FBD-57AF-495B-886E-619B9A3E8FC9}"/>
              </a:ext>
            </a:extLst>
          </p:cNvPr>
          <p:cNvSpPr>
            <a:spLocks noGrp="1"/>
          </p:cNvSpPr>
          <p:nvPr>
            <p:ph type="title"/>
          </p:nvPr>
        </p:nvSpPr>
        <p:spPr/>
        <p:txBody>
          <a:bodyPr/>
          <a:lstStyle/>
          <a:p>
            <a:r>
              <a:rPr lang="en-GB" dirty="0"/>
              <a:t>Connection Contract for the 40 MW example</a:t>
            </a:r>
          </a:p>
        </p:txBody>
      </p:sp>
      <p:sp>
        <p:nvSpPr>
          <p:cNvPr id="3" name="Content Placeholder 2">
            <a:extLst>
              <a:ext uri="{FF2B5EF4-FFF2-40B4-BE49-F238E27FC236}">
                <a16:creationId xmlns:a16="http://schemas.microsoft.com/office/drawing/2014/main" id="{4692CDF8-F03D-4C6D-A4B7-1842FA6876CE}"/>
              </a:ext>
            </a:extLst>
          </p:cNvPr>
          <p:cNvSpPr>
            <a:spLocks noGrp="1"/>
          </p:cNvSpPr>
          <p:nvPr>
            <p:ph idx="1"/>
          </p:nvPr>
        </p:nvSpPr>
        <p:spPr/>
        <p:txBody>
          <a:bodyPr/>
          <a:lstStyle/>
          <a:p>
            <a:r>
              <a:rPr lang="en-GB" dirty="0"/>
              <a:t>Maximum Export Capacity (MEC) is something to be agreed between the DNO and the Generator.  For this site it could be either</a:t>
            </a:r>
          </a:p>
          <a:p>
            <a:pPr marL="350838" lvl="1" indent="-342900">
              <a:buFont typeface="Arial" panose="020B0604020202020204" pitchFamily="34" charset="0"/>
              <a:buChar char="•"/>
            </a:pPr>
            <a:r>
              <a:rPr lang="en-GB" dirty="0"/>
              <a:t>40.81 MVA @ 0.98 pf (</a:t>
            </a:r>
            <a:r>
              <a:rPr lang="en-GB" dirty="0" err="1"/>
              <a:t>ie</a:t>
            </a:r>
            <a:r>
              <a:rPr lang="en-GB" dirty="0"/>
              <a:t> 40 MW)</a:t>
            </a:r>
          </a:p>
          <a:p>
            <a:r>
              <a:rPr lang="en-GB" dirty="0"/>
              <a:t>Or </a:t>
            </a:r>
          </a:p>
          <a:p>
            <a:pPr marL="350838" lvl="1" indent="-342900">
              <a:buFont typeface="Arial" panose="020B0604020202020204" pitchFamily="34" charset="0"/>
              <a:buChar char="•"/>
            </a:pPr>
            <a:r>
              <a:rPr lang="en-GB" dirty="0"/>
              <a:t>40.81 MVA @ 0.95 pf (</a:t>
            </a:r>
            <a:r>
              <a:rPr lang="en-GB" dirty="0" err="1"/>
              <a:t>ie</a:t>
            </a:r>
            <a:r>
              <a:rPr lang="en-GB" dirty="0"/>
              <a:t> 38.77 MW) </a:t>
            </a:r>
          </a:p>
          <a:p>
            <a:r>
              <a:rPr lang="en-GB" dirty="0"/>
              <a:t>The first of these is probably more useful, particularly if this is the agreed expected normal operating regime, recognizing that capability to operate at 0.95 pf is a G99 requirement anyway</a:t>
            </a:r>
          </a:p>
          <a:p>
            <a:r>
              <a:rPr lang="en-GB" dirty="0"/>
              <a:t>The Registered Capacity of the PGM is 38.77 MW</a:t>
            </a:r>
          </a:p>
          <a:p>
            <a:r>
              <a:rPr lang="en-GB" dirty="0"/>
              <a:t>The Registered Capacity of the facility (for triggering medium or large power station classification) is also 38.77 MW (assuming no other generation on site)</a:t>
            </a:r>
          </a:p>
          <a:p>
            <a:endParaRPr lang="en-GB" dirty="0"/>
          </a:p>
        </p:txBody>
      </p:sp>
      <p:sp>
        <p:nvSpPr>
          <p:cNvPr id="4" name="Slide Number Placeholder 3">
            <a:extLst>
              <a:ext uri="{FF2B5EF4-FFF2-40B4-BE49-F238E27FC236}">
                <a16:creationId xmlns:a16="http://schemas.microsoft.com/office/drawing/2014/main" id="{D16E8EC9-1AEB-44ED-AFD4-E709AAFF52F9}"/>
              </a:ext>
            </a:extLst>
          </p:cNvPr>
          <p:cNvSpPr>
            <a:spLocks noGrp="1"/>
          </p:cNvSpPr>
          <p:nvPr>
            <p:ph type="sldNum" sz="quarter" idx="12"/>
          </p:nvPr>
        </p:nvSpPr>
        <p:spPr/>
        <p:txBody>
          <a:bodyPr/>
          <a:lstStyle/>
          <a:p>
            <a:fld id="{98FF217E-B86F-EA42-9607-BE163228A213}" type="slidenum">
              <a:rPr lang="en-GB" smtClean="0"/>
              <a:pPr/>
              <a:t>50</a:t>
            </a:fld>
            <a:endParaRPr lang="en-GB"/>
          </a:p>
        </p:txBody>
      </p:sp>
    </p:spTree>
    <p:extLst>
      <p:ext uri="{BB962C8B-B14F-4D97-AF65-F5344CB8AC3E}">
        <p14:creationId xmlns:p14="http://schemas.microsoft.com/office/powerpoint/2010/main" val="3336657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5927-132C-4F6D-9940-E97DC36F6864}"/>
              </a:ext>
            </a:extLst>
          </p:cNvPr>
          <p:cNvSpPr>
            <a:spLocks noGrp="1"/>
          </p:cNvSpPr>
          <p:nvPr>
            <p:ph type="title"/>
          </p:nvPr>
        </p:nvSpPr>
        <p:spPr/>
        <p:txBody>
          <a:bodyPr/>
          <a:lstStyle/>
          <a:p>
            <a:r>
              <a:rPr lang="en-GB" dirty="0"/>
              <a:t>Registered Capacity – proposed note for the DG guides</a:t>
            </a:r>
          </a:p>
        </p:txBody>
      </p:sp>
      <p:sp>
        <p:nvSpPr>
          <p:cNvPr id="3" name="Content Placeholder 2">
            <a:extLst>
              <a:ext uri="{FF2B5EF4-FFF2-40B4-BE49-F238E27FC236}">
                <a16:creationId xmlns:a16="http://schemas.microsoft.com/office/drawing/2014/main" id="{89C6BB25-D95E-41D8-9969-F68FB04CACC6}"/>
              </a:ext>
            </a:extLst>
          </p:cNvPr>
          <p:cNvSpPr>
            <a:spLocks noGrp="1"/>
          </p:cNvSpPr>
          <p:nvPr>
            <p:ph idx="1"/>
          </p:nvPr>
        </p:nvSpPr>
        <p:spPr>
          <a:xfrm>
            <a:off x="720000" y="1449000"/>
            <a:ext cx="11083554" cy="3960000"/>
          </a:xfrm>
        </p:spPr>
        <p:txBody>
          <a:bodyPr/>
          <a:lstStyle/>
          <a:p>
            <a:pPr>
              <a:lnSpc>
                <a:spcPct val="110000"/>
              </a:lnSpc>
            </a:pPr>
            <a:r>
              <a:rPr lang="en-GB" sz="1400" b="0" dirty="0"/>
              <a:t>Registered Capacity is the Active Power (kW) of the Power Generating Module (or Facility).  A technical capability of 0.95 power factor is generally required at the Connection Point.</a:t>
            </a:r>
          </a:p>
          <a:p>
            <a:pPr>
              <a:lnSpc>
                <a:spcPct val="110000"/>
              </a:lnSpc>
            </a:pPr>
            <a:r>
              <a:rPr lang="en-GB" sz="1400" b="0" dirty="0"/>
              <a:t>There could be an active and reactive power loss between the Power Generating Module and the Connection Point.  The active power loss is small and usually ignored in practice.</a:t>
            </a:r>
          </a:p>
          <a:p>
            <a:pPr>
              <a:lnSpc>
                <a:spcPct val="110000"/>
              </a:lnSpc>
            </a:pPr>
            <a:r>
              <a:rPr lang="en-GB" sz="1400" b="0" dirty="0"/>
              <a:t>The Standard Application Form asks for maximum active and reactive export power as well as the Registered Capacity and notes that the Registered Capacity can apply to:</a:t>
            </a:r>
          </a:p>
          <a:p>
            <a:pPr marL="285750" indent="-285750">
              <a:lnSpc>
                <a:spcPct val="110000"/>
              </a:lnSpc>
              <a:buAutoNum type="romanLcParenR"/>
            </a:pPr>
            <a:r>
              <a:rPr lang="en-GB" sz="1400" b="0" dirty="0"/>
              <a:t>a Power Generating Facility. This is the total maximum Active Power capacity of the Power Generating Module(s) in the Power Generating Facility, minus the (parasitic) power consumed by the generation process. For a Power Generating Facility with no other site demand you should take account of the requirement to produce Reactive Power at the Connection Point which will mean considering other equipment such as transformers and cables connecting the Generating Units to the Connection Point. For a Power Generating Facility embedded in a private network with demand it is recommended that you discuss the requirement for the production of Reactive Power with the DNO. Hence the Registered Capacity (kW) will generally be less the than Apparent Power (kVA).</a:t>
            </a:r>
          </a:p>
          <a:p>
            <a:pPr marL="269875" indent="-269875">
              <a:lnSpc>
                <a:spcPct val="110000"/>
              </a:lnSpc>
              <a:buAutoNum type="romanLcParenR"/>
            </a:pPr>
            <a:r>
              <a:rPr lang="en-GB" sz="1400" b="0" dirty="0"/>
              <a:t>a Power Generating Module. This is the maximum Active Power capacity of the Generating Unit(s) comprising the Power Generating Module, minus the (parasitic) power consumed by the generation process. It needs to take account of the requirement to produce Reactive Power, and whether this is at the Connection Point or at the Module terminals. Hence the Registered Capacity (kW) will generally be less than the Apparent Power (kVA). Where a Power Generating Module comprises inverters, the maximum Active Power capacity of the Generating Unit(s) is the lesser of the Inverter(s) rating or the rating of  the energy source.</a:t>
            </a:r>
          </a:p>
          <a:p>
            <a:pPr>
              <a:lnSpc>
                <a:spcPct val="100000"/>
              </a:lnSpc>
            </a:pPr>
            <a:endParaRPr lang="en-GB" sz="1200" b="0" dirty="0"/>
          </a:p>
        </p:txBody>
      </p:sp>
      <p:sp>
        <p:nvSpPr>
          <p:cNvPr id="4" name="Slide Number Placeholder 3">
            <a:extLst>
              <a:ext uri="{FF2B5EF4-FFF2-40B4-BE49-F238E27FC236}">
                <a16:creationId xmlns:a16="http://schemas.microsoft.com/office/drawing/2014/main" id="{51B14CA2-9EBC-47E7-BEC5-C4AC5F339572}"/>
              </a:ext>
            </a:extLst>
          </p:cNvPr>
          <p:cNvSpPr>
            <a:spLocks noGrp="1"/>
          </p:cNvSpPr>
          <p:nvPr>
            <p:ph type="sldNum" sz="quarter" idx="12"/>
          </p:nvPr>
        </p:nvSpPr>
        <p:spPr/>
        <p:txBody>
          <a:bodyPr/>
          <a:lstStyle/>
          <a:p>
            <a:fld id="{98FF217E-B86F-EA42-9607-BE163228A213}" type="slidenum">
              <a:rPr lang="en-GB" smtClean="0"/>
              <a:pPr/>
              <a:t>51</a:t>
            </a:fld>
            <a:endParaRPr lang="en-GB"/>
          </a:p>
        </p:txBody>
      </p:sp>
    </p:spTree>
    <p:extLst>
      <p:ext uri="{BB962C8B-B14F-4D97-AF65-F5344CB8AC3E}">
        <p14:creationId xmlns:p14="http://schemas.microsoft.com/office/powerpoint/2010/main" val="1609402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AADC-B4E6-41E9-9245-649EB9360EDE}"/>
              </a:ext>
            </a:extLst>
          </p:cNvPr>
          <p:cNvSpPr>
            <a:spLocks noGrp="1"/>
          </p:cNvSpPr>
          <p:nvPr>
            <p:ph type="ctrTitle"/>
          </p:nvPr>
        </p:nvSpPr>
        <p:spPr/>
        <p:txBody>
          <a:bodyPr/>
          <a:lstStyle/>
          <a:p>
            <a:r>
              <a:rPr lang="en-GB" dirty="0"/>
              <a:t>Examples of RCs of PGMs and Facilities, including where there is demand in the Facility.</a:t>
            </a:r>
          </a:p>
        </p:txBody>
      </p:sp>
      <p:sp>
        <p:nvSpPr>
          <p:cNvPr id="3" name="Slide Number Placeholder 2">
            <a:extLst>
              <a:ext uri="{FF2B5EF4-FFF2-40B4-BE49-F238E27FC236}">
                <a16:creationId xmlns:a16="http://schemas.microsoft.com/office/drawing/2014/main" id="{A9B88576-BB76-4DD8-BC11-ECF73F60B949}"/>
              </a:ext>
            </a:extLst>
          </p:cNvPr>
          <p:cNvSpPr>
            <a:spLocks noGrp="1"/>
          </p:cNvSpPr>
          <p:nvPr>
            <p:ph type="sldNum" sz="quarter" idx="12"/>
          </p:nvPr>
        </p:nvSpPr>
        <p:spPr/>
        <p:txBody>
          <a:bodyPr/>
          <a:lstStyle/>
          <a:p>
            <a:fld id="{98FF217E-B86F-EA42-9607-BE163228A213}" type="slidenum">
              <a:rPr lang="en-GB" smtClean="0"/>
              <a:t>52</a:t>
            </a:fld>
            <a:endParaRPr lang="en-GB"/>
          </a:p>
        </p:txBody>
      </p:sp>
    </p:spTree>
    <p:extLst>
      <p:ext uri="{BB962C8B-B14F-4D97-AF65-F5344CB8AC3E}">
        <p14:creationId xmlns:p14="http://schemas.microsoft.com/office/powerpoint/2010/main" val="3845039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9D23-6EFA-4373-8CB9-FF28FB5BB107}"/>
              </a:ext>
            </a:extLst>
          </p:cNvPr>
          <p:cNvSpPr>
            <a:spLocks noGrp="1"/>
          </p:cNvSpPr>
          <p:nvPr>
            <p:ph type="title"/>
          </p:nvPr>
        </p:nvSpPr>
        <p:spPr/>
        <p:txBody>
          <a:bodyPr/>
          <a:lstStyle/>
          <a:p>
            <a:r>
              <a:rPr lang="en-GB" dirty="0"/>
              <a:t>Representative examples</a:t>
            </a:r>
          </a:p>
        </p:txBody>
      </p:sp>
      <p:sp>
        <p:nvSpPr>
          <p:cNvPr id="3" name="Content Placeholder 2">
            <a:extLst>
              <a:ext uri="{FF2B5EF4-FFF2-40B4-BE49-F238E27FC236}">
                <a16:creationId xmlns:a16="http://schemas.microsoft.com/office/drawing/2014/main" id="{EA7DA833-FE08-4238-BA68-FC78988FEEAC}"/>
              </a:ext>
            </a:extLst>
          </p:cNvPr>
          <p:cNvSpPr>
            <a:spLocks noGrp="1"/>
          </p:cNvSpPr>
          <p:nvPr>
            <p:ph idx="1"/>
          </p:nvPr>
        </p:nvSpPr>
        <p:spPr/>
        <p:txBody>
          <a:bodyPr/>
          <a:lstStyle/>
          <a:p>
            <a:r>
              <a:rPr lang="en-GB" dirty="0"/>
              <a:t>In the following slides, there are several generators, storage, and loads.   These slides are identical to those tabled at the 24 February DER Technical Forum, but typical plant sizes have been used instead of non-specific sizes.</a:t>
            </a:r>
          </a:p>
          <a:p>
            <a:r>
              <a:rPr lang="en-GB" dirty="0"/>
              <a:t>The sizes are arbitrary but picked to illustrate possibilities.</a:t>
            </a:r>
          </a:p>
          <a:p>
            <a:r>
              <a:rPr lang="en-GB" dirty="0"/>
              <a:t>The possibilities are really infinite, so these examples are far from exhaustive.</a:t>
            </a:r>
          </a:p>
        </p:txBody>
      </p:sp>
      <p:sp>
        <p:nvSpPr>
          <p:cNvPr id="4" name="Slide Number Placeholder 3">
            <a:extLst>
              <a:ext uri="{FF2B5EF4-FFF2-40B4-BE49-F238E27FC236}">
                <a16:creationId xmlns:a16="http://schemas.microsoft.com/office/drawing/2014/main" id="{A9C99A33-ECAE-4464-97E6-1F5A8CF1AD65}"/>
              </a:ext>
            </a:extLst>
          </p:cNvPr>
          <p:cNvSpPr>
            <a:spLocks noGrp="1"/>
          </p:cNvSpPr>
          <p:nvPr>
            <p:ph type="sldNum" sz="quarter" idx="12"/>
          </p:nvPr>
        </p:nvSpPr>
        <p:spPr/>
        <p:txBody>
          <a:bodyPr/>
          <a:lstStyle/>
          <a:p>
            <a:fld id="{98FF217E-B86F-EA42-9607-BE163228A213}" type="slidenum">
              <a:rPr lang="en-GB" smtClean="0"/>
              <a:pPr/>
              <a:t>53</a:t>
            </a:fld>
            <a:endParaRPr lang="en-GB"/>
          </a:p>
        </p:txBody>
      </p:sp>
    </p:spTree>
    <p:extLst>
      <p:ext uri="{BB962C8B-B14F-4D97-AF65-F5344CB8AC3E}">
        <p14:creationId xmlns:p14="http://schemas.microsoft.com/office/powerpoint/2010/main" val="710820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F462-9690-44A4-8FBB-19FA91F837CB}"/>
              </a:ext>
            </a:extLst>
          </p:cNvPr>
          <p:cNvSpPr>
            <a:spLocks noGrp="1"/>
          </p:cNvSpPr>
          <p:nvPr>
            <p:ph type="title"/>
          </p:nvPr>
        </p:nvSpPr>
        <p:spPr/>
        <p:txBody>
          <a:bodyPr/>
          <a:lstStyle/>
          <a:p>
            <a:r>
              <a:rPr lang="en-GB" dirty="0"/>
              <a:t>PPM and SPGM</a:t>
            </a:r>
          </a:p>
        </p:txBody>
      </p:sp>
      <p:sp>
        <p:nvSpPr>
          <p:cNvPr id="4" name="Slide Number Placeholder 3">
            <a:extLst>
              <a:ext uri="{FF2B5EF4-FFF2-40B4-BE49-F238E27FC236}">
                <a16:creationId xmlns:a16="http://schemas.microsoft.com/office/drawing/2014/main" id="{235D9EC5-0D5C-4F58-BAA9-7AD1474E6032}"/>
              </a:ext>
            </a:extLst>
          </p:cNvPr>
          <p:cNvSpPr>
            <a:spLocks noGrp="1"/>
          </p:cNvSpPr>
          <p:nvPr>
            <p:ph type="sldNum" sz="quarter" idx="12"/>
          </p:nvPr>
        </p:nvSpPr>
        <p:spPr/>
        <p:txBody>
          <a:bodyPr/>
          <a:lstStyle/>
          <a:p>
            <a:fld id="{98FF217E-B86F-EA42-9607-BE163228A213}" type="slidenum">
              <a:rPr lang="en-GB" smtClean="0"/>
              <a:pPr/>
              <a:t>54</a:t>
            </a:fld>
            <a:endParaRPr lang="en-GB"/>
          </a:p>
        </p:txBody>
      </p:sp>
      <p:sp>
        <p:nvSpPr>
          <p:cNvPr id="10" name="Rectangle 9">
            <a:extLst>
              <a:ext uri="{FF2B5EF4-FFF2-40B4-BE49-F238E27FC236}">
                <a16:creationId xmlns:a16="http://schemas.microsoft.com/office/drawing/2014/main" id="{5B01D9B0-1237-451E-8D8A-98B35FD03354}"/>
              </a:ext>
            </a:extLst>
          </p:cNvPr>
          <p:cNvSpPr/>
          <p:nvPr/>
        </p:nvSpPr>
        <p:spPr>
          <a:xfrm>
            <a:off x="1484556" y="1704127"/>
            <a:ext cx="1186154" cy="1116200"/>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D33905D6-D1FA-47B8-B0FF-EBD314CB5415}"/>
              </a:ext>
            </a:extLst>
          </p:cNvPr>
          <p:cNvCxnSpPr>
            <a:cxnSpLocks/>
          </p:cNvCxnSpPr>
          <p:nvPr/>
        </p:nvCxnSpPr>
        <p:spPr>
          <a:xfrm>
            <a:off x="2028471" y="2002159"/>
            <a:ext cx="911250" cy="0"/>
          </a:xfrm>
          <a:prstGeom prst="line">
            <a:avLst/>
          </a:prstGeom>
          <a:noFill/>
          <a:ln w="2540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F3984C15-5400-46EF-8803-E5196EBBD06C}"/>
              </a:ext>
            </a:extLst>
          </p:cNvPr>
          <p:cNvCxnSpPr>
            <a:cxnSpLocks/>
          </p:cNvCxnSpPr>
          <p:nvPr/>
        </p:nvCxnSpPr>
        <p:spPr>
          <a:xfrm flipV="1">
            <a:off x="2028470" y="2447349"/>
            <a:ext cx="911250" cy="0"/>
          </a:xfrm>
          <a:prstGeom prst="line">
            <a:avLst/>
          </a:prstGeom>
          <a:noFill/>
          <a:ln w="25400" cap="flat" cmpd="sng" algn="ctr">
            <a:solidFill>
              <a:sysClr val="windowText" lastClr="000000"/>
            </a:solidFill>
            <a:prstDash val="solid"/>
            <a:miter lim="800000"/>
          </a:ln>
          <a:effectLst/>
        </p:spPr>
      </p:cxnSp>
      <p:cxnSp>
        <p:nvCxnSpPr>
          <p:cNvPr id="13" name="Straight Connector 12">
            <a:extLst>
              <a:ext uri="{FF2B5EF4-FFF2-40B4-BE49-F238E27FC236}">
                <a16:creationId xmlns:a16="http://schemas.microsoft.com/office/drawing/2014/main" id="{DE1F1399-612D-48D0-AC4F-DC0D2EC80736}"/>
              </a:ext>
            </a:extLst>
          </p:cNvPr>
          <p:cNvCxnSpPr>
            <a:cxnSpLocks/>
          </p:cNvCxnSpPr>
          <p:nvPr/>
        </p:nvCxnSpPr>
        <p:spPr>
          <a:xfrm flipV="1">
            <a:off x="2028470" y="3443668"/>
            <a:ext cx="911250" cy="0"/>
          </a:xfrm>
          <a:prstGeom prst="line">
            <a:avLst/>
          </a:prstGeom>
          <a:noFill/>
          <a:ln w="2540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E84223C6-F482-4F17-B4A9-7509D808B195}"/>
              </a:ext>
            </a:extLst>
          </p:cNvPr>
          <p:cNvCxnSpPr>
            <a:cxnSpLocks/>
          </p:cNvCxnSpPr>
          <p:nvPr/>
        </p:nvCxnSpPr>
        <p:spPr>
          <a:xfrm>
            <a:off x="2939721" y="1781323"/>
            <a:ext cx="0" cy="3175306"/>
          </a:xfrm>
          <a:prstGeom prst="line">
            <a:avLst/>
          </a:prstGeom>
          <a:noFill/>
          <a:ln w="2540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95529DEA-2576-4D2B-8647-839E2322372D}"/>
              </a:ext>
            </a:extLst>
          </p:cNvPr>
          <p:cNvCxnSpPr>
            <a:cxnSpLocks/>
            <a:endCxn id="58" idx="2"/>
          </p:cNvCxnSpPr>
          <p:nvPr/>
        </p:nvCxnSpPr>
        <p:spPr>
          <a:xfrm>
            <a:off x="2946770" y="2258634"/>
            <a:ext cx="475685" cy="6354"/>
          </a:xfrm>
          <a:prstGeom prst="line">
            <a:avLst/>
          </a:prstGeom>
          <a:noFill/>
          <a:ln w="25400" cap="flat" cmpd="sng" algn="ctr">
            <a:solidFill>
              <a:sysClr val="windowText" lastClr="000000"/>
            </a:solidFill>
            <a:prstDash val="solid"/>
            <a:miter lim="800000"/>
          </a:ln>
          <a:effectLst/>
        </p:spPr>
      </p:cxnSp>
      <p:sp>
        <p:nvSpPr>
          <p:cNvPr id="16" name="Oval 15">
            <a:extLst>
              <a:ext uri="{FF2B5EF4-FFF2-40B4-BE49-F238E27FC236}">
                <a16:creationId xmlns:a16="http://schemas.microsoft.com/office/drawing/2014/main" id="{E973318A-A8B0-4295-99C7-979CAA3B7C43}"/>
              </a:ext>
            </a:extLst>
          </p:cNvPr>
          <p:cNvSpPr/>
          <p:nvPr/>
        </p:nvSpPr>
        <p:spPr>
          <a:xfrm>
            <a:off x="4128507" y="2222032"/>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E2B4129-E321-4365-9A00-74AC4595A8E9}"/>
              </a:ext>
            </a:extLst>
          </p:cNvPr>
          <p:cNvSpPr/>
          <p:nvPr/>
        </p:nvSpPr>
        <p:spPr>
          <a:xfrm>
            <a:off x="737884" y="1576615"/>
            <a:ext cx="3298074" cy="3577258"/>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78B7857-CD35-4D68-A291-E00585853EA8}"/>
              </a:ext>
            </a:extLst>
          </p:cNvPr>
          <p:cNvSpPr txBox="1"/>
          <p:nvPr/>
        </p:nvSpPr>
        <p:spPr>
          <a:xfrm>
            <a:off x="628567" y="5387810"/>
            <a:ext cx="1949415" cy="248209"/>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a:t>
            </a:r>
          </a:p>
        </p:txBody>
      </p:sp>
      <p:sp>
        <p:nvSpPr>
          <p:cNvPr id="19" name="TextBox 18">
            <a:extLst>
              <a:ext uri="{FF2B5EF4-FFF2-40B4-BE49-F238E27FC236}">
                <a16:creationId xmlns:a16="http://schemas.microsoft.com/office/drawing/2014/main" id="{610EF5C7-DB0C-4655-AA64-BD112DDD62F0}"/>
              </a:ext>
            </a:extLst>
          </p:cNvPr>
          <p:cNvSpPr txBox="1"/>
          <p:nvPr/>
        </p:nvSpPr>
        <p:spPr>
          <a:xfrm>
            <a:off x="628567" y="5741764"/>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pic>
        <p:nvPicPr>
          <p:cNvPr id="20" name="Graphic 19">
            <a:extLst>
              <a:ext uri="{FF2B5EF4-FFF2-40B4-BE49-F238E27FC236}">
                <a16:creationId xmlns:a16="http://schemas.microsoft.com/office/drawing/2014/main" id="{4F198F95-F8BF-4D7C-9017-7F426D69E2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9577" y="2273126"/>
            <a:ext cx="353616" cy="353616"/>
          </a:xfrm>
          <a:prstGeom prst="rect">
            <a:avLst/>
          </a:prstGeom>
        </p:spPr>
      </p:pic>
      <p:cxnSp>
        <p:nvCxnSpPr>
          <p:cNvPr id="22" name="Straight Connector 21">
            <a:extLst>
              <a:ext uri="{FF2B5EF4-FFF2-40B4-BE49-F238E27FC236}">
                <a16:creationId xmlns:a16="http://schemas.microsoft.com/office/drawing/2014/main" id="{9C94A28D-1EA5-4884-B29D-E90DD22E34F6}"/>
              </a:ext>
            </a:extLst>
          </p:cNvPr>
          <p:cNvCxnSpPr>
            <a:cxnSpLocks/>
          </p:cNvCxnSpPr>
          <p:nvPr/>
        </p:nvCxnSpPr>
        <p:spPr>
          <a:xfrm>
            <a:off x="1148252" y="2447349"/>
            <a:ext cx="541325" cy="0"/>
          </a:xfrm>
          <a:prstGeom prst="line">
            <a:avLst/>
          </a:prstGeom>
          <a:noFill/>
          <a:ln w="25400"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68D866CB-5965-43E1-819E-205EC761907E}"/>
              </a:ext>
            </a:extLst>
          </p:cNvPr>
          <p:cNvCxnSpPr>
            <a:cxnSpLocks/>
          </p:cNvCxnSpPr>
          <p:nvPr/>
        </p:nvCxnSpPr>
        <p:spPr>
          <a:xfrm>
            <a:off x="1039412" y="2512549"/>
            <a:ext cx="58474" cy="68793"/>
          </a:xfrm>
          <a:prstGeom prst="line">
            <a:avLst/>
          </a:prstGeom>
          <a:noFill/>
          <a:ln w="19050" cap="flat" cmpd="sng" algn="ctr">
            <a:solidFill>
              <a:srgbClr val="FFC000"/>
            </a:solidFill>
            <a:prstDash val="solid"/>
            <a:miter lim="800000"/>
          </a:ln>
          <a:effectLst/>
        </p:spPr>
      </p:cxnSp>
      <p:cxnSp>
        <p:nvCxnSpPr>
          <p:cNvPr id="24" name="Straight Connector 23">
            <a:extLst>
              <a:ext uri="{FF2B5EF4-FFF2-40B4-BE49-F238E27FC236}">
                <a16:creationId xmlns:a16="http://schemas.microsoft.com/office/drawing/2014/main" id="{5619EBBD-B168-49C8-A32B-8BBAEF69C0BB}"/>
              </a:ext>
            </a:extLst>
          </p:cNvPr>
          <p:cNvCxnSpPr>
            <a:cxnSpLocks/>
          </p:cNvCxnSpPr>
          <p:nvPr/>
        </p:nvCxnSpPr>
        <p:spPr>
          <a:xfrm>
            <a:off x="849351" y="2303421"/>
            <a:ext cx="58474" cy="7947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F22A97B5-05F6-4C3A-9A2D-1194DE97EA88}"/>
              </a:ext>
            </a:extLst>
          </p:cNvPr>
          <p:cNvCxnSpPr>
            <a:cxnSpLocks/>
          </p:cNvCxnSpPr>
          <p:nvPr/>
        </p:nvCxnSpPr>
        <p:spPr>
          <a:xfrm flipH="1">
            <a:off x="1033269" y="2308739"/>
            <a:ext cx="58059" cy="57531"/>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C83C4ADC-8249-4B50-ADBD-9A130F600F20}"/>
              </a:ext>
            </a:extLst>
          </p:cNvPr>
          <p:cNvCxnSpPr>
            <a:cxnSpLocks/>
          </p:cNvCxnSpPr>
          <p:nvPr/>
        </p:nvCxnSpPr>
        <p:spPr>
          <a:xfrm flipH="1">
            <a:off x="855909" y="2508841"/>
            <a:ext cx="64599" cy="72502"/>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166720AD-0310-447A-A029-0E204A5F1E11}"/>
              </a:ext>
            </a:extLst>
          </p:cNvPr>
          <p:cNvCxnSpPr>
            <a:cxnSpLocks/>
          </p:cNvCxnSpPr>
          <p:nvPr/>
        </p:nvCxnSpPr>
        <p:spPr>
          <a:xfrm flipH="1">
            <a:off x="965714" y="2539402"/>
            <a:ext cx="3064" cy="97898"/>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BD611073-3329-426C-8DFC-B4B651B52A0C}"/>
              </a:ext>
            </a:extLst>
          </p:cNvPr>
          <p:cNvCxnSpPr>
            <a:cxnSpLocks/>
          </p:cNvCxnSpPr>
          <p:nvPr/>
        </p:nvCxnSpPr>
        <p:spPr>
          <a:xfrm>
            <a:off x="975276" y="2258143"/>
            <a:ext cx="0" cy="102456"/>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46DCC8D0-98E4-4CCD-9CD4-CEE57AC6D8BE}"/>
              </a:ext>
            </a:extLst>
          </p:cNvPr>
          <p:cNvCxnSpPr>
            <a:cxnSpLocks/>
          </p:cNvCxnSpPr>
          <p:nvPr/>
        </p:nvCxnSpPr>
        <p:spPr>
          <a:xfrm flipH="1">
            <a:off x="1066665" y="2447185"/>
            <a:ext cx="72113" cy="537"/>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F3181048-0901-4D2E-8208-753681FE2A26}"/>
              </a:ext>
            </a:extLst>
          </p:cNvPr>
          <p:cNvCxnSpPr>
            <a:cxnSpLocks/>
          </p:cNvCxnSpPr>
          <p:nvPr/>
        </p:nvCxnSpPr>
        <p:spPr>
          <a:xfrm flipH="1">
            <a:off x="824340" y="2447722"/>
            <a:ext cx="56232" cy="0"/>
          </a:xfrm>
          <a:prstGeom prst="line">
            <a:avLst/>
          </a:prstGeom>
          <a:noFill/>
          <a:ln w="19050" cap="flat" cmpd="sng" algn="ctr">
            <a:solidFill>
              <a:srgbClr val="FFC000"/>
            </a:solidFill>
            <a:prstDash val="solid"/>
            <a:miter lim="800000"/>
          </a:ln>
          <a:effectLst/>
        </p:spPr>
      </p:cxnSp>
      <p:sp>
        <p:nvSpPr>
          <p:cNvPr id="31" name="Oval 30">
            <a:extLst>
              <a:ext uri="{FF2B5EF4-FFF2-40B4-BE49-F238E27FC236}">
                <a16:creationId xmlns:a16="http://schemas.microsoft.com/office/drawing/2014/main" id="{CCDA18C6-0A6D-40D3-8790-92A16E9E4CCF}"/>
              </a:ext>
            </a:extLst>
          </p:cNvPr>
          <p:cNvSpPr/>
          <p:nvPr/>
        </p:nvSpPr>
        <p:spPr>
          <a:xfrm>
            <a:off x="880572" y="2356041"/>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14FBB1EF-371C-49FA-8DD1-0BE43147E587}"/>
              </a:ext>
            </a:extLst>
          </p:cNvPr>
          <p:cNvCxnSpPr>
            <a:cxnSpLocks/>
          </p:cNvCxnSpPr>
          <p:nvPr/>
        </p:nvCxnSpPr>
        <p:spPr>
          <a:xfrm>
            <a:off x="1138778" y="2002159"/>
            <a:ext cx="541325" cy="0"/>
          </a:xfrm>
          <a:prstGeom prst="line">
            <a:avLst/>
          </a:prstGeom>
          <a:noFill/>
          <a:ln w="25400" cap="flat" cmpd="sng" algn="ctr">
            <a:solidFill>
              <a:sysClr val="windowText" lastClr="000000"/>
            </a:solidFill>
            <a:prstDash val="solid"/>
            <a:miter lim="800000"/>
          </a:ln>
          <a:effectLst/>
        </p:spPr>
      </p:cxnSp>
      <p:pic>
        <p:nvPicPr>
          <p:cNvPr id="34" name="Graphic 33">
            <a:extLst>
              <a:ext uri="{FF2B5EF4-FFF2-40B4-BE49-F238E27FC236}">
                <a16:creationId xmlns:a16="http://schemas.microsoft.com/office/drawing/2014/main" id="{922EDC2A-C20B-4104-9AEA-CE52DBC85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0127" y="1829375"/>
            <a:ext cx="353616" cy="353616"/>
          </a:xfrm>
          <a:prstGeom prst="rect">
            <a:avLst/>
          </a:prstGeom>
        </p:spPr>
      </p:pic>
      <p:grpSp>
        <p:nvGrpSpPr>
          <p:cNvPr id="35" name="Group 34">
            <a:extLst>
              <a:ext uri="{FF2B5EF4-FFF2-40B4-BE49-F238E27FC236}">
                <a16:creationId xmlns:a16="http://schemas.microsoft.com/office/drawing/2014/main" id="{F5FC0B17-6E77-4A1E-99F3-4E46DD7E9DBD}"/>
              </a:ext>
            </a:extLst>
          </p:cNvPr>
          <p:cNvGrpSpPr/>
          <p:nvPr/>
        </p:nvGrpSpPr>
        <p:grpSpPr>
          <a:xfrm>
            <a:off x="824340" y="1816012"/>
            <a:ext cx="314438" cy="379157"/>
            <a:chOff x="1046977" y="6189792"/>
            <a:chExt cx="314438" cy="379157"/>
          </a:xfrm>
        </p:grpSpPr>
        <p:grpSp>
          <p:nvGrpSpPr>
            <p:cNvPr id="36" name="Group 35">
              <a:extLst>
                <a:ext uri="{FF2B5EF4-FFF2-40B4-BE49-F238E27FC236}">
                  <a16:creationId xmlns:a16="http://schemas.microsoft.com/office/drawing/2014/main" id="{0915884C-34C0-44AA-8A41-3F57665CD8D4}"/>
                </a:ext>
              </a:extLst>
            </p:cNvPr>
            <p:cNvGrpSpPr/>
            <p:nvPr/>
          </p:nvGrpSpPr>
          <p:grpSpPr>
            <a:xfrm>
              <a:off x="1046977" y="6189792"/>
              <a:ext cx="314438" cy="379157"/>
              <a:chOff x="1046977" y="6189792"/>
              <a:chExt cx="314438" cy="379157"/>
            </a:xfrm>
          </p:grpSpPr>
          <p:cxnSp>
            <p:nvCxnSpPr>
              <p:cNvPr id="38" name="Straight Connector 37">
                <a:extLst>
                  <a:ext uri="{FF2B5EF4-FFF2-40B4-BE49-F238E27FC236}">
                    <a16:creationId xmlns:a16="http://schemas.microsoft.com/office/drawing/2014/main" id="{A044A3F2-9CF1-462E-B834-B122F38B4090}"/>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F9A5DA6E-6336-4133-B441-CAFC14E177B5}"/>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61F394DF-DF10-4690-B204-6A6FBCF338C9}"/>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3309736-92D0-42B6-AF60-1BB1322AE7D3}"/>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EBED03D9-7A6E-4447-8B8F-CB3E00D1C36F}"/>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6BD32A47-3C25-46A3-8943-8AD3257E31F5}"/>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62B01AD8-DBD8-4FD0-9BAC-C4C490AF15C7}"/>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45" name="Straight Connector 44">
                <a:extLst>
                  <a:ext uri="{FF2B5EF4-FFF2-40B4-BE49-F238E27FC236}">
                    <a16:creationId xmlns:a16="http://schemas.microsoft.com/office/drawing/2014/main" id="{9499E4D7-CB4F-42FC-9DB5-21D903803D5F}"/>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37" name="Oval 36">
              <a:extLst>
                <a:ext uri="{FF2B5EF4-FFF2-40B4-BE49-F238E27FC236}">
                  <a16:creationId xmlns:a16="http://schemas.microsoft.com/office/drawing/2014/main" id="{C51D8FA5-9CF6-4575-BE85-04C3E519119E}"/>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8" name="Freeform: Shape 57">
            <a:extLst>
              <a:ext uri="{FF2B5EF4-FFF2-40B4-BE49-F238E27FC236}">
                <a16:creationId xmlns:a16="http://schemas.microsoft.com/office/drawing/2014/main" id="{DEF7131C-E25B-4550-B62C-684A53C143C3}"/>
              </a:ext>
            </a:extLst>
          </p:cNvPr>
          <p:cNvSpPr/>
          <p:nvPr/>
        </p:nvSpPr>
        <p:spPr>
          <a:xfrm>
            <a:off x="3422452" y="2098336"/>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58BEB6AD-9ECF-4B2A-81E3-ECB17D4EF679}"/>
              </a:ext>
            </a:extLst>
          </p:cNvPr>
          <p:cNvSpPr/>
          <p:nvPr/>
        </p:nvSpPr>
        <p:spPr>
          <a:xfrm>
            <a:off x="3574852" y="2087778"/>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60" name="Straight Connector 59">
            <a:extLst>
              <a:ext uri="{FF2B5EF4-FFF2-40B4-BE49-F238E27FC236}">
                <a16:creationId xmlns:a16="http://schemas.microsoft.com/office/drawing/2014/main" id="{F9AC33DC-27A9-49FE-8E5B-09B452DB9BCC}"/>
              </a:ext>
            </a:extLst>
          </p:cNvPr>
          <p:cNvCxnSpPr>
            <a:cxnSpLocks/>
          </p:cNvCxnSpPr>
          <p:nvPr/>
        </p:nvCxnSpPr>
        <p:spPr>
          <a:xfrm>
            <a:off x="3904882" y="2248678"/>
            <a:ext cx="475685" cy="6354"/>
          </a:xfrm>
          <a:prstGeom prst="line">
            <a:avLst/>
          </a:prstGeom>
          <a:noFill/>
          <a:ln w="25400"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05C1C430-2E7F-4744-8230-65030359B443}"/>
              </a:ext>
            </a:extLst>
          </p:cNvPr>
          <p:cNvCxnSpPr>
            <a:cxnSpLocks/>
          </p:cNvCxnSpPr>
          <p:nvPr/>
        </p:nvCxnSpPr>
        <p:spPr>
          <a:xfrm>
            <a:off x="4157457" y="1829375"/>
            <a:ext cx="0" cy="751967"/>
          </a:xfrm>
          <a:prstGeom prst="line">
            <a:avLst/>
          </a:prstGeom>
          <a:noFill/>
          <a:ln w="25400" cap="flat" cmpd="sng" algn="ctr">
            <a:solidFill>
              <a:sysClr val="windowText" lastClr="000000"/>
            </a:solidFill>
            <a:prstDash val="solid"/>
            <a:miter lim="800000"/>
          </a:ln>
          <a:effectLst/>
        </p:spPr>
      </p:cxnSp>
      <p:sp>
        <p:nvSpPr>
          <p:cNvPr id="63" name="Rectangle 62">
            <a:extLst>
              <a:ext uri="{FF2B5EF4-FFF2-40B4-BE49-F238E27FC236}">
                <a16:creationId xmlns:a16="http://schemas.microsoft.com/office/drawing/2014/main" id="{1D7A5832-F877-48B3-9916-327E02BB9137}"/>
              </a:ext>
            </a:extLst>
          </p:cNvPr>
          <p:cNvSpPr/>
          <p:nvPr/>
        </p:nvSpPr>
        <p:spPr>
          <a:xfrm>
            <a:off x="1477508" y="3118358"/>
            <a:ext cx="1186154" cy="630313"/>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Content Placeholder 2">
            <a:extLst>
              <a:ext uri="{FF2B5EF4-FFF2-40B4-BE49-F238E27FC236}">
                <a16:creationId xmlns:a16="http://schemas.microsoft.com/office/drawing/2014/main" id="{D043F987-40B9-4D6A-A4AA-E1ABCE1714F4}"/>
              </a:ext>
            </a:extLst>
          </p:cNvPr>
          <p:cNvSpPr txBox="1">
            <a:spLocks/>
          </p:cNvSpPr>
          <p:nvPr/>
        </p:nvSpPr>
        <p:spPr>
          <a:xfrm>
            <a:off x="4982471" y="1486593"/>
            <a:ext cx="4482223"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PPM capacity is 10 MVA (ie 2 x 5 MVA)</a:t>
            </a:r>
          </a:p>
          <a:p>
            <a:pPr>
              <a:lnSpc>
                <a:spcPct val="100000"/>
              </a:lnSpc>
            </a:pPr>
            <a:r>
              <a:rPr lang="en-GB" sz="1400" dirty="0">
                <a:solidFill>
                  <a:schemeClr val="tx1"/>
                </a:solidFill>
              </a:rPr>
              <a:t>SGPM capacity is 5 MVA</a:t>
            </a:r>
          </a:p>
          <a:p>
            <a:pPr>
              <a:lnSpc>
                <a:spcPct val="100000"/>
              </a:lnSpc>
            </a:pPr>
            <a:endParaRPr lang="en-GB" sz="1400" dirty="0">
              <a:solidFill>
                <a:schemeClr val="tx1"/>
              </a:solidFill>
            </a:endParaRPr>
          </a:p>
          <a:p>
            <a:pPr>
              <a:lnSpc>
                <a:spcPct val="100000"/>
              </a:lnSpc>
            </a:pPr>
            <a:r>
              <a:rPr lang="en-GB" sz="1400" dirty="0">
                <a:solidFill>
                  <a:schemeClr val="tx1"/>
                </a:solidFill>
              </a:rPr>
              <a:t>RC of PPM is 10 MVA x </a:t>
            </a:r>
            <a:r>
              <a:rPr lang="en-GB" sz="1400" dirty="0" err="1">
                <a:solidFill>
                  <a:schemeClr val="tx1"/>
                </a:solidFill>
              </a:rPr>
              <a:t>pf</a:t>
            </a:r>
            <a:r>
              <a:rPr lang="en-GB" sz="1400" baseline="-25000" dirty="0" err="1">
                <a:solidFill>
                  <a:schemeClr val="tx1"/>
                </a:solidFill>
              </a:rPr>
              <a:t>x</a:t>
            </a:r>
            <a:r>
              <a:rPr lang="en-GB" sz="1400" dirty="0">
                <a:solidFill>
                  <a:schemeClr val="tx1"/>
                </a:solidFill>
              </a:rPr>
              <a:t> MW</a:t>
            </a:r>
          </a:p>
          <a:p>
            <a:pPr>
              <a:lnSpc>
                <a:spcPct val="100000"/>
              </a:lnSpc>
            </a:pPr>
            <a:r>
              <a:rPr lang="en-GB" sz="1400" dirty="0">
                <a:solidFill>
                  <a:schemeClr val="tx1"/>
                </a:solidFill>
              </a:rPr>
              <a:t>RC of SPGM is 5 MVA x </a:t>
            </a:r>
            <a:r>
              <a:rPr lang="en-GB" sz="1400" dirty="0" err="1">
                <a:solidFill>
                  <a:schemeClr val="tx1"/>
                </a:solidFill>
              </a:rPr>
              <a:t>pf</a:t>
            </a:r>
            <a:r>
              <a:rPr lang="en-GB" sz="1400" baseline="-25000" dirty="0" err="1">
                <a:solidFill>
                  <a:schemeClr val="tx1"/>
                </a:solidFill>
              </a:rPr>
              <a:t>y</a:t>
            </a:r>
            <a:r>
              <a:rPr lang="en-GB" sz="1400" dirty="0">
                <a:solidFill>
                  <a:schemeClr val="tx1"/>
                </a:solidFill>
              </a:rPr>
              <a:t> MW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484D51"/>
                </a:solidFill>
                <a:effectLst/>
                <a:uLnTx/>
                <a:uFillTx/>
                <a:latin typeface="Arial" panose="020B0604020202020204"/>
                <a:ea typeface="+mn-ea"/>
                <a:cs typeface="+mn-cs"/>
              </a:rPr>
              <a:t>Where pf = required power factor: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484D51"/>
                </a:solidFill>
                <a:effectLst/>
                <a:uLnTx/>
                <a:uFillTx/>
                <a:latin typeface="Arial" panose="020B0604020202020204"/>
                <a:ea typeface="+mn-ea"/>
                <a:cs typeface="+mn-cs"/>
              </a:rPr>
              <a:t>Type A and B: ±0.95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484D51"/>
                </a:solidFill>
                <a:effectLst/>
                <a:uLnTx/>
                <a:uFillTx/>
                <a:latin typeface="Arial" panose="020B0604020202020204"/>
                <a:ea typeface="+mn-ea"/>
                <a:cs typeface="+mn-cs"/>
              </a:rPr>
              <a:t>Type C and D SPGM: ±0.92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484D51"/>
                </a:solidFill>
                <a:effectLst/>
                <a:uLnTx/>
                <a:uFillTx/>
                <a:latin typeface="Arial" panose="020B0604020202020204"/>
                <a:ea typeface="+mn-ea"/>
                <a:cs typeface="+mn-cs"/>
              </a:rPr>
              <a:t>Type C and D PPM: lozenge or bow tie as per G99 para 13.5.5</a:t>
            </a:r>
            <a:r>
              <a:rPr kumimoji="0" lang="en-GB" sz="1200" i="0" u="none" strike="noStrike" kern="1200" cap="none" spc="0" normalizeH="0" baseline="0" noProof="0" dirty="0">
                <a:ln>
                  <a:noFill/>
                </a:ln>
                <a:solidFill>
                  <a:srgbClr val="484D51"/>
                </a:solidFill>
                <a:effectLst/>
                <a:uLnTx/>
                <a:uFillTx/>
                <a:latin typeface="Arial" panose="020B0604020202020204"/>
                <a:ea typeface="+mn-ea"/>
                <a:cs typeface="+mn-cs"/>
              </a:rPr>
              <a:t> </a:t>
            </a:r>
          </a:p>
          <a:p>
            <a:pPr>
              <a:lnSpc>
                <a:spcPct val="100000"/>
              </a:lnSpc>
            </a:pPr>
            <a:r>
              <a:rPr lang="en-GB" sz="1400" dirty="0" err="1">
                <a:solidFill>
                  <a:schemeClr val="tx1"/>
                </a:solidFill>
              </a:rPr>
              <a:t>pf</a:t>
            </a:r>
            <a:r>
              <a:rPr lang="en-GB" sz="1400" baseline="-25000" dirty="0" err="1">
                <a:solidFill>
                  <a:schemeClr val="tx1"/>
                </a:solidFill>
              </a:rPr>
              <a:t>x</a:t>
            </a:r>
            <a:r>
              <a:rPr lang="en-GB" sz="1400" dirty="0">
                <a:solidFill>
                  <a:schemeClr val="tx1"/>
                </a:solidFill>
              </a:rPr>
              <a:t> = 0.95;  </a:t>
            </a:r>
            <a:r>
              <a:rPr lang="en-GB" sz="1400" dirty="0" err="1">
                <a:solidFill>
                  <a:schemeClr val="tx1"/>
                </a:solidFill>
              </a:rPr>
              <a:t>pf</a:t>
            </a:r>
            <a:r>
              <a:rPr lang="en-GB" sz="1400" baseline="-25000" dirty="0" err="1">
                <a:solidFill>
                  <a:schemeClr val="tx1"/>
                </a:solidFill>
              </a:rPr>
              <a:t>y</a:t>
            </a:r>
            <a:r>
              <a:rPr lang="en-GB" sz="1400" dirty="0">
                <a:solidFill>
                  <a:schemeClr val="tx1"/>
                </a:solidFill>
              </a:rPr>
              <a:t> = 0.95</a:t>
            </a:r>
          </a:p>
          <a:p>
            <a:pPr>
              <a:lnSpc>
                <a:spcPct val="100000"/>
              </a:lnSpc>
            </a:pPr>
            <a:r>
              <a:rPr lang="en-GB" sz="1400" dirty="0">
                <a:solidFill>
                  <a:schemeClr val="tx1"/>
                </a:solidFill>
              </a:rPr>
              <a:t>RC of facility* is 10 x 0.95 + 5 x 0.95 </a:t>
            </a:r>
            <a:r>
              <a:rPr lang="en-GB" sz="1400" dirty="0" err="1">
                <a:solidFill>
                  <a:schemeClr val="tx1"/>
                </a:solidFill>
              </a:rPr>
              <a:t>pf</a:t>
            </a:r>
            <a:r>
              <a:rPr lang="en-GB" sz="1400" baseline="-25000" dirty="0" err="1">
                <a:solidFill>
                  <a:schemeClr val="tx1"/>
                </a:solidFill>
              </a:rPr>
              <a:t>y</a:t>
            </a:r>
            <a:r>
              <a:rPr lang="en-GB" sz="1400" dirty="0">
                <a:solidFill>
                  <a:schemeClr val="tx1"/>
                </a:solidFill>
              </a:rPr>
              <a:t> = 14.25 MW</a:t>
            </a:r>
          </a:p>
          <a:p>
            <a:pPr>
              <a:lnSpc>
                <a:spcPct val="100000"/>
              </a:lnSpc>
            </a:pPr>
            <a:r>
              <a:rPr lang="en-GB" sz="1100" dirty="0">
                <a:solidFill>
                  <a:schemeClr val="tx1"/>
                </a:solidFill>
              </a:rPr>
              <a:t>*note that there might be reactive compensation on site – which would need to be included appropriately in this calculation</a:t>
            </a:r>
          </a:p>
          <a:p>
            <a:endParaRPr lang="en-GB" dirty="0">
              <a:solidFill>
                <a:schemeClr val="tx1"/>
              </a:solidFill>
            </a:endParaRPr>
          </a:p>
          <a:p>
            <a:endParaRPr lang="en-GB" dirty="0"/>
          </a:p>
        </p:txBody>
      </p:sp>
      <p:sp>
        <p:nvSpPr>
          <p:cNvPr id="66" name="Content Placeholder 2">
            <a:extLst>
              <a:ext uri="{FF2B5EF4-FFF2-40B4-BE49-F238E27FC236}">
                <a16:creationId xmlns:a16="http://schemas.microsoft.com/office/drawing/2014/main" id="{3E7DF1B9-913C-42CE-BA98-FE2B349C071A}"/>
              </a:ext>
            </a:extLst>
          </p:cNvPr>
          <p:cNvSpPr txBox="1">
            <a:spLocks/>
          </p:cNvSpPr>
          <p:nvPr/>
        </p:nvSpPr>
        <p:spPr>
          <a:xfrm>
            <a:off x="8699192" y="1470870"/>
            <a:ext cx="3337924"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MEC is, say, 16 MW </a:t>
            </a:r>
            <a:r>
              <a:rPr lang="en-GB" sz="1100" dirty="0">
                <a:solidFill>
                  <a:schemeClr val="tx1"/>
                </a:solidFill>
              </a:rPr>
              <a:t>(small margin above installed capacity)</a:t>
            </a:r>
            <a:endParaRPr lang="en-GB" sz="1400" dirty="0">
              <a:solidFill>
                <a:schemeClr val="tx1"/>
              </a:solidFill>
            </a:endParaRPr>
          </a:p>
          <a:p>
            <a:pPr>
              <a:lnSpc>
                <a:spcPct val="100000"/>
              </a:lnSpc>
            </a:pPr>
            <a:r>
              <a:rPr lang="en-GB" sz="1400" dirty="0">
                <a:solidFill>
                  <a:schemeClr val="tx1"/>
                </a:solidFill>
              </a:rPr>
              <a:t>MIC is, say, 0.05 MW </a:t>
            </a:r>
            <a:r>
              <a:rPr lang="en-GB" sz="1100" dirty="0">
                <a:solidFill>
                  <a:schemeClr val="tx1"/>
                </a:solidFill>
              </a:rPr>
              <a:t>(ie no real demand apart from auxiliaries etc)</a:t>
            </a:r>
            <a:endParaRPr lang="en-GB" dirty="0"/>
          </a:p>
        </p:txBody>
      </p:sp>
      <p:sp>
        <p:nvSpPr>
          <p:cNvPr id="67" name="TextBox 66">
            <a:extLst>
              <a:ext uri="{FF2B5EF4-FFF2-40B4-BE49-F238E27FC236}">
                <a16:creationId xmlns:a16="http://schemas.microsoft.com/office/drawing/2014/main" id="{61518021-37B6-4B81-8DE5-FB4276EE02E6}"/>
              </a:ext>
            </a:extLst>
          </p:cNvPr>
          <p:cNvSpPr txBox="1"/>
          <p:nvPr/>
        </p:nvSpPr>
        <p:spPr>
          <a:xfrm>
            <a:off x="1993206" y="3166669"/>
            <a:ext cx="677503" cy="253916"/>
          </a:xfrm>
          <a:prstGeom prst="rect">
            <a:avLst/>
          </a:prstGeom>
          <a:noFill/>
        </p:spPr>
        <p:txBody>
          <a:bodyPr wrap="square" rtlCol="0">
            <a:spAutoFit/>
          </a:bodyPr>
          <a:lstStyle/>
          <a:p>
            <a:r>
              <a:rPr lang="en-GB" sz="1050" b="1" dirty="0"/>
              <a:t>5 MVA</a:t>
            </a:r>
          </a:p>
        </p:txBody>
      </p:sp>
      <p:sp>
        <p:nvSpPr>
          <p:cNvPr id="68" name="TextBox 67">
            <a:extLst>
              <a:ext uri="{FF2B5EF4-FFF2-40B4-BE49-F238E27FC236}">
                <a16:creationId xmlns:a16="http://schemas.microsoft.com/office/drawing/2014/main" id="{468BB350-4986-403C-ADB7-01D6FEA0AEDB}"/>
              </a:ext>
            </a:extLst>
          </p:cNvPr>
          <p:cNvSpPr txBox="1"/>
          <p:nvPr/>
        </p:nvSpPr>
        <p:spPr>
          <a:xfrm>
            <a:off x="2021422" y="1756508"/>
            <a:ext cx="614226" cy="253916"/>
          </a:xfrm>
          <a:prstGeom prst="rect">
            <a:avLst/>
          </a:prstGeom>
          <a:noFill/>
        </p:spPr>
        <p:txBody>
          <a:bodyPr wrap="square" rtlCol="0">
            <a:spAutoFit/>
          </a:bodyPr>
          <a:lstStyle/>
          <a:p>
            <a:r>
              <a:rPr lang="en-GB" sz="1050" b="1" dirty="0"/>
              <a:t>5 MVA</a:t>
            </a:r>
          </a:p>
        </p:txBody>
      </p:sp>
      <p:sp>
        <p:nvSpPr>
          <p:cNvPr id="69" name="TextBox 68">
            <a:extLst>
              <a:ext uri="{FF2B5EF4-FFF2-40B4-BE49-F238E27FC236}">
                <a16:creationId xmlns:a16="http://schemas.microsoft.com/office/drawing/2014/main" id="{5B68C2DB-D940-47A2-A57B-3A77652F4D83}"/>
              </a:ext>
            </a:extLst>
          </p:cNvPr>
          <p:cNvSpPr txBox="1"/>
          <p:nvPr/>
        </p:nvSpPr>
        <p:spPr>
          <a:xfrm>
            <a:off x="2012664" y="2208249"/>
            <a:ext cx="632434" cy="253916"/>
          </a:xfrm>
          <a:prstGeom prst="rect">
            <a:avLst/>
          </a:prstGeom>
          <a:noFill/>
        </p:spPr>
        <p:txBody>
          <a:bodyPr wrap="square" rtlCol="0">
            <a:spAutoFit/>
          </a:bodyPr>
          <a:lstStyle/>
          <a:p>
            <a:r>
              <a:rPr lang="en-GB" sz="1050" b="1" dirty="0"/>
              <a:t>5 MVA</a:t>
            </a:r>
          </a:p>
        </p:txBody>
      </p:sp>
      <p:sp>
        <p:nvSpPr>
          <p:cNvPr id="49" name="TextBox 48">
            <a:extLst>
              <a:ext uri="{FF2B5EF4-FFF2-40B4-BE49-F238E27FC236}">
                <a16:creationId xmlns:a16="http://schemas.microsoft.com/office/drawing/2014/main" id="{8236CA76-0872-48F3-B266-1C90BC578903}"/>
              </a:ext>
            </a:extLst>
          </p:cNvPr>
          <p:cNvSpPr txBox="1"/>
          <p:nvPr/>
        </p:nvSpPr>
        <p:spPr>
          <a:xfrm>
            <a:off x="4150355" y="2308739"/>
            <a:ext cx="772606" cy="577081"/>
          </a:xfrm>
          <a:prstGeom prst="rect">
            <a:avLst/>
          </a:prstGeom>
          <a:noFill/>
        </p:spPr>
        <p:txBody>
          <a:bodyPr wrap="square" rtlCol="0">
            <a:spAutoFit/>
          </a:bodyPr>
          <a:lstStyle/>
          <a:p>
            <a:r>
              <a:rPr lang="en-GB" sz="1050" dirty="0"/>
              <a:t>MIC/</a:t>
            </a:r>
            <a:br>
              <a:rPr lang="en-GB" sz="1050" dirty="0"/>
            </a:br>
            <a:r>
              <a:rPr lang="en-GB" sz="1050" dirty="0"/>
              <a:t>MEC </a:t>
            </a:r>
            <a:br>
              <a:rPr lang="en-GB" sz="1050" dirty="0"/>
            </a:br>
            <a:r>
              <a:rPr lang="en-GB" sz="1050" dirty="0"/>
              <a:t>at CP</a:t>
            </a:r>
          </a:p>
        </p:txBody>
      </p:sp>
      <p:pic>
        <p:nvPicPr>
          <p:cNvPr id="51" name="Picture 50">
            <a:extLst>
              <a:ext uri="{FF2B5EF4-FFF2-40B4-BE49-F238E27FC236}">
                <a16:creationId xmlns:a16="http://schemas.microsoft.com/office/drawing/2014/main" id="{46F30617-87ED-494C-A67D-0BD52661FB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8264" y="3277061"/>
            <a:ext cx="354330" cy="354330"/>
          </a:xfrm>
          <a:prstGeom prst="rect">
            <a:avLst/>
          </a:prstGeom>
          <a:noFill/>
          <a:ln>
            <a:noFill/>
          </a:ln>
        </p:spPr>
      </p:pic>
    </p:spTree>
    <p:extLst>
      <p:ext uri="{BB962C8B-B14F-4D97-AF65-F5344CB8AC3E}">
        <p14:creationId xmlns:p14="http://schemas.microsoft.com/office/powerpoint/2010/main" val="2020499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F462-9690-44A4-8FBB-19FA91F837CB}"/>
              </a:ext>
            </a:extLst>
          </p:cNvPr>
          <p:cNvSpPr>
            <a:spLocks noGrp="1"/>
          </p:cNvSpPr>
          <p:nvPr>
            <p:ph type="title"/>
          </p:nvPr>
        </p:nvSpPr>
        <p:spPr/>
        <p:txBody>
          <a:bodyPr/>
          <a:lstStyle/>
          <a:p>
            <a:r>
              <a:rPr lang="en-GB" dirty="0"/>
              <a:t>PPM, SPGM and load</a:t>
            </a:r>
          </a:p>
        </p:txBody>
      </p:sp>
      <p:sp>
        <p:nvSpPr>
          <p:cNvPr id="4" name="Slide Number Placeholder 3">
            <a:extLst>
              <a:ext uri="{FF2B5EF4-FFF2-40B4-BE49-F238E27FC236}">
                <a16:creationId xmlns:a16="http://schemas.microsoft.com/office/drawing/2014/main" id="{235D9EC5-0D5C-4F58-BAA9-7AD1474E6032}"/>
              </a:ext>
            </a:extLst>
          </p:cNvPr>
          <p:cNvSpPr>
            <a:spLocks noGrp="1"/>
          </p:cNvSpPr>
          <p:nvPr>
            <p:ph type="sldNum" sz="quarter" idx="12"/>
          </p:nvPr>
        </p:nvSpPr>
        <p:spPr/>
        <p:txBody>
          <a:bodyPr/>
          <a:lstStyle/>
          <a:p>
            <a:fld id="{98FF217E-B86F-EA42-9607-BE163228A213}" type="slidenum">
              <a:rPr lang="en-GB" smtClean="0"/>
              <a:pPr/>
              <a:t>55</a:t>
            </a:fld>
            <a:endParaRPr lang="en-GB"/>
          </a:p>
        </p:txBody>
      </p:sp>
      <p:sp>
        <p:nvSpPr>
          <p:cNvPr id="10" name="Rectangle 9">
            <a:extLst>
              <a:ext uri="{FF2B5EF4-FFF2-40B4-BE49-F238E27FC236}">
                <a16:creationId xmlns:a16="http://schemas.microsoft.com/office/drawing/2014/main" id="{5B01D9B0-1237-451E-8D8A-98B35FD03354}"/>
              </a:ext>
            </a:extLst>
          </p:cNvPr>
          <p:cNvSpPr/>
          <p:nvPr/>
        </p:nvSpPr>
        <p:spPr>
          <a:xfrm>
            <a:off x="1484556" y="1704127"/>
            <a:ext cx="1186154" cy="1116200"/>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D33905D6-D1FA-47B8-B0FF-EBD314CB5415}"/>
              </a:ext>
            </a:extLst>
          </p:cNvPr>
          <p:cNvCxnSpPr>
            <a:cxnSpLocks/>
          </p:cNvCxnSpPr>
          <p:nvPr/>
        </p:nvCxnSpPr>
        <p:spPr>
          <a:xfrm>
            <a:off x="2028471" y="2002159"/>
            <a:ext cx="911250" cy="0"/>
          </a:xfrm>
          <a:prstGeom prst="line">
            <a:avLst/>
          </a:prstGeom>
          <a:noFill/>
          <a:ln w="2540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F3984C15-5400-46EF-8803-E5196EBBD06C}"/>
              </a:ext>
            </a:extLst>
          </p:cNvPr>
          <p:cNvCxnSpPr>
            <a:cxnSpLocks/>
          </p:cNvCxnSpPr>
          <p:nvPr/>
        </p:nvCxnSpPr>
        <p:spPr>
          <a:xfrm flipV="1">
            <a:off x="2028470" y="2447349"/>
            <a:ext cx="911250" cy="0"/>
          </a:xfrm>
          <a:prstGeom prst="line">
            <a:avLst/>
          </a:prstGeom>
          <a:noFill/>
          <a:ln w="25400" cap="flat" cmpd="sng" algn="ctr">
            <a:solidFill>
              <a:sysClr val="windowText" lastClr="000000"/>
            </a:solidFill>
            <a:prstDash val="solid"/>
            <a:miter lim="800000"/>
          </a:ln>
          <a:effectLst/>
        </p:spPr>
      </p:cxnSp>
      <p:cxnSp>
        <p:nvCxnSpPr>
          <p:cNvPr id="13" name="Straight Connector 12">
            <a:extLst>
              <a:ext uri="{FF2B5EF4-FFF2-40B4-BE49-F238E27FC236}">
                <a16:creationId xmlns:a16="http://schemas.microsoft.com/office/drawing/2014/main" id="{DE1F1399-612D-48D0-AC4F-DC0D2EC80736}"/>
              </a:ext>
            </a:extLst>
          </p:cNvPr>
          <p:cNvCxnSpPr>
            <a:cxnSpLocks/>
          </p:cNvCxnSpPr>
          <p:nvPr/>
        </p:nvCxnSpPr>
        <p:spPr>
          <a:xfrm flipV="1">
            <a:off x="2028470" y="3443668"/>
            <a:ext cx="911250" cy="0"/>
          </a:xfrm>
          <a:prstGeom prst="line">
            <a:avLst/>
          </a:prstGeom>
          <a:noFill/>
          <a:ln w="2540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E84223C6-F482-4F17-B4A9-7509D808B195}"/>
              </a:ext>
            </a:extLst>
          </p:cNvPr>
          <p:cNvCxnSpPr>
            <a:cxnSpLocks/>
          </p:cNvCxnSpPr>
          <p:nvPr/>
        </p:nvCxnSpPr>
        <p:spPr>
          <a:xfrm>
            <a:off x="2939721" y="1781323"/>
            <a:ext cx="0" cy="3175306"/>
          </a:xfrm>
          <a:prstGeom prst="line">
            <a:avLst/>
          </a:prstGeom>
          <a:noFill/>
          <a:ln w="2540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95529DEA-2576-4D2B-8647-839E2322372D}"/>
              </a:ext>
            </a:extLst>
          </p:cNvPr>
          <p:cNvCxnSpPr>
            <a:cxnSpLocks/>
            <a:endCxn id="58" idx="2"/>
          </p:cNvCxnSpPr>
          <p:nvPr/>
        </p:nvCxnSpPr>
        <p:spPr>
          <a:xfrm>
            <a:off x="2946770" y="2258634"/>
            <a:ext cx="475685" cy="6354"/>
          </a:xfrm>
          <a:prstGeom prst="line">
            <a:avLst/>
          </a:prstGeom>
          <a:noFill/>
          <a:ln w="25400" cap="flat" cmpd="sng" algn="ctr">
            <a:solidFill>
              <a:sysClr val="windowText" lastClr="000000"/>
            </a:solidFill>
            <a:prstDash val="solid"/>
            <a:miter lim="800000"/>
          </a:ln>
          <a:effectLst/>
        </p:spPr>
      </p:cxnSp>
      <p:sp>
        <p:nvSpPr>
          <p:cNvPr id="16" name="Oval 15">
            <a:extLst>
              <a:ext uri="{FF2B5EF4-FFF2-40B4-BE49-F238E27FC236}">
                <a16:creationId xmlns:a16="http://schemas.microsoft.com/office/drawing/2014/main" id="{E973318A-A8B0-4295-99C7-979CAA3B7C43}"/>
              </a:ext>
            </a:extLst>
          </p:cNvPr>
          <p:cNvSpPr/>
          <p:nvPr/>
        </p:nvSpPr>
        <p:spPr>
          <a:xfrm>
            <a:off x="4128507" y="2222032"/>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E2B4129-E321-4365-9A00-74AC4595A8E9}"/>
              </a:ext>
            </a:extLst>
          </p:cNvPr>
          <p:cNvSpPr/>
          <p:nvPr/>
        </p:nvSpPr>
        <p:spPr>
          <a:xfrm>
            <a:off x="737884" y="1576615"/>
            <a:ext cx="3298074" cy="3577258"/>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78B7857-CD35-4D68-A291-E00585853EA8}"/>
              </a:ext>
            </a:extLst>
          </p:cNvPr>
          <p:cNvSpPr txBox="1"/>
          <p:nvPr/>
        </p:nvSpPr>
        <p:spPr>
          <a:xfrm>
            <a:off x="628567" y="5387810"/>
            <a:ext cx="1949415" cy="248209"/>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a:t>
            </a:r>
          </a:p>
        </p:txBody>
      </p:sp>
      <p:sp>
        <p:nvSpPr>
          <p:cNvPr id="19" name="TextBox 18">
            <a:extLst>
              <a:ext uri="{FF2B5EF4-FFF2-40B4-BE49-F238E27FC236}">
                <a16:creationId xmlns:a16="http://schemas.microsoft.com/office/drawing/2014/main" id="{610EF5C7-DB0C-4655-AA64-BD112DDD62F0}"/>
              </a:ext>
            </a:extLst>
          </p:cNvPr>
          <p:cNvSpPr txBox="1"/>
          <p:nvPr/>
        </p:nvSpPr>
        <p:spPr>
          <a:xfrm>
            <a:off x="628567" y="5741764"/>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pic>
        <p:nvPicPr>
          <p:cNvPr id="20" name="Graphic 19">
            <a:extLst>
              <a:ext uri="{FF2B5EF4-FFF2-40B4-BE49-F238E27FC236}">
                <a16:creationId xmlns:a16="http://schemas.microsoft.com/office/drawing/2014/main" id="{4F198F95-F8BF-4D7C-9017-7F426D69E2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9577" y="2273126"/>
            <a:ext cx="353616" cy="353616"/>
          </a:xfrm>
          <a:prstGeom prst="rect">
            <a:avLst/>
          </a:prstGeom>
        </p:spPr>
      </p:pic>
      <p:cxnSp>
        <p:nvCxnSpPr>
          <p:cNvPr id="22" name="Straight Connector 21">
            <a:extLst>
              <a:ext uri="{FF2B5EF4-FFF2-40B4-BE49-F238E27FC236}">
                <a16:creationId xmlns:a16="http://schemas.microsoft.com/office/drawing/2014/main" id="{9C94A28D-1EA5-4884-B29D-E90DD22E34F6}"/>
              </a:ext>
            </a:extLst>
          </p:cNvPr>
          <p:cNvCxnSpPr>
            <a:cxnSpLocks/>
          </p:cNvCxnSpPr>
          <p:nvPr/>
        </p:nvCxnSpPr>
        <p:spPr>
          <a:xfrm>
            <a:off x="1148252" y="2447349"/>
            <a:ext cx="541325" cy="0"/>
          </a:xfrm>
          <a:prstGeom prst="line">
            <a:avLst/>
          </a:prstGeom>
          <a:noFill/>
          <a:ln w="25400"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68D866CB-5965-43E1-819E-205EC761907E}"/>
              </a:ext>
            </a:extLst>
          </p:cNvPr>
          <p:cNvCxnSpPr>
            <a:cxnSpLocks/>
          </p:cNvCxnSpPr>
          <p:nvPr/>
        </p:nvCxnSpPr>
        <p:spPr>
          <a:xfrm>
            <a:off x="1039412" y="2512549"/>
            <a:ext cx="58474" cy="68793"/>
          </a:xfrm>
          <a:prstGeom prst="line">
            <a:avLst/>
          </a:prstGeom>
          <a:noFill/>
          <a:ln w="19050" cap="flat" cmpd="sng" algn="ctr">
            <a:solidFill>
              <a:srgbClr val="FFC000"/>
            </a:solidFill>
            <a:prstDash val="solid"/>
            <a:miter lim="800000"/>
          </a:ln>
          <a:effectLst/>
        </p:spPr>
      </p:cxnSp>
      <p:cxnSp>
        <p:nvCxnSpPr>
          <p:cNvPr id="24" name="Straight Connector 23">
            <a:extLst>
              <a:ext uri="{FF2B5EF4-FFF2-40B4-BE49-F238E27FC236}">
                <a16:creationId xmlns:a16="http://schemas.microsoft.com/office/drawing/2014/main" id="{5619EBBD-B168-49C8-A32B-8BBAEF69C0BB}"/>
              </a:ext>
            </a:extLst>
          </p:cNvPr>
          <p:cNvCxnSpPr>
            <a:cxnSpLocks/>
          </p:cNvCxnSpPr>
          <p:nvPr/>
        </p:nvCxnSpPr>
        <p:spPr>
          <a:xfrm>
            <a:off x="849351" y="2303421"/>
            <a:ext cx="58474" cy="7947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F22A97B5-05F6-4C3A-9A2D-1194DE97EA88}"/>
              </a:ext>
            </a:extLst>
          </p:cNvPr>
          <p:cNvCxnSpPr>
            <a:cxnSpLocks/>
          </p:cNvCxnSpPr>
          <p:nvPr/>
        </p:nvCxnSpPr>
        <p:spPr>
          <a:xfrm flipH="1">
            <a:off x="1033269" y="2308739"/>
            <a:ext cx="58059" cy="57531"/>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C83C4ADC-8249-4B50-ADBD-9A130F600F20}"/>
              </a:ext>
            </a:extLst>
          </p:cNvPr>
          <p:cNvCxnSpPr>
            <a:cxnSpLocks/>
          </p:cNvCxnSpPr>
          <p:nvPr/>
        </p:nvCxnSpPr>
        <p:spPr>
          <a:xfrm flipH="1">
            <a:off x="855909" y="2508841"/>
            <a:ext cx="64599" cy="72502"/>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166720AD-0310-447A-A029-0E204A5F1E11}"/>
              </a:ext>
            </a:extLst>
          </p:cNvPr>
          <p:cNvCxnSpPr>
            <a:cxnSpLocks/>
          </p:cNvCxnSpPr>
          <p:nvPr/>
        </p:nvCxnSpPr>
        <p:spPr>
          <a:xfrm flipH="1">
            <a:off x="965714" y="2539402"/>
            <a:ext cx="3064" cy="97898"/>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BD611073-3329-426C-8DFC-B4B651B52A0C}"/>
              </a:ext>
            </a:extLst>
          </p:cNvPr>
          <p:cNvCxnSpPr>
            <a:cxnSpLocks/>
          </p:cNvCxnSpPr>
          <p:nvPr/>
        </p:nvCxnSpPr>
        <p:spPr>
          <a:xfrm>
            <a:off x="975276" y="2258143"/>
            <a:ext cx="0" cy="102456"/>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46DCC8D0-98E4-4CCD-9CD4-CEE57AC6D8BE}"/>
              </a:ext>
            </a:extLst>
          </p:cNvPr>
          <p:cNvCxnSpPr>
            <a:cxnSpLocks/>
          </p:cNvCxnSpPr>
          <p:nvPr/>
        </p:nvCxnSpPr>
        <p:spPr>
          <a:xfrm flipH="1">
            <a:off x="1066665" y="2447185"/>
            <a:ext cx="72113" cy="537"/>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F3181048-0901-4D2E-8208-753681FE2A26}"/>
              </a:ext>
            </a:extLst>
          </p:cNvPr>
          <p:cNvCxnSpPr>
            <a:cxnSpLocks/>
          </p:cNvCxnSpPr>
          <p:nvPr/>
        </p:nvCxnSpPr>
        <p:spPr>
          <a:xfrm flipH="1">
            <a:off x="824340" y="2447722"/>
            <a:ext cx="56232" cy="0"/>
          </a:xfrm>
          <a:prstGeom prst="line">
            <a:avLst/>
          </a:prstGeom>
          <a:noFill/>
          <a:ln w="19050" cap="flat" cmpd="sng" algn="ctr">
            <a:solidFill>
              <a:srgbClr val="FFC000"/>
            </a:solidFill>
            <a:prstDash val="solid"/>
            <a:miter lim="800000"/>
          </a:ln>
          <a:effectLst/>
        </p:spPr>
      </p:cxnSp>
      <p:sp>
        <p:nvSpPr>
          <p:cNvPr id="31" name="Oval 30">
            <a:extLst>
              <a:ext uri="{FF2B5EF4-FFF2-40B4-BE49-F238E27FC236}">
                <a16:creationId xmlns:a16="http://schemas.microsoft.com/office/drawing/2014/main" id="{CCDA18C6-0A6D-40D3-8790-92A16E9E4CCF}"/>
              </a:ext>
            </a:extLst>
          </p:cNvPr>
          <p:cNvSpPr/>
          <p:nvPr/>
        </p:nvSpPr>
        <p:spPr>
          <a:xfrm>
            <a:off x="880572" y="2356041"/>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14FBB1EF-371C-49FA-8DD1-0BE43147E587}"/>
              </a:ext>
            </a:extLst>
          </p:cNvPr>
          <p:cNvCxnSpPr>
            <a:cxnSpLocks/>
          </p:cNvCxnSpPr>
          <p:nvPr/>
        </p:nvCxnSpPr>
        <p:spPr>
          <a:xfrm>
            <a:off x="1138778" y="2002159"/>
            <a:ext cx="541325" cy="0"/>
          </a:xfrm>
          <a:prstGeom prst="line">
            <a:avLst/>
          </a:prstGeom>
          <a:noFill/>
          <a:ln w="25400" cap="flat" cmpd="sng" algn="ctr">
            <a:solidFill>
              <a:sysClr val="windowText" lastClr="000000"/>
            </a:solidFill>
            <a:prstDash val="solid"/>
            <a:miter lim="800000"/>
          </a:ln>
          <a:effectLst/>
        </p:spPr>
      </p:cxnSp>
      <p:pic>
        <p:nvPicPr>
          <p:cNvPr id="34" name="Graphic 33">
            <a:extLst>
              <a:ext uri="{FF2B5EF4-FFF2-40B4-BE49-F238E27FC236}">
                <a16:creationId xmlns:a16="http://schemas.microsoft.com/office/drawing/2014/main" id="{922EDC2A-C20B-4104-9AEA-CE52DBC85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0127" y="1829375"/>
            <a:ext cx="353616" cy="353616"/>
          </a:xfrm>
          <a:prstGeom prst="rect">
            <a:avLst/>
          </a:prstGeom>
        </p:spPr>
      </p:pic>
      <p:grpSp>
        <p:nvGrpSpPr>
          <p:cNvPr id="35" name="Group 34">
            <a:extLst>
              <a:ext uri="{FF2B5EF4-FFF2-40B4-BE49-F238E27FC236}">
                <a16:creationId xmlns:a16="http://schemas.microsoft.com/office/drawing/2014/main" id="{F5FC0B17-6E77-4A1E-99F3-4E46DD7E9DBD}"/>
              </a:ext>
            </a:extLst>
          </p:cNvPr>
          <p:cNvGrpSpPr/>
          <p:nvPr/>
        </p:nvGrpSpPr>
        <p:grpSpPr>
          <a:xfrm>
            <a:off x="824340" y="1816012"/>
            <a:ext cx="314438" cy="379157"/>
            <a:chOff x="1046977" y="6189792"/>
            <a:chExt cx="314438" cy="379157"/>
          </a:xfrm>
        </p:grpSpPr>
        <p:grpSp>
          <p:nvGrpSpPr>
            <p:cNvPr id="36" name="Group 35">
              <a:extLst>
                <a:ext uri="{FF2B5EF4-FFF2-40B4-BE49-F238E27FC236}">
                  <a16:creationId xmlns:a16="http://schemas.microsoft.com/office/drawing/2014/main" id="{0915884C-34C0-44AA-8A41-3F57665CD8D4}"/>
                </a:ext>
              </a:extLst>
            </p:cNvPr>
            <p:cNvGrpSpPr/>
            <p:nvPr/>
          </p:nvGrpSpPr>
          <p:grpSpPr>
            <a:xfrm>
              <a:off x="1046977" y="6189792"/>
              <a:ext cx="314438" cy="379157"/>
              <a:chOff x="1046977" y="6189792"/>
              <a:chExt cx="314438" cy="379157"/>
            </a:xfrm>
          </p:grpSpPr>
          <p:cxnSp>
            <p:nvCxnSpPr>
              <p:cNvPr id="38" name="Straight Connector 37">
                <a:extLst>
                  <a:ext uri="{FF2B5EF4-FFF2-40B4-BE49-F238E27FC236}">
                    <a16:creationId xmlns:a16="http://schemas.microsoft.com/office/drawing/2014/main" id="{A044A3F2-9CF1-462E-B834-B122F38B4090}"/>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F9A5DA6E-6336-4133-B441-CAFC14E177B5}"/>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61F394DF-DF10-4690-B204-6A6FBCF338C9}"/>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3309736-92D0-42B6-AF60-1BB1322AE7D3}"/>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EBED03D9-7A6E-4447-8B8F-CB3E00D1C36F}"/>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6BD32A47-3C25-46A3-8943-8AD3257E31F5}"/>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62B01AD8-DBD8-4FD0-9BAC-C4C490AF15C7}"/>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45" name="Straight Connector 44">
                <a:extLst>
                  <a:ext uri="{FF2B5EF4-FFF2-40B4-BE49-F238E27FC236}">
                    <a16:creationId xmlns:a16="http://schemas.microsoft.com/office/drawing/2014/main" id="{9499E4D7-CB4F-42FC-9DB5-21D903803D5F}"/>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37" name="Oval 36">
              <a:extLst>
                <a:ext uri="{FF2B5EF4-FFF2-40B4-BE49-F238E27FC236}">
                  <a16:creationId xmlns:a16="http://schemas.microsoft.com/office/drawing/2014/main" id="{C51D8FA5-9CF6-4575-BE85-04C3E519119E}"/>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8" name="Freeform: Shape 57">
            <a:extLst>
              <a:ext uri="{FF2B5EF4-FFF2-40B4-BE49-F238E27FC236}">
                <a16:creationId xmlns:a16="http://schemas.microsoft.com/office/drawing/2014/main" id="{DEF7131C-E25B-4550-B62C-684A53C143C3}"/>
              </a:ext>
            </a:extLst>
          </p:cNvPr>
          <p:cNvSpPr/>
          <p:nvPr/>
        </p:nvSpPr>
        <p:spPr>
          <a:xfrm>
            <a:off x="3422452" y="2098336"/>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58BEB6AD-9ECF-4B2A-81E3-ECB17D4EF679}"/>
              </a:ext>
            </a:extLst>
          </p:cNvPr>
          <p:cNvSpPr/>
          <p:nvPr/>
        </p:nvSpPr>
        <p:spPr>
          <a:xfrm>
            <a:off x="3574852" y="2087778"/>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60" name="Straight Connector 59">
            <a:extLst>
              <a:ext uri="{FF2B5EF4-FFF2-40B4-BE49-F238E27FC236}">
                <a16:creationId xmlns:a16="http://schemas.microsoft.com/office/drawing/2014/main" id="{F9AC33DC-27A9-49FE-8E5B-09B452DB9BCC}"/>
              </a:ext>
            </a:extLst>
          </p:cNvPr>
          <p:cNvCxnSpPr>
            <a:cxnSpLocks/>
          </p:cNvCxnSpPr>
          <p:nvPr/>
        </p:nvCxnSpPr>
        <p:spPr>
          <a:xfrm>
            <a:off x="3904882" y="2248678"/>
            <a:ext cx="475685" cy="6354"/>
          </a:xfrm>
          <a:prstGeom prst="line">
            <a:avLst/>
          </a:prstGeom>
          <a:noFill/>
          <a:ln w="25400"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05C1C430-2E7F-4744-8230-65030359B443}"/>
              </a:ext>
            </a:extLst>
          </p:cNvPr>
          <p:cNvCxnSpPr>
            <a:cxnSpLocks/>
          </p:cNvCxnSpPr>
          <p:nvPr/>
        </p:nvCxnSpPr>
        <p:spPr>
          <a:xfrm>
            <a:off x="4157457" y="1829375"/>
            <a:ext cx="0" cy="751967"/>
          </a:xfrm>
          <a:prstGeom prst="line">
            <a:avLst/>
          </a:prstGeom>
          <a:noFill/>
          <a:ln w="25400" cap="flat" cmpd="sng" algn="ctr">
            <a:solidFill>
              <a:sysClr val="windowText" lastClr="000000"/>
            </a:solidFill>
            <a:prstDash val="solid"/>
            <a:miter lim="800000"/>
          </a:ln>
          <a:effectLst/>
        </p:spPr>
      </p:cxnSp>
      <p:sp>
        <p:nvSpPr>
          <p:cNvPr id="63" name="Rectangle 62">
            <a:extLst>
              <a:ext uri="{FF2B5EF4-FFF2-40B4-BE49-F238E27FC236}">
                <a16:creationId xmlns:a16="http://schemas.microsoft.com/office/drawing/2014/main" id="{1D7A5832-F877-48B3-9916-327E02BB9137}"/>
              </a:ext>
            </a:extLst>
          </p:cNvPr>
          <p:cNvSpPr/>
          <p:nvPr/>
        </p:nvSpPr>
        <p:spPr>
          <a:xfrm>
            <a:off x="1477508" y="3118358"/>
            <a:ext cx="1186154" cy="630313"/>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CCFC03D2-94CC-4FCA-8B01-32B3D2C6FBCB}"/>
              </a:ext>
            </a:extLst>
          </p:cNvPr>
          <p:cNvCxnSpPr>
            <a:cxnSpLocks/>
          </p:cNvCxnSpPr>
          <p:nvPr/>
        </p:nvCxnSpPr>
        <p:spPr>
          <a:xfrm flipV="1">
            <a:off x="2028470" y="4619326"/>
            <a:ext cx="911250" cy="0"/>
          </a:xfrm>
          <a:prstGeom prst="line">
            <a:avLst/>
          </a:prstGeom>
          <a:noFill/>
          <a:ln w="25400" cap="flat" cmpd="sng" algn="ctr">
            <a:solidFill>
              <a:sysClr val="windowText" lastClr="000000"/>
            </a:solidFill>
            <a:prstDash val="solid"/>
            <a:miter lim="800000"/>
          </a:ln>
          <a:effectLst/>
        </p:spPr>
      </p:cxnSp>
      <p:sp>
        <p:nvSpPr>
          <p:cNvPr id="47" name="Freeform: Shape 46">
            <a:extLst>
              <a:ext uri="{FF2B5EF4-FFF2-40B4-BE49-F238E27FC236}">
                <a16:creationId xmlns:a16="http://schemas.microsoft.com/office/drawing/2014/main" id="{EFB6B24D-7247-4E96-BB1A-B153885EE5BC}"/>
              </a:ext>
            </a:extLst>
          </p:cNvPr>
          <p:cNvSpPr/>
          <p:nvPr/>
        </p:nvSpPr>
        <p:spPr>
          <a:xfrm>
            <a:off x="1549422" y="4466126"/>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1CADFC7-DABE-4CE5-92BA-FC3AF80371F3}"/>
              </a:ext>
            </a:extLst>
          </p:cNvPr>
          <p:cNvSpPr/>
          <p:nvPr/>
        </p:nvSpPr>
        <p:spPr>
          <a:xfrm>
            <a:off x="1701822" y="4455568"/>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49" name="Straight Connector 48">
            <a:extLst>
              <a:ext uri="{FF2B5EF4-FFF2-40B4-BE49-F238E27FC236}">
                <a16:creationId xmlns:a16="http://schemas.microsoft.com/office/drawing/2014/main" id="{B732EC0A-9D76-43DF-A73C-54236986A8DA}"/>
              </a:ext>
            </a:extLst>
          </p:cNvPr>
          <p:cNvCxnSpPr>
            <a:cxnSpLocks/>
          </p:cNvCxnSpPr>
          <p:nvPr/>
        </p:nvCxnSpPr>
        <p:spPr>
          <a:xfrm>
            <a:off x="1367589" y="4647400"/>
            <a:ext cx="179364" cy="0"/>
          </a:xfrm>
          <a:prstGeom prst="line">
            <a:avLst/>
          </a:prstGeom>
          <a:noFill/>
          <a:ln w="2540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35FCD0ED-F502-4D07-9626-FB14844284FD}"/>
              </a:ext>
            </a:extLst>
          </p:cNvPr>
          <p:cNvCxnSpPr>
            <a:cxnSpLocks/>
          </p:cNvCxnSpPr>
          <p:nvPr/>
        </p:nvCxnSpPr>
        <p:spPr>
          <a:xfrm>
            <a:off x="1355563" y="4210443"/>
            <a:ext cx="0" cy="817766"/>
          </a:xfrm>
          <a:prstGeom prst="line">
            <a:avLst/>
          </a:prstGeom>
          <a:noFill/>
          <a:ln w="25400" cap="flat" cmpd="sng" algn="ctr">
            <a:solidFill>
              <a:sysClr val="windowText" lastClr="000000"/>
            </a:solidFill>
            <a:prstDash val="solid"/>
            <a:miter lim="800000"/>
          </a:ln>
          <a:effectLst/>
        </p:spPr>
      </p:cxnSp>
      <p:cxnSp>
        <p:nvCxnSpPr>
          <p:cNvPr id="7" name="Straight Arrow Connector 6">
            <a:extLst>
              <a:ext uri="{FF2B5EF4-FFF2-40B4-BE49-F238E27FC236}">
                <a16:creationId xmlns:a16="http://schemas.microsoft.com/office/drawing/2014/main" id="{E95C639F-C773-4DC9-A870-3CCF7050CFDA}"/>
              </a:ext>
            </a:extLst>
          </p:cNvPr>
          <p:cNvCxnSpPr/>
          <p:nvPr/>
        </p:nvCxnSpPr>
        <p:spPr>
          <a:xfrm flipH="1">
            <a:off x="965714" y="4271211"/>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54" name="Content Placeholder 2">
            <a:extLst>
              <a:ext uri="{FF2B5EF4-FFF2-40B4-BE49-F238E27FC236}">
                <a16:creationId xmlns:a16="http://schemas.microsoft.com/office/drawing/2014/main" id="{45CC0E89-509E-4131-8A07-117F81444374}"/>
              </a:ext>
            </a:extLst>
          </p:cNvPr>
          <p:cNvSpPr txBox="1">
            <a:spLocks/>
          </p:cNvSpPr>
          <p:nvPr/>
        </p:nvSpPr>
        <p:spPr>
          <a:xfrm>
            <a:off x="4982471" y="1486593"/>
            <a:ext cx="4386923"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PPM capacity is 2 MVA (ie 2 x 1 MVA)</a:t>
            </a:r>
          </a:p>
          <a:p>
            <a:pPr>
              <a:lnSpc>
                <a:spcPct val="100000"/>
              </a:lnSpc>
            </a:pPr>
            <a:r>
              <a:rPr lang="en-GB" sz="1400" dirty="0">
                <a:solidFill>
                  <a:schemeClr val="tx1"/>
                </a:solidFill>
              </a:rPr>
              <a:t>SGPM capacity is 2 MVA</a:t>
            </a:r>
          </a:p>
          <a:p>
            <a:pPr>
              <a:lnSpc>
                <a:spcPct val="100000"/>
              </a:lnSpc>
            </a:pPr>
            <a:r>
              <a:rPr lang="en-GB" sz="1400" dirty="0">
                <a:solidFill>
                  <a:schemeClr val="tx1"/>
                </a:solidFill>
              </a:rPr>
              <a:t>Load is 2.5 MW </a:t>
            </a:r>
          </a:p>
          <a:p>
            <a:pPr>
              <a:lnSpc>
                <a:spcPct val="100000"/>
              </a:lnSpc>
            </a:pPr>
            <a:endParaRPr lang="en-GB" sz="1400" dirty="0">
              <a:solidFill>
                <a:schemeClr val="tx1"/>
              </a:solidFill>
            </a:endParaRPr>
          </a:p>
          <a:p>
            <a:pPr>
              <a:lnSpc>
                <a:spcPct val="100000"/>
              </a:lnSpc>
            </a:pPr>
            <a:endParaRPr lang="en-GB" sz="1400" dirty="0">
              <a:solidFill>
                <a:schemeClr val="tx1"/>
              </a:solidFill>
            </a:endParaRPr>
          </a:p>
          <a:p>
            <a:pPr>
              <a:lnSpc>
                <a:spcPct val="100000"/>
              </a:lnSpc>
            </a:pPr>
            <a:endParaRPr lang="en-GB" sz="1400" dirty="0">
              <a:solidFill>
                <a:schemeClr val="tx1"/>
              </a:solidFill>
            </a:endParaRPr>
          </a:p>
          <a:p>
            <a:pPr>
              <a:lnSpc>
                <a:spcPct val="100000"/>
              </a:lnSpc>
            </a:pPr>
            <a:endParaRPr lang="en-GB" sz="1400" dirty="0">
              <a:solidFill>
                <a:schemeClr val="tx1"/>
              </a:solidFill>
            </a:endParaRPr>
          </a:p>
          <a:p>
            <a:pPr>
              <a:lnSpc>
                <a:spcPct val="100000"/>
              </a:lnSpc>
            </a:pPr>
            <a:r>
              <a:rPr lang="en-GB" sz="1400" dirty="0">
                <a:solidFill>
                  <a:schemeClr val="tx1"/>
                </a:solidFill>
              </a:rPr>
              <a:t>RC of PPM is 2 x </a:t>
            </a:r>
            <a:r>
              <a:rPr lang="en-GB" sz="1400" dirty="0" err="1">
                <a:solidFill>
                  <a:schemeClr val="tx1"/>
                </a:solidFill>
              </a:rPr>
              <a:t>pf</a:t>
            </a:r>
            <a:r>
              <a:rPr lang="en-GB" sz="1400" baseline="-25000" dirty="0" err="1">
                <a:solidFill>
                  <a:schemeClr val="tx1"/>
                </a:solidFill>
              </a:rPr>
              <a:t>x</a:t>
            </a:r>
            <a:r>
              <a:rPr lang="en-GB" sz="1400" dirty="0">
                <a:solidFill>
                  <a:schemeClr val="tx1"/>
                </a:solidFill>
              </a:rPr>
              <a:t> MW</a:t>
            </a:r>
          </a:p>
          <a:p>
            <a:pPr>
              <a:lnSpc>
                <a:spcPct val="100000"/>
              </a:lnSpc>
            </a:pPr>
            <a:r>
              <a:rPr lang="en-GB" sz="1400" dirty="0">
                <a:solidFill>
                  <a:schemeClr val="tx1"/>
                </a:solidFill>
              </a:rPr>
              <a:t>RC of SPGM is 2 x </a:t>
            </a:r>
            <a:r>
              <a:rPr lang="en-GB" sz="1400" dirty="0" err="1">
                <a:solidFill>
                  <a:schemeClr val="tx1"/>
                </a:solidFill>
              </a:rPr>
              <a:t>pf</a:t>
            </a:r>
            <a:r>
              <a:rPr lang="en-GB" sz="1400" baseline="-25000" dirty="0" err="1">
                <a:solidFill>
                  <a:schemeClr val="tx1"/>
                </a:solidFill>
              </a:rPr>
              <a:t>y</a:t>
            </a:r>
            <a:r>
              <a:rPr lang="en-GB" sz="1400" dirty="0">
                <a:solidFill>
                  <a:schemeClr val="tx1"/>
                </a:solidFill>
              </a:rPr>
              <a:t> MW</a:t>
            </a:r>
          </a:p>
          <a:p>
            <a:pPr>
              <a:lnSpc>
                <a:spcPct val="100000"/>
              </a:lnSpc>
            </a:pPr>
            <a:r>
              <a:rPr lang="en-GB" sz="1100" dirty="0">
                <a:solidFill>
                  <a:schemeClr val="tx1"/>
                </a:solidFill>
              </a:rPr>
              <a:t>Where pf = required power factor:</a:t>
            </a:r>
          </a:p>
          <a:p>
            <a:pPr>
              <a:lnSpc>
                <a:spcPct val="100000"/>
              </a:lnSpc>
              <a:spcBef>
                <a:spcPts val="0"/>
              </a:spcBef>
            </a:pPr>
            <a:r>
              <a:rPr lang="en-GB" sz="1100" dirty="0">
                <a:solidFill>
                  <a:schemeClr val="tx1"/>
                </a:solidFill>
              </a:rPr>
              <a:t>Type A and B: ±0.95</a:t>
            </a:r>
          </a:p>
          <a:p>
            <a:pPr>
              <a:lnSpc>
                <a:spcPct val="100000"/>
              </a:lnSpc>
              <a:spcBef>
                <a:spcPts val="0"/>
              </a:spcBef>
            </a:pPr>
            <a:r>
              <a:rPr lang="en-GB" sz="1100" dirty="0">
                <a:solidFill>
                  <a:schemeClr val="tx1"/>
                </a:solidFill>
              </a:rPr>
              <a:t>Type C and D SPGM: ±0.92</a:t>
            </a:r>
          </a:p>
          <a:p>
            <a:pPr>
              <a:lnSpc>
                <a:spcPct val="100000"/>
              </a:lnSpc>
              <a:spcBef>
                <a:spcPts val="0"/>
              </a:spcBef>
            </a:pPr>
            <a:r>
              <a:rPr lang="en-GB" sz="1100" dirty="0">
                <a:solidFill>
                  <a:schemeClr val="tx1"/>
                </a:solidFill>
              </a:rPr>
              <a:t>Type C and D PPM: lozenge or bow tie as per G99 para 13.5.5 </a:t>
            </a:r>
          </a:p>
          <a:p>
            <a:pPr>
              <a:lnSpc>
                <a:spcPct val="100000"/>
              </a:lnSpc>
            </a:pPr>
            <a:r>
              <a:rPr lang="en-GB" sz="1400" dirty="0">
                <a:solidFill>
                  <a:schemeClr val="tx1"/>
                </a:solidFill>
              </a:rPr>
              <a:t>RC of facility* is 2 x 0.95 + 2 x 0.95 = 3.8 MW</a:t>
            </a:r>
          </a:p>
          <a:p>
            <a:pPr>
              <a:lnSpc>
                <a:spcPct val="100000"/>
              </a:lnSpc>
            </a:pPr>
            <a:r>
              <a:rPr lang="en-GB" sz="1100" dirty="0">
                <a:solidFill>
                  <a:schemeClr val="tx1"/>
                </a:solidFill>
              </a:rPr>
              <a:t>*note that there might be reactive compensation on site – which would need to be included appropriately in this calculation</a:t>
            </a:r>
          </a:p>
          <a:p>
            <a:endParaRPr lang="en-GB" dirty="0">
              <a:solidFill>
                <a:schemeClr val="tx1"/>
              </a:solidFill>
            </a:endParaRPr>
          </a:p>
          <a:p>
            <a:endParaRPr lang="en-GB" dirty="0"/>
          </a:p>
        </p:txBody>
      </p:sp>
      <p:sp>
        <p:nvSpPr>
          <p:cNvPr id="55" name="Content Placeholder 2">
            <a:extLst>
              <a:ext uri="{FF2B5EF4-FFF2-40B4-BE49-F238E27FC236}">
                <a16:creationId xmlns:a16="http://schemas.microsoft.com/office/drawing/2014/main" id="{13248BF8-89C5-44D7-A6E4-155ADCF2BE90}"/>
              </a:ext>
            </a:extLst>
          </p:cNvPr>
          <p:cNvSpPr txBox="1">
            <a:spLocks/>
          </p:cNvSpPr>
          <p:nvPr/>
        </p:nvSpPr>
        <p:spPr>
          <a:xfrm>
            <a:off x="8635692" y="1470870"/>
            <a:ext cx="3492808"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MEC could be 4 MW </a:t>
            </a:r>
            <a:r>
              <a:rPr lang="en-GB" sz="1200" dirty="0">
                <a:solidFill>
                  <a:schemeClr val="tx1"/>
                </a:solidFill>
              </a:rPr>
              <a:t>(if demand is sometime zero, or 4.4 MW if a small margin on installed capacity)</a:t>
            </a:r>
            <a:endParaRPr lang="en-GB" sz="1400" dirty="0">
              <a:solidFill>
                <a:schemeClr val="tx1"/>
              </a:solidFill>
            </a:endParaRPr>
          </a:p>
          <a:p>
            <a:pPr>
              <a:lnSpc>
                <a:spcPct val="100000"/>
              </a:lnSpc>
            </a:pPr>
            <a:r>
              <a:rPr lang="en-GB" sz="1400" dirty="0">
                <a:solidFill>
                  <a:schemeClr val="tx1"/>
                </a:solidFill>
              </a:rPr>
              <a:t>or MEC might typically be 2 MW </a:t>
            </a:r>
            <a:r>
              <a:rPr lang="en-GB" sz="1200" dirty="0">
                <a:solidFill>
                  <a:schemeClr val="tx1"/>
                </a:solidFill>
              </a:rPr>
              <a:t>(if  daytime demand is typically 2 MW)</a:t>
            </a:r>
            <a:endParaRPr lang="en-GB" sz="1400" dirty="0">
              <a:solidFill>
                <a:schemeClr val="tx1"/>
              </a:solidFill>
            </a:endParaRPr>
          </a:p>
          <a:p>
            <a:pPr>
              <a:lnSpc>
                <a:spcPct val="100000"/>
              </a:lnSpc>
            </a:pPr>
            <a:r>
              <a:rPr lang="en-GB" sz="1400" dirty="0">
                <a:solidFill>
                  <a:schemeClr val="tx1"/>
                </a:solidFill>
              </a:rPr>
              <a:t>or could be 0.1 MW or 0 </a:t>
            </a:r>
            <a:r>
              <a:rPr lang="en-GB" sz="1200" dirty="0">
                <a:solidFill>
                  <a:schemeClr val="tx1"/>
                </a:solidFill>
              </a:rPr>
              <a:t>(depending on running regime of SPGM and load profile)</a:t>
            </a:r>
            <a:endParaRPr lang="en-GB" sz="1600" dirty="0">
              <a:solidFill>
                <a:schemeClr val="tx1"/>
              </a:solidFill>
            </a:endParaRPr>
          </a:p>
          <a:p>
            <a:pPr>
              <a:lnSpc>
                <a:spcPct val="100000"/>
              </a:lnSpc>
            </a:pPr>
            <a:endParaRPr lang="en-GB" sz="1400" dirty="0">
              <a:solidFill>
                <a:schemeClr val="tx1"/>
              </a:solidFill>
            </a:endParaRPr>
          </a:p>
          <a:p>
            <a:pPr>
              <a:lnSpc>
                <a:spcPct val="100000"/>
              </a:lnSpc>
            </a:pPr>
            <a:r>
              <a:rPr lang="en-GB" sz="1400" dirty="0">
                <a:solidFill>
                  <a:schemeClr val="tx1"/>
                </a:solidFill>
              </a:rPr>
              <a:t>MIC could be 2.5 MW (or with a small margin 2.6 MW)</a:t>
            </a:r>
          </a:p>
          <a:p>
            <a:pPr>
              <a:lnSpc>
                <a:spcPct val="100000"/>
              </a:lnSpc>
            </a:pPr>
            <a:r>
              <a:rPr lang="en-GB" sz="1400" dirty="0">
                <a:solidFill>
                  <a:schemeClr val="tx1"/>
                </a:solidFill>
              </a:rPr>
              <a:t>or MIC might typically be 0.5 MW </a:t>
            </a:r>
            <a:r>
              <a:rPr lang="en-GB" sz="1200" dirty="0">
                <a:solidFill>
                  <a:schemeClr val="tx1"/>
                </a:solidFill>
              </a:rPr>
              <a:t>(if generation arranged to supply local demand at all times)</a:t>
            </a:r>
            <a:endParaRPr lang="en-GB" sz="1400" dirty="0">
              <a:solidFill>
                <a:schemeClr val="tx1"/>
              </a:solidFill>
            </a:endParaRPr>
          </a:p>
        </p:txBody>
      </p:sp>
      <p:cxnSp>
        <p:nvCxnSpPr>
          <p:cNvPr id="56" name="Straight Arrow Connector 55">
            <a:extLst>
              <a:ext uri="{FF2B5EF4-FFF2-40B4-BE49-F238E27FC236}">
                <a16:creationId xmlns:a16="http://schemas.microsoft.com/office/drawing/2014/main" id="{EACFED64-05E9-48CA-9B57-9AC50D4F0C45}"/>
              </a:ext>
            </a:extLst>
          </p:cNvPr>
          <p:cNvCxnSpPr/>
          <p:nvPr/>
        </p:nvCxnSpPr>
        <p:spPr>
          <a:xfrm flipH="1">
            <a:off x="968778" y="4380508"/>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DCA55AE-B1EE-4CE9-9C41-917DCF92CD36}"/>
              </a:ext>
            </a:extLst>
          </p:cNvPr>
          <p:cNvCxnSpPr/>
          <p:nvPr/>
        </p:nvCxnSpPr>
        <p:spPr>
          <a:xfrm flipH="1">
            <a:off x="965714" y="4529830"/>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6511A02-90F9-4B9E-B411-C1ED5A87D8AC}"/>
              </a:ext>
            </a:extLst>
          </p:cNvPr>
          <p:cNvCxnSpPr/>
          <p:nvPr/>
        </p:nvCxnSpPr>
        <p:spPr>
          <a:xfrm flipH="1">
            <a:off x="953327" y="4728411"/>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22BE009-BADA-422A-9051-F11AB64F1DD4}"/>
              </a:ext>
            </a:extLst>
          </p:cNvPr>
          <p:cNvCxnSpPr/>
          <p:nvPr/>
        </p:nvCxnSpPr>
        <p:spPr>
          <a:xfrm flipH="1">
            <a:off x="953327" y="4875586"/>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42DC15E-A67B-418A-82B3-46C8E06210B5}"/>
              </a:ext>
            </a:extLst>
          </p:cNvPr>
          <p:cNvCxnSpPr/>
          <p:nvPr/>
        </p:nvCxnSpPr>
        <p:spPr>
          <a:xfrm flipH="1">
            <a:off x="953327" y="4987029"/>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2648FD-C462-443A-97B4-0834963E58E0}"/>
              </a:ext>
            </a:extLst>
          </p:cNvPr>
          <p:cNvSpPr txBox="1"/>
          <p:nvPr/>
        </p:nvSpPr>
        <p:spPr>
          <a:xfrm>
            <a:off x="1993206" y="3166669"/>
            <a:ext cx="677503" cy="246221"/>
          </a:xfrm>
          <a:prstGeom prst="rect">
            <a:avLst/>
          </a:prstGeom>
          <a:noFill/>
        </p:spPr>
        <p:txBody>
          <a:bodyPr wrap="square" rtlCol="0">
            <a:spAutoFit/>
          </a:bodyPr>
          <a:lstStyle/>
          <a:p>
            <a:r>
              <a:rPr lang="en-GB" sz="1000" b="1" dirty="0"/>
              <a:t>2 MVA</a:t>
            </a:r>
          </a:p>
        </p:txBody>
      </p:sp>
      <p:cxnSp>
        <p:nvCxnSpPr>
          <p:cNvPr id="68" name="Straight Arrow Connector 67">
            <a:extLst>
              <a:ext uri="{FF2B5EF4-FFF2-40B4-BE49-F238E27FC236}">
                <a16:creationId xmlns:a16="http://schemas.microsoft.com/office/drawing/2014/main" id="{28FDA82B-39B0-4318-842E-D9E0766BE086}"/>
              </a:ext>
            </a:extLst>
          </p:cNvPr>
          <p:cNvCxnSpPr/>
          <p:nvPr/>
        </p:nvCxnSpPr>
        <p:spPr>
          <a:xfrm flipH="1">
            <a:off x="965713" y="4636779"/>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B7354946-6792-4678-B314-8F7AD300BFB5}"/>
              </a:ext>
            </a:extLst>
          </p:cNvPr>
          <p:cNvSpPr txBox="1"/>
          <p:nvPr/>
        </p:nvSpPr>
        <p:spPr>
          <a:xfrm>
            <a:off x="2021421" y="1756508"/>
            <a:ext cx="614225" cy="253916"/>
          </a:xfrm>
          <a:prstGeom prst="rect">
            <a:avLst/>
          </a:prstGeom>
          <a:noFill/>
        </p:spPr>
        <p:txBody>
          <a:bodyPr wrap="square" rtlCol="0">
            <a:spAutoFit/>
          </a:bodyPr>
          <a:lstStyle/>
          <a:p>
            <a:r>
              <a:rPr lang="en-GB" sz="1050" b="1" dirty="0"/>
              <a:t>1 MVA</a:t>
            </a:r>
          </a:p>
        </p:txBody>
      </p:sp>
      <p:sp>
        <p:nvSpPr>
          <p:cNvPr id="71" name="TextBox 70">
            <a:extLst>
              <a:ext uri="{FF2B5EF4-FFF2-40B4-BE49-F238E27FC236}">
                <a16:creationId xmlns:a16="http://schemas.microsoft.com/office/drawing/2014/main" id="{1AC81AFB-20B7-446B-B65C-050A59642B6E}"/>
              </a:ext>
            </a:extLst>
          </p:cNvPr>
          <p:cNvSpPr txBox="1"/>
          <p:nvPr/>
        </p:nvSpPr>
        <p:spPr>
          <a:xfrm>
            <a:off x="1355561" y="4175221"/>
            <a:ext cx="793215" cy="253916"/>
          </a:xfrm>
          <a:prstGeom prst="rect">
            <a:avLst/>
          </a:prstGeom>
          <a:noFill/>
        </p:spPr>
        <p:txBody>
          <a:bodyPr wrap="square" rtlCol="0">
            <a:spAutoFit/>
          </a:bodyPr>
          <a:lstStyle/>
          <a:p>
            <a:r>
              <a:rPr lang="en-GB" sz="1050" b="1" dirty="0"/>
              <a:t>2.5 MW</a:t>
            </a:r>
            <a:endParaRPr lang="en-GB" sz="1200" b="1" dirty="0"/>
          </a:p>
        </p:txBody>
      </p:sp>
      <p:pic>
        <p:nvPicPr>
          <p:cNvPr id="65" name="Picture 64">
            <a:extLst>
              <a:ext uri="{FF2B5EF4-FFF2-40B4-BE49-F238E27FC236}">
                <a16:creationId xmlns:a16="http://schemas.microsoft.com/office/drawing/2014/main" id="{5964EB72-3B5A-4331-88CE-06291FB3D7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8264" y="3277061"/>
            <a:ext cx="354330" cy="354330"/>
          </a:xfrm>
          <a:prstGeom prst="rect">
            <a:avLst/>
          </a:prstGeom>
          <a:noFill/>
          <a:ln>
            <a:noFill/>
          </a:ln>
        </p:spPr>
      </p:pic>
      <p:sp>
        <p:nvSpPr>
          <p:cNvPr id="67" name="TextBox 66">
            <a:extLst>
              <a:ext uri="{FF2B5EF4-FFF2-40B4-BE49-F238E27FC236}">
                <a16:creationId xmlns:a16="http://schemas.microsoft.com/office/drawing/2014/main" id="{CBC5F7AE-0602-405E-B369-900870438FF5}"/>
              </a:ext>
            </a:extLst>
          </p:cNvPr>
          <p:cNvSpPr txBox="1"/>
          <p:nvPr/>
        </p:nvSpPr>
        <p:spPr>
          <a:xfrm>
            <a:off x="4150355" y="2308739"/>
            <a:ext cx="772606" cy="577081"/>
          </a:xfrm>
          <a:prstGeom prst="rect">
            <a:avLst/>
          </a:prstGeom>
          <a:noFill/>
        </p:spPr>
        <p:txBody>
          <a:bodyPr wrap="square" rtlCol="0">
            <a:spAutoFit/>
          </a:bodyPr>
          <a:lstStyle/>
          <a:p>
            <a:r>
              <a:rPr lang="en-GB" sz="1050" dirty="0"/>
              <a:t>MIC/</a:t>
            </a:r>
            <a:br>
              <a:rPr lang="en-GB" sz="1050" dirty="0"/>
            </a:br>
            <a:r>
              <a:rPr lang="en-GB" sz="1050" dirty="0"/>
              <a:t>MEC </a:t>
            </a:r>
            <a:br>
              <a:rPr lang="en-GB" sz="1050" dirty="0"/>
            </a:br>
            <a:r>
              <a:rPr lang="en-GB" sz="1050" dirty="0"/>
              <a:t>at CP</a:t>
            </a:r>
          </a:p>
        </p:txBody>
      </p:sp>
      <p:sp>
        <p:nvSpPr>
          <p:cNvPr id="3" name="TextBox 2">
            <a:extLst>
              <a:ext uri="{FF2B5EF4-FFF2-40B4-BE49-F238E27FC236}">
                <a16:creationId xmlns:a16="http://schemas.microsoft.com/office/drawing/2014/main" id="{2672CA4F-1812-474A-ACC3-264EEEA560FA}"/>
              </a:ext>
            </a:extLst>
          </p:cNvPr>
          <p:cNvSpPr txBox="1"/>
          <p:nvPr/>
        </p:nvSpPr>
        <p:spPr>
          <a:xfrm>
            <a:off x="4795024" y="631376"/>
            <a:ext cx="3144644" cy="646331"/>
          </a:xfrm>
          <a:prstGeom prst="rect">
            <a:avLst/>
          </a:prstGeom>
          <a:noFill/>
        </p:spPr>
        <p:txBody>
          <a:bodyPr wrap="square" rtlCol="0">
            <a:spAutoFit/>
          </a:bodyPr>
          <a:lstStyle/>
          <a:p>
            <a:r>
              <a:rPr lang="en-GB" i="1" dirty="0">
                <a:solidFill>
                  <a:schemeClr val="accent3"/>
                </a:solidFill>
              </a:rPr>
              <a:t>As previous slide, but with site demand</a:t>
            </a:r>
          </a:p>
        </p:txBody>
      </p:sp>
      <p:sp>
        <p:nvSpPr>
          <p:cNvPr id="72" name="TextBox 71">
            <a:extLst>
              <a:ext uri="{FF2B5EF4-FFF2-40B4-BE49-F238E27FC236}">
                <a16:creationId xmlns:a16="http://schemas.microsoft.com/office/drawing/2014/main" id="{3308B073-4CE4-4EB1-8C9D-F846792E929F}"/>
              </a:ext>
            </a:extLst>
          </p:cNvPr>
          <p:cNvSpPr txBox="1"/>
          <p:nvPr/>
        </p:nvSpPr>
        <p:spPr>
          <a:xfrm>
            <a:off x="2053189" y="2188460"/>
            <a:ext cx="591908" cy="253916"/>
          </a:xfrm>
          <a:prstGeom prst="rect">
            <a:avLst/>
          </a:prstGeom>
          <a:noFill/>
        </p:spPr>
        <p:txBody>
          <a:bodyPr wrap="square" rtlCol="0">
            <a:spAutoFit/>
          </a:bodyPr>
          <a:lstStyle/>
          <a:p>
            <a:r>
              <a:rPr lang="en-GB" sz="1050" b="1" dirty="0"/>
              <a:t>1 MVA</a:t>
            </a:r>
          </a:p>
        </p:txBody>
      </p:sp>
    </p:spTree>
    <p:extLst>
      <p:ext uri="{BB962C8B-B14F-4D97-AF65-F5344CB8AC3E}">
        <p14:creationId xmlns:p14="http://schemas.microsoft.com/office/powerpoint/2010/main" val="2010648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F462-9690-44A4-8FBB-19FA91F837CB}"/>
              </a:ext>
            </a:extLst>
          </p:cNvPr>
          <p:cNvSpPr>
            <a:spLocks noGrp="1"/>
          </p:cNvSpPr>
          <p:nvPr>
            <p:ph type="title"/>
          </p:nvPr>
        </p:nvSpPr>
        <p:spPr/>
        <p:txBody>
          <a:bodyPr/>
          <a:lstStyle/>
          <a:p>
            <a:r>
              <a:rPr lang="en-GB" dirty="0"/>
              <a:t>PPM and storage</a:t>
            </a:r>
          </a:p>
        </p:txBody>
      </p:sp>
      <p:sp>
        <p:nvSpPr>
          <p:cNvPr id="4" name="Slide Number Placeholder 3">
            <a:extLst>
              <a:ext uri="{FF2B5EF4-FFF2-40B4-BE49-F238E27FC236}">
                <a16:creationId xmlns:a16="http://schemas.microsoft.com/office/drawing/2014/main" id="{235D9EC5-0D5C-4F58-BAA9-7AD1474E6032}"/>
              </a:ext>
            </a:extLst>
          </p:cNvPr>
          <p:cNvSpPr>
            <a:spLocks noGrp="1"/>
          </p:cNvSpPr>
          <p:nvPr>
            <p:ph type="sldNum" sz="quarter" idx="12"/>
          </p:nvPr>
        </p:nvSpPr>
        <p:spPr/>
        <p:txBody>
          <a:bodyPr/>
          <a:lstStyle/>
          <a:p>
            <a:fld id="{98FF217E-B86F-EA42-9607-BE163228A213}" type="slidenum">
              <a:rPr lang="en-GB" smtClean="0"/>
              <a:pPr/>
              <a:t>56</a:t>
            </a:fld>
            <a:endParaRPr lang="en-GB"/>
          </a:p>
        </p:txBody>
      </p:sp>
      <p:sp>
        <p:nvSpPr>
          <p:cNvPr id="10" name="Rectangle 9">
            <a:extLst>
              <a:ext uri="{FF2B5EF4-FFF2-40B4-BE49-F238E27FC236}">
                <a16:creationId xmlns:a16="http://schemas.microsoft.com/office/drawing/2014/main" id="{5B01D9B0-1237-451E-8D8A-98B35FD03354}"/>
              </a:ext>
            </a:extLst>
          </p:cNvPr>
          <p:cNvSpPr/>
          <p:nvPr/>
        </p:nvSpPr>
        <p:spPr>
          <a:xfrm>
            <a:off x="1484556" y="1704126"/>
            <a:ext cx="1186154" cy="2346971"/>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D33905D6-D1FA-47B8-B0FF-EBD314CB5415}"/>
              </a:ext>
            </a:extLst>
          </p:cNvPr>
          <p:cNvCxnSpPr>
            <a:cxnSpLocks/>
          </p:cNvCxnSpPr>
          <p:nvPr/>
        </p:nvCxnSpPr>
        <p:spPr>
          <a:xfrm>
            <a:off x="2028471" y="2002159"/>
            <a:ext cx="911250" cy="0"/>
          </a:xfrm>
          <a:prstGeom prst="line">
            <a:avLst/>
          </a:prstGeom>
          <a:noFill/>
          <a:ln w="2540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F3984C15-5400-46EF-8803-E5196EBBD06C}"/>
              </a:ext>
            </a:extLst>
          </p:cNvPr>
          <p:cNvCxnSpPr>
            <a:cxnSpLocks/>
          </p:cNvCxnSpPr>
          <p:nvPr/>
        </p:nvCxnSpPr>
        <p:spPr>
          <a:xfrm flipV="1">
            <a:off x="2028470" y="2447349"/>
            <a:ext cx="911250" cy="0"/>
          </a:xfrm>
          <a:prstGeom prst="line">
            <a:avLst/>
          </a:prstGeom>
          <a:noFill/>
          <a:ln w="25400" cap="flat" cmpd="sng" algn="ctr">
            <a:solidFill>
              <a:sysClr val="windowText" lastClr="000000"/>
            </a:solidFill>
            <a:prstDash val="solid"/>
            <a:miter lim="800000"/>
          </a:ln>
          <a:effectLst/>
        </p:spPr>
      </p:cxnSp>
      <p:cxnSp>
        <p:nvCxnSpPr>
          <p:cNvPr id="13" name="Straight Connector 12">
            <a:extLst>
              <a:ext uri="{FF2B5EF4-FFF2-40B4-BE49-F238E27FC236}">
                <a16:creationId xmlns:a16="http://schemas.microsoft.com/office/drawing/2014/main" id="{DE1F1399-612D-48D0-AC4F-DC0D2EC80736}"/>
              </a:ext>
            </a:extLst>
          </p:cNvPr>
          <p:cNvCxnSpPr>
            <a:cxnSpLocks/>
          </p:cNvCxnSpPr>
          <p:nvPr/>
        </p:nvCxnSpPr>
        <p:spPr>
          <a:xfrm flipV="1">
            <a:off x="2028470" y="3443668"/>
            <a:ext cx="911250" cy="0"/>
          </a:xfrm>
          <a:prstGeom prst="line">
            <a:avLst/>
          </a:prstGeom>
          <a:noFill/>
          <a:ln w="2540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E84223C6-F482-4F17-B4A9-7509D808B195}"/>
              </a:ext>
            </a:extLst>
          </p:cNvPr>
          <p:cNvCxnSpPr>
            <a:cxnSpLocks/>
          </p:cNvCxnSpPr>
          <p:nvPr/>
        </p:nvCxnSpPr>
        <p:spPr>
          <a:xfrm>
            <a:off x="2939721" y="1781323"/>
            <a:ext cx="0" cy="3175306"/>
          </a:xfrm>
          <a:prstGeom prst="line">
            <a:avLst/>
          </a:prstGeom>
          <a:noFill/>
          <a:ln w="2540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95529DEA-2576-4D2B-8647-839E2322372D}"/>
              </a:ext>
            </a:extLst>
          </p:cNvPr>
          <p:cNvCxnSpPr>
            <a:cxnSpLocks/>
            <a:endCxn id="58" idx="2"/>
          </p:cNvCxnSpPr>
          <p:nvPr/>
        </p:nvCxnSpPr>
        <p:spPr>
          <a:xfrm>
            <a:off x="2946770" y="2258634"/>
            <a:ext cx="475685" cy="6354"/>
          </a:xfrm>
          <a:prstGeom prst="line">
            <a:avLst/>
          </a:prstGeom>
          <a:noFill/>
          <a:ln w="25400" cap="flat" cmpd="sng" algn="ctr">
            <a:solidFill>
              <a:sysClr val="windowText" lastClr="000000"/>
            </a:solidFill>
            <a:prstDash val="solid"/>
            <a:miter lim="800000"/>
          </a:ln>
          <a:effectLst/>
        </p:spPr>
      </p:cxnSp>
      <p:sp>
        <p:nvSpPr>
          <p:cNvPr id="16" name="Oval 15">
            <a:extLst>
              <a:ext uri="{FF2B5EF4-FFF2-40B4-BE49-F238E27FC236}">
                <a16:creationId xmlns:a16="http://schemas.microsoft.com/office/drawing/2014/main" id="{E973318A-A8B0-4295-99C7-979CAA3B7C43}"/>
              </a:ext>
            </a:extLst>
          </p:cNvPr>
          <p:cNvSpPr/>
          <p:nvPr/>
        </p:nvSpPr>
        <p:spPr>
          <a:xfrm>
            <a:off x="4128507" y="2222032"/>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E2B4129-E321-4365-9A00-74AC4595A8E9}"/>
              </a:ext>
            </a:extLst>
          </p:cNvPr>
          <p:cNvSpPr/>
          <p:nvPr/>
        </p:nvSpPr>
        <p:spPr>
          <a:xfrm>
            <a:off x="737884" y="1576615"/>
            <a:ext cx="3298074" cy="3577258"/>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78B7857-CD35-4D68-A291-E00585853EA8}"/>
              </a:ext>
            </a:extLst>
          </p:cNvPr>
          <p:cNvSpPr txBox="1"/>
          <p:nvPr/>
        </p:nvSpPr>
        <p:spPr>
          <a:xfrm>
            <a:off x="628567" y="5387810"/>
            <a:ext cx="1949415" cy="248209"/>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a:t>
            </a:r>
          </a:p>
        </p:txBody>
      </p:sp>
      <p:sp>
        <p:nvSpPr>
          <p:cNvPr id="19" name="TextBox 18">
            <a:extLst>
              <a:ext uri="{FF2B5EF4-FFF2-40B4-BE49-F238E27FC236}">
                <a16:creationId xmlns:a16="http://schemas.microsoft.com/office/drawing/2014/main" id="{610EF5C7-DB0C-4655-AA64-BD112DDD62F0}"/>
              </a:ext>
            </a:extLst>
          </p:cNvPr>
          <p:cNvSpPr txBox="1"/>
          <p:nvPr/>
        </p:nvSpPr>
        <p:spPr>
          <a:xfrm>
            <a:off x="628567" y="5741764"/>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pic>
        <p:nvPicPr>
          <p:cNvPr id="20" name="Graphic 19">
            <a:extLst>
              <a:ext uri="{FF2B5EF4-FFF2-40B4-BE49-F238E27FC236}">
                <a16:creationId xmlns:a16="http://schemas.microsoft.com/office/drawing/2014/main" id="{4F198F95-F8BF-4D7C-9017-7F426D69E2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9577" y="2273126"/>
            <a:ext cx="353616" cy="353616"/>
          </a:xfrm>
          <a:prstGeom prst="rect">
            <a:avLst/>
          </a:prstGeom>
        </p:spPr>
      </p:pic>
      <p:cxnSp>
        <p:nvCxnSpPr>
          <p:cNvPr id="22" name="Straight Connector 21">
            <a:extLst>
              <a:ext uri="{FF2B5EF4-FFF2-40B4-BE49-F238E27FC236}">
                <a16:creationId xmlns:a16="http://schemas.microsoft.com/office/drawing/2014/main" id="{9C94A28D-1EA5-4884-B29D-E90DD22E34F6}"/>
              </a:ext>
            </a:extLst>
          </p:cNvPr>
          <p:cNvCxnSpPr>
            <a:cxnSpLocks/>
          </p:cNvCxnSpPr>
          <p:nvPr/>
        </p:nvCxnSpPr>
        <p:spPr>
          <a:xfrm>
            <a:off x="1148252" y="2447349"/>
            <a:ext cx="541325" cy="0"/>
          </a:xfrm>
          <a:prstGeom prst="line">
            <a:avLst/>
          </a:prstGeom>
          <a:noFill/>
          <a:ln w="25400"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68D866CB-5965-43E1-819E-205EC761907E}"/>
              </a:ext>
            </a:extLst>
          </p:cNvPr>
          <p:cNvCxnSpPr>
            <a:cxnSpLocks/>
          </p:cNvCxnSpPr>
          <p:nvPr/>
        </p:nvCxnSpPr>
        <p:spPr>
          <a:xfrm>
            <a:off x="1039412" y="2512549"/>
            <a:ext cx="58474" cy="68793"/>
          </a:xfrm>
          <a:prstGeom prst="line">
            <a:avLst/>
          </a:prstGeom>
          <a:noFill/>
          <a:ln w="19050" cap="flat" cmpd="sng" algn="ctr">
            <a:solidFill>
              <a:srgbClr val="FFC000"/>
            </a:solidFill>
            <a:prstDash val="solid"/>
            <a:miter lim="800000"/>
          </a:ln>
          <a:effectLst/>
        </p:spPr>
      </p:cxnSp>
      <p:cxnSp>
        <p:nvCxnSpPr>
          <p:cNvPr id="24" name="Straight Connector 23">
            <a:extLst>
              <a:ext uri="{FF2B5EF4-FFF2-40B4-BE49-F238E27FC236}">
                <a16:creationId xmlns:a16="http://schemas.microsoft.com/office/drawing/2014/main" id="{5619EBBD-B168-49C8-A32B-8BBAEF69C0BB}"/>
              </a:ext>
            </a:extLst>
          </p:cNvPr>
          <p:cNvCxnSpPr>
            <a:cxnSpLocks/>
          </p:cNvCxnSpPr>
          <p:nvPr/>
        </p:nvCxnSpPr>
        <p:spPr>
          <a:xfrm>
            <a:off x="849351" y="2303421"/>
            <a:ext cx="58474" cy="7947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F22A97B5-05F6-4C3A-9A2D-1194DE97EA88}"/>
              </a:ext>
            </a:extLst>
          </p:cNvPr>
          <p:cNvCxnSpPr>
            <a:cxnSpLocks/>
          </p:cNvCxnSpPr>
          <p:nvPr/>
        </p:nvCxnSpPr>
        <p:spPr>
          <a:xfrm flipH="1">
            <a:off x="1033269" y="2308739"/>
            <a:ext cx="58059" cy="57531"/>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C83C4ADC-8249-4B50-ADBD-9A130F600F20}"/>
              </a:ext>
            </a:extLst>
          </p:cNvPr>
          <p:cNvCxnSpPr>
            <a:cxnSpLocks/>
          </p:cNvCxnSpPr>
          <p:nvPr/>
        </p:nvCxnSpPr>
        <p:spPr>
          <a:xfrm flipH="1">
            <a:off x="855909" y="2508841"/>
            <a:ext cx="64599" cy="72502"/>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166720AD-0310-447A-A029-0E204A5F1E11}"/>
              </a:ext>
            </a:extLst>
          </p:cNvPr>
          <p:cNvCxnSpPr>
            <a:cxnSpLocks/>
          </p:cNvCxnSpPr>
          <p:nvPr/>
        </p:nvCxnSpPr>
        <p:spPr>
          <a:xfrm flipH="1">
            <a:off x="965714" y="2539402"/>
            <a:ext cx="3064" cy="97898"/>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BD611073-3329-426C-8DFC-B4B651B52A0C}"/>
              </a:ext>
            </a:extLst>
          </p:cNvPr>
          <p:cNvCxnSpPr>
            <a:cxnSpLocks/>
          </p:cNvCxnSpPr>
          <p:nvPr/>
        </p:nvCxnSpPr>
        <p:spPr>
          <a:xfrm>
            <a:off x="975276" y="2258143"/>
            <a:ext cx="0" cy="102456"/>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46DCC8D0-98E4-4CCD-9CD4-CEE57AC6D8BE}"/>
              </a:ext>
            </a:extLst>
          </p:cNvPr>
          <p:cNvCxnSpPr>
            <a:cxnSpLocks/>
          </p:cNvCxnSpPr>
          <p:nvPr/>
        </p:nvCxnSpPr>
        <p:spPr>
          <a:xfrm flipH="1">
            <a:off x="1066665" y="2447185"/>
            <a:ext cx="72113" cy="537"/>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F3181048-0901-4D2E-8208-753681FE2A26}"/>
              </a:ext>
            </a:extLst>
          </p:cNvPr>
          <p:cNvCxnSpPr>
            <a:cxnSpLocks/>
          </p:cNvCxnSpPr>
          <p:nvPr/>
        </p:nvCxnSpPr>
        <p:spPr>
          <a:xfrm flipH="1">
            <a:off x="824340" y="2447722"/>
            <a:ext cx="56232" cy="0"/>
          </a:xfrm>
          <a:prstGeom prst="line">
            <a:avLst/>
          </a:prstGeom>
          <a:noFill/>
          <a:ln w="19050" cap="flat" cmpd="sng" algn="ctr">
            <a:solidFill>
              <a:srgbClr val="FFC000"/>
            </a:solidFill>
            <a:prstDash val="solid"/>
            <a:miter lim="800000"/>
          </a:ln>
          <a:effectLst/>
        </p:spPr>
      </p:cxnSp>
      <p:sp>
        <p:nvSpPr>
          <p:cNvPr id="31" name="Oval 30">
            <a:extLst>
              <a:ext uri="{FF2B5EF4-FFF2-40B4-BE49-F238E27FC236}">
                <a16:creationId xmlns:a16="http://schemas.microsoft.com/office/drawing/2014/main" id="{CCDA18C6-0A6D-40D3-8790-92A16E9E4CCF}"/>
              </a:ext>
            </a:extLst>
          </p:cNvPr>
          <p:cNvSpPr/>
          <p:nvPr/>
        </p:nvSpPr>
        <p:spPr>
          <a:xfrm>
            <a:off x="880572" y="2356041"/>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14FBB1EF-371C-49FA-8DD1-0BE43147E587}"/>
              </a:ext>
            </a:extLst>
          </p:cNvPr>
          <p:cNvCxnSpPr>
            <a:cxnSpLocks/>
          </p:cNvCxnSpPr>
          <p:nvPr/>
        </p:nvCxnSpPr>
        <p:spPr>
          <a:xfrm>
            <a:off x="1138778" y="2002159"/>
            <a:ext cx="541325" cy="0"/>
          </a:xfrm>
          <a:prstGeom prst="line">
            <a:avLst/>
          </a:prstGeom>
          <a:noFill/>
          <a:ln w="25400" cap="flat" cmpd="sng" algn="ctr">
            <a:solidFill>
              <a:sysClr val="windowText" lastClr="000000"/>
            </a:solidFill>
            <a:prstDash val="solid"/>
            <a:miter lim="800000"/>
          </a:ln>
          <a:effectLst/>
        </p:spPr>
      </p:cxnSp>
      <p:pic>
        <p:nvPicPr>
          <p:cNvPr id="34" name="Graphic 33">
            <a:extLst>
              <a:ext uri="{FF2B5EF4-FFF2-40B4-BE49-F238E27FC236}">
                <a16:creationId xmlns:a16="http://schemas.microsoft.com/office/drawing/2014/main" id="{922EDC2A-C20B-4104-9AEA-CE52DBC85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0127" y="1829375"/>
            <a:ext cx="353616" cy="353616"/>
          </a:xfrm>
          <a:prstGeom prst="rect">
            <a:avLst/>
          </a:prstGeom>
        </p:spPr>
      </p:pic>
      <p:grpSp>
        <p:nvGrpSpPr>
          <p:cNvPr id="35" name="Group 34">
            <a:extLst>
              <a:ext uri="{FF2B5EF4-FFF2-40B4-BE49-F238E27FC236}">
                <a16:creationId xmlns:a16="http://schemas.microsoft.com/office/drawing/2014/main" id="{F5FC0B17-6E77-4A1E-99F3-4E46DD7E9DBD}"/>
              </a:ext>
            </a:extLst>
          </p:cNvPr>
          <p:cNvGrpSpPr/>
          <p:nvPr/>
        </p:nvGrpSpPr>
        <p:grpSpPr>
          <a:xfrm>
            <a:off x="824340" y="1816012"/>
            <a:ext cx="314438" cy="379157"/>
            <a:chOff x="1046977" y="6189792"/>
            <a:chExt cx="314438" cy="379157"/>
          </a:xfrm>
        </p:grpSpPr>
        <p:grpSp>
          <p:nvGrpSpPr>
            <p:cNvPr id="36" name="Group 35">
              <a:extLst>
                <a:ext uri="{FF2B5EF4-FFF2-40B4-BE49-F238E27FC236}">
                  <a16:creationId xmlns:a16="http://schemas.microsoft.com/office/drawing/2014/main" id="{0915884C-34C0-44AA-8A41-3F57665CD8D4}"/>
                </a:ext>
              </a:extLst>
            </p:cNvPr>
            <p:cNvGrpSpPr/>
            <p:nvPr/>
          </p:nvGrpSpPr>
          <p:grpSpPr>
            <a:xfrm>
              <a:off x="1046977" y="6189792"/>
              <a:ext cx="314438" cy="379157"/>
              <a:chOff x="1046977" y="6189792"/>
              <a:chExt cx="314438" cy="379157"/>
            </a:xfrm>
          </p:grpSpPr>
          <p:cxnSp>
            <p:nvCxnSpPr>
              <p:cNvPr id="38" name="Straight Connector 37">
                <a:extLst>
                  <a:ext uri="{FF2B5EF4-FFF2-40B4-BE49-F238E27FC236}">
                    <a16:creationId xmlns:a16="http://schemas.microsoft.com/office/drawing/2014/main" id="{A044A3F2-9CF1-462E-B834-B122F38B4090}"/>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F9A5DA6E-6336-4133-B441-CAFC14E177B5}"/>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61F394DF-DF10-4690-B204-6A6FBCF338C9}"/>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3309736-92D0-42B6-AF60-1BB1322AE7D3}"/>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EBED03D9-7A6E-4447-8B8F-CB3E00D1C36F}"/>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6BD32A47-3C25-46A3-8943-8AD3257E31F5}"/>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62B01AD8-DBD8-4FD0-9BAC-C4C490AF15C7}"/>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45" name="Straight Connector 44">
                <a:extLst>
                  <a:ext uri="{FF2B5EF4-FFF2-40B4-BE49-F238E27FC236}">
                    <a16:creationId xmlns:a16="http://schemas.microsoft.com/office/drawing/2014/main" id="{9499E4D7-CB4F-42FC-9DB5-21D903803D5F}"/>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37" name="Oval 36">
              <a:extLst>
                <a:ext uri="{FF2B5EF4-FFF2-40B4-BE49-F238E27FC236}">
                  <a16:creationId xmlns:a16="http://schemas.microsoft.com/office/drawing/2014/main" id="{C51D8FA5-9CF6-4575-BE85-04C3E519119E}"/>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8" name="Freeform: Shape 57">
            <a:extLst>
              <a:ext uri="{FF2B5EF4-FFF2-40B4-BE49-F238E27FC236}">
                <a16:creationId xmlns:a16="http://schemas.microsoft.com/office/drawing/2014/main" id="{DEF7131C-E25B-4550-B62C-684A53C143C3}"/>
              </a:ext>
            </a:extLst>
          </p:cNvPr>
          <p:cNvSpPr/>
          <p:nvPr/>
        </p:nvSpPr>
        <p:spPr>
          <a:xfrm>
            <a:off x="3422452" y="2098336"/>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58BEB6AD-9ECF-4B2A-81E3-ECB17D4EF679}"/>
              </a:ext>
            </a:extLst>
          </p:cNvPr>
          <p:cNvSpPr/>
          <p:nvPr/>
        </p:nvSpPr>
        <p:spPr>
          <a:xfrm>
            <a:off x="3574852" y="2087778"/>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60" name="Straight Connector 59">
            <a:extLst>
              <a:ext uri="{FF2B5EF4-FFF2-40B4-BE49-F238E27FC236}">
                <a16:creationId xmlns:a16="http://schemas.microsoft.com/office/drawing/2014/main" id="{F9AC33DC-27A9-49FE-8E5B-09B452DB9BCC}"/>
              </a:ext>
            </a:extLst>
          </p:cNvPr>
          <p:cNvCxnSpPr>
            <a:cxnSpLocks/>
          </p:cNvCxnSpPr>
          <p:nvPr/>
        </p:nvCxnSpPr>
        <p:spPr>
          <a:xfrm>
            <a:off x="3904882" y="2248678"/>
            <a:ext cx="475685" cy="6354"/>
          </a:xfrm>
          <a:prstGeom prst="line">
            <a:avLst/>
          </a:prstGeom>
          <a:noFill/>
          <a:ln w="25400"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05C1C430-2E7F-4744-8230-65030359B443}"/>
              </a:ext>
            </a:extLst>
          </p:cNvPr>
          <p:cNvCxnSpPr>
            <a:cxnSpLocks/>
          </p:cNvCxnSpPr>
          <p:nvPr/>
        </p:nvCxnSpPr>
        <p:spPr>
          <a:xfrm>
            <a:off x="4157457" y="1829375"/>
            <a:ext cx="0" cy="751967"/>
          </a:xfrm>
          <a:prstGeom prst="line">
            <a:avLst/>
          </a:prstGeom>
          <a:noFill/>
          <a:ln w="25400" cap="flat" cmpd="sng" algn="ctr">
            <a:solidFill>
              <a:sysClr val="windowText" lastClr="000000"/>
            </a:solidFill>
            <a:prstDash val="solid"/>
            <a:miter lim="800000"/>
          </a:ln>
          <a:effectLst/>
        </p:spPr>
      </p:cxnSp>
      <p:sp>
        <p:nvSpPr>
          <p:cNvPr id="54" name="Content Placeholder 2">
            <a:extLst>
              <a:ext uri="{FF2B5EF4-FFF2-40B4-BE49-F238E27FC236}">
                <a16:creationId xmlns:a16="http://schemas.microsoft.com/office/drawing/2014/main" id="{45CC0E89-509E-4131-8A07-117F81444374}"/>
              </a:ext>
            </a:extLst>
          </p:cNvPr>
          <p:cNvSpPr txBox="1">
            <a:spLocks/>
          </p:cNvSpPr>
          <p:nvPr/>
        </p:nvSpPr>
        <p:spPr>
          <a:xfrm>
            <a:off x="4982472" y="1486593"/>
            <a:ext cx="3337924"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PPM capacity is 20 MVA</a:t>
            </a:r>
          </a:p>
          <a:p>
            <a:pPr>
              <a:lnSpc>
                <a:spcPct val="100000"/>
              </a:lnSpc>
            </a:pPr>
            <a:endParaRPr lang="en-GB" sz="1400" dirty="0">
              <a:solidFill>
                <a:schemeClr val="tx1"/>
              </a:solidFill>
            </a:endParaRPr>
          </a:p>
          <a:p>
            <a:pPr>
              <a:lnSpc>
                <a:spcPct val="100000"/>
              </a:lnSpc>
            </a:pPr>
            <a:r>
              <a:rPr lang="en-GB" sz="1400" dirty="0">
                <a:solidFill>
                  <a:schemeClr val="tx1"/>
                </a:solidFill>
              </a:rPr>
              <a:t>RC of PPM is 20 x pf = 19 MW</a:t>
            </a:r>
          </a:p>
          <a:p>
            <a:pPr>
              <a:lnSpc>
                <a:spcPct val="100000"/>
              </a:lnSpc>
            </a:pPr>
            <a:endParaRPr lang="en-GB" sz="1400" dirty="0">
              <a:solidFill>
                <a:schemeClr val="tx1"/>
              </a:solidFill>
            </a:endParaRPr>
          </a:p>
          <a:p>
            <a:pPr>
              <a:lnSpc>
                <a:spcPct val="100000"/>
              </a:lnSpc>
            </a:pPr>
            <a:r>
              <a:rPr lang="en-GB" sz="1400" dirty="0">
                <a:solidFill>
                  <a:schemeClr val="tx1"/>
                </a:solidFill>
              </a:rPr>
              <a:t>RC of facility* is 20 x pf = 19 MW</a:t>
            </a:r>
          </a:p>
          <a:p>
            <a:pPr>
              <a:lnSpc>
                <a:spcPct val="100000"/>
              </a:lnSpc>
            </a:pPr>
            <a:r>
              <a:rPr lang="en-GB" sz="1200" dirty="0">
                <a:solidFill>
                  <a:schemeClr val="tx1"/>
                </a:solidFill>
              </a:rPr>
              <a:t>Where pf = required power factor:</a:t>
            </a:r>
          </a:p>
          <a:p>
            <a:pPr>
              <a:lnSpc>
                <a:spcPct val="100000"/>
              </a:lnSpc>
              <a:spcBef>
                <a:spcPts val="0"/>
              </a:spcBef>
            </a:pPr>
            <a:r>
              <a:rPr lang="en-GB" sz="1200" dirty="0">
                <a:solidFill>
                  <a:schemeClr val="tx1"/>
                </a:solidFill>
              </a:rPr>
              <a:t>Type A and B: ±0.95</a:t>
            </a:r>
          </a:p>
          <a:p>
            <a:pPr>
              <a:lnSpc>
                <a:spcPct val="100000"/>
              </a:lnSpc>
              <a:spcBef>
                <a:spcPts val="0"/>
              </a:spcBef>
            </a:pPr>
            <a:r>
              <a:rPr lang="en-GB" sz="1200" dirty="0">
                <a:solidFill>
                  <a:schemeClr val="tx1"/>
                </a:solidFill>
              </a:rPr>
              <a:t>Type C and D synchronous: ±0.92</a:t>
            </a:r>
          </a:p>
          <a:p>
            <a:pPr>
              <a:lnSpc>
                <a:spcPct val="100000"/>
              </a:lnSpc>
              <a:spcBef>
                <a:spcPts val="0"/>
              </a:spcBef>
            </a:pPr>
            <a:r>
              <a:rPr lang="en-GB" sz="1200" dirty="0">
                <a:solidFill>
                  <a:schemeClr val="tx1"/>
                </a:solidFill>
              </a:rPr>
              <a:t>Type C and D PPM: lozenge or bow tie as per G99 para 13.5.5 </a:t>
            </a:r>
          </a:p>
          <a:p>
            <a:pPr>
              <a:lnSpc>
                <a:spcPct val="100000"/>
              </a:lnSpc>
            </a:pPr>
            <a:endParaRPr lang="en-GB" sz="1400" dirty="0">
              <a:solidFill>
                <a:schemeClr val="tx1"/>
              </a:solidFill>
            </a:endParaRPr>
          </a:p>
          <a:p>
            <a:pPr>
              <a:lnSpc>
                <a:spcPct val="100000"/>
              </a:lnSpc>
            </a:pPr>
            <a:endParaRPr lang="en-GB" dirty="0">
              <a:solidFill>
                <a:schemeClr val="tx1"/>
              </a:solidFill>
            </a:endParaRPr>
          </a:p>
          <a:p>
            <a:pPr>
              <a:lnSpc>
                <a:spcPct val="100000"/>
              </a:lnSpc>
            </a:pPr>
            <a:r>
              <a:rPr lang="en-GB" sz="1100" dirty="0">
                <a:solidFill>
                  <a:schemeClr val="tx1"/>
                </a:solidFill>
              </a:rPr>
              <a:t>*note that there might be reactive compensation on site – which would need to be included appropriately in this calculation</a:t>
            </a:r>
          </a:p>
          <a:p>
            <a:endParaRPr lang="en-GB" dirty="0">
              <a:solidFill>
                <a:schemeClr val="tx1"/>
              </a:solidFill>
            </a:endParaRPr>
          </a:p>
          <a:p>
            <a:endParaRPr lang="en-GB" dirty="0"/>
          </a:p>
        </p:txBody>
      </p:sp>
      <p:sp>
        <p:nvSpPr>
          <p:cNvPr id="55" name="Content Placeholder 2">
            <a:extLst>
              <a:ext uri="{FF2B5EF4-FFF2-40B4-BE49-F238E27FC236}">
                <a16:creationId xmlns:a16="http://schemas.microsoft.com/office/drawing/2014/main" id="{13248BF8-89C5-44D7-A6E4-155ADCF2BE90}"/>
              </a:ext>
            </a:extLst>
          </p:cNvPr>
          <p:cNvSpPr txBox="1">
            <a:spLocks/>
          </p:cNvSpPr>
          <p:nvPr/>
        </p:nvSpPr>
        <p:spPr>
          <a:xfrm>
            <a:off x="8699192" y="1470870"/>
            <a:ext cx="3337924"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MEC could be 20 MW </a:t>
            </a:r>
            <a:r>
              <a:rPr lang="en-GB" sz="1200" dirty="0">
                <a:solidFill>
                  <a:schemeClr val="tx1"/>
                </a:solidFill>
              </a:rPr>
              <a:t>(assuming there are market incentives to export maximum power at some times)</a:t>
            </a:r>
          </a:p>
          <a:p>
            <a:pPr>
              <a:lnSpc>
                <a:spcPct val="100000"/>
              </a:lnSpc>
            </a:pPr>
            <a:r>
              <a:rPr lang="en-GB" sz="1400" dirty="0">
                <a:solidFill>
                  <a:schemeClr val="tx1"/>
                </a:solidFill>
              </a:rPr>
              <a:t>Or MEC could be just 10 MW </a:t>
            </a:r>
            <a:r>
              <a:rPr lang="en-GB" sz="1200" dirty="0">
                <a:solidFill>
                  <a:schemeClr val="tx1"/>
                </a:solidFill>
              </a:rPr>
              <a:t>(assuming the PV and battery arranged never to be exporting at the same time)</a:t>
            </a:r>
          </a:p>
          <a:p>
            <a:pPr>
              <a:lnSpc>
                <a:spcPct val="100000"/>
              </a:lnSpc>
            </a:pPr>
            <a:endParaRPr lang="en-GB" sz="1400" dirty="0">
              <a:solidFill>
                <a:schemeClr val="tx1"/>
              </a:solidFill>
            </a:endParaRPr>
          </a:p>
          <a:p>
            <a:pPr>
              <a:lnSpc>
                <a:spcPct val="100000"/>
              </a:lnSpc>
            </a:pPr>
            <a:r>
              <a:rPr lang="en-GB" sz="1400" dirty="0">
                <a:solidFill>
                  <a:schemeClr val="tx1"/>
                </a:solidFill>
              </a:rPr>
              <a:t>MIC is probably 10 MW </a:t>
            </a:r>
            <a:r>
              <a:rPr lang="en-GB" sz="1200" dirty="0">
                <a:solidFill>
                  <a:schemeClr val="tx1"/>
                </a:solidFill>
              </a:rPr>
              <a:t>(but could be a lot less if the storage only ever charges from the PV)</a:t>
            </a:r>
            <a:endParaRPr lang="en-GB" sz="1400" dirty="0">
              <a:solidFill>
                <a:schemeClr val="tx1"/>
              </a:solidFill>
            </a:endParaRPr>
          </a:p>
        </p:txBody>
      </p:sp>
      <p:sp>
        <p:nvSpPr>
          <p:cNvPr id="69" name="TextBox 68">
            <a:extLst>
              <a:ext uri="{FF2B5EF4-FFF2-40B4-BE49-F238E27FC236}">
                <a16:creationId xmlns:a16="http://schemas.microsoft.com/office/drawing/2014/main" id="{B7354946-6792-4678-B314-8F7AD300BFB5}"/>
              </a:ext>
            </a:extLst>
          </p:cNvPr>
          <p:cNvSpPr txBox="1"/>
          <p:nvPr/>
        </p:nvSpPr>
        <p:spPr>
          <a:xfrm>
            <a:off x="2021422" y="1756508"/>
            <a:ext cx="678238" cy="253916"/>
          </a:xfrm>
          <a:prstGeom prst="rect">
            <a:avLst/>
          </a:prstGeom>
          <a:noFill/>
        </p:spPr>
        <p:txBody>
          <a:bodyPr wrap="square" rtlCol="0">
            <a:spAutoFit/>
          </a:bodyPr>
          <a:lstStyle/>
          <a:p>
            <a:r>
              <a:rPr lang="en-GB" sz="1050" b="1" dirty="0"/>
              <a:t>5 MVA</a:t>
            </a:r>
          </a:p>
        </p:txBody>
      </p:sp>
      <p:sp>
        <p:nvSpPr>
          <p:cNvPr id="67" name="TextBox 66">
            <a:extLst>
              <a:ext uri="{FF2B5EF4-FFF2-40B4-BE49-F238E27FC236}">
                <a16:creationId xmlns:a16="http://schemas.microsoft.com/office/drawing/2014/main" id="{CBC5F7AE-0602-405E-B369-900870438FF5}"/>
              </a:ext>
            </a:extLst>
          </p:cNvPr>
          <p:cNvSpPr txBox="1"/>
          <p:nvPr/>
        </p:nvSpPr>
        <p:spPr>
          <a:xfrm>
            <a:off x="4150355" y="2308739"/>
            <a:ext cx="772606" cy="577081"/>
          </a:xfrm>
          <a:prstGeom prst="rect">
            <a:avLst/>
          </a:prstGeom>
          <a:noFill/>
        </p:spPr>
        <p:txBody>
          <a:bodyPr wrap="square" rtlCol="0">
            <a:spAutoFit/>
          </a:bodyPr>
          <a:lstStyle/>
          <a:p>
            <a:r>
              <a:rPr lang="en-GB" sz="1050" dirty="0"/>
              <a:t>MIC/</a:t>
            </a:r>
            <a:br>
              <a:rPr lang="en-GB" sz="1050" dirty="0"/>
            </a:br>
            <a:r>
              <a:rPr lang="en-GB" sz="1050" dirty="0"/>
              <a:t>MEC </a:t>
            </a:r>
            <a:br>
              <a:rPr lang="en-GB" sz="1050" dirty="0"/>
            </a:br>
            <a:r>
              <a:rPr lang="en-GB" sz="1050" dirty="0"/>
              <a:t>at CP</a:t>
            </a:r>
          </a:p>
        </p:txBody>
      </p:sp>
      <p:pic>
        <p:nvPicPr>
          <p:cNvPr id="72" name="Picture 71">
            <a:extLst>
              <a:ext uri="{FF2B5EF4-FFF2-40B4-BE49-F238E27FC236}">
                <a16:creationId xmlns:a16="http://schemas.microsoft.com/office/drawing/2014/main" id="{93411B72-C3EB-4183-AAAD-C94C17A2EC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7176" y="3245871"/>
            <a:ext cx="237490" cy="420370"/>
          </a:xfrm>
          <a:prstGeom prst="rect">
            <a:avLst/>
          </a:prstGeom>
          <a:noFill/>
          <a:ln>
            <a:noFill/>
          </a:ln>
        </p:spPr>
      </p:pic>
      <p:sp>
        <p:nvSpPr>
          <p:cNvPr id="49" name="TextBox 48">
            <a:extLst>
              <a:ext uri="{FF2B5EF4-FFF2-40B4-BE49-F238E27FC236}">
                <a16:creationId xmlns:a16="http://schemas.microsoft.com/office/drawing/2014/main" id="{CA234A8A-22CF-4953-85F2-2C3122BAD4C5}"/>
              </a:ext>
            </a:extLst>
          </p:cNvPr>
          <p:cNvSpPr txBox="1"/>
          <p:nvPr/>
        </p:nvSpPr>
        <p:spPr>
          <a:xfrm>
            <a:off x="4795023" y="631376"/>
            <a:ext cx="4118517" cy="646331"/>
          </a:xfrm>
          <a:prstGeom prst="rect">
            <a:avLst/>
          </a:prstGeom>
          <a:noFill/>
        </p:spPr>
        <p:txBody>
          <a:bodyPr wrap="square" rtlCol="0">
            <a:spAutoFit/>
          </a:bodyPr>
          <a:lstStyle/>
          <a:p>
            <a:r>
              <a:rPr lang="en-GB" i="1" dirty="0">
                <a:solidFill>
                  <a:schemeClr val="accent3"/>
                </a:solidFill>
              </a:rPr>
              <a:t>As first example, but with storage forming part of the PPM</a:t>
            </a:r>
          </a:p>
        </p:txBody>
      </p:sp>
      <p:sp>
        <p:nvSpPr>
          <p:cNvPr id="50" name="TextBox 49">
            <a:extLst>
              <a:ext uri="{FF2B5EF4-FFF2-40B4-BE49-F238E27FC236}">
                <a16:creationId xmlns:a16="http://schemas.microsoft.com/office/drawing/2014/main" id="{A8C94732-69FC-4D6E-A3A8-16EB9FB99A93}"/>
              </a:ext>
            </a:extLst>
          </p:cNvPr>
          <p:cNvSpPr txBox="1"/>
          <p:nvPr/>
        </p:nvSpPr>
        <p:spPr>
          <a:xfrm>
            <a:off x="2000256" y="2190317"/>
            <a:ext cx="678238" cy="253916"/>
          </a:xfrm>
          <a:prstGeom prst="rect">
            <a:avLst/>
          </a:prstGeom>
          <a:noFill/>
        </p:spPr>
        <p:txBody>
          <a:bodyPr wrap="square" rtlCol="0">
            <a:spAutoFit/>
          </a:bodyPr>
          <a:lstStyle/>
          <a:p>
            <a:r>
              <a:rPr lang="en-GB" sz="1050" b="1" dirty="0"/>
              <a:t>5 MVA</a:t>
            </a:r>
          </a:p>
        </p:txBody>
      </p:sp>
      <p:sp>
        <p:nvSpPr>
          <p:cNvPr id="51" name="TextBox 50">
            <a:extLst>
              <a:ext uri="{FF2B5EF4-FFF2-40B4-BE49-F238E27FC236}">
                <a16:creationId xmlns:a16="http://schemas.microsoft.com/office/drawing/2014/main" id="{59616D15-EA01-4BFD-9C95-54F37DA962F1}"/>
              </a:ext>
            </a:extLst>
          </p:cNvPr>
          <p:cNvSpPr txBox="1"/>
          <p:nvPr/>
        </p:nvSpPr>
        <p:spPr>
          <a:xfrm>
            <a:off x="1989906" y="2988838"/>
            <a:ext cx="678238" cy="253916"/>
          </a:xfrm>
          <a:prstGeom prst="rect">
            <a:avLst/>
          </a:prstGeom>
          <a:noFill/>
        </p:spPr>
        <p:txBody>
          <a:bodyPr wrap="square" rtlCol="0">
            <a:spAutoFit/>
          </a:bodyPr>
          <a:lstStyle/>
          <a:p>
            <a:r>
              <a:rPr lang="en-GB" sz="1050" b="1" dirty="0"/>
              <a:t>10 MVA</a:t>
            </a:r>
          </a:p>
        </p:txBody>
      </p:sp>
    </p:spTree>
    <p:extLst>
      <p:ext uri="{BB962C8B-B14F-4D97-AF65-F5344CB8AC3E}">
        <p14:creationId xmlns:p14="http://schemas.microsoft.com/office/powerpoint/2010/main" val="1031975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F462-9690-44A4-8FBB-19FA91F837CB}"/>
              </a:ext>
            </a:extLst>
          </p:cNvPr>
          <p:cNvSpPr>
            <a:spLocks noGrp="1"/>
          </p:cNvSpPr>
          <p:nvPr>
            <p:ph type="title"/>
          </p:nvPr>
        </p:nvSpPr>
        <p:spPr/>
        <p:txBody>
          <a:bodyPr/>
          <a:lstStyle/>
          <a:p>
            <a:r>
              <a:rPr lang="en-GB" dirty="0"/>
              <a:t>PPM and storage; PGM output limited</a:t>
            </a:r>
          </a:p>
        </p:txBody>
      </p:sp>
      <p:sp>
        <p:nvSpPr>
          <p:cNvPr id="4" name="Slide Number Placeholder 3">
            <a:extLst>
              <a:ext uri="{FF2B5EF4-FFF2-40B4-BE49-F238E27FC236}">
                <a16:creationId xmlns:a16="http://schemas.microsoft.com/office/drawing/2014/main" id="{235D9EC5-0D5C-4F58-BAA9-7AD1474E6032}"/>
              </a:ext>
            </a:extLst>
          </p:cNvPr>
          <p:cNvSpPr>
            <a:spLocks noGrp="1"/>
          </p:cNvSpPr>
          <p:nvPr>
            <p:ph type="sldNum" sz="quarter" idx="12"/>
          </p:nvPr>
        </p:nvSpPr>
        <p:spPr/>
        <p:txBody>
          <a:bodyPr/>
          <a:lstStyle/>
          <a:p>
            <a:fld id="{98FF217E-B86F-EA42-9607-BE163228A213}" type="slidenum">
              <a:rPr lang="en-GB" smtClean="0"/>
              <a:pPr/>
              <a:t>57</a:t>
            </a:fld>
            <a:endParaRPr lang="en-GB"/>
          </a:p>
        </p:txBody>
      </p:sp>
      <p:sp>
        <p:nvSpPr>
          <p:cNvPr id="10" name="Rectangle 9">
            <a:extLst>
              <a:ext uri="{FF2B5EF4-FFF2-40B4-BE49-F238E27FC236}">
                <a16:creationId xmlns:a16="http://schemas.microsoft.com/office/drawing/2014/main" id="{5B01D9B0-1237-451E-8D8A-98B35FD03354}"/>
              </a:ext>
            </a:extLst>
          </p:cNvPr>
          <p:cNvSpPr/>
          <p:nvPr/>
        </p:nvSpPr>
        <p:spPr>
          <a:xfrm>
            <a:off x="1484556" y="1704126"/>
            <a:ext cx="1186154" cy="2346971"/>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D33905D6-D1FA-47B8-B0FF-EBD314CB5415}"/>
              </a:ext>
            </a:extLst>
          </p:cNvPr>
          <p:cNvCxnSpPr>
            <a:cxnSpLocks/>
          </p:cNvCxnSpPr>
          <p:nvPr/>
        </p:nvCxnSpPr>
        <p:spPr>
          <a:xfrm>
            <a:off x="2028471" y="2002159"/>
            <a:ext cx="911250" cy="0"/>
          </a:xfrm>
          <a:prstGeom prst="line">
            <a:avLst/>
          </a:prstGeom>
          <a:noFill/>
          <a:ln w="2540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F3984C15-5400-46EF-8803-E5196EBBD06C}"/>
              </a:ext>
            </a:extLst>
          </p:cNvPr>
          <p:cNvCxnSpPr>
            <a:cxnSpLocks/>
          </p:cNvCxnSpPr>
          <p:nvPr/>
        </p:nvCxnSpPr>
        <p:spPr>
          <a:xfrm flipV="1">
            <a:off x="2028470" y="2447349"/>
            <a:ext cx="911250" cy="0"/>
          </a:xfrm>
          <a:prstGeom prst="line">
            <a:avLst/>
          </a:prstGeom>
          <a:noFill/>
          <a:ln w="25400" cap="flat" cmpd="sng" algn="ctr">
            <a:solidFill>
              <a:sysClr val="windowText" lastClr="000000"/>
            </a:solidFill>
            <a:prstDash val="solid"/>
            <a:miter lim="800000"/>
          </a:ln>
          <a:effectLst/>
        </p:spPr>
      </p:cxnSp>
      <p:cxnSp>
        <p:nvCxnSpPr>
          <p:cNvPr id="13" name="Straight Connector 12">
            <a:extLst>
              <a:ext uri="{FF2B5EF4-FFF2-40B4-BE49-F238E27FC236}">
                <a16:creationId xmlns:a16="http://schemas.microsoft.com/office/drawing/2014/main" id="{DE1F1399-612D-48D0-AC4F-DC0D2EC80736}"/>
              </a:ext>
            </a:extLst>
          </p:cNvPr>
          <p:cNvCxnSpPr>
            <a:cxnSpLocks/>
          </p:cNvCxnSpPr>
          <p:nvPr/>
        </p:nvCxnSpPr>
        <p:spPr>
          <a:xfrm flipV="1">
            <a:off x="2028470" y="3443668"/>
            <a:ext cx="911250" cy="0"/>
          </a:xfrm>
          <a:prstGeom prst="line">
            <a:avLst/>
          </a:prstGeom>
          <a:noFill/>
          <a:ln w="2540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E84223C6-F482-4F17-B4A9-7509D808B195}"/>
              </a:ext>
            </a:extLst>
          </p:cNvPr>
          <p:cNvCxnSpPr>
            <a:cxnSpLocks/>
          </p:cNvCxnSpPr>
          <p:nvPr/>
        </p:nvCxnSpPr>
        <p:spPr>
          <a:xfrm>
            <a:off x="2939721" y="1781323"/>
            <a:ext cx="0" cy="3175306"/>
          </a:xfrm>
          <a:prstGeom prst="line">
            <a:avLst/>
          </a:prstGeom>
          <a:noFill/>
          <a:ln w="2540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95529DEA-2576-4D2B-8647-839E2322372D}"/>
              </a:ext>
            </a:extLst>
          </p:cNvPr>
          <p:cNvCxnSpPr>
            <a:cxnSpLocks/>
            <a:endCxn id="58" idx="2"/>
          </p:cNvCxnSpPr>
          <p:nvPr/>
        </p:nvCxnSpPr>
        <p:spPr>
          <a:xfrm>
            <a:off x="2934359" y="2273136"/>
            <a:ext cx="191313" cy="0"/>
          </a:xfrm>
          <a:prstGeom prst="line">
            <a:avLst/>
          </a:prstGeom>
          <a:noFill/>
          <a:ln w="25400" cap="flat" cmpd="sng" algn="ctr">
            <a:solidFill>
              <a:sysClr val="windowText" lastClr="000000"/>
            </a:solidFill>
            <a:prstDash val="solid"/>
            <a:miter lim="800000"/>
          </a:ln>
          <a:effectLst/>
        </p:spPr>
      </p:cxnSp>
      <p:sp>
        <p:nvSpPr>
          <p:cNvPr id="16" name="Oval 15">
            <a:extLst>
              <a:ext uri="{FF2B5EF4-FFF2-40B4-BE49-F238E27FC236}">
                <a16:creationId xmlns:a16="http://schemas.microsoft.com/office/drawing/2014/main" id="{E973318A-A8B0-4295-99C7-979CAA3B7C43}"/>
              </a:ext>
            </a:extLst>
          </p:cNvPr>
          <p:cNvSpPr/>
          <p:nvPr/>
        </p:nvSpPr>
        <p:spPr>
          <a:xfrm>
            <a:off x="4128507" y="2222032"/>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E2B4129-E321-4365-9A00-74AC4595A8E9}"/>
              </a:ext>
            </a:extLst>
          </p:cNvPr>
          <p:cNvSpPr/>
          <p:nvPr/>
        </p:nvSpPr>
        <p:spPr>
          <a:xfrm>
            <a:off x="737884" y="1576615"/>
            <a:ext cx="3298074" cy="3577258"/>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78B7857-CD35-4D68-A291-E00585853EA8}"/>
              </a:ext>
            </a:extLst>
          </p:cNvPr>
          <p:cNvSpPr txBox="1"/>
          <p:nvPr/>
        </p:nvSpPr>
        <p:spPr>
          <a:xfrm>
            <a:off x="628567" y="5387810"/>
            <a:ext cx="1949415" cy="248209"/>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a:t>
            </a:r>
          </a:p>
        </p:txBody>
      </p:sp>
      <p:sp>
        <p:nvSpPr>
          <p:cNvPr id="19" name="TextBox 18">
            <a:extLst>
              <a:ext uri="{FF2B5EF4-FFF2-40B4-BE49-F238E27FC236}">
                <a16:creationId xmlns:a16="http://schemas.microsoft.com/office/drawing/2014/main" id="{610EF5C7-DB0C-4655-AA64-BD112DDD62F0}"/>
              </a:ext>
            </a:extLst>
          </p:cNvPr>
          <p:cNvSpPr txBox="1"/>
          <p:nvPr/>
        </p:nvSpPr>
        <p:spPr>
          <a:xfrm>
            <a:off x="628567" y="5741764"/>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pic>
        <p:nvPicPr>
          <p:cNvPr id="20" name="Graphic 19">
            <a:extLst>
              <a:ext uri="{FF2B5EF4-FFF2-40B4-BE49-F238E27FC236}">
                <a16:creationId xmlns:a16="http://schemas.microsoft.com/office/drawing/2014/main" id="{4F198F95-F8BF-4D7C-9017-7F426D69E2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9577" y="2273126"/>
            <a:ext cx="353616" cy="353616"/>
          </a:xfrm>
          <a:prstGeom prst="rect">
            <a:avLst/>
          </a:prstGeom>
        </p:spPr>
      </p:pic>
      <p:cxnSp>
        <p:nvCxnSpPr>
          <p:cNvPr id="22" name="Straight Connector 21">
            <a:extLst>
              <a:ext uri="{FF2B5EF4-FFF2-40B4-BE49-F238E27FC236}">
                <a16:creationId xmlns:a16="http://schemas.microsoft.com/office/drawing/2014/main" id="{9C94A28D-1EA5-4884-B29D-E90DD22E34F6}"/>
              </a:ext>
            </a:extLst>
          </p:cNvPr>
          <p:cNvCxnSpPr>
            <a:cxnSpLocks/>
          </p:cNvCxnSpPr>
          <p:nvPr/>
        </p:nvCxnSpPr>
        <p:spPr>
          <a:xfrm>
            <a:off x="1148252" y="2447349"/>
            <a:ext cx="541325" cy="0"/>
          </a:xfrm>
          <a:prstGeom prst="line">
            <a:avLst/>
          </a:prstGeom>
          <a:noFill/>
          <a:ln w="25400"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68D866CB-5965-43E1-819E-205EC761907E}"/>
              </a:ext>
            </a:extLst>
          </p:cNvPr>
          <p:cNvCxnSpPr>
            <a:cxnSpLocks/>
          </p:cNvCxnSpPr>
          <p:nvPr/>
        </p:nvCxnSpPr>
        <p:spPr>
          <a:xfrm>
            <a:off x="1039412" y="2512549"/>
            <a:ext cx="58474" cy="68793"/>
          </a:xfrm>
          <a:prstGeom prst="line">
            <a:avLst/>
          </a:prstGeom>
          <a:noFill/>
          <a:ln w="19050" cap="flat" cmpd="sng" algn="ctr">
            <a:solidFill>
              <a:srgbClr val="FFC000"/>
            </a:solidFill>
            <a:prstDash val="solid"/>
            <a:miter lim="800000"/>
          </a:ln>
          <a:effectLst/>
        </p:spPr>
      </p:cxnSp>
      <p:cxnSp>
        <p:nvCxnSpPr>
          <p:cNvPr id="24" name="Straight Connector 23">
            <a:extLst>
              <a:ext uri="{FF2B5EF4-FFF2-40B4-BE49-F238E27FC236}">
                <a16:creationId xmlns:a16="http://schemas.microsoft.com/office/drawing/2014/main" id="{5619EBBD-B168-49C8-A32B-8BBAEF69C0BB}"/>
              </a:ext>
            </a:extLst>
          </p:cNvPr>
          <p:cNvCxnSpPr>
            <a:cxnSpLocks/>
          </p:cNvCxnSpPr>
          <p:nvPr/>
        </p:nvCxnSpPr>
        <p:spPr>
          <a:xfrm>
            <a:off x="849351" y="2303421"/>
            <a:ext cx="58474" cy="7947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F22A97B5-05F6-4C3A-9A2D-1194DE97EA88}"/>
              </a:ext>
            </a:extLst>
          </p:cNvPr>
          <p:cNvCxnSpPr>
            <a:cxnSpLocks/>
          </p:cNvCxnSpPr>
          <p:nvPr/>
        </p:nvCxnSpPr>
        <p:spPr>
          <a:xfrm flipH="1">
            <a:off x="1033269" y="2308739"/>
            <a:ext cx="58059" cy="57531"/>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C83C4ADC-8249-4B50-ADBD-9A130F600F20}"/>
              </a:ext>
            </a:extLst>
          </p:cNvPr>
          <p:cNvCxnSpPr>
            <a:cxnSpLocks/>
          </p:cNvCxnSpPr>
          <p:nvPr/>
        </p:nvCxnSpPr>
        <p:spPr>
          <a:xfrm flipH="1">
            <a:off x="855909" y="2508841"/>
            <a:ext cx="64599" cy="72502"/>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166720AD-0310-447A-A029-0E204A5F1E11}"/>
              </a:ext>
            </a:extLst>
          </p:cNvPr>
          <p:cNvCxnSpPr>
            <a:cxnSpLocks/>
          </p:cNvCxnSpPr>
          <p:nvPr/>
        </p:nvCxnSpPr>
        <p:spPr>
          <a:xfrm flipH="1">
            <a:off x="965714" y="2539402"/>
            <a:ext cx="3064" cy="97898"/>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BD611073-3329-426C-8DFC-B4B651B52A0C}"/>
              </a:ext>
            </a:extLst>
          </p:cNvPr>
          <p:cNvCxnSpPr>
            <a:cxnSpLocks/>
          </p:cNvCxnSpPr>
          <p:nvPr/>
        </p:nvCxnSpPr>
        <p:spPr>
          <a:xfrm>
            <a:off x="975276" y="2258143"/>
            <a:ext cx="0" cy="102456"/>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46DCC8D0-98E4-4CCD-9CD4-CEE57AC6D8BE}"/>
              </a:ext>
            </a:extLst>
          </p:cNvPr>
          <p:cNvCxnSpPr>
            <a:cxnSpLocks/>
          </p:cNvCxnSpPr>
          <p:nvPr/>
        </p:nvCxnSpPr>
        <p:spPr>
          <a:xfrm flipH="1">
            <a:off x="1066665" y="2447185"/>
            <a:ext cx="72113" cy="537"/>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F3181048-0901-4D2E-8208-753681FE2A26}"/>
              </a:ext>
            </a:extLst>
          </p:cNvPr>
          <p:cNvCxnSpPr>
            <a:cxnSpLocks/>
          </p:cNvCxnSpPr>
          <p:nvPr/>
        </p:nvCxnSpPr>
        <p:spPr>
          <a:xfrm flipH="1">
            <a:off x="824340" y="2447722"/>
            <a:ext cx="56232" cy="0"/>
          </a:xfrm>
          <a:prstGeom prst="line">
            <a:avLst/>
          </a:prstGeom>
          <a:noFill/>
          <a:ln w="19050" cap="flat" cmpd="sng" algn="ctr">
            <a:solidFill>
              <a:srgbClr val="FFC000"/>
            </a:solidFill>
            <a:prstDash val="solid"/>
            <a:miter lim="800000"/>
          </a:ln>
          <a:effectLst/>
        </p:spPr>
      </p:cxnSp>
      <p:sp>
        <p:nvSpPr>
          <p:cNvPr id="31" name="Oval 30">
            <a:extLst>
              <a:ext uri="{FF2B5EF4-FFF2-40B4-BE49-F238E27FC236}">
                <a16:creationId xmlns:a16="http://schemas.microsoft.com/office/drawing/2014/main" id="{CCDA18C6-0A6D-40D3-8790-92A16E9E4CCF}"/>
              </a:ext>
            </a:extLst>
          </p:cNvPr>
          <p:cNvSpPr/>
          <p:nvPr/>
        </p:nvSpPr>
        <p:spPr>
          <a:xfrm>
            <a:off x="880572" y="2356041"/>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14FBB1EF-371C-49FA-8DD1-0BE43147E587}"/>
              </a:ext>
            </a:extLst>
          </p:cNvPr>
          <p:cNvCxnSpPr>
            <a:cxnSpLocks/>
          </p:cNvCxnSpPr>
          <p:nvPr/>
        </p:nvCxnSpPr>
        <p:spPr>
          <a:xfrm>
            <a:off x="1138778" y="2002159"/>
            <a:ext cx="541325" cy="0"/>
          </a:xfrm>
          <a:prstGeom prst="line">
            <a:avLst/>
          </a:prstGeom>
          <a:noFill/>
          <a:ln w="25400" cap="flat" cmpd="sng" algn="ctr">
            <a:solidFill>
              <a:sysClr val="windowText" lastClr="000000"/>
            </a:solidFill>
            <a:prstDash val="solid"/>
            <a:miter lim="800000"/>
          </a:ln>
          <a:effectLst/>
        </p:spPr>
      </p:cxnSp>
      <p:pic>
        <p:nvPicPr>
          <p:cNvPr id="34" name="Graphic 33">
            <a:extLst>
              <a:ext uri="{FF2B5EF4-FFF2-40B4-BE49-F238E27FC236}">
                <a16:creationId xmlns:a16="http://schemas.microsoft.com/office/drawing/2014/main" id="{922EDC2A-C20B-4104-9AEA-CE52DBC85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0127" y="1829375"/>
            <a:ext cx="353616" cy="353616"/>
          </a:xfrm>
          <a:prstGeom prst="rect">
            <a:avLst/>
          </a:prstGeom>
        </p:spPr>
      </p:pic>
      <p:grpSp>
        <p:nvGrpSpPr>
          <p:cNvPr id="35" name="Group 34">
            <a:extLst>
              <a:ext uri="{FF2B5EF4-FFF2-40B4-BE49-F238E27FC236}">
                <a16:creationId xmlns:a16="http://schemas.microsoft.com/office/drawing/2014/main" id="{F5FC0B17-6E77-4A1E-99F3-4E46DD7E9DBD}"/>
              </a:ext>
            </a:extLst>
          </p:cNvPr>
          <p:cNvGrpSpPr/>
          <p:nvPr/>
        </p:nvGrpSpPr>
        <p:grpSpPr>
          <a:xfrm>
            <a:off x="824340" y="1816012"/>
            <a:ext cx="314438" cy="379157"/>
            <a:chOff x="1046977" y="6189792"/>
            <a:chExt cx="314438" cy="379157"/>
          </a:xfrm>
        </p:grpSpPr>
        <p:grpSp>
          <p:nvGrpSpPr>
            <p:cNvPr id="36" name="Group 35">
              <a:extLst>
                <a:ext uri="{FF2B5EF4-FFF2-40B4-BE49-F238E27FC236}">
                  <a16:creationId xmlns:a16="http://schemas.microsoft.com/office/drawing/2014/main" id="{0915884C-34C0-44AA-8A41-3F57665CD8D4}"/>
                </a:ext>
              </a:extLst>
            </p:cNvPr>
            <p:cNvGrpSpPr/>
            <p:nvPr/>
          </p:nvGrpSpPr>
          <p:grpSpPr>
            <a:xfrm>
              <a:off x="1046977" y="6189792"/>
              <a:ext cx="314438" cy="379157"/>
              <a:chOff x="1046977" y="6189792"/>
              <a:chExt cx="314438" cy="379157"/>
            </a:xfrm>
          </p:grpSpPr>
          <p:cxnSp>
            <p:nvCxnSpPr>
              <p:cNvPr id="38" name="Straight Connector 37">
                <a:extLst>
                  <a:ext uri="{FF2B5EF4-FFF2-40B4-BE49-F238E27FC236}">
                    <a16:creationId xmlns:a16="http://schemas.microsoft.com/office/drawing/2014/main" id="{A044A3F2-9CF1-462E-B834-B122F38B4090}"/>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F9A5DA6E-6336-4133-B441-CAFC14E177B5}"/>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61F394DF-DF10-4690-B204-6A6FBCF338C9}"/>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3309736-92D0-42B6-AF60-1BB1322AE7D3}"/>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EBED03D9-7A6E-4447-8B8F-CB3E00D1C36F}"/>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6BD32A47-3C25-46A3-8943-8AD3257E31F5}"/>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62B01AD8-DBD8-4FD0-9BAC-C4C490AF15C7}"/>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45" name="Straight Connector 44">
                <a:extLst>
                  <a:ext uri="{FF2B5EF4-FFF2-40B4-BE49-F238E27FC236}">
                    <a16:creationId xmlns:a16="http://schemas.microsoft.com/office/drawing/2014/main" id="{9499E4D7-CB4F-42FC-9DB5-21D903803D5F}"/>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37" name="Oval 36">
              <a:extLst>
                <a:ext uri="{FF2B5EF4-FFF2-40B4-BE49-F238E27FC236}">
                  <a16:creationId xmlns:a16="http://schemas.microsoft.com/office/drawing/2014/main" id="{C51D8FA5-9CF6-4575-BE85-04C3E519119E}"/>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8" name="Freeform: Shape 57">
            <a:extLst>
              <a:ext uri="{FF2B5EF4-FFF2-40B4-BE49-F238E27FC236}">
                <a16:creationId xmlns:a16="http://schemas.microsoft.com/office/drawing/2014/main" id="{DEF7131C-E25B-4550-B62C-684A53C143C3}"/>
              </a:ext>
            </a:extLst>
          </p:cNvPr>
          <p:cNvSpPr/>
          <p:nvPr/>
        </p:nvSpPr>
        <p:spPr>
          <a:xfrm>
            <a:off x="3125669" y="2106484"/>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58BEB6AD-9ECF-4B2A-81E3-ECB17D4EF679}"/>
              </a:ext>
            </a:extLst>
          </p:cNvPr>
          <p:cNvSpPr/>
          <p:nvPr/>
        </p:nvSpPr>
        <p:spPr>
          <a:xfrm>
            <a:off x="3278069" y="2095926"/>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60" name="Straight Connector 59">
            <a:extLst>
              <a:ext uri="{FF2B5EF4-FFF2-40B4-BE49-F238E27FC236}">
                <a16:creationId xmlns:a16="http://schemas.microsoft.com/office/drawing/2014/main" id="{F9AC33DC-27A9-49FE-8E5B-09B452DB9BCC}"/>
              </a:ext>
            </a:extLst>
          </p:cNvPr>
          <p:cNvCxnSpPr>
            <a:cxnSpLocks/>
            <a:stCxn id="59" idx="0"/>
          </p:cNvCxnSpPr>
          <p:nvPr/>
        </p:nvCxnSpPr>
        <p:spPr>
          <a:xfrm flipV="1">
            <a:off x="3611357" y="2255032"/>
            <a:ext cx="769210" cy="7546"/>
          </a:xfrm>
          <a:prstGeom prst="line">
            <a:avLst/>
          </a:prstGeom>
          <a:noFill/>
          <a:ln w="25400"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05C1C430-2E7F-4744-8230-65030359B443}"/>
              </a:ext>
            </a:extLst>
          </p:cNvPr>
          <p:cNvCxnSpPr>
            <a:cxnSpLocks/>
          </p:cNvCxnSpPr>
          <p:nvPr/>
        </p:nvCxnSpPr>
        <p:spPr>
          <a:xfrm>
            <a:off x="4157457" y="1829375"/>
            <a:ext cx="0" cy="751967"/>
          </a:xfrm>
          <a:prstGeom prst="line">
            <a:avLst/>
          </a:prstGeom>
          <a:noFill/>
          <a:ln w="25400" cap="flat" cmpd="sng" algn="ctr">
            <a:solidFill>
              <a:sysClr val="windowText" lastClr="000000"/>
            </a:solidFill>
            <a:prstDash val="solid"/>
            <a:miter lim="800000"/>
          </a:ln>
          <a:effectLst/>
        </p:spPr>
      </p:cxnSp>
      <p:sp>
        <p:nvSpPr>
          <p:cNvPr id="54" name="Content Placeholder 2">
            <a:extLst>
              <a:ext uri="{FF2B5EF4-FFF2-40B4-BE49-F238E27FC236}">
                <a16:creationId xmlns:a16="http://schemas.microsoft.com/office/drawing/2014/main" id="{45CC0E89-509E-4131-8A07-117F81444374}"/>
              </a:ext>
            </a:extLst>
          </p:cNvPr>
          <p:cNvSpPr txBox="1">
            <a:spLocks/>
          </p:cNvSpPr>
          <p:nvPr/>
        </p:nvSpPr>
        <p:spPr>
          <a:xfrm>
            <a:off x="4982472" y="1486593"/>
            <a:ext cx="3432860"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PPM capacity is 20 MVA</a:t>
            </a:r>
          </a:p>
          <a:p>
            <a:pPr>
              <a:lnSpc>
                <a:spcPct val="100000"/>
              </a:lnSpc>
            </a:pPr>
            <a:endParaRPr lang="en-GB" sz="1400" dirty="0">
              <a:solidFill>
                <a:schemeClr val="tx1"/>
              </a:solidFill>
            </a:endParaRPr>
          </a:p>
          <a:p>
            <a:pPr>
              <a:lnSpc>
                <a:spcPct val="100000"/>
              </a:lnSpc>
            </a:pPr>
            <a:r>
              <a:rPr lang="en-GB" sz="1400" dirty="0">
                <a:solidFill>
                  <a:schemeClr val="tx1"/>
                </a:solidFill>
              </a:rPr>
              <a:t>RC of PPM is 10 x pf  = 9.5 MW</a:t>
            </a:r>
          </a:p>
          <a:p>
            <a:pPr>
              <a:lnSpc>
                <a:spcPct val="100000"/>
              </a:lnSpc>
            </a:pPr>
            <a:endParaRPr lang="en-GB" sz="1400" dirty="0">
              <a:solidFill>
                <a:schemeClr val="tx1"/>
              </a:solidFill>
            </a:endParaRPr>
          </a:p>
          <a:p>
            <a:pPr>
              <a:lnSpc>
                <a:spcPct val="100000"/>
              </a:lnSpc>
            </a:pPr>
            <a:r>
              <a:rPr lang="en-GB" sz="1400" dirty="0">
                <a:solidFill>
                  <a:schemeClr val="tx1"/>
                </a:solidFill>
              </a:rPr>
              <a:t>RC of facility* is 10 x pf = 9.5 MW</a:t>
            </a:r>
          </a:p>
          <a:p>
            <a:pPr>
              <a:lnSpc>
                <a:spcPct val="100000"/>
              </a:lnSpc>
            </a:pPr>
            <a:r>
              <a:rPr lang="en-GB" sz="1100" dirty="0">
                <a:solidFill>
                  <a:schemeClr val="tx1"/>
                </a:solidFill>
              </a:rPr>
              <a:t>Where pf = required power factor:</a:t>
            </a:r>
          </a:p>
          <a:p>
            <a:pPr>
              <a:lnSpc>
                <a:spcPct val="100000"/>
              </a:lnSpc>
              <a:spcBef>
                <a:spcPts val="0"/>
              </a:spcBef>
            </a:pPr>
            <a:r>
              <a:rPr lang="en-GB" sz="1100" dirty="0">
                <a:solidFill>
                  <a:schemeClr val="tx1"/>
                </a:solidFill>
              </a:rPr>
              <a:t>Type A and B: ±0.95</a:t>
            </a:r>
          </a:p>
          <a:p>
            <a:pPr>
              <a:lnSpc>
                <a:spcPct val="100000"/>
              </a:lnSpc>
              <a:spcBef>
                <a:spcPts val="0"/>
              </a:spcBef>
            </a:pPr>
            <a:r>
              <a:rPr lang="en-GB" sz="1100" dirty="0">
                <a:solidFill>
                  <a:schemeClr val="tx1"/>
                </a:solidFill>
              </a:rPr>
              <a:t>Type C and D SPGM: ±0.92</a:t>
            </a:r>
          </a:p>
          <a:p>
            <a:pPr>
              <a:lnSpc>
                <a:spcPct val="100000"/>
              </a:lnSpc>
              <a:spcBef>
                <a:spcPts val="0"/>
              </a:spcBef>
            </a:pPr>
            <a:r>
              <a:rPr lang="en-GB" sz="1100" dirty="0">
                <a:solidFill>
                  <a:schemeClr val="tx1"/>
                </a:solidFill>
              </a:rPr>
              <a:t>Type C and D PPM: lozenge or bow tie as per G99 para 13.5.5 </a:t>
            </a:r>
          </a:p>
          <a:p>
            <a:pPr>
              <a:lnSpc>
                <a:spcPct val="100000"/>
              </a:lnSpc>
            </a:pPr>
            <a:r>
              <a:rPr lang="en-GB" sz="1100" dirty="0">
                <a:solidFill>
                  <a:schemeClr val="tx1"/>
                </a:solidFill>
              </a:rPr>
              <a:t>*note that there might be reactive compensation on site – which would need to be included appropriately in this calculation</a:t>
            </a:r>
          </a:p>
          <a:p>
            <a:pPr>
              <a:lnSpc>
                <a:spcPct val="100000"/>
              </a:lnSpc>
            </a:pPr>
            <a:r>
              <a:rPr lang="en-GB" sz="1100" baseline="30000" dirty="0">
                <a:solidFill>
                  <a:schemeClr val="accent1"/>
                </a:solidFill>
              </a:rPr>
              <a:t>† </a:t>
            </a:r>
            <a:r>
              <a:rPr lang="en-GB" sz="1100" dirty="0">
                <a:solidFill>
                  <a:schemeClr val="tx1"/>
                </a:solidFill>
              </a:rPr>
              <a:t>Export limit could be any value less than 20 MVA, but likely that it will at least 10 MVA</a:t>
            </a:r>
          </a:p>
          <a:p>
            <a:pPr>
              <a:lnSpc>
                <a:spcPct val="100000"/>
              </a:lnSpc>
            </a:pPr>
            <a:endParaRPr lang="en-GB" sz="1100" dirty="0">
              <a:solidFill>
                <a:schemeClr val="tx1"/>
              </a:solidFill>
            </a:endParaRPr>
          </a:p>
          <a:p>
            <a:pPr>
              <a:lnSpc>
                <a:spcPct val="100000"/>
              </a:lnSpc>
            </a:pPr>
            <a:r>
              <a:rPr lang="en-GB" sz="1100" dirty="0">
                <a:solidFill>
                  <a:schemeClr val="tx1"/>
                </a:solidFill>
              </a:rPr>
              <a:t>Compliance based on RC – but note that it might need to be demonstrated for various mixes of generating units within the PPM</a:t>
            </a:r>
          </a:p>
          <a:p>
            <a:endParaRPr lang="en-GB" dirty="0">
              <a:solidFill>
                <a:schemeClr val="tx1"/>
              </a:solidFill>
            </a:endParaRPr>
          </a:p>
          <a:p>
            <a:endParaRPr lang="en-GB" dirty="0"/>
          </a:p>
        </p:txBody>
      </p:sp>
      <p:sp>
        <p:nvSpPr>
          <p:cNvPr id="55" name="Content Placeholder 2">
            <a:extLst>
              <a:ext uri="{FF2B5EF4-FFF2-40B4-BE49-F238E27FC236}">
                <a16:creationId xmlns:a16="http://schemas.microsoft.com/office/drawing/2014/main" id="{13248BF8-89C5-44D7-A6E4-155ADCF2BE90}"/>
              </a:ext>
            </a:extLst>
          </p:cNvPr>
          <p:cNvSpPr txBox="1">
            <a:spLocks/>
          </p:cNvSpPr>
          <p:nvPr/>
        </p:nvSpPr>
        <p:spPr>
          <a:xfrm>
            <a:off x="8699192" y="1470870"/>
            <a:ext cx="3337924"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MEC is 10 MVA </a:t>
            </a:r>
            <a:r>
              <a:rPr lang="en-GB" sz="1200" dirty="0">
                <a:solidFill>
                  <a:schemeClr val="tx1"/>
                </a:solidFill>
              </a:rPr>
              <a:t>(ie the export limit)</a:t>
            </a:r>
            <a:endParaRPr lang="en-GB" sz="1400" dirty="0">
              <a:solidFill>
                <a:schemeClr val="tx1"/>
              </a:solidFill>
            </a:endParaRPr>
          </a:p>
          <a:p>
            <a:pPr>
              <a:lnSpc>
                <a:spcPct val="100000"/>
              </a:lnSpc>
            </a:pPr>
            <a:endParaRPr lang="en-GB" sz="1400" dirty="0">
              <a:solidFill>
                <a:schemeClr val="tx1"/>
              </a:solidFill>
            </a:endParaRPr>
          </a:p>
          <a:p>
            <a:pPr>
              <a:lnSpc>
                <a:spcPct val="100000"/>
              </a:lnSpc>
            </a:pPr>
            <a:r>
              <a:rPr lang="en-GB" sz="1400" dirty="0">
                <a:solidFill>
                  <a:schemeClr val="tx1"/>
                </a:solidFill>
              </a:rPr>
              <a:t>MIC could well be 10 MVA </a:t>
            </a:r>
            <a:r>
              <a:rPr lang="en-GB" sz="1200" dirty="0">
                <a:solidFill>
                  <a:schemeClr val="tx1"/>
                </a:solidFill>
              </a:rPr>
              <a:t>(to charge the storage, but could be a lot less)</a:t>
            </a:r>
          </a:p>
          <a:p>
            <a:pPr>
              <a:lnSpc>
                <a:spcPct val="100000"/>
              </a:lnSpc>
            </a:pPr>
            <a:endParaRPr lang="en-GB" sz="1400" dirty="0">
              <a:solidFill>
                <a:schemeClr val="tx1"/>
              </a:solidFill>
            </a:endParaRPr>
          </a:p>
          <a:p>
            <a:pPr>
              <a:lnSpc>
                <a:spcPct val="100000"/>
              </a:lnSpc>
            </a:pPr>
            <a:r>
              <a:rPr lang="en-GB" sz="1400" dirty="0">
                <a:solidFill>
                  <a:schemeClr val="accent3"/>
                </a:solidFill>
              </a:rPr>
              <a:t>This approach is comparable with the intrinsic design capacity concept being considered for the fast track process.</a:t>
            </a:r>
          </a:p>
        </p:txBody>
      </p:sp>
      <p:sp>
        <p:nvSpPr>
          <p:cNvPr id="67" name="TextBox 66">
            <a:extLst>
              <a:ext uri="{FF2B5EF4-FFF2-40B4-BE49-F238E27FC236}">
                <a16:creationId xmlns:a16="http://schemas.microsoft.com/office/drawing/2014/main" id="{CBC5F7AE-0602-405E-B369-900870438FF5}"/>
              </a:ext>
            </a:extLst>
          </p:cNvPr>
          <p:cNvSpPr txBox="1"/>
          <p:nvPr/>
        </p:nvSpPr>
        <p:spPr>
          <a:xfrm>
            <a:off x="4150355" y="2308739"/>
            <a:ext cx="772606" cy="577081"/>
          </a:xfrm>
          <a:prstGeom prst="rect">
            <a:avLst/>
          </a:prstGeom>
          <a:noFill/>
        </p:spPr>
        <p:txBody>
          <a:bodyPr wrap="square" rtlCol="0">
            <a:spAutoFit/>
          </a:bodyPr>
          <a:lstStyle/>
          <a:p>
            <a:r>
              <a:rPr lang="en-GB" sz="1050" dirty="0"/>
              <a:t>MIC/</a:t>
            </a:r>
            <a:br>
              <a:rPr lang="en-GB" sz="1050" dirty="0"/>
            </a:br>
            <a:r>
              <a:rPr lang="en-GB" sz="1050" dirty="0"/>
              <a:t>MEC </a:t>
            </a:r>
            <a:br>
              <a:rPr lang="en-GB" sz="1050" dirty="0"/>
            </a:br>
            <a:r>
              <a:rPr lang="en-GB" sz="1050" dirty="0"/>
              <a:t>at CP</a:t>
            </a:r>
          </a:p>
        </p:txBody>
      </p:sp>
      <p:pic>
        <p:nvPicPr>
          <p:cNvPr id="72" name="Picture 71">
            <a:extLst>
              <a:ext uri="{FF2B5EF4-FFF2-40B4-BE49-F238E27FC236}">
                <a16:creationId xmlns:a16="http://schemas.microsoft.com/office/drawing/2014/main" id="{93411B72-C3EB-4183-AAAD-C94C17A2EC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7176" y="3245871"/>
            <a:ext cx="237490" cy="420370"/>
          </a:xfrm>
          <a:prstGeom prst="rect">
            <a:avLst/>
          </a:prstGeom>
          <a:noFill/>
          <a:ln>
            <a:noFill/>
          </a:ln>
        </p:spPr>
      </p:pic>
      <p:sp>
        <p:nvSpPr>
          <p:cNvPr id="50" name="Rectangle 49">
            <a:extLst>
              <a:ext uri="{FF2B5EF4-FFF2-40B4-BE49-F238E27FC236}">
                <a16:creationId xmlns:a16="http://schemas.microsoft.com/office/drawing/2014/main" id="{ECFD7F1E-CD39-481E-89E2-663F60F14515}"/>
              </a:ext>
            </a:extLst>
          </p:cNvPr>
          <p:cNvSpPr/>
          <p:nvPr/>
        </p:nvSpPr>
        <p:spPr>
          <a:xfrm>
            <a:off x="1479493" y="4209321"/>
            <a:ext cx="1191217" cy="59350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solidFill>
              </a:rPr>
              <a:t>PPM export limitation, eg overload relay, set at 10 MVA</a:t>
            </a:r>
            <a:r>
              <a:rPr lang="en-GB" sz="1000" baseline="30000" dirty="0">
                <a:solidFill>
                  <a:schemeClr val="accent1"/>
                </a:solidFill>
              </a:rPr>
              <a:t>†</a:t>
            </a:r>
          </a:p>
        </p:txBody>
      </p:sp>
      <p:cxnSp>
        <p:nvCxnSpPr>
          <p:cNvPr id="73" name="Straight Connector 72">
            <a:extLst>
              <a:ext uri="{FF2B5EF4-FFF2-40B4-BE49-F238E27FC236}">
                <a16:creationId xmlns:a16="http://schemas.microsoft.com/office/drawing/2014/main" id="{FD553101-0955-4910-9599-5E86FCDEA447}"/>
              </a:ext>
            </a:extLst>
          </p:cNvPr>
          <p:cNvCxnSpPr/>
          <p:nvPr/>
        </p:nvCxnSpPr>
        <p:spPr>
          <a:xfrm flipH="1">
            <a:off x="1607524" y="2180525"/>
            <a:ext cx="82053" cy="82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DF93CCC-09A2-47D1-B82C-5260214A4586}"/>
              </a:ext>
            </a:extLst>
          </p:cNvPr>
          <p:cNvCxnSpPr>
            <a:cxnSpLocks/>
          </p:cNvCxnSpPr>
          <p:nvPr/>
        </p:nvCxnSpPr>
        <p:spPr>
          <a:xfrm flipH="1">
            <a:off x="1608552" y="2626742"/>
            <a:ext cx="81026" cy="81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3F74C6-0064-49BE-80D4-FCEC8D09CAF6}"/>
              </a:ext>
            </a:extLst>
          </p:cNvPr>
          <p:cNvCxnSpPr/>
          <p:nvPr/>
        </p:nvCxnSpPr>
        <p:spPr>
          <a:xfrm>
            <a:off x="1603274" y="2262578"/>
            <a:ext cx="0" cy="1946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0AD9D0F-200F-41B4-8119-F0CD0F6B2E39}"/>
              </a:ext>
            </a:extLst>
          </p:cNvPr>
          <p:cNvCxnSpPr/>
          <p:nvPr/>
        </p:nvCxnSpPr>
        <p:spPr>
          <a:xfrm flipH="1">
            <a:off x="1608552" y="3677605"/>
            <a:ext cx="208792" cy="208792"/>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02D551B-341C-409B-8EB4-2FE80A3B44E5}"/>
              </a:ext>
            </a:extLst>
          </p:cNvPr>
          <p:cNvSpPr txBox="1"/>
          <p:nvPr/>
        </p:nvSpPr>
        <p:spPr>
          <a:xfrm>
            <a:off x="6096000" y="308210"/>
            <a:ext cx="3624000" cy="646331"/>
          </a:xfrm>
          <a:prstGeom prst="rect">
            <a:avLst/>
          </a:prstGeom>
          <a:noFill/>
        </p:spPr>
        <p:txBody>
          <a:bodyPr wrap="square" rtlCol="0">
            <a:spAutoFit/>
          </a:bodyPr>
          <a:lstStyle/>
          <a:p>
            <a:r>
              <a:rPr lang="en-GB" i="1" dirty="0">
                <a:solidFill>
                  <a:schemeClr val="accent3"/>
                </a:solidFill>
              </a:rPr>
              <a:t>As previous slide, but with the PPM output restricted</a:t>
            </a:r>
          </a:p>
        </p:txBody>
      </p:sp>
      <p:sp>
        <p:nvSpPr>
          <p:cNvPr id="56" name="TextBox 55">
            <a:extLst>
              <a:ext uri="{FF2B5EF4-FFF2-40B4-BE49-F238E27FC236}">
                <a16:creationId xmlns:a16="http://schemas.microsoft.com/office/drawing/2014/main" id="{05F84B86-29BE-4F64-A86D-D425F6F820DE}"/>
              </a:ext>
            </a:extLst>
          </p:cNvPr>
          <p:cNvSpPr txBox="1"/>
          <p:nvPr/>
        </p:nvSpPr>
        <p:spPr>
          <a:xfrm>
            <a:off x="2021422" y="1756508"/>
            <a:ext cx="678238" cy="253916"/>
          </a:xfrm>
          <a:prstGeom prst="rect">
            <a:avLst/>
          </a:prstGeom>
          <a:noFill/>
        </p:spPr>
        <p:txBody>
          <a:bodyPr wrap="square" rtlCol="0">
            <a:spAutoFit/>
          </a:bodyPr>
          <a:lstStyle/>
          <a:p>
            <a:r>
              <a:rPr lang="en-GB" sz="1050" b="1" dirty="0"/>
              <a:t>5 MVA</a:t>
            </a:r>
          </a:p>
        </p:txBody>
      </p:sp>
      <p:sp>
        <p:nvSpPr>
          <p:cNvPr id="57" name="TextBox 56">
            <a:extLst>
              <a:ext uri="{FF2B5EF4-FFF2-40B4-BE49-F238E27FC236}">
                <a16:creationId xmlns:a16="http://schemas.microsoft.com/office/drawing/2014/main" id="{48862748-F98F-4D8B-B3A1-648ADE7622F5}"/>
              </a:ext>
            </a:extLst>
          </p:cNvPr>
          <p:cNvSpPr txBox="1"/>
          <p:nvPr/>
        </p:nvSpPr>
        <p:spPr>
          <a:xfrm>
            <a:off x="2000256" y="2190317"/>
            <a:ext cx="678238" cy="253916"/>
          </a:xfrm>
          <a:prstGeom prst="rect">
            <a:avLst/>
          </a:prstGeom>
          <a:noFill/>
        </p:spPr>
        <p:txBody>
          <a:bodyPr wrap="square" rtlCol="0">
            <a:spAutoFit/>
          </a:bodyPr>
          <a:lstStyle/>
          <a:p>
            <a:r>
              <a:rPr lang="en-GB" sz="1050" b="1" dirty="0"/>
              <a:t>5 MVA</a:t>
            </a:r>
          </a:p>
        </p:txBody>
      </p:sp>
      <p:sp>
        <p:nvSpPr>
          <p:cNvPr id="63" name="TextBox 62">
            <a:extLst>
              <a:ext uri="{FF2B5EF4-FFF2-40B4-BE49-F238E27FC236}">
                <a16:creationId xmlns:a16="http://schemas.microsoft.com/office/drawing/2014/main" id="{17145FF9-A107-44C7-85D6-34BF0B7CC7C5}"/>
              </a:ext>
            </a:extLst>
          </p:cNvPr>
          <p:cNvSpPr txBox="1"/>
          <p:nvPr/>
        </p:nvSpPr>
        <p:spPr>
          <a:xfrm>
            <a:off x="1976774" y="3055158"/>
            <a:ext cx="678238" cy="253916"/>
          </a:xfrm>
          <a:prstGeom prst="rect">
            <a:avLst/>
          </a:prstGeom>
          <a:noFill/>
        </p:spPr>
        <p:txBody>
          <a:bodyPr wrap="square" rtlCol="0">
            <a:spAutoFit/>
          </a:bodyPr>
          <a:lstStyle/>
          <a:p>
            <a:r>
              <a:rPr lang="en-GB" sz="1050" b="1" dirty="0"/>
              <a:t>10 MVA</a:t>
            </a:r>
          </a:p>
        </p:txBody>
      </p:sp>
    </p:spTree>
    <p:extLst>
      <p:ext uri="{BB962C8B-B14F-4D97-AF65-F5344CB8AC3E}">
        <p14:creationId xmlns:p14="http://schemas.microsoft.com/office/powerpoint/2010/main" val="3191442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F462-9690-44A4-8FBB-19FA91F837CB}"/>
              </a:ext>
            </a:extLst>
          </p:cNvPr>
          <p:cNvSpPr>
            <a:spLocks noGrp="1"/>
          </p:cNvSpPr>
          <p:nvPr>
            <p:ph type="title"/>
          </p:nvPr>
        </p:nvSpPr>
        <p:spPr/>
        <p:txBody>
          <a:bodyPr/>
          <a:lstStyle/>
          <a:p>
            <a:r>
              <a:rPr lang="en-GB" dirty="0"/>
              <a:t>PPM and storage; PGF export limited</a:t>
            </a:r>
          </a:p>
        </p:txBody>
      </p:sp>
      <p:sp>
        <p:nvSpPr>
          <p:cNvPr id="4" name="Slide Number Placeholder 3">
            <a:extLst>
              <a:ext uri="{FF2B5EF4-FFF2-40B4-BE49-F238E27FC236}">
                <a16:creationId xmlns:a16="http://schemas.microsoft.com/office/drawing/2014/main" id="{235D9EC5-0D5C-4F58-BAA9-7AD1474E6032}"/>
              </a:ext>
            </a:extLst>
          </p:cNvPr>
          <p:cNvSpPr>
            <a:spLocks noGrp="1"/>
          </p:cNvSpPr>
          <p:nvPr>
            <p:ph type="sldNum" sz="quarter" idx="12"/>
          </p:nvPr>
        </p:nvSpPr>
        <p:spPr/>
        <p:txBody>
          <a:bodyPr/>
          <a:lstStyle/>
          <a:p>
            <a:fld id="{98FF217E-B86F-EA42-9607-BE163228A213}" type="slidenum">
              <a:rPr lang="en-GB" smtClean="0"/>
              <a:pPr/>
              <a:t>58</a:t>
            </a:fld>
            <a:endParaRPr lang="en-GB"/>
          </a:p>
        </p:txBody>
      </p:sp>
      <p:sp>
        <p:nvSpPr>
          <p:cNvPr id="10" name="Rectangle 9">
            <a:extLst>
              <a:ext uri="{FF2B5EF4-FFF2-40B4-BE49-F238E27FC236}">
                <a16:creationId xmlns:a16="http://schemas.microsoft.com/office/drawing/2014/main" id="{5B01D9B0-1237-451E-8D8A-98B35FD03354}"/>
              </a:ext>
            </a:extLst>
          </p:cNvPr>
          <p:cNvSpPr/>
          <p:nvPr/>
        </p:nvSpPr>
        <p:spPr>
          <a:xfrm>
            <a:off x="1484556" y="1704126"/>
            <a:ext cx="1186154" cy="2346971"/>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D33905D6-D1FA-47B8-B0FF-EBD314CB5415}"/>
              </a:ext>
            </a:extLst>
          </p:cNvPr>
          <p:cNvCxnSpPr>
            <a:cxnSpLocks/>
          </p:cNvCxnSpPr>
          <p:nvPr/>
        </p:nvCxnSpPr>
        <p:spPr>
          <a:xfrm>
            <a:off x="2028471" y="2002159"/>
            <a:ext cx="911250" cy="0"/>
          </a:xfrm>
          <a:prstGeom prst="line">
            <a:avLst/>
          </a:prstGeom>
          <a:noFill/>
          <a:ln w="2540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F3984C15-5400-46EF-8803-E5196EBBD06C}"/>
              </a:ext>
            </a:extLst>
          </p:cNvPr>
          <p:cNvCxnSpPr>
            <a:cxnSpLocks/>
          </p:cNvCxnSpPr>
          <p:nvPr/>
        </p:nvCxnSpPr>
        <p:spPr>
          <a:xfrm flipV="1">
            <a:off x="2028470" y="2447349"/>
            <a:ext cx="911250" cy="0"/>
          </a:xfrm>
          <a:prstGeom prst="line">
            <a:avLst/>
          </a:prstGeom>
          <a:noFill/>
          <a:ln w="25400" cap="flat" cmpd="sng" algn="ctr">
            <a:solidFill>
              <a:sysClr val="windowText" lastClr="000000"/>
            </a:solidFill>
            <a:prstDash val="solid"/>
            <a:miter lim="800000"/>
          </a:ln>
          <a:effectLst/>
        </p:spPr>
      </p:cxnSp>
      <p:cxnSp>
        <p:nvCxnSpPr>
          <p:cNvPr id="13" name="Straight Connector 12">
            <a:extLst>
              <a:ext uri="{FF2B5EF4-FFF2-40B4-BE49-F238E27FC236}">
                <a16:creationId xmlns:a16="http://schemas.microsoft.com/office/drawing/2014/main" id="{DE1F1399-612D-48D0-AC4F-DC0D2EC80736}"/>
              </a:ext>
            </a:extLst>
          </p:cNvPr>
          <p:cNvCxnSpPr>
            <a:cxnSpLocks/>
          </p:cNvCxnSpPr>
          <p:nvPr/>
        </p:nvCxnSpPr>
        <p:spPr>
          <a:xfrm flipV="1">
            <a:off x="2028470" y="3443668"/>
            <a:ext cx="911250" cy="0"/>
          </a:xfrm>
          <a:prstGeom prst="line">
            <a:avLst/>
          </a:prstGeom>
          <a:noFill/>
          <a:ln w="2540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E84223C6-F482-4F17-B4A9-7509D808B195}"/>
              </a:ext>
            </a:extLst>
          </p:cNvPr>
          <p:cNvCxnSpPr>
            <a:cxnSpLocks/>
          </p:cNvCxnSpPr>
          <p:nvPr/>
        </p:nvCxnSpPr>
        <p:spPr>
          <a:xfrm>
            <a:off x="2939721" y="1781323"/>
            <a:ext cx="0" cy="3175306"/>
          </a:xfrm>
          <a:prstGeom prst="line">
            <a:avLst/>
          </a:prstGeom>
          <a:noFill/>
          <a:ln w="2540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95529DEA-2576-4D2B-8647-839E2322372D}"/>
              </a:ext>
            </a:extLst>
          </p:cNvPr>
          <p:cNvCxnSpPr>
            <a:cxnSpLocks/>
            <a:endCxn id="58" idx="2"/>
          </p:cNvCxnSpPr>
          <p:nvPr/>
        </p:nvCxnSpPr>
        <p:spPr>
          <a:xfrm>
            <a:off x="2934359" y="2273136"/>
            <a:ext cx="191313" cy="0"/>
          </a:xfrm>
          <a:prstGeom prst="line">
            <a:avLst/>
          </a:prstGeom>
          <a:noFill/>
          <a:ln w="25400" cap="flat" cmpd="sng" algn="ctr">
            <a:solidFill>
              <a:sysClr val="windowText" lastClr="000000"/>
            </a:solidFill>
            <a:prstDash val="solid"/>
            <a:miter lim="800000"/>
          </a:ln>
          <a:effectLst/>
        </p:spPr>
      </p:cxnSp>
      <p:sp>
        <p:nvSpPr>
          <p:cNvPr id="16" name="Oval 15">
            <a:extLst>
              <a:ext uri="{FF2B5EF4-FFF2-40B4-BE49-F238E27FC236}">
                <a16:creationId xmlns:a16="http://schemas.microsoft.com/office/drawing/2014/main" id="{E973318A-A8B0-4295-99C7-979CAA3B7C43}"/>
              </a:ext>
            </a:extLst>
          </p:cNvPr>
          <p:cNvSpPr/>
          <p:nvPr/>
        </p:nvSpPr>
        <p:spPr>
          <a:xfrm>
            <a:off x="4128507" y="2222032"/>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E2B4129-E321-4365-9A00-74AC4595A8E9}"/>
              </a:ext>
            </a:extLst>
          </p:cNvPr>
          <p:cNvSpPr/>
          <p:nvPr/>
        </p:nvSpPr>
        <p:spPr>
          <a:xfrm>
            <a:off x="737884" y="1576615"/>
            <a:ext cx="3298074" cy="3577258"/>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78B7857-CD35-4D68-A291-E00585853EA8}"/>
              </a:ext>
            </a:extLst>
          </p:cNvPr>
          <p:cNvSpPr txBox="1"/>
          <p:nvPr/>
        </p:nvSpPr>
        <p:spPr>
          <a:xfrm>
            <a:off x="628567" y="5387810"/>
            <a:ext cx="1949415" cy="248209"/>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a:t>
            </a:r>
          </a:p>
        </p:txBody>
      </p:sp>
      <p:sp>
        <p:nvSpPr>
          <p:cNvPr id="19" name="TextBox 18">
            <a:extLst>
              <a:ext uri="{FF2B5EF4-FFF2-40B4-BE49-F238E27FC236}">
                <a16:creationId xmlns:a16="http://schemas.microsoft.com/office/drawing/2014/main" id="{610EF5C7-DB0C-4655-AA64-BD112DDD62F0}"/>
              </a:ext>
            </a:extLst>
          </p:cNvPr>
          <p:cNvSpPr txBox="1"/>
          <p:nvPr/>
        </p:nvSpPr>
        <p:spPr>
          <a:xfrm>
            <a:off x="628567" y="5741764"/>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pic>
        <p:nvPicPr>
          <p:cNvPr id="20" name="Graphic 19">
            <a:extLst>
              <a:ext uri="{FF2B5EF4-FFF2-40B4-BE49-F238E27FC236}">
                <a16:creationId xmlns:a16="http://schemas.microsoft.com/office/drawing/2014/main" id="{4F198F95-F8BF-4D7C-9017-7F426D69E2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9577" y="2273126"/>
            <a:ext cx="353616" cy="353616"/>
          </a:xfrm>
          <a:prstGeom prst="rect">
            <a:avLst/>
          </a:prstGeom>
        </p:spPr>
      </p:pic>
      <p:cxnSp>
        <p:nvCxnSpPr>
          <p:cNvPr id="22" name="Straight Connector 21">
            <a:extLst>
              <a:ext uri="{FF2B5EF4-FFF2-40B4-BE49-F238E27FC236}">
                <a16:creationId xmlns:a16="http://schemas.microsoft.com/office/drawing/2014/main" id="{9C94A28D-1EA5-4884-B29D-E90DD22E34F6}"/>
              </a:ext>
            </a:extLst>
          </p:cNvPr>
          <p:cNvCxnSpPr>
            <a:cxnSpLocks/>
          </p:cNvCxnSpPr>
          <p:nvPr/>
        </p:nvCxnSpPr>
        <p:spPr>
          <a:xfrm>
            <a:off x="1148252" y="2447349"/>
            <a:ext cx="541325" cy="0"/>
          </a:xfrm>
          <a:prstGeom prst="line">
            <a:avLst/>
          </a:prstGeom>
          <a:noFill/>
          <a:ln w="25400"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68D866CB-5965-43E1-819E-205EC761907E}"/>
              </a:ext>
            </a:extLst>
          </p:cNvPr>
          <p:cNvCxnSpPr>
            <a:cxnSpLocks/>
          </p:cNvCxnSpPr>
          <p:nvPr/>
        </p:nvCxnSpPr>
        <p:spPr>
          <a:xfrm>
            <a:off x="1039412" y="2512549"/>
            <a:ext cx="58474" cy="68793"/>
          </a:xfrm>
          <a:prstGeom prst="line">
            <a:avLst/>
          </a:prstGeom>
          <a:noFill/>
          <a:ln w="19050" cap="flat" cmpd="sng" algn="ctr">
            <a:solidFill>
              <a:srgbClr val="FFC000"/>
            </a:solidFill>
            <a:prstDash val="solid"/>
            <a:miter lim="800000"/>
          </a:ln>
          <a:effectLst/>
        </p:spPr>
      </p:cxnSp>
      <p:cxnSp>
        <p:nvCxnSpPr>
          <p:cNvPr id="24" name="Straight Connector 23">
            <a:extLst>
              <a:ext uri="{FF2B5EF4-FFF2-40B4-BE49-F238E27FC236}">
                <a16:creationId xmlns:a16="http://schemas.microsoft.com/office/drawing/2014/main" id="{5619EBBD-B168-49C8-A32B-8BBAEF69C0BB}"/>
              </a:ext>
            </a:extLst>
          </p:cNvPr>
          <p:cNvCxnSpPr>
            <a:cxnSpLocks/>
          </p:cNvCxnSpPr>
          <p:nvPr/>
        </p:nvCxnSpPr>
        <p:spPr>
          <a:xfrm>
            <a:off x="849351" y="2303421"/>
            <a:ext cx="58474" cy="7947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F22A97B5-05F6-4C3A-9A2D-1194DE97EA88}"/>
              </a:ext>
            </a:extLst>
          </p:cNvPr>
          <p:cNvCxnSpPr>
            <a:cxnSpLocks/>
          </p:cNvCxnSpPr>
          <p:nvPr/>
        </p:nvCxnSpPr>
        <p:spPr>
          <a:xfrm flipH="1">
            <a:off x="1033269" y="2308739"/>
            <a:ext cx="58059" cy="57531"/>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C83C4ADC-8249-4B50-ADBD-9A130F600F20}"/>
              </a:ext>
            </a:extLst>
          </p:cNvPr>
          <p:cNvCxnSpPr>
            <a:cxnSpLocks/>
          </p:cNvCxnSpPr>
          <p:nvPr/>
        </p:nvCxnSpPr>
        <p:spPr>
          <a:xfrm flipH="1">
            <a:off x="855909" y="2508841"/>
            <a:ext cx="64599" cy="72502"/>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166720AD-0310-447A-A029-0E204A5F1E11}"/>
              </a:ext>
            </a:extLst>
          </p:cNvPr>
          <p:cNvCxnSpPr>
            <a:cxnSpLocks/>
          </p:cNvCxnSpPr>
          <p:nvPr/>
        </p:nvCxnSpPr>
        <p:spPr>
          <a:xfrm flipH="1">
            <a:off x="965714" y="2539402"/>
            <a:ext cx="3064" cy="97898"/>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BD611073-3329-426C-8DFC-B4B651B52A0C}"/>
              </a:ext>
            </a:extLst>
          </p:cNvPr>
          <p:cNvCxnSpPr>
            <a:cxnSpLocks/>
          </p:cNvCxnSpPr>
          <p:nvPr/>
        </p:nvCxnSpPr>
        <p:spPr>
          <a:xfrm>
            <a:off x="975276" y="2258143"/>
            <a:ext cx="0" cy="102456"/>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46DCC8D0-98E4-4CCD-9CD4-CEE57AC6D8BE}"/>
              </a:ext>
            </a:extLst>
          </p:cNvPr>
          <p:cNvCxnSpPr>
            <a:cxnSpLocks/>
          </p:cNvCxnSpPr>
          <p:nvPr/>
        </p:nvCxnSpPr>
        <p:spPr>
          <a:xfrm flipH="1">
            <a:off x="1066665" y="2447185"/>
            <a:ext cx="72113" cy="537"/>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F3181048-0901-4D2E-8208-753681FE2A26}"/>
              </a:ext>
            </a:extLst>
          </p:cNvPr>
          <p:cNvCxnSpPr>
            <a:cxnSpLocks/>
          </p:cNvCxnSpPr>
          <p:nvPr/>
        </p:nvCxnSpPr>
        <p:spPr>
          <a:xfrm flipH="1">
            <a:off x="824340" y="2447722"/>
            <a:ext cx="56232" cy="0"/>
          </a:xfrm>
          <a:prstGeom prst="line">
            <a:avLst/>
          </a:prstGeom>
          <a:noFill/>
          <a:ln w="19050" cap="flat" cmpd="sng" algn="ctr">
            <a:solidFill>
              <a:srgbClr val="FFC000"/>
            </a:solidFill>
            <a:prstDash val="solid"/>
            <a:miter lim="800000"/>
          </a:ln>
          <a:effectLst/>
        </p:spPr>
      </p:cxnSp>
      <p:sp>
        <p:nvSpPr>
          <p:cNvPr id="31" name="Oval 30">
            <a:extLst>
              <a:ext uri="{FF2B5EF4-FFF2-40B4-BE49-F238E27FC236}">
                <a16:creationId xmlns:a16="http://schemas.microsoft.com/office/drawing/2014/main" id="{CCDA18C6-0A6D-40D3-8790-92A16E9E4CCF}"/>
              </a:ext>
            </a:extLst>
          </p:cNvPr>
          <p:cNvSpPr/>
          <p:nvPr/>
        </p:nvSpPr>
        <p:spPr>
          <a:xfrm>
            <a:off x="880572" y="2356041"/>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14FBB1EF-371C-49FA-8DD1-0BE43147E587}"/>
              </a:ext>
            </a:extLst>
          </p:cNvPr>
          <p:cNvCxnSpPr>
            <a:cxnSpLocks/>
          </p:cNvCxnSpPr>
          <p:nvPr/>
        </p:nvCxnSpPr>
        <p:spPr>
          <a:xfrm>
            <a:off x="1138778" y="2002159"/>
            <a:ext cx="541325" cy="0"/>
          </a:xfrm>
          <a:prstGeom prst="line">
            <a:avLst/>
          </a:prstGeom>
          <a:noFill/>
          <a:ln w="25400" cap="flat" cmpd="sng" algn="ctr">
            <a:solidFill>
              <a:sysClr val="windowText" lastClr="000000"/>
            </a:solidFill>
            <a:prstDash val="solid"/>
            <a:miter lim="800000"/>
          </a:ln>
          <a:effectLst/>
        </p:spPr>
      </p:cxnSp>
      <p:pic>
        <p:nvPicPr>
          <p:cNvPr id="34" name="Graphic 33">
            <a:extLst>
              <a:ext uri="{FF2B5EF4-FFF2-40B4-BE49-F238E27FC236}">
                <a16:creationId xmlns:a16="http://schemas.microsoft.com/office/drawing/2014/main" id="{922EDC2A-C20B-4104-9AEA-CE52DBC85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0127" y="1829375"/>
            <a:ext cx="353616" cy="353616"/>
          </a:xfrm>
          <a:prstGeom prst="rect">
            <a:avLst/>
          </a:prstGeom>
        </p:spPr>
      </p:pic>
      <p:grpSp>
        <p:nvGrpSpPr>
          <p:cNvPr id="35" name="Group 34">
            <a:extLst>
              <a:ext uri="{FF2B5EF4-FFF2-40B4-BE49-F238E27FC236}">
                <a16:creationId xmlns:a16="http://schemas.microsoft.com/office/drawing/2014/main" id="{F5FC0B17-6E77-4A1E-99F3-4E46DD7E9DBD}"/>
              </a:ext>
            </a:extLst>
          </p:cNvPr>
          <p:cNvGrpSpPr/>
          <p:nvPr/>
        </p:nvGrpSpPr>
        <p:grpSpPr>
          <a:xfrm>
            <a:off x="824340" y="1816012"/>
            <a:ext cx="314438" cy="379157"/>
            <a:chOff x="1046977" y="6189792"/>
            <a:chExt cx="314438" cy="379157"/>
          </a:xfrm>
        </p:grpSpPr>
        <p:grpSp>
          <p:nvGrpSpPr>
            <p:cNvPr id="36" name="Group 35">
              <a:extLst>
                <a:ext uri="{FF2B5EF4-FFF2-40B4-BE49-F238E27FC236}">
                  <a16:creationId xmlns:a16="http://schemas.microsoft.com/office/drawing/2014/main" id="{0915884C-34C0-44AA-8A41-3F57665CD8D4}"/>
                </a:ext>
              </a:extLst>
            </p:cNvPr>
            <p:cNvGrpSpPr/>
            <p:nvPr/>
          </p:nvGrpSpPr>
          <p:grpSpPr>
            <a:xfrm>
              <a:off x="1046977" y="6189792"/>
              <a:ext cx="314438" cy="379157"/>
              <a:chOff x="1046977" y="6189792"/>
              <a:chExt cx="314438" cy="379157"/>
            </a:xfrm>
          </p:grpSpPr>
          <p:cxnSp>
            <p:nvCxnSpPr>
              <p:cNvPr id="38" name="Straight Connector 37">
                <a:extLst>
                  <a:ext uri="{FF2B5EF4-FFF2-40B4-BE49-F238E27FC236}">
                    <a16:creationId xmlns:a16="http://schemas.microsoft.com/office/drawing/2014/main" id="{A044A3F2-9CF1-462E-B834-B122F38B4090}"/>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F9A5DA6E-6336-4133-B441-CAFC14E177B5}"/>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61F394DF-DF10-4690-B204-6A6FBCF338C9}"/>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3309736-92D0-42B6-AF60-1BB1322AE7D3}"/>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EBED03D9-7A6E-4447-8B8F-CB3E00D1C36F}"/>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6BD32A47-3C25-46A3-8943-8AD3257E31F5}"/>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62B01AD8-DBD8-4FD0-9BAC-C4C490AF15C7}"/>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45" name="Straight Connector 44">
                <a:extLst>
                  <a:ext uri="{FF2B5EF4-FFF2-40B4-BE49-F238E27FC236}">
                    <a16:creationId xmlns:a16="http://schemas.microsoft.com/office/drawing/2014/main" id="{9499E4D7-CB4F-42FC-9DB5-21D903803D5F}"/>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37" name="Oval 36">
              <a:extLst>
                <a:ext uri="{FF2B5EF4-FFF2-40B4-BE49-F238E27FC236}">
                  <a16:creationId xmlns:a16="http://schemas.microsoft.com/office/drawing/2014/main" id="{C51D8FA5-9CF6-4575-BE85-04C3E519119E}"/>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8" name="Freeform: Shape 57">
            <a:extLst>
              <a:ext uri="{FF2B5EF4-FFF2-40B4-BE49-F238E27FC236}">
                <a16:creationId xmlns:a16="http://schemas.microsoft.com/office/drawing/2014/main" id="{DEF7131C-E25B-4550-B62C-684A53C143C3}"/>
              </a:ext>
            </a:extLst>
          </p:cNvPr>
          <p:cNvSpPr/>
          <p:nvPr/>
        </p:nvSpPr>
        <p:spPr>
          <a:xfrm>
            <a:off x="3125669" y="2106484"/>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58BEB6AD-9ECF-4B2A-81E3-ECB17D4EF679}"/>
              </a:ext>
            </a:extLst>
          </p:cNvPr>
          <p:cNvSpPr/>
          <p:nvPr/>
        </p:nvSpPr>
        <p:spPr>
          <a:xfrm>
            <a:off x="3278069" y="2095926"/>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60" name="Straight Connector 59">
            <a:extLst>
              <a:ext uri="{FF2B5EF4-FFF2-40B4-BE49-F238E27FC236}">
                <a16:creationId xmlns:a16="http://schemas.microsoft.com/office/drawing/2014/main" id="{F9AC33DC-27A9-49FE-8E5B-09B452DB9BCC}"/>
              </a:ext>
            </a:extLst>
          </p:cNvPr>
          <p:cNvCxnSpPr>
            <a:cxnSpLocks/>
            <a:stCxn id="59" idx="0"/>
          </p:cNvCxnSpPr>
          <p:nvPr/>
        </p:nvCxnSpPr>
        <p:spPr>
          <a:xfrm flipV="1">
            <a:off x="3611357" y="2255032"/>
            <a:ext cx="769210" cy="7546"/>
          </a:xfrm>
          <a:prstGeom prst="line">
            <a:avLst/>
          </a:prstGeom>
          <a:noFill/>
          <a:ln w="25400"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05C1C430-2E7F-4744-8230-65030359B443}"/>
              </a:ext>
            </a:extLst>
          </p:cNvPr>
          <p:cNvCxnSpPr>
            <a:cxnSpLocks/>
          </p:cNvCxnSpPr>
          <p:nvPr/>
        </p:nvCxnSpPr>
        <p:spPr>
          <a:xfrm>
            <a:off x="4157457" y="1829375"/>
            <a:ext cx="0" cy="751967"/>
          </a:xfrm>
          <a:prstGeom prst="line">
            <a:avLst/>
          </a:prstGeom>
          <a:noFill/>
          <a:ln w="25400" cap="flat" cmpd="sng" algn="ctr">
            <a:solidFill>
              <a:sysClr val="windowText" lastClr="000000"/>
            </a:solidFill>
            <a:prstDash val="solid"/>
            <a:miter lim="800000"/>
          </a:ln>
          <a:effectLst/>
        </p:spPr>
      </p:cxnSp>
      <p:sp>
        <p:nvSpPr>
          <p:cNvPr id="54" name="Content Placeholder 2">
            <a:extLst>
              <a:ext uri="{FF2B5EF4-FFF2-40B4-BE49-F238E27FC236}">
                <a16:creationId xmlns:a16="http://schemas.microsoft.com/office/drawing/2014/main" id="{45CC0E89-509E-4131-8A07-117F81444374}"/>
              </a:ext>
            </a:extLst>
          </p:cNvPr>
          <p:cNvSpPr txBox="1">
            <a:spLocks/>
          </p:cNvSpPr>
          <p:nvPr/>
        </p:nvSpPr>
        <p:spPr>
          <a:xfrm>
            <a:off x="4982471" y="1486593"/>
            <a:ext cx="3525411"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PPM capacity is 20 MVA</a:t>
            </a:r>
          </a:p>
          <a:p>
            <a:pPr>
              <a:lnSpc>
                <a:spcPct val="100000"/>
              </a:lnSpc>
            </a:pPr>
            <a:endParaRPr lang="en-GB" sz="1400" dirty="0">
              <a:solidFill>
                <a:schemeClr val="tx1"/>
              </a:solidFill>
            </a:endParaRPr>
          </a:p>
          <a:p>
            <a:pPr>
              <a:lnSpc>
                <a:spcPct val="100000"/>
              </a:lnSpc>
            </a:pPr>
            <a:r>
              <a:rPr lang="en-GB" sz="1400" dirty="0">
                <a:solidFill>
                  <a:schemeClr val="tx1"/>
                </a:solidFill>
              </a:rPr>
              <a:t>RC of PPM is 20 x pf MW</a:t>
            </a:r>
          </a:p>
          <a:p>
            <a:pPr>
              <a:lnSpc>
                <a:spcPct val="100000"/>
              </a:lnSpc>
            </a:pPr>
            <a:endParaRPr lang="en-GB" sz="1400" dirty="0">
              <a:solidFill>
                <a:schemeClr val="tx1"/>
              </a:solidFill>
            </a:endParaRPr>
          </a:p>
          <a:p>
            <a:pPr>
              <a:lnSpc>
                <a:spcPct val="100000"/>
              </a:lnSpc>
            </a:pPr>
            <a:r>
              <a:rPr lang="en-GB" sz="1400" dirty="0">
                <a:solidFill>
                  <a:schemeClr val="tx1"/>
                </a:solidFill>
              </a:rPr>
              <a:t>RC of facility* is 20 x pf = 19MW</a:t>
            </a:r>
          </a:p>
          <a:p>
            <a:pPr>
              <a:lnSpc>
                <a:spcPct val="100000"/>
              </a:lnSpc>
            </a:pPr>
            <a:r>
              <a:rPr lang="en-GB" sz="1100" dirty="0">
                <a:solidFill>
                  <a:schemeClr val="tx1"/>
                </a:solidFill>
              </a:rPr>
              <a:t>Where pf = required power factor:</a:t>
            </a:r>
          </a:p>
          <a:p>
            <a:pPr>
              <a:lnSpc>
                <a:spcPct val="100000"/>
              </a:lnSpc>
              <a:spcBef>
                <a:spcPts val="0"/>
              </a:spcBef>
            </a:pPr>
            <a:r>
              <a:rPr lang="en-GB" sz="1100" dirty="0">
                <a:solidFill>
                  <a:schemeClr val="tx1"/>
                </a:solidFill>
              </a:rPr>
              <a:t>Type A and B: ±0.95</a:t>
            </a:r>
          </a:p>
          <a:p>
            <a:pPr>
              <a:lnSpc>
                <a:spcPct val="100000"/>
              </a:lnSpc>
              <a:spcBef>
                <a:spcPts val="0"/>
              </a:spcBef>
            </a:pPr>
            <a:r>
              <a:rPr lang="en-GB" sz="1100" dirty="0">
                <a:solidFill>
                  <a:schemeClr val="tx1"/>
                </a:solidFill>
              </a:rPr>
              <a:t>Type C and D synchronous: ±0.92</a:t>
            </a:r>
          </a:p>
          <a:p>
            <a:pPr>
              <a:lnSpc>
                <a:spcPct val="100000"/>
              </a:lnSpc>
              <a:spcBef>
                <a:spcPts val="0"/>
              </a:spcBef>
            </a:pPr>
            <a:r>
              <a:rPr lang="en-GB" sz="1100" dirty="0">
                <a:solidFill>
                  <a:schemeClr val="tx1"/>
                </a:solidFill>
              </a:rPr>
              <a:t>Type C and D PPM: lozenge or bow tie as per G99 para 13.5.5 </a:t>
            </a:r>
          </a:p>
          <a:p>
            <a:pPr>
              <a:lnSpc>
                <a:spcPct val="100000"/>
              </a:lnSpc>
            </a:pPr>
            <a:r>
              <a:rPr lang="en-GB" sz="1100" dirty="0">
                <a:solidFill>
                  <a:schemeClr val="tx1"/>
                </a:solidFill>
              </a:rPr>
              <a:t>*note that there might be reactive compensation on site – which would need to be included appropriately in this calculation</a:t>
            </a:r>
          </a:p>
          <a:p>
            <a:pPr>
              <a:lnSpc>
                <a:spcPct val="100000"/>
              </a:lnSpc>
            </a:pPr>
            <a:r>
              <a:rPr lang="en-GB" sz="1100" baseline="30000" dirty="0">
                <a:solidFill>
                  <a:schemeClr val="accent1"/>
                </a:solidFill>
              </a:rPr>
              <a:t>† </a:t>
            </a:r>
            <a:r>
              <a:rPr lang="en-GB" sz="1200" dirty="0">
                <a:solidFill>
                  <a:schemeClr val="tx1"/>
                </a:solidFill>
              </a:rPr>
              <a:t>Export limit could be any value less than 20 MVA, but likely to be &gt;10 MVA</a:t>
            </a:r>
          </a:p>
          <a:p>
            <a:pPr>
              <a:lnSpc>
                <a:spcPct val="100000"/>
              </a:lnSpc>
            </a:pPr>
            <a:endParaRPr lang="en-GB" sz="1100" dirty="0">
              <a:solidFill>
                <a:schemeClr val="tx1"/>
              </a:solidFill>
            </a:endParaRPr>
          </a:p>
          <a:p>
            <a:pPr>
              <a:lnSpc>
                <a:spcPct val="100000"/>
              </a:lnSpc>
            </a:pPr>
            <a:r>
              <a:rPr lang="en-GB" sz="1200" dirty="0">
                <a:solidFill>
                  <a:schemeClr val="tx1"/>
                </a:solidFill>
              </a:rPr>
              <a:t>PGM Compliance based on PGM’s RC – but note that it might need to be demonstrated for various mixes of generating units within the PPM</a:t>
            </a:r>
          </a:p>
          <a:p>
            <a:endParaRPr lang="en-GB" dirty="0">
              <a:solidFill>
                <a:schemeClr val="tx1"/>
              </a:solidFill>
            </a:endParaRPr>
          </a:p>
          <a:p>
            <a:endParaRPr lang="en-GB" dirty="0"/>
          </a:p>
        </p:txBody>
      </p:sp>
      <p:sp>
        <p:nvSpPr>
          <p:cNvPr id="55" name="Content Placeholder 2">
            <a:extLst>
              <a:ext uri="{FF2B5EF4-FFF2-40B4-BE49-F238E27FC236}">
                <a16:creationId xmlns:a16="http://schemas.microsoft.com/office/drawing/2014/main" id="{13248BF8-89C5-44D7-A6E4-155ADCF2BE90}"/>
              </a:ext>
            </a:extLst>
          </p:cNvPr>
          <p:cNvSpPr txBox="1">
            <a:spLocks/>
          </p:cNvSpPr>
          <p:nvPr/>
        </p:nvSpPr>
        <p:spPr>
          <a:xfrm>
            <a:off x="8699192" y="1470870"/>
            <a:ext cx="3337924"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MEC is 13 MVA</a:t>
            </a:r>
          </a:p>
          <a:p>
            <a:pPr>
              <a:lnSpc>
                <a:spcPct val="100000"/>
              </a:lnSpc>
            </a:pPr>
            <a:endParaRPr lang="en-GB" sz="1400" dirty="0">
              <a:solidFill>
                <a:schemeClr val="tx1"/>
              </a:solidFill>
            </a:endParaRPr>
          </a:p>
          <a:p>
            <a:pPr>
              <a:lnSpc>
                <a:spcPct val="100000"/>
              </a:lnSpc>
            </a:pPr>
            <a:r>
              <a:rPr lang="en-GB" sz="1400" dirty="0">
                <a:solidFill>
                  <a:schemeClr val="tx1"/>
                </a:solidFill>
              </a:rPr>
              <a:t>MIC could well be 10 MVA </a:t>
            </a:r>
            <a:r>
              <a:rPr lang="en-GB" sz="1200" dirty="0">
                <a:solidFill>
                  <a:schemeClr val="tx1"/>
                </a:solidFill>
              </a:rPr>
              <a:t>(to charge the storage, but could be a lot less)</a:t>
            </a:r>
            <a:endParaRPr lang="en-GB" sz="1400" dirty="0">
              <a:solidFill>
                <a:schemeClr val="tx1"/>
              </a:solidFill>
            </a:endParaRPr>
          </a:p>
          <a:p>
            <a:pPr>
              <a:lnSpc>
                <a:spcPct val="100000"/>
              </a:lnSpc>
            </a:pPr>
            <a:endParaRPr lang="en-GB" sz="1400" dirty="0">
              <a:solidFill>
                <a:schemeClr val="tx1"/>
              </a:solidFill>
            </a:endParaRPr>
          </a:p>
        </p:txBody>
      </p:sp>
      <p:sp>
        <p:nvSpPr>
          <p:cNvPr id="67" name="TextBox 66">
            <a:extLst>
              <a:ext uri="{FF2B5EF4-FFF2-40B4-BE49-F238E27FC236}">
                <a16:creationId xmlns:a16="http://schemas.microsoft.com/office/drawing/2014/main" id="{CBC5F7AE-0602-405E-B369-900870438FF5}"/>
              </a:ext>
            </a:extLst>
          </p:cNvPr>
          <p:cNvSpPr txBox="1"/>
          <p:nvPr/>
        </p:nvSpPr>
        <p:spPr>
          <a:xfrm>
            <a:off x="4150355" y="2308739"/>
            <a:ext cx="772606" cy="577081"/>
          </a:xfrm>
          <a:prstGeom prst="rect">
            <a:avLst/>
          </a:prstGeom>
          <a:noFill/>
        </p:spPr>
        <p:txBody>
          <a:bodyPr wrap="square" rtlCol="0">
            <a:spAutoFit/>
          </a:bodyPr>
          <a:lstStyle/>
          <a:p>
            <a:r>
              <a:rPr lang="en-GB" sz="1050" dirty="0"/>
              <a:t>MIC/</a:t>
            </a:r>
            <a:br>
              <a:rPr lang="en-GB" sz="1050" dirty="0"/>
            </a:br>
            <a:r>
              <a:rPr lang="en-GB" sz="1050" dirty="0"/>
              <a:t>MEC </a:t>
            </a:r>
            <a:br>
              <a:rPr lang="en-GB" sz="1050" dirty="0"/>
            </a:br>
            <a:r>
              <a:rPr lang="en-GB" sz="1050" dirty="0"/>
              <a:t>at CP</a:t>
            </a:r>
          </a:p>
        </p:txBody>
      </p:sp>
      <p:pic>
        <p:nvPicPr>
          <p:cNvPr id="72" name="Picture 71">
            <a:extLst>
              <a:ext uri="{FF2B5EF4-FFF2-40B4-BE49-F238E27FC236}">
                <a16:creationId xmlns:a16="http://schemas.microsoft.com/office/drawing/2014/main" id="{93411B72-C3EB-4183-AAAD-C94C17A2EC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7176" y="3245871"/>
            <a:ext cx="237490" cy="420370"/>
          </a:xfrm>
          <a:prstGeom prst="rect">
            <a:avLst/>
          </a:prstGeom>
          <a:noFill/>
          <a:ln>
            <a:noFill/>
          </a:ln>
        </p:spPr>
      </p:pic>
      <p:pic>
        <p:nvPicPr>
          <p:cNvPr id="53" name="Picture 52" descr="Icon&#10;&#10;Description automatically generated">
            <a:extLst>
              <a:ext uri="{FF2B5EF4-FFF2-40B4-BE49-F238E27FC236}">
                <a16:creationId xmlns:a16="http://schemas.microsoft.com/office/drawing/2014/main" id="{B90E954E-CD75-48DD-9E95-648328B6B0CE}"/>
              </a:ext>
            </a:extLst>
          </p:cNvPr>
          <p:cNvPicPr>
            <a:picLocks noChangeAspect="1"/>
          </p:cNvPicPr>
          <p:nvPr/>
        </p:nvPicPr>
        <p:blipFill>
          <a:blip r:embed="rId5"/>
          <a:stretch>
            <a:fillRect/>
          </a:stretch>
        </p:blipFill>
        <p:spPr>
          <a:xfrm flipH="1">
            <a:off x="3741979" y="2180525"/>
            <a:ext cx="149352" cy="131064"/>
          </a:xfrm>
          <a:prstGeom prst="rect">
            <a:avLst/>
          </a:prstGeom>
        </p:spPr>
      </p:pic>
      <p:sp>
        <p:nvSpPr>
          <p:cNvPr id="50" name="Rectangle 49">
            <a:extLst>
              <a:ext uri="{FF2B5EF4-FFF2-40B4-BE49-F238E27FC236}">
                <a16:creationId xmlns:a16="http://schemas.microsoft.com/office/drawing/2014/main" id="{ECFD7F1E-CD39-481E-89E2-663F60F14515}"/>
              </a:ext>
            </a:extLst>
          </p:cNvPr>
          <p:cNvSpPr/>
          <p:nvPr/>
        </p:nvSpPr>
        <p:spPr>
          <a:xfrm>
            <a:off x="1479493" y="4209322"/>
            <a:ext cx="1191217" cy="52319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solidFill>
              </a:rPr>
              <a:t>G100 Export Limitation System set at 13MVA</a:t>
            </a:r>
            <a:r>
              <a:rPr lang="en-GB" sz="1000" baseline="30000" dirty="0">
                <a:solidFill>
                  <a:schemeClr val="accent1"/>
                </a:solidFill>
              </a:rPr>
              <a:t>† </a:t>
            </a:r>
          </a:p>
        </p:txBody>
      </p:sp>
      <p:cxnSp>
        <p:nvCxnSpPr>
          <p:cNvPr id="65" name="Straight Connector 64">
            <a:extLst>
              <a:ext uri="{FF2B5EF4-FFF2-40B4-BE49-F238E27FC236}">
                <a16:creationId xmlns:a16="http://schemas.microsoft.com/office/drawing/2014/main" id="{A698EE6E-EF3A-42D0-99CF-238ED48E664F}"/>
              </a:ext>
            </a:extLst>
          </p:cNvPr>
          <p:cNvCxnSpPr>
            <a:stCxn id="53" idx="2"/>
          </p:cNvCxnSpPr>
          <p:nvPr/>
        </p:nvCxnSpPr>
        <p:spPr>
          <a:xfrm>
            <a:off x="3816655" y="2311589"/>
            <a:ext cx="8725" cy="226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0D6F8D4-9576-4C71-83EE-450371CDD750}"/>
              </a:ext>
            </a:extLst>
          </p:cNvPr>
          <p:cNvCxnSpPr/>
          <p:nvPr/>
        </p:nvCxnSpPr>
        <p:spPr>
          <a:xfrm flipH="1">
            <a:off x="2685783" y="4595423"/>
            <a:ext cx="11395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D553101-0955-4910-9599-5E86FCDEA447}"/>
              </a:ext>
            </a:extLst>
          </p:cNvPr>
          <p:cNvCxnSpPr/>
          <p:nvPr/>
        </p:nvCxnSpPr>
        <p:spPr>
          <a:xfrm flipH="1">
            <a:off x="1607524" y="2180525"/>
            <a:ext cx="82053" cy="82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DF93CCC-09A2-47D1-B82C-5260214A4586}"/>
              </a:ext>
            </a:extLst>
          </p:cNvPr>
          <p:cNvCxnSpPr>
            <a:cxnSpLocks/>
          </p:cNvCxnSpPr>
          <p:nvPr/>
        </p:nvCxnSpPr>
        <p:spPr>
          <a:xfrm flipH="1">
            <a:off x="1608552" y="2626742"/>
            <a:ext cx="81026" cy="81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3F74C6-0064-49BE-80D4-FCEC8D09CAF6}"/>
              </a:ext>
            </a:extLst>
          </p:cNvPr>
          <p:cNvCxnSpPr/>
          <p:nvPr/>
        </p:nvCxnSpPr>
        <p:spPr>
          <a:xfrm>
            <a:off x="1603274" y="2262578"/>
            <a:ext cx="0" cy="1946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0AD9D0F-200F-41B4-8119-F0CD0F6B2E39}"/>
              </a:ext>
            </a:extLst>
          </p:cNvPr>
          <p:cNvCxnSpPr/>
          <p:nvPr/>
        </p:nvCxnSpPr>
        <p:spPr>
          <a:xfrm flipH="1">
            <a:off x="1608552" y="3677605"/>
            <a:ext cx="208792" cy="208792"/>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36D9C0A-D57C-4A09-AA2A-8CC543C94F8E}"/>
              </a:ext>
            </a:extLst>
          </p:cNvPr>
          <p:cNvSpPr txBox="1"/>
          <p:nvPr/>
        </p:nvSpPr>
        <p:spPr>
          <a:xfrm>
            <a:off x="6155472" y="407576"/>
            <a:ext cx="3709639" cy="646331"/>
          </a:xfrm>
          <a:prstGeom prst="rect">
            <a:avLst/>
          </a:prstGeom>
          <a:noFill/>
        </p:spPr>
        <p:txBody>
          <a:bodyPr wrap="square" rtlCol="0">
            <a:spAutoFit/>
          </a:bodyPr>
          <a:lstStyle/>
          <a:p>
            <a:r>
              <a:rPr lang="en-GB" i="1" dirty="0">
                <a:solidFill>
                  <a:schemeClr val="accent3"/>
                </a:solidFill>
              </a:rPr>
              <a:t>As previous slide, but with site export restricted</a:t>
            </a:r>
          </a:p>
        </p:txBody>
      </p:sp>
      <p:sp>
        <p:nvSpPr>
          <p:cNvPr id="62" name="TextBox 61">
            <a:extLst>
              <a:ext uri="{FF2B5EF4-FFF2-40B4-BE49-F238E27FC236}">
                <a16:creationId xmlns:a16="http://schemas.microsoft.com/office/drawing/2014/main" id="{7935AF29-832A-4FF9-944D-56E88513C0D0}"/>
              </a:ext>
            </a:extLst>
          </p:cNvPr>
          <p:cNvSpPr txBox="1"/>
          <p:nvPr/>
        </p:nvSpPr>
        <p:spPr>
          <a:xfrm>
            <a:off x="2021422" y="1756508"/>
            <a:ext cx="678238" cy="253916"/>
          </a:xfrm>
          <a:prstGeom prst="rect">
            <a:avLst/>
          </a:prstGeom>
          <a:noFill/>
        </p:spPr>
        <p:txBody>
          <a:bodyPr wrap="square" rtlCol="0">
            <a:spAutoFit/>
          </a:bodyPr>
          <a:lstStyle/>
          <a:p>
            <a:r>
              <a:rPr lang="en-GB" sz="1050" b="1" dirty="0"/>
              <a:t>5MVA</a:t>
            </a:r>
          </a:p>
        </p:txBody>
      </p:sp>
      <p:sp>
        <p:nvSpPr>
          <p:cNvPr id="63" name="TextBox 62">
            <a:extLst>
              <a:ext uri="{FF2B5EF4-FFF2-40B4-BE49-F238E27FC236}">
                <a16:creationId xmlns:a16="http://schemas.microsoft.com/office/drawing/2014/main" id="{385BF20C-E71B-4572-B1B5-CB5880B2FBD9}"/>
              </a:ext>
            </a:extLst>
          </p:cNvPr>
          <p:cNvSpPr txBox="1"/>
          <p:nvPr/>
        </p:nvSpPr>
        <p:spPr>
          <a:xfrm>
            <a:off x="2000256" y="2190317"/>
            <a:ext cx="678238" cy="253916"/>
          </a:xfrm>
          <a:prstGeom prst="rect">
            <a:avLst/>
          </a:prstGeom>
          <a:noFill/>
        </p:spPr>
        <p:txBody>
          <a:bodyPr wrap="square" rtlCol="0">
            <a:spAutoFit/>
          </a:bodyPr>
          <a:lstStyle/>
          <a:p>
            <a:r>
              <a:rPr lang="en-GB" sz="1050" b="1" dirty="0"/>
              <a:t>5MVA</a:t>
            </a:r>
          </a:p>
        </p:txBody>
      </p:sp>
      <p:sp>
        <p:nvSpPr>
          <p:cNvPr id="66" name="TextBox 65">
            <a:extLst>
              <a:ext uri="{FF2B5EF4-FFF2-40B4-BE49-F238E27FC236}">
                <a16:creationId xmlns:a16="http://schemas.microsoft.com/office/drawing/2014/main" id="{5D09D3B5-72A4-4449-8E3D-AE2DD18BA9FD}"/>
              </a:ext>
            </a:extLst>
          </p:cNvPr>
          <p:cNvSpPr txBox="1"/>
          <p:nvPr/>
        </p:nvSpPr>
        <p:spPr>
          <a:xfrm>
            <a:off x="1976774" y="3055158"/>
            <a:ext cx="678238" cy="253916"/>
          </a:xfrm>
          <a:prstGeom prst="rect">
            <a:avLst/>
          </a:prstGeom>
          <a:noFill/>
        </p:spPr>
        <p:txBody>
          <a:bodyPr wrap="square" rtlCol="0">
            <a:spAutoFit/>
          </a:bodyPr>
          <a:lstStyle/>
          <a:p>
            <a:r>
              <a:rPr lang="en-GB" sz="1050" b="1" dirty="0"/>
              <a:t>10MVA</a:t>
            </a:r>
          </a:p>
        </p:txBody>
      </p:sp>
    </p:spTree>
    <p:extLst>
      <p:ext uri="{BB962C8B-B14F-4D97-AF65-F5344CB8AC3E}">
        <p14:creationId xmlns:p14="http://schemas.microsoft.com/office/powerpoint/2010/main" val="4277851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F462-9690-44A4-8FBB-19FA91F837CB}"/>
              </a:ext>
            </a:extLst>
          </p:cNvPr>
          <p:cNvSpPr>
            <a:spLocks noGrp="1"/>
          </p:cNvSpPr>
          <p:nvPr>
            <p:ph type="title"/>
          </p:nvPr>
        </p:nvSpPr>
        <p:spPr/>
        <p:txBody>
          <a:bodyPr/>
          <a:lstStyle/>
          <a:p>
            <a:r>
              <a:rPr lang="en-GB" dirty="0"/>
              <a:t>PPM, demand and storage; PGF export limited</a:t>
            </a:r>
          </a:p>
        </p:txBody>
      </p:sp>
      <p:sp>
        <p:nvSpPr>
          <p:cNvPr id="4" name="Slide Number Placeholder 3">
            <a:extLst>
              <a:ext uri="{FF2B5EF4-FFF2-40B4-BE49-F238E27FC236}">
                <a16:creationId xmlns:a16="http://schemas.microsoft.com/office/drawing/2014/main" id="{235D9EC5-0D5C-4F58-BAA9-7AD1474E6032}"/>
              </a:ext>
            </a:extLst>
          </p:cNvPr>
          <p:cNvSpPr>
            <a:spLocks noGrp="1"/>
          </p:cNvSpPr>
          <p:nvPr>
            <p:ph type="sldNum" sz="quarter" idx="12"/>
          </p:nvPr>
        </p:nvSpPr>
        <p:spPr/>
        <p:txBody>
          <a:bodyPr/>
          <a:lstStyle/>
          <a:p>
            <a:fld id="{98FF217E-B86F-EA42-9607-BE163228A213}" type="slidenum">
              <a:rPr lang="en-GB" smtClean="0"/>
              <a:pPr/>
              <a:t>59</a:t>
            </a:fld>
            <a:endParaRPr lang="en-GB"/>
          </a:p>
        </p:txBody>
      </p:sp>
      <p:sp>
        <p:nvSpPr>
          <p:cNvPr id="10" name="Rectangle 9">
            <a:extLst>
              <a:ext uri="{FF2B5EF4-FFF2-40B4-BE49-F238E27FC236}">
                <a16:creationId xmlns:a16="http://schemas.microsoft.com/office/drawing/2014/main" id="{5B01D9B0-1237-451E-8D8A-98B35FD03354}"/>
              </a:ext>
            </a:extLst>
          </p:cNvPr>
          <p:cNvSpPr/>
          <p:nvPr/>
        </p:nvSpPr>
        <p:spPr>
          <a:xfrm>
            <a:off x="1484556" y="1704126"/>
            <a:ext cx="1186154" cy="1608391"/>
          </a:xfrm>
          <a:prstGeom prst="rect">
            <a:avLst/>
          </a:prstGeom>
          <a:noFill/>
          <a:ln w="25400" cap="flat" cmpd="sng" algn="ctr">
            <a:solidFill>
              <a:srgbClr val="70AD47">
                <a:lumMod val="75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D33905D6-D1FA-47B8-B0FF-EBD314CB5415}"/>
              </a:ext>
            </a:extLst>
          </p:cNvPr>
          <p:cNvCxnSpPr>
            <a:cxnSpLocks/>
          </p:cNvCxnSpPr>
          <p:nvPr/>
        </p:nvCxnSpPr>
        <p:spPr>
          <a:xfrm>
            <a:off x="2028471" y="2002159"/>
            <a:ext cx="911250" cy="0"/>
          </a:xfrm>
          <a:prstGeom prst="line">
            <a:avLst/>
          </a:prstGeom>
          <a:noFill/>
          <a:ln w="2540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F3984C15-5400-46EF-8803-E5196EBBD06C}"/>
              </a:ext>
            </a:extLst>
          </p:cNvPr>
          <p:cNvCxnSpPr>
            <a:cxnSpLocks/>
          </p:cNvCxnSpPr>
          <p:nvPr/>
        </p:nvCxnSpPr>
        <p:spPr>
          <a:xfrm flipV="1">
            <a:off x="2028470" y="2447349"/>
            <a:ext cx="911250" cy="0"/>
          </a:xfrm>
          <a:prstGeom prst="line">
            <a:avLst/>
          </a:prstGeom>
          <a:noFill/>
          <a:ln w="25400" cap="flat" cmpd="sng" algn="ctr">
            <a:solidFill>
              <a:sysClr val="windowText" lastClr="000000"/>
            </a:solidFill>
            <a:prstDash val="solid"/>
            <a:miter lim="800000"/>
          </a:ln>
          <a:effectLst/>
        </p:spPr>
      </p:cxnSp>
      <p:cxnSp>
        <p:nvCxnSpPr>
          <p:cNvPr id="13" name="Straight Connector 12">
            <a:extLst>
              <a:ext uri="{FF2B5EF4-FFF2-40B4-BE49-F238E27FC236}">
                <a16:creationId xmlns:a16="http://schemas.microsoft.com/office/drawing/2014/main" id="{DE1F1399-612D-48D0-AC4F-DC0D2EC80736}"/>
              </a:ext>
            </a:extLst>
          </p:cNvPr>
          <p:cNvCxnSpPr>
            <a:cxnSpLocks/>
          </p:cNvCxnSpPr>
          <p:nvPr/>
        </p:nvCxnSpPr>
        <p:spPr>
          <a:xfrm flipV="1">
            <a:off x="2012664" y="2964114"/>
            <a:ext cx="911250" cy="0"/>
          </a:xfrm>
          <a:prstGeom prst="line">
            <a:avLst/>
          </a:prstGeom>
          <a:noFill/>
          <a:ln w="2540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E84223C6-F482-4F17-B4A9-7509D808B195}"/>
              </a:ext>
            </a:extLst>
          </p:cNvPr>
          <p:cNvCxnSpPr>
            <a:cxnSpLocks/>
          </p:cNvCxnSpPr>
          <p:nvPr/>
        </p:nvCxnSpPr>
        <p:spPr>
          <a:xfrm>
            <a:off x="2939721" y="1781323"/>
            <a:ext cx="0" cy="3175306"/>
          </a:xfrm>
          <a:prstGeom prst="line">
            <a:avLst/>
          </a:prstGeom>
          <a:noFill/>
          <a:ln w="2540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95529DEA-2576-4D2B-8647-839E2322372D}"/>
              </a:ext>
            </a:extLst>
          </p:cNvPr>
          <p:cNvCxnSpPr>
            <a:cxnSpLocks/>
            <a:endCxn id="58" idx="2"/>
          </p:cNvCxnSpPr>
          <p:nvPr/>
        </p:nvCxnSpPr>
        <p:spPr>
          <a:xfrm>
            <a:off x="2934359" y="2273136"/>
            <a:ext cx="191313" cy="0"/>
          </a:xfrm>
          <a:prstGeom prst="line">
            <a:avLst/>
          </a:prstGeom>
          <a:noFill/>
          <a:ln w="25400" cap="flat" cmpd="sng" algn="ctr">
            <a:solidFill>
              <a:sysClr val="windowText" lastClr="000000"/>
            </a:solidFill>
            <a:prstDash val="solid"/>
            <a:miter lim="800000"/>
          </a:ln>
          <a:effectLst/>
        </p:spPr>
      </p:cxnSp>
      <p:sp>
        <p:nvSpPr>
          <p:cNvPr id="16" name="Oval 15">
            <a:extLst>
              <a:ext uri="{FF2B5EF4-FFF2-40B4-BE49-F238E27FC236}">
                <a16:creationId xmlns:a16="http://schemas.microsoft.com/office/drawing/2014/main" id="{E973318A-A8B0-4295-99C7-979CAA3B7C43}"/>
              </a:ext>
            </a:extLst>
          </p:cNvPr>
          <p:cNvSpPr/>
          <p:nvPr/>
        </p:nvSpPr>
        <p:spPr>
          <a:xfrm>
            <a:off x="4128507" y="2222032"/>
            <a:ext cx="60750" cy="607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E2B4129-E321-4365-9A00-74AC4595A8E9}"/>
              </a:ext>
            </a:extLst>
          </p:cNvPr>
          <p:cNvSpPr/>
          <p:nvPr/>
        </p:nvSpPr>
        <p:spPr>
          <a:xfrm>
            <a:off x="737884" y="1576615"/>
            <a:ext cx="3298074" cy="3577258"/>
          </a:xfrm>
          <a:prstGeom prst="rect">
            <a:avLst/>
          </a:prstGeom>
          <a:noFill/>
          <a:ln w="254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78B7857-CD35-4D68-A291-E00585853EA8}"/>
              </a:ext>
            </a:extLst>
          </p:cNvPr>
          <p:cNvSpPr txBox="1"/>
          <p:nvPr/>
        </p:nvSpPr>
        <p:spPr>
          <a:xfrm>
            <a:off x="628567" y="5387810"/>
            <a:ext cx="1949415" cy="248209"/>
          </a:xfrm>
          <a:prstGeom prst="rect">
            <a:avLst/>
          </a:prstGeom>
          <a:noFill/>
          <a:ln w="25400">
            <a:solidFill>
              <a:srgbClr val="70AD47">
                <a:lumMod val="50000"/>
              </a:srgbClr>
            </a:solidFill>
            <a:prstDash val="sys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Module (PGM)</a:t>
            </a:r>
          </a:p>
        </p:txBody>
      </p:sp>
      <p:sp>
        <p:nvSpPr>
          <p:cNvPr id="19" name="TextBox 18">
            <a:extLst>
              <a:ext uri="{FF2B5EF4-FFF2-40B4-BE49-F238E27FC236}">
                <a16:creationId xmlns:a16="http://schemas.microsoft.com/office/drawing/2014/main" id="{610EF5C7-DB0C-4655-AA64-BD112DDD62F0}"/>
              </a:ext>
            </a:extLst>
          </p:cNvPr>
          <p:cNvSpPr txBox="1"/>
          <p:nvPr/>
        </p:nvSpPr>
        <p:spPr>
          <a:xfrm>
            <a:off x="628567" y="5741764"/>
            <a:ext cx="1949415" cy="248209"/>
          </a:xfrm>
          <a:prstGeom prst="rect">
            <a:avLst/>
          </a:prstGeom>
          <a:noFill/>
          <a:ln w="25400">
            <a:solidFill>
              <a:srgbClr val="ED7D31"/>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a:ln>
                  <a:noFill/>
                </a:ln>
                <a:solidFill>
                  <a:prstClr val="black"/>
                </a:solidFill>
                <a:effectLst/>
                <a:uLnTx/>
                <a:uFillTx/>
                <a:latin typeface="Calibri" panose="020F0502020204030204"/>
              </a:rPr>
              <a:t>Power Generating Facility (PGF)</a:t>
            </a:r>
          </a:p>
        </p:txBody>
      </p:sp>
      <p:pic>
        <p:nvPicPr>
          <p:cNvPr id="20" name="Graphic 19">
            <a:extLst>
              <a:ext uri="{FF2B5EF4-FFF2-40B4-BE49-F238E27FC236}">
                <a16:creationId xmlns:a16="http://schemas.microsoft.com/office/drawing/2014/main" id="{4F198F95-F8BF-4D7C-9017-7F426D69E2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9577" y="2273126"/>
            <a:ext cx="353616" cy="353616"/>
          </a:xfrm>
          <a:prstGeom prst="rect">
            <a:avLst/>
          </a:prstGeom>
        </p:spPr>
      </p:pic>
      <p:cxnSp>
        <p:nvCxnSpPr>
          <p:cNvPr id="22" name="Straight Connector 21">
            <a:extLst>
              <a:ext uri="{FF2B5EF4-FFF2-40B4-BE49-F238E27FC236}">
                <a16:creationId xmlns:a16="http://schemas.microsoft.com/office/drawing/2014/main" id="{9C94A28D-1EA5-4884-B29D-E90DD22E34F6}"/>
              </a:ext>
            </a:extLst>
          </p:cNvPr>
          <p:cNvCxnSpPr>
            <a:cxnSpLocks/>
          </p:cNvCxnSpPr>
          <p:nvPr/>
        </p:nvCxnSpPr>
        <p:spPr>
          <a:xfrm>
            <a:off x="1148252" y="2447349"/>
            <a:ext cx="541325" cy="0"/>
          </a:xfrm>
          <a:prstGeom prst="line">
            <a:avLst/>
          </a:prstGeom>
          <a:noFill/>
          <a:ln w="25400"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68D866CB-5965-43E1-819E-205EC761907E}"/>
              </a:ext>
            </a:extLst>
          </p:cNvPr>
          <p:cNvCxnSpPr>
            <a:cxnSpLocks/>
          </p:cNvCxnSpPr>
          <p:nvPr/>
        </p:nvCxnSpPr>
        <p:spPr>
          <a:xfrm>
            <a:off x="1039412" y="2512549"/>
            <a:ext cx="58474" cy="68793"/>
          </a:xfrm>
          <a:prstGeom prst="line">
            <a:avLst/>
          </a:prstGeom>
          <a:noFill/>
          <a:ln w="19050" cap="flat" cmpd="sng" algn="ctr">
            <a:solidFill>
              <a:srgbClr val="FFC000"/>
            </a:solidFill>
            <a:prstDash val="solid"/>
            <a:miter lim="800000"/>
          </a:ln>
          <a:effectLst/>
        </p:spPr>
      </p:cxnSp>
      <p:cxnSp>
        <p:nvCxnSpPr>
          <p:cNvPr id="24" name="Straight Connector 23">
            <a:extLst>
              <a:ext uri="{FF2B5EF4-FFF2-40B4-BE49-F238E27FC236}">
                <a16:creationId xmlns:a16="http://schemas.microsoft.com/office/drawing/2014/main" id="{5619EBBD-B168-49C8-A32B-8BBAEF69C0BB}"/>
              </a:ext>
            </a:extLst>
          </p:cNvPr>
          <p:cNvCxnSpPr>
            <a:cxnSpLocks/>
          </p:cNvCxnSpPr>
          <p:nvPr/>
        </p:nvCxnSpPr>
        <p:spPr>
          <a:xfrm>
            <a:off x="849351" y="2303421"/>
            <a:ext cx="58474" cy="79473"/>
          </a:xfrm>
          <a:prstGeom prst="line">
            <a:avLst/>
          </a:prstGeom>
          <a:noFill/>
          <a:ln w="19050" cap="flat" cmpd="sng" algn="ctr">
            <a:solidFill>
              <a:srgbClr val="FFC000"/>
            </a:solidFill>
            <a:prstDash val="solid"/>
            <a:miter lim="800000"/>
          </a:ln>
          <a:effectLst/>
        </p:spPr>
      </p:cxnSp>
      <p:cxnSp>
        <p:nvCxnSpPr>
          <p:cNvPr id="25" name="Straight Connector 24">
            <a:extLst>
              <a:ext uri="{FF2B5EF4-FFF2-40B4-BE49-F238E27FC236}">
                <a16:creationId xmlns:a16="http://schemas.microsoft.com/office/drawing/2014/main" id="{F22A97B5-05F6-4C3A-9A2D-1194DE97EA88}"/>
              </a:ext>
            </a:extLst>
          </p:cNvPr>
          <p:cNvCxnSpPr>
            <a:cxnSpLocks/>
          </p:cNvCxnSpPr>
          <p:nvPr/>
        </p:nvCxnSpPr>
        <p:spPr>
          <a:xfrm flipH="1">
            <a:off x="1033269" y="2308739"/>
            <a:ext cx="58059" cy="57531"/>
          </a:xfrm>
          <a:prstGeom prst="line">
            <a:avLst/>
          </a:prstGeom>
          <a:noFill/>
          <a:ln w="19050" cap="flat" cmpd="sng" algn="ctr">
            <a:solidFill>
              <a:srgbClr val="FFC000"/>
            </a:solidFill>
            <a:prstDash val="solid"/>
            <a:miter lim="800000"/>
          </a:ln>
          <a:effectLst/>
        </p:spPr>
      </p:cxnSp>
      <p:cxnSp>
        <p:nvCxnSpPr>
          <p:cNvPr id="26" name="Straight Connector 25">
            <a:extLst>
              <a:ext uri="{FF2B5EF4-FFF2-40B4-BE49-F238E27FC236}">
                <a16:creationId xmlns:a16="http://schemas.microsoft.com/office/drawing/2014/main" id="{C83C4ADC-8249-4B50-ADBD-9A130F600F20}"/>
              </a:ext>
            </a:extLst>
          </p:cNvPr>
          <p:cNvCxnSpPr>
            <a:cxnSpLocks/>
          </p:cNvCxnSpPr>
          <p:nvPr/>
        </p:nvCxnSpPr>
        <p:spPr>
          <a:xfrm flipH="1">
            <a:off x="855909" y="2508841"/>
            <a:ext cx="64599" cy="72502"/>
          </a:xfrm>
          <a:prstGeom prst="line">
            <a:avLst/>
          </a:prstGeom>
          <a:noFill/>
          <a:ln w="19050" cap="flat" cmpd="sng" algn="ctr">
            <a:solidFill>
              <a:srgbClr val="FFC000"/>
            </a:solidFill>
            <a:prstDash val="solid"/>
            <a:miter lim="800000"/>
          </a:ln>
          <a:effectLst/>
        </p:spPr>
      </p:cxnSp>
      <p:cxnSp>
        <p:nvCxnSpPr>
          <p:cNvPr id="27" name="Straight Connector 26">
            <a:extLst>
              <a:ext uri="{FF2B5EF4-FFF2-40B4-BE49-F238E27FC236}">
                <a16:creationId xmlns:a16="http://schemas.microsoft.com/office/drawing/2014/main" id="{166720AD-0310-447A-A029-0E204A5F1E11}"/>
              </a:ext>
            </a:extLst>
          </p:cNvPr>
          <p:cNvCxnSpPr>
            <a:cxnSpLocks/>
          </p:cNvCxnSpPr>
          <p:nvPr/>
        </p:nvCxnSpPr>
        <p:spPr>
          <a:xfrm flipH="1">
            <a:off x="965714" y="2539402"/>
            <a:ext cx="3064" cy="97898"/>
          </a:xfrm>
          <a:prstGeom prst="line">
            <a:avLst/>
          </a:prstGeom>
          <a:noFill/>
          <a:ln w="19050" cap="flat" cmpd="sng" algn="ctr">
            <a:solidFill>
              <a:srgbClr val="FFC000"/>
            </a:solidFill>
            <a:prstDash val="solid"/>
            <a:miter lim="800000"/>
          </a:ln>
          <a:effectLst/>
        </p:spPr>
      </p:cxnSp>
      <p:cxnSp>
        <p:nvCxnSpPr>
          <p:cNvPr id="28" name="Straight Connector 27">
            <a:extLst>
              <a:ext uri="{FF2B5EF4-FFF2-40B4-BE49-F238E27FC236}">
                <a16:creationId xmlns:a16="http://schemas.microsoft.com/office/drawing/2014/main" id="{BD611073-3329-426C-8DFC-B4B651B52A0C}"/>
              </a:ext>
            </a:extLst>
          </p:cNvPr>
          <p:cNvCxnSpPr>
            <a:cxnSpLocks/>
          </p:cNvCxnSpPr>
          <p:nvPr/>
        </p:nvCxnSpPr>
        <p:spPr>
          <a:xfrm>
            <a:off x="975276" y="2258143"/>
            <a:ext cx="0" cy="102456"/>
          </a:xfrm>
          <a:prstGeom prst="line">
            <a:avLst/>
          </a:prstGeom>
          <a:noFill/>
          <a:ln w="19050" cap="flat" cmpd="sng" algn="ctr">
            <a:solidFill>
              <a:srgbClr val="FFC000"/>
            </a:solidFill>
            <a:prstDash val="solid"/>
            <a:miter lim="800000"/>
          </a:ln>
          <a:effectLst/>
        </p:spPr>
      </p:cxnSp>
      <p:cxnSp>
        <p:nvCxnSpPr>
          <p:cNvPr id="29" name="Straight Connector 28">
            <a:extLst>
              <a:ext uri="{FF2B5EF4-FFF2-40B4-BE49-F238E27FC236}">
                <a16:creationId xmlns:a16="http://schemas.microsoft.com/office/drawing/2014/main" id="{46DCC8D0-98E4-4CCD-9CD4-CEE57AC6D8BE}"/>
              </a:ext>
            </a:extLst>
          </p:cNvPr>
          <p:cNvCxnSpPr>
            <a:cxnSpLocks/>
          </p:cNvCxnSpPr>
          <p:nvPr/>
        </p:nvCxnSpPr>
        <p:spPr>
          <a:xfrm flipH="1">
            <a:off x="1066665" y="2447185"/>
            <a:ext cx="72113" cy="537"/>
          </a:xfrm>
          <a:prstGeom prst="line">
            <a:avLst/>
          </a:prstGeom>
          <a:noFill/>
          <a:ln w="19050" cap="flat" cmpd="sng" algn="ctr">
            <a:solidFill>
              <a:srgbClr val="FFC000"/>
            </a:solidFill>
            <a:prstDash val="solid"/>
            <a:miter lim="800000"/>
          </a:ln>
          <a:effectLst/>
        </p:spPr>
      </p:cxnSp>
      <p:cxnSp>
        <p:nvCxnSpPr>
          <p:cNvPr id="30" name="Straight Connector 29">
            <a:extLst>
              <a:ext uri="{FF2B5EF4-FFF2-40B4-BE49-F238E27FC236}">
                <a16:creationId xmlns:a16="http://schemas.microsoft.com/office/drawing/2014/main" id="{F3181048-0901-4D2E-8208-753681FE2A26}"/>
              </a:ext>
            </a:extLst>
          </p:cNvPr>
          <p:cNvCxnSpPr>
            <a:cxnSpLocks/>
          </p:cNvCxnSpPr>
          <p:nvPr/>
        </p:nvCxnSpPr>
        <p:spPr>
          <a:xfrm flipH="1">
            <a:off x="824340" y="2447722"/>
            <a:ext cx="56232" cy="0"/>
          </a:xfrm>
          <a:prstGeom prst="line">
            <a:avLst/>
          </a:prstGeom>
          <a:noFill/>
          <a:ln w="19050" cap="flat" cmpd="sng" algn="ctr">
            <a:solidFill>
              <a:srgbClr val="FFC000"/>
            </a:solidFill>
            <a:prstDash val="solid"/>
            <a:miter lim="800000"/>
          </a:ln>
          <a:effectLst/>
        </p:spPr>
      </p:cxnSp>
      <p:sp>
        <p:nvSpPr>
          <p:cNvPr id="31" name="Oval 30">
            <a:extLst>
              <a:ext uri="{FF2B5EF4-FFF2-40B4-BE49-F238E27FC236}">
                <a16:creationId xmlns:a16="http://schemas.microsoft.com/office/drawing/2014/main" id="{CCDA18C6-0A6D-40D3-8790-92A16E9E4CCF}"/>
              </a:ext>
            </a:extLst>
          </p:cNvPr>
          <p:cNvSpPr/>
          <p:nvPr/>
        </p:nvSpPr>
        <p:spPr>
          <a:xfrm>
            <a:off x="880572" y="2356041"/>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14FBB1EF-371C-49FA-8DD1-0BE43147E587}"/>
              </a:ext>
            </a:extLst>
          </p:cNvPr>
          <p:cNvCxnSpPr>
            <a:cxnSpLocks/>
          </p:cNvCxnSpPr>
          <p:nvPr/>
        </p:nvCxnSpPr>
        <p:spPr>
          <a:xfrm>
            <a:off x="1138778" y="2002159"/>
            <a:ext cx="541325" cy="0"/>
          </a:xfrm>
          <a:prstGeom prst="line">
            <a:avLst/>
          </a:prstGeom>
          <a:noFill/>
          <a:ln w="25400" cap="flat" cmpd="sng" algn="ctr">
            <a:solidFill>
              <a:sysClr val="windowText" lastClr="000000"/>
            </a:solidFill>
            <a:prstDash val="solid"/>
            <a:miter lim="800000"/>
          </a:ln>
          <a:effectLst/>
        </p:spPr>
      </p:cxnSp>
      <p:pic>
        <p:nvPicPr>
          <p:cNvPr id="34" name="Graphic 33">
            <a:extLst>
              <a:ext uri="{FF2B5EF4-FFF2-40B4-BE49-F238E27FC236}">
                <a16:creationId xmlns:a16="http://schemas.microsoft.com/office/drawing/2014/main" id="{922EDC2A-C20B-4104-9AEA-CE52DBC85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0127" y="1829375"/>
            <a:ext cx="353616" cy="353616"/>
          </a:xfrm>
          <a:prstGeom prst="rect">
            <a:avLst/>
          </a:prstGeom>
        </p:spPr>
      </p:pic>
      <p:grpSp>
        <p:nvGrpSpPr>
          <p:cNvPr id="35" name="Group 34">
            <a:extLst>
              <a:ext uri="{FF2B5EF4-FFF2-40B4-BE49-F238E27FC236}">
                <a16:creationId xmlns:a16="http://schemas.microsoft.com/office/drawing/2014/main" id="{F5FC0B17-6E77-4A1E-99F3-4E46DD7E9DBD}"/>
              </a:ext>
            </a:extLst>
          </p:cNvPr>
          <p:cNvGrpSpPr/>
          <p:nvPr/>
        </p:nvGrpSpPr>
        <p:grpSpPr>
          <a:xfrm>
            <a:off x="824340" y="1816012"/>
            <a:ext cx="314438" cy="379157"/>
            <a:chOff x="1046977" y="6189792"/>
            <a:chExt cx="314438" cy="379157"/>
          </a:xfrm>
        </p:grpSpPr>
        <p:grpSp>
          <p:nvGrpSpPr>
            <p:cNvPr id="36" name="Group 35">
              <a:extLst>
                <a:ext uri="{FF2B5EF4-FFF2-40B4-BE49-F238E27FC236}">
                  <a16:creationId xmlns:a16="http://schemas.microsoft.com/office/drawing/2014/main" id="{0915884C-34C0-44AA-8A41-3F57665CD8D4}"/>
                </a:ext>
              </a:extLst>
            </p:cNvPr>
            <p:cNvGrpSpPr/>
            <p:nvPr/>
          </p:nvGrpSpPr>
          <p:grpSpPr>
            <a:xfrm>
              <a:off x="1046977" y="6189792"/>
              <a:ext cx="314438" cy="379157"/>
              <a:chOff x="1046977" y="6189792"/>
              <a:chExt cx="314438" cy="379157"/>
            </a:xfrm>
          </p:grpSpPr>
          <p:cxnSp>
            <p:nvCxnSpPr>
              <p:cNvPr id="38" name="Straight Connector 37">
                <a:extLst>
                  <a:ext uri="{FF2B5EF4-FFF2-40B4-BE49-F238E27FC236}">
                    <a16:creationId xmlns:a16="http://schemas.microsoft.com/office/drawing/2014/main" id="{A044A3F2-9CF1-462E-B834-B122F38B4090}"/>
                  </a:ext>
                </a:extLst>
              </p:cNvPr>
              <p:cNvCxnSpPr>
                <a:cxnSpLocks/>
              </p:cNvCxnSpPr>
              <p:nvPr/>
            </p:nvCxnSpPr>
            <p:spPr>
              <a:xfrm>
                <a:off x="1262049" y="6444198"/>
                <a:ext cx="58474" cy="68793"/>
              </a:xfrm>
              <a:prstGeom prst="line">
                <a:avLst/>
              </a:prstGeom>
              <a:noFill/>
              <a:ln w="19050" cap="flat" cmpd="sng" algn="ctr">
                <a:solidFill>
                  <a:srgbClr val="FFC000"/>
                </a:solidFill>
                <a:prstDash val="solid"/>
                <a:miter lim="800000"/>
              </a:ln>
              <a:effectLst/>
            </p:spPr>
          </p:cxnSp>
          <p:cxnSp>
            <p:nvCxnSpPr>
              <p:cNvPr id="39" name="Straight Connector 38">
                <a:extLst>
                  <a:ext uri="{FF2B5EF4-FFF2-40B4-BE49-F238E27FC236}">
                    <a16:creationId xmlns:a16="http://schemas.microsoft.com/office/drawing/2014/main" id="{F9A5DA6E-6336-4133-B441-CAFC14E177B5}"/>
                  </a:ext>
                </a:extLst>
              </p:cNvPr>
              <p:cNvCxnSpPr>
                <a:cxnSpLocks/>
              </p:cNvCxnSpPr>
              <p:nvPr/>
            </p:nvCxnSpPr>
            <p:spPr>
              <a:xfrm>
                <a:off x="1071988" y="6235070"/>
                <a:ext cx="58474" cy="79473"/>
              </a:xfrm>
              <a:prstGeom prst="line">
                <a:avLst/>
              </a:prstGeom>
              <a:noFill/>
              <a:ln w="19050" cap="flat" cmpd="sng" algn="ctr">
                <a:solidFill>
                  <a:srgbClr val="FFC000"/>
                </a:solidFill>
                <a:prstDash val="solid"/>
                <a:miter lim="800000"/>
              </a:ln>
              <a:effectLst/>
            </p:spPr>
          </p:cxnSp>
          <p:cxnSp>
            <p:nvCxnSpPr>
              <p:cNvPr id="40" name="Straight Connector 39">
                <a:extLst>
                  <a:ext uri="{FF2B5EF4-FFF2-40B4-BE49-F238E27FC236}">
                    <a16:creationId xmlns:a16="http://schemas.microsoft.com/office/drawing/2014/main" id="{61F394DF-DF10-4690-B204-6A6FBCF338C9}"/>
                  </a:ext>
                </a:extLst>
              </p:cNvPr>
              <p:cNvCxnSpPr>
                <a:cxnSpLocks/>
              </p:cNvCxnSpPr>
              <p:nvPr/>
            </p:nvCxnSpPr>
            <p:spPr>
              <a:xfrm flipH="1">
                <a:off x="1255906" y="6240388"/>
                <a:ext cx="58059" cy="57531"/>
              </a:xfrm>
              <a:prstGeom prst="line">
                <a:avLst/>
              </a:prstGeom>
              <a:noFill/>
              <a:ln w="19050" cap="flat" cmpd="sng" algn="ctr">
                <a:solidFill>
                  <a:srgbClr val="FFC000"/>
                </a:solidFill>
                <a:prstDash val="solid"/>
                <a:miter lim="800000"/>
              </a:ln>
              <a:effectLst/>
            </p:spPr>
          </p:cxnSp>
          <p:cxnSp>
            <p:nvCxnSpPr>
              <p:cNvPr id="41" name="Straight Connector 40">
                <a:extLst>
                  <a:ext uri="{FF2B5EF4-FFF2-40B4-BE49-F238E27FC236}">
                    <a16:creationId xmlns:a16="http://schemas.microsoft.com/office/drawing/2014/main" id="{D3309736-92D0-42B6-AF60-1BB1322AE7D3}"/>
                  </a:ext>
                </a:extLst>
              </p:cNvPr>
              <p:cNvCxnSpPr>
                <a:cxnSpLocks/>
              </p:cNvCxnSpPr>
              <p:nvPr/>
            </p:nvCxnSpPr>
            <p:spPr>
              <a:xfrm flipH="1">
                <a:off x="1078546" y="6440490"/>
                <a:ext cx="64599" cy="72502"/>
              </a:xfrm>
              <a:prstGeom prst="line">
                <a:avLst/>
              </a:prstGeom>
              <a:noFill/>
              <a:ln w="19050" cap="flat" cmpd="sng" algn="ctr">
                <a:solidFill>
                  <a:srgbClr val="FFC000"/>
                </a:solidFill>
                <a:prstDash val="solid"/>
                <a:miter lim="800000"/>
              </a:ln>
              <a:effectLst/>
            </p:spPr>
          </p:cxnSp>
          <p:cxnSp>
            <p:nvCxnSpPr>
              <p:cNvPr id="42" name="Straight Connector 41">
                <a:extLst>
                  <a:ext uri="{FF2B5EF4-FFF2-40B4-BE49-F238E27FC236}">
                    <a16:creationId xmlns:a16="http://schemas.microsoft.com/office/drawing/2014/main" id="{EBED03D9-7A6E-4447-8B8F-CB3E00D1C36F}"/>
                  </a:ext>
                </a:extLst>
              </p:cNvPr>
              <p:cNvCxnSpPr>
                <a:cxnSpLocks/>
              </p:cNvCxnSpPr>
              <p:nvPr/>
            </p:nvCxnSpPr>
            <p:spPr>
              <a:xfrm flipH="1">
                <a:off x="1188351" y="6471051"/>
                <a:ext cx="3064" cy="97898"/>
              </a:xfrm>
              <a:prstGeom prst="line">
                <a:avLst/>
              </a:prstGeom>
              <a:noFill/>
              <a:ln w="19050" cap="flat" cmpd="sng" algn="ctr">
                <a:solidFill>
                  <a:srgbClr val="FFC000"/>
                </a:solidFill>
                <a:prstDash val="solid"/>
                <a:miter lim="800000"/>
              </a:ln>
              <a:effectLst/>
            </p:spPr>
          </p:cxnSp>
          <p:cxnSp>
            <p:nvCxnSpPr>
              <p:cNvPr id="43" name="Straight Connector 42">
                <a:extLst>
                  <a:ext uri="{FF2B5EF4-FFF2-40B4-BE49-F238E27FC236}">
                    <a16:creationId xmlns:a16="http://schemas.microsoft.com/office/drawing/2014/main" id="{6BD32A47-3C25-46A3-8943-8AD3257E31F5}"/>
                  </a:ext>
                </a:extLst>
              </p:cNvPr>
              <p:cNvCxnSpPr>
                <a:cxnSpLocks/>
              </p:cNvCxnSpPr>
              <p:nvPr/>
            </p:nvCxnSpPr>
            <p:spPr>
              <a:xfrm>
                <a:off x="1197913" y="6189792"/>
                <a:ext cx="0" cy="102456"/>
              </a:xfrm>
              <a:prstGeom prst="line">
                <a:avLst/>
              </a:prstGeom>
              <a:noFill/>
              <a:ln w="19050" cap="flat" cmpd="sng" algn="ctr">
                <a:solidFill>
                  <a:srgbClr val="FFC000"/>
                </a:solidFill>
                <a:prstDash val="solid"/>
                <a:miter lim="800000"/>
              </a:ln>
              <a:effectLst/>
            </p:spPr>
          </p:cxnSp>
          <p:cxnSp>
            <p:nvCxnSpPr>
              <p:cNvPr id="44" name="Straight Connector 43">
                <a:extLst>
                  <a:ext uri="{FF2B5EF4-FFF2-40B4-BE49-F238E27FC236}">
                    <a16:creationId xmlns:a16="http://schemas.microsoft.com/office/drawing/2014/main" id="{62B01AD8-DBD8-4FD0-9BAC-C4C490AF15C7}"/>
                  </a:ext>
                </a:extLst>
              </p:cNvPr>
              <p:cNvCxnSpPr>
                <a:cxnSpLocks/>
              </p:cNvCxnSpPr>
              <p:nvPr/>
            </p:nvCxnSpPr>
            <p:spPr>
              <a:xfrm flipH="1">
                <a:off x="1289302" y="6378834"/>
                <a:ext cx="72113" cy="537"/>
              </a:xfrm>
              <a:prstGeom prst="line">
                <a:avLst/>
              </a:prstGeom>
              <a:noFill/>
              <a:ln w="19050" cap="flat" cmpd="sng" algn="ctr">
                <a:solidFill>
                  <a:srgbClr val="FFC000"/>
                </a:solidFill>
                <a:prstDash val="solid"/>
                <a:miter lim="800000"/>
              </a:ln>
              <a:effectLst/>
            </p:spPr>
          </p:cxnSp>
          <p:cxnSp>
            <p:nvCxnSpPr>
              <p:cNvPr id="45" name="Straight Connector 44">
                <a:extLst>
                  <a:ext uri="{FF2B5EF4-FFF2-40B4-BE49-F238E27FC236}">
                    <a16:creationId xmlns:a16="http://schemas.microsoft.com/office/drawing/2014/main" id="{9499E4D7-CB4F-42FC-9DB5-21D903803D5F}"/>
                  </a:ext>
                </a:extLst>
              </p:cNvPr>
              <p:cNvCxnSpPr>
                <a:cxnSpLocks/>
              </p:cNvCxnSpPr>
              <p:nvPr/>
            </p:nvCxnSpPr>
            <p:spPr>
              <a:xfrm flipH="1">
                <a:off x="1046977" y="6379371"/>
                <a:ext cx="56232" cy="0"/>
              </a:xfrm>
              <a:prstGeom prst="line">
                <a:avLst/>
              </a:prstGeom>
              <a:noFill/>
              <a:ln w="19050" cap="flat" cmpd="sng" algn="ctr">
                <a:solidFill>
                  <a:srgbClr val="FFC000"/>
                </a:solidFill>
                <a:prstDash val="solid"/>
                <a:miter lim="800000"/>
              </a:ln>
              <a:effectLst/>
            </p:spPr>
          </p:cxnSp>
        </p:grpSp>
        <p:sp>
          <p:nvSpPr>
            <p:cNvPr id="37" name="Oval 36">
              <a:extLst>
                <a:ext uri="{FF2B5EF4-FFF2-40B4-BE49-F238E27FC236}">
                  <a16:creationId xmlns:a16="http://schemas.microsoft.com/office/drawing/2014/main" id="{C51D8FA5-9CF6-4575-BE85-04C3E519119E}"/>
                </a:ext>
              </a:extLst>
            </p:cNvPr>
            <p:cNvSpPr/>
            <p:nvPr/>
          </p:nvSpPr>
          <p:spPr>
            <a:xfrm>
              <a:off x="1103209" y="6287690"/>
              <a:ext cx="186093" cy="183361"/>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8" name="Freeform: Shape 57">
            <a:extLst>
              <a:ext uri="{FF2B5EF4-FFF2-40B4-BE49-F238E27FC236}">
                <a16:creationId xmlns:a16="http://schemas.microsoft.com/office/drawing/2014/main" id="{DEF7131C-E25B-4550-B62C-684A53C143C3}"/>
              </a:ext>
            </a:extLst>
          </p:cNvPr>
          <p:cNvSpPr/>
          <p:nvPr/>
        </p:nvSpPr>
        <p:spPr>
          <a:xfrm>
            <a:off x="3125669" y="2106484"/>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58BEB6AD-9ECF-4B2A-81E3-ECB17D4EF679}"/>
              </a:ext>
            </a:extLst>
          </p:cNvPr>
          <p:cNvSpPr/>
          <p:nvPr/>
        </p:nvSpPr>
        <p:spPr>
          <a:xfrm>
            <a:off x="3278069" y="2095926"/>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60" name="Straight Connector 59">
            <a:extLst>
              <a:ext uri="{FF2B5EF4-FFF2-40B4-BE49-F238E27FC236}">
                <a16:creationId xmlns:a16="http://schemas.microsoft.com/office/drawing/2014/main" id="{F9AC33DC-27A9-49FE-8E5B-09B452DB9BCC}"/>
              </a:ext>
            </a:extLst>
          </p:cNvPr>
          <p:cNvCxnSpPr>
            <a:cxnSpLocks/>
            <a:stCxn id="59" idx="0"/>
          </p:cNvCxnSpPr>
          <p:nvPr/>
        </p:nvCxnSpPr>
        <p:spPr>
          <a:xfrm flipV="1">
            <a:off x="3611357" y="2255032"/>
            <a:ext cx="769210" cy="7546"/>
          </a:xfrm>
          <a:prstGeom prst="line">
            <a:avLst/>
          </a:prstGeom>
          <a:noFill/>
          <a:ln w="25400"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05C1C430-2E7F-4744-8230-65030359B443}"/>
              </a:ext>
            </a:extLst>
          </p:cNvPr>
          <p:cNvCxnSpPr>
            <a:cxnSpLocks/>
          </p:cNvCxnSpPr>
          <p:nvPr/>
        </p:nvCxnSpPr>
        <p:spPr>
          <a:xfrm>
            <a:off x="4157457" y="1829375"/>
            <a:ext cx="0" cy="751967"/>
          </a:xfrm>
          <a:prstGeom prst="line">
            <a:avLst/>
          </a:prstGeom>
          <a:noFill/>
          <a:ln w="25400" cap="flat" cmpd="sng" algn="ctr">
            <a:solidFill>
              <a:sysClr val="windowText" lastClr="000000"/>
            </a:solidFill>
            <a:prstDash val="solid"/>
            <a:miter lim="800000"/>
          </a:ln>
          <a:effectLst/>
        </p:spPr>
      </p:cxnSp>
      <p:sp>
        <p:nvSpPr>
          <p:cNvPr id="54" name="Content Placeholder 2">
            <a:extLst>
              <a:ext uri="{FF2B5EF4-FFF2-40B4-BE49-F238E27FC236}">
                <a16:creationId xmlns:a16="http://schemas.microsoft.com/office/drawing/2014/main" id="{45CC0E89-509E-4131-8A07-117F81444374}"/>
              </a:ext>
            </a:extLst>
          </p:cNvPr>
          <p:cNvSpPr txBox="1">
            <a:spLocks/>
          </p:cNvSpPr>
          <p:nvPr/>
        </p:nvSpPr>
        <p:spPr>
          <a:xfrm>
            <a:off x="4982471" y="1486593"/>
            <a:ext cx="3684917"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PPM capacity is 70 MVA</a:t>
            </a:r>
          </a:p>
          <a:p>
            <a:pPr>
              <a:lnSpc>
                <a:spcPct val="100000"/>
              </a:lnSpc>
            </a:pPr>
            <a:endParaRPr lang="en-GB" sz="1400" dirty="0">
              <a:solidFill>
                <a:schemeClr val="tx1"/>
              </a:solidFill>
            </a:endParaRPr>
          </a:p>
          <a:p>
            <a:pPr>
              <a:lnSpc>
                <a:spcPct val="100000"/>
              </a:lnSpc>
            </a:pPr>
            <a:r>
              <a:rPr lang="en-GB" sz="1400" dirty="0">
                <a:solidFill>
                  <a:schemeClr val="tx1"/>
                </a:solidFill>
              </a:rPr>
              <a:t>RC of PPM is 70 x pf = 66.5 MW</a:t>
            </a:r>
          </a:p>
          <a:p>
            <a:pPr>
              <a:lnSpc>
                <a:spcPct val="100000"/>
              </a:lnSpc>
            </a:pPr>
            <a:endParaRPr lang="en-GB" sz="1400" dirty="0">
              <a:solidFill>
                <a:schemeClr val="tx1"/>
              </a:solidFill>
            </a:endParaRPr>
          </a:p>
          <a:p>
            <a:pPr>
              <a:lnSpc>
                <a:spcPct val="100000"/>
              </a:lnSpc>
            </a:pPr>
            <a:r>
              <a:rPr lang="en-GB" sz="1400" dirty="0">
                <a:solidFill>
                  <a:schemeClr val="tx1"/>
                </a:solidFill>
              </a:rPr>
              <a:t>RC of facility* is 70 x pf MW = 66.5 MW</a:t>
            </a:r>
          </a:p>
          <a:p>
            <a:pPr>
              <a:lnSpc>
                <a:spcPct val="100000"/>
              </a:lnSpc>
            </a:pPr>
            <a:r>
              <a:rPr lang="en-GB" sz="1100" dirty="0">
                <a:solidFill>
                  <a:schemeClr val="tx1"/>
                </a:solidFill>
              </a:rPr>
              <a:t>Where pf = required power factor:</a:t>
            </a:r>
          </a:p>
          <a:p>
            <a:pPr>
              <a:lnSpc>
                <a:spcPct val="100000"/>
              </a:lnSpc>
              <a:spcBef>
                <a:spcPts val="0"/>
              </a:spcBef>
            </a:pPr>
            <a:r>
              <a:rPr lang="en-GB" sz="1100" dirty="0">
                <a:solidFill>
                  <a:schemeClr val="tx1"/>
                </a:solidFill>
              </a:rPr>
              <a:t>Type A and B: ±0.95</a:t>
            </a:r>
          </a:p>
          <a:p>
            <a:pPr>
              <a:lnSpc>
                <a:spcPct val="100000"/>
              </a:lnSpc>
              <a:spcBef>
                <a:spcPts val="0"/>
              </a:spcBef>
            </a:pPr>
            <a:r>
              <a:rPr lang="en-GB" sz="1100" dirty="0">
                <a:solidFill>
                  <a:schemeClr val="tx1"/>
                </a:solidFill>
              </a:rPr>
              <a:t>Type C and D SPGM: ±0.92</a:t>
            </a:r>
          </a:p>
          <a:p>
            <a:pPr>
              <a:lnSpc>
                <a:spcPct val="100000"/>
              </a:lnSpc>
              <a:spcBef>
                <a:spcPts val="0"/>
              </a:spcBef>
            </a:pPr>
            <a:r>
              <a:rPr lang="en-GB" sz="1100" dirty="0">
                <a:solidFill>
                  <a:schemeClr val="tx1"/>
                </a:solidFill>
              </a:rPr>
              <a:t>Type C and D PPM: lozenge or bow tie as per G99 para 13.5.5 </a:t>
            </a:r>
          </a:p>
          <a:p>
            <a:pPr>
              <a:lnSpc>
                <a:spcPct val="100000"/>
              </a:lnSpc>
            </a:pPr>
            <a:r>
              <a:rPr lang="en-GB" sz="1100" dirty="0">
                <a:solidFill>
                  <a:schemeClr val="tx1"/>
                </a:solidFill>
              </a:rPr>
              <a:t>*note that there might be reactive compensation on site – which would need to be included appropriately in this calculation</a:t>
            </a:r>
          </a:p>
          <a:p>
            <a:pPr>
              <a:lnSpc>
                <a:spcPct val="100000"/>
              </a:lnSpc>
            </a:pPr>
            <a:r>
              <a:rPr lang="en-GB" sz="1200" baseline="30000" dirty="0">
                <a:solidFill>
                  <a:schemeClr val="accent1"/>
                </a:solidFill>
              </a:rPr>
              <a:t>† </a:t>
            </a:r>
            <a:r>
              <a:rPr lang="en-GB" sz="1200" dirty="0">
                <a:solidFill>
                  <a:schemeClr val="tx1"/>
                </a:solidFill>
              </a:rPr>
              <a:t>Export limit could be any value less than 70 MVA, but likely to be &gt;15 MVA </a:t>
            </a:r>
            <a:r>
              <a:rPr lang="en-GB" sz="1100" dirty="0">
                <a:solidFill>
                  <a:schemeClr val="tx1"/>
                </a:solidFill>
              </a:rPr>
              <a:t>(storage full; PV offset by demand)</a:t>
            </a:r>
          </a:p>
          <a:p>
            <a:pPr>
              <a:lnSpc>
                <a:spcPct val="100000"/>
              </a:lnSpc>
            </a:pPr>
            <a:r>
              <a:rPr lang="en-GB" sz="1200" dirty="0">
                <a:solidFill>
                  <a:schemeClr val="tx1"/>
                </a:solidFill>
              </a:rPr>
              <a:t>Import limit could any value up to 55 MVA but likely to be 13 MVA </a:t>
            </a:r>
            <a:r>
              <a:rPr lang="en-GB" sz="1100" dirty="0">
                <a:solidFill>
                  <a:schemeClr val="tx1"/>
                </a:solidFill>
              </a:rPr>
              <a:t>(ie no generation; controllable demand turned down)</a:t>
            </a:r>
            <a:endParaRPr lang="en-GB" sz="1200" dirty="0">
              <a:solidFill>
                <a:schemeClr val="tx1"/>
              </a:solidFill>
            </a:endParaRPr>
          </a:p>
          <a:p>
            <a:pPr>
              <a:lnSpc>
                <a:spcPct val="100000"/>
              </a:lnSpc>
            </a:pPr>
            <a:endParaRPr lang="en-GB" sz="1100" dirty="0">
              <a:solidFill>
                <a:schemeClr val="tx1"/>
              </a:solidFill>
            </a:endParaRPr>
          </a:p>
          <a:p>
            <a:pPr>
              <a:lnSpc>
                <a:spcPct val="100000"/>
              </a:lnSpc>
            </a:pPr>
            <a:endParaRPr lang="en-GB" sz="1100" dirty="0">
              <a:solidFill>
                <a:schemeClr val="tx1"/>
              </a:solidFill>
            </a:endParaRPr>
          </a:p>
          <a:p>
            <a:pPr>
              <a:lnSpc>
                <a:spcPct val="100000"/>
              </a:lnSpc>
            </a:pPr>
            <a:r>
              <a:rPr lang="en-GB" sz="1100" dirty="0">
                <a:solidFill>
                  <a:schemeClr val="tx1"/>
                </a:solidFill>
              </a:rPr>
              <a:t>.</a:t>
            </a:r>
          </a:p>
          <a:p>
            <a:endParaRPr lang="en-GB" dirty="0">
              <a:solidFill>
                <a:schemeClr val="tx1"/>
              </a:solidFill>
            </a:endParaRPr>
          </a:p>
          <a:p>
            <a:endParaRPr lang="en-GB" dirty="0"/>
          </a:p>
        </p:txBody>
      </p:sp>
      <p:sp>
        <p:nvSpPr>
          <p:cNvPr id="55" name="Content Placeholder 2">
            <a:extLst>
              <a:ext uri="{FF2B5EF4-FFF2-40B4-BE49-F238E27FC236}">
                <a16:creationId xmlns:a16="http://schemas.microsoft.com/office/drawing/2014/main" id="{13248BF8-89C5-44D7-A6E4-155ADCF2BE90}"/>
              </a:ext>
            </a:extLst>
          </p:cNvPr>
          <p:cNvSpPr txBox="1">
            <a:spLocks/>
          </p:cNvSpPr>
          <p:nvPr/>
        </p:nvSpPr>
        <p:spPr>
          <a:xfrm>
            <a:off x="8699192" y="1470870"/>
            <a:ext cx="3337924" cy="4165149"/>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solidFill>
                  <a:schemeClr val="tx1"/>
                </a:solidFill>
              </a:rPr>
              <a:t>MEC is 20 MVA</a:t>
            </a:r>
          </a:p>
          <a:p>
            <a:pPr>
              <a:lnSpc>
                <a:spcPct val="100000"/>
              </a:lnSpc>
            </a:pPr>
            <a:endParaRPr lang="en-GB" sz="1400" dirty="0">
              <a:solidFill>
                <a:schemeClr val="tx1"/>
              </a:solidFill>
            </a:endParaRPr>
          </a:p>
          <a:p>
            <a:pPr>
              <a:lnSpc>
                <a:spcPct val="100000"/>
              </a:lnSpc>
            </a:pPr>
            <a:r>
              <a:rPr lang="en-GB" sz="1400" dirty="0">
                <a:solidFill>
                  <a:schemeClr val="tx1"/>
                </a:solidFill>
              </a:rPr>
              <a:t>MIC is 15 MVA</a:t>
            </a:r>
          </a:p>
        </p:txBody>
      </p:sp>
      <p:sp>
        <p:nvSpPr>
          <p:cNvPr id="8" name="TextBox 7">
            <a:extLst>
              <a:ext uri="{FF2B5EF4-FFF2-40B4-BE49-F238E27FC236}">
                <a16:creationId xmlns:a16="http://schemas.microsoft.com/office/drawing/2014/main" id="{612648FD-C462-443A-97B4-0834963E58E0}"/>
              </a:ext>
            </a:extLst>
          </p:cNvPr>
          <p:cNvSpPr txBox="1"/>
          <p:nvPr/>
        </p:nvSpPr>
        <p:spPr>
          <a:xfrm>
            <a:off x="2031323" y="2694270"/>
            <a:ext cx="673822" cy="253916"/>
          </a:xfrm>
          <a:prstGeom prst="rect">
            <a:avLst/>
          </a:prstGeom>
          <a:noFill/>
        </p:spPr>
        <p:txBody>
          <a:bodyPr wrap="square" rtlCol="0">
            <a:spAutoFit/>
          </a:bodyPr>
          <a:lstStyle/>
          <a:p>
            <a:r>
              <a:rPr lang="en-GB" sz="1050" b="1" dirty="0"/>
              <a:t>30 MVA</a:t>
            </a:r>
          </a:p>
        </p:txBody>
      </p:sp>
      <p:sp>
        <p:nvSpPr>
          <p:cNvPr id="67" name="TextBox 66">
            <a:extLst>
              <a:ext uri="{FF2B5EF4-FFF2-40B4-BE49-F238E27FC236}">
                <a16:creationId xmlns:a16="http://schemas.microsoft.com/office/drawing/2014/main" id="{CBC5F7AE-0602-405E-B369-900870438FF5}"/>
              </a:ext>
            </a:extLst>
          </p:cNvPr>
          <p:cNvSpPr txBox="1"/>
          <p:nvPr/>
        </p:nvSpPr>
        <p:spPr>
          <a:xfrm>
            <a:off x="4150355" y="2308739"/>
            <a:ext cx="772606" cy="577081"/>
          </a:xfrm>
          <a:prstGeom prst="rect">
            <a:avLst/>
          </a:prstGeom>
          <a:noFill/>
        </p:spPr>
        <p:txBody>
          <a:bodyPr wrap="square" rtlCol="0">
            <a:spAutoFit/>
          </a:bodyPr>
          <a:lstStyle/>
          <a:p>
            <a:r>
              <a:rPr lang="en-GB" sz="1050" dirty="0"/>
              <a:t>MIC/</a:t>
            </a:r>
            <a:br>
              <a:rPr lang="en-GB" sz="1050" dirty="0"/>
            </a:br>
            <a:r>
              <a:rPr lang="en-GB" sz="1050" dirty="0"/>
              <a:t>MEC </a:t>
            </a:r>
            <a:br>
              <a:rPr lang="en-GB" sz="1050" dirty="0"/>
            </a:br>
            <a:r>
              <a:rPr lang="en-GB" sz="1050" dirty="0"/>
              <a:t>at CP</a:t>
            </a:r>
          </a:p>
        </p:txBody>
      </p:sp>
      <p:pic>
        <p:nvPicPr>
          <p:cNvPr id="72" name="Picture 71">
            <a:extLst>
              <a:ext uri="{FF2B5EF4-FFF2-40B4-BE49-F238E27FC236}">
                <a16:creationId xmlns:a16="http://schemas.microsoft.com/office/drawing/2014/main" id="{93411B72-C3EB-4183-AAAD-C94C17A2EC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1370" y="2766317"/>
            <a:ext cx="237490" cy="420370"/>
          </a:xfrm>
          <a:prstGeom prst="rect">
            <a:avLst/>
          </a:prstGeom>
          <a:noFill/>
          <a:ln>
            <a:noFill/>
          </a:ln>
        </p:spPr>
      </p:pic>
      <p:pic>
        <p:nvPicPr>
          <p:cNvPr id="53" name="Picture 52" descr="Icon&#10;&#10;Description automatically generated">
            <a:extLst>
              <a:ext uri="{FF2B5EF4-FFF2-40B4-BE49-F238E27FC236}">
                <a16:creationId xmlns:a16="http://schemas.microsoft.com/office/drawing/2014/main" id="{B90E954E-CD75-48DD-9E95-648328B6B0CE}"/>
              </a:ext>
            </a:extLst>
          </p:cNvPr>
          <p:cNvPicPr>
            <a:picLocks noChangeAspect="1"/>
          </p:cNvPicPr>
          <p:nvPr/>
        </p:nvPicPr>
        <p:blipFill>
          <a:blip r:embed="rId5"/>
          <a:stretch>
            <a:fillRect/>
          </a:stretch>
        </p:blipFill>
        <p:spPr>
          <a:xfrm flipH="1">
            <a:off x="3741979" y="2180525"/>
            <a:ext cx="149352" cy="131064"/>
          </a:xfrm>
          <a:prstGeom prst="rect">
            <a:avLst/>
          </a:prstGeom>
        </p:spPr>
      </p:pic>
      <p:sp>
        <p:nvSpPr>
          <p:cNvPr id="50" name="Rectangle 49">
            <a:extLst>
              <a:ext uri="{FF2B5EF4-FFF2-40B4-BE49-F238E27FC236}">
                <a16:creationId xmlns:a16="http://schemas.microsoft.com/office/drawing/2014/main" id="{ECFD7F1E-CD39-481E-89E2-663F60F14515}"/>
              </a:ext>
            </a:extLst>
          </p:cNvPr>
          <p:cNvSpPr/>
          <p:nvPr/>
        </p:nvSpPr>
        <p:spPr>
          <a:xfrm>
            <a:off x="1479493" y="4209321"/>
            <a:ext cx="1121881" cy="74730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solidFill>
              </a:rPr>
              <a:t>G100 Limitation System set at 20 MVA export, 15 MVA import</a:t>
            </a:r>
            <a:r>
              <a:rPr lang="en-GB" sz="1000" baseline="30000" dirty="0">
                <a:solidFill>
                  <a:schemeClr val="accent1"/>
                </a:solidFill>
              </a:rPr>
              <a:t>†</a:t>
            </a:r>
          </a:p>
        </p:txBody>
      </p:sp>
      <p:cxnSp>
        <p:nvCxnSpPr>
          <p:cNvPr id="65" name="Straight Connector 64">
            <a:extLst>
              <a:ext uri="{FF2B5EF4-FFF2-40B4-BE49-F238E27FC236}">
                <a16:creationId xmlns:a16="http://schemas.microsoft.com/office/drawing/2014/main" id="{A698EE6E-EF3A-42D0-99CF-238ED48E664F}"/>
              </a:ext>
            </a:extLst>
          </p:cNvPr>
          <p:cNvCxnSpPr>
            <a:stCxn id="53" idx="2"/>
          </p:cNvCxnSpPr>
          <p:nvPr/>
        </p:nvCxnSpPr>
        <p:spPr>
          <a:xfrm>
            <a:off x="3816655" y="2311589"/>
            <a:ext cx="8725" cy="226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0D6F8D4-9576-4C71-83EE-450371CDD750}"/>
              </a:ext>
            </a:extLst>
          </p:cNvPr>
          <p:cNvCxnSpPr/>
          <p:nvPr/>
        </p:nvCxnSpPr>
        <p:spPr>
          <a:xfrm flipH="1">
            <a:off x="2685783" y="4595423"/>
            <a:ext cx="11395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D553101-0955-4910-9599-5E86FCDEA447}"/>
              </a:ext>
            </a:extLst>
          </p:cNvPr>
          <p:cNvCxnSpPr/>
          <p:nvPr/>
        </p:nvCxnSpPr>
        <p:spPr>
          <a:xfrm flipH="1">
            <a:off x="1607524" y="2180525"/>
            <a:ext cx="82053" cy="82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DF93CCC-09A2-47D1-B82C-5260214A4586}"/>
              </a:ext>
            </a:extLst>
          </p:cNvPr>
          <p:cNvCxnSpPr>
            <a:cxnSpLocks/>
          </p:cNvCxnSpPr>
          <p:nvPr/>
        </p:nvCxnSpPr>
        <p:spPr>
          <a:xfrm flipH="1">
            <a:off x="1608552" y="2626742"/>
            <a:ext cx="81026" cy="81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3F74C6-0064-49BE-80D4-FCEC8D09CAF6}"/>
              </a:ext>
            </a:extLst>
          </p:cNvPr>
          <p:cNvCxnSpPr/>
          <p:nvPr/>
        </p:nvCxnSpPr>
        <p:spPr>
          <a:xfrm>
            <a:off x="1603274" y="2262578"/>
            <a:ext cx="0" cy="1946744"/>
          </a:xfrm>
          <a:prstGeom prst="line">
            <a:avLst/>
          </a:prstGeom>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A759102A-501F-4991-A730-044B5DD37A2B}"/>
              </a:ext>
            </a:extLst>
          </p:cNvPr>
          <p:cNvSpPr/>
          <p:nvPr/>
        </p:nvSpPr>
        <p:spPr>
          <a:xfrm>
            <a:off x="1590870" y="3603422"/>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0067CB6A-6DFB-48B6-B1E8-6D86881D0DB5}"/>
              </a:ext>
            </a:extLst>
          </p:cNvPr>
          <p:cNvSpPr/>
          <p:nvPr/>
        </p:nvSpPr>
        <p:spPr>
          <a:xfrm>
            <a:off x="1743270" y="3592864"/>
            <a:ext cx="333284" cy="333284"/>
          </a:xfrm>
          <a:custGeom>
            <a:avLst/>
            <a:gdLst>
              <a:gd name="connsiteX0" fmla="*/ 333288 w 333284"/>
              <a:gd name="connsiteY0" fmla="*/ 166652 h 333284"/>
              <a:gd name="connsiteX1" fmla="*/ 166646 w 333284"/>
              <a:gd name="connsiteY1" fmla="*/ 333295 h 333284"/>
              <a:gd name="connsiteX2" fmla="*/ 3 w 333284"/>
              <a:gd name="connsiteY2" fmla="*/ 166652 h 333284"/>
              <a:gd name="connsiteX3" fmla="*/ 166646 w 333284"/>
              <a:gd name="connsiteY3" fmla="*/ 10 h 333284"/>
              <a:gd name="connsiteX4" fmla="*/ 333288 w 333284"/>
              <a:gd name="connsiteY4" fmla="*/ 166652 h 33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4" h="333284">
                <a:moveTo>
                  <a:pt x="333288" y="166652"/>
                </a:moveTo>
                <a:cubicBezTo>
                  <a:pt x="333288" y="258686"/>
                  <a:pt x="258680" y="333295"/>
                  <a:pt x="166646" y="333295"/>
                </a:cubicBezTo>
                <a:cubicBezTo>
                  <a:pt x="74612" y="333295"/>
                  <a:pt x="3" y="258686"/>
                  <a:pt x="3" y="166652"/>
                </a:cubicBezTo>
                <a:cubicBezTo>
                  <a:pt x="3" y="74618"/>
                  <a:pt x="74612" y="10"/>
                  <a:pt x="166646" y="10"/>
                </a:cubicBezTo>
                <a:cubicBezTo>
                  <a:pt x="258680" y="10"/>
                  <a:pt x="333288" y="74618"/>
                  <a:pt x="333288" y="166652"/>
                </a:cubicBezTo>
                <a:close/>
              </a:path>
            </a:pathLst>
          </a:custGeom>
          <a:noFill/>
          <a:ln w="13663" cap="flat">
            <a:solidFill>
              <a:srgbClr val="000000"/>
            </a:solidFill>
            <a:prstDash val="solid"/>
            <a:miter/>
          </a:ln>
        </p:spPr>
        <p:txBody>
          <a:bodyPr rtlCol="0" anchor="ctr"/>
          <a:lstStyle/>
          <a:p>
            <a:endParaRPr lang="en-GB"/>
          </a:p>
        </p:txBody>
      </p:sp>
      <p:cxnSp>
        <p:nvCxnSpPr>
          <p:cNvPr id="74" name="Straight Connector 73">
            <a:extLst>
              <a:ext uri="{FF2B5EF4-FFF2-40B4-BE49-F238E27FC236}">
                <a16:creationId xmlns:a16="http://schemas.microsoft.com/office/drawing/2014/main" id="{9AC839A3-6203-4AC8-A0CC-7ECEDE659130}"/>
              </a:ext>
            </a:extLst>
          </p:cNvPr>
          <p:cNvCxnSpPr>
            <a:cxnSpLocks/>
          </p:cNvCxnSpPr>
          <p:nvPr/>
        </p:nvCxnSpPr>
        <p:spPr>
          <a:xfrm>
            <a:off x="1409037" y="3784696"/>
            <a:ext cx="179364" cy="0"/>
          </a:xfrm>
          <a:prstGeom prst="line">
            <a:avLst/>
          </a:prstGeom>
          <a:noFill/>
          <a:ln w="25400" cap="flat" cmpd="sng" algn="ctr">
            <a:solidFill>
              <a:sysClr val="windowText" lastClr="000000"/>
            </a:solidFill>
            <a:prstDash val="solid"/>
            <a:miter lim="800000"/>
          </a:ln>
          <a:effectLst/>
        </p:spPr>
      </p:cxnSp>
      <p:cxnSp>
        <p:nvCxnSpPr>
          <p:cNvPr id="75" name="Straight Connector 74">
            <a:extLst>
              <a:ext uri="{FF2B5EF4-FFF2-40B4-BE49-F238E27FC236}">
                <a16:creationId xmlns:a16="http://schemas.microsoft.com/office/drawing/2014/main" id="{F4DB3EFD-D237-4AC7-ABF1-96557D3E2534}"/>
              </a:ext>
            </a:extLst>
          </p:cNvPr>
          <p:cNvCxnSpPr>
            <a:cxnSpLocks/>
          </p:cNvCxnSpPr>
          <p:nvPr/>
        </p:nvCxnSpPr>
        <p:spPr>
          <a:xfrm>
            <a:off x="1397011" y="3553444"/>
            <a:ext cx="0" cy="612061"/>
          </a:xfrm>
          <a:prstGeom prst="line">
            <a:avLst/>
          </a:prstGeom>
          <a:noFill/>
          <a:ln w="25400" cap="flat" cmpd="sng" algn="ctr">
            <a:solidFill>
              <a:sysClr val="windowText" lastClr="000000"/>
            </a:solidFill>
            <a:prstDash val="solid"/>
            <a:miter lim="800000"/>
          </a:ln>
          <a:effectLst/>
        </p:spPr>
      </p:cxnSp>
      <p:cxnSp>
        <p:nvCxnSpPr>
          <p:cNvPr id="76" name="Straight Arrow Connector 75">
            <a:extLst>
              <a:ext uri="{FF2B5EF4-FFF2-40B4-BE49-F238E27FC236}">
                <a16:creationId xmlns:a16="http://schemas.microsoft.com/office/drawing/2014/main" id="{75E39198-E551-481D-B519-FE0F80F66661}"/>
              </a:ext>
            </a:extLst>
          </p:cNvPr>
          <p:cNvCxnSpPr/>
          <p:nvPr/>
        </p:nvCxnSpPr>
        <p:spPr>
          <a:xfrm flipH="1">
            <a:off x="1007162" y="3667126"/>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E9ADD8D-CB72-4F58-862F-1D08665359DA}"/>
              </a:ext>
            </a:extLst>
          </p:cNvPr>
          <p:cNvCxnSpPr/>
          <p:nvPr/>
        </p:nvCxnSpPr>
        <p:spPr>
          <a:xfrm flipH="1">
            <a:off x="994775" y="4041595"/>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6727D34-6090-450D-9774-5D9CE192A06F}"/>
              </a:ext>
            </a:extLst>
          </p:cNvPr>
          <p:cNvCxnSpPr/>
          <p:nvPr/>
        </p:nvCxnSpPr>
        <p:spPr>
          <a:xfrm flipH="1">
            <a:off x="1007161" y="3774075"/>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4D70479-C5E4-4FD3-B4BD-BBBCBDDB9B4C}"/>
              </a:ext>
            </a:extLst>
          </p:cNvPr>
          <p:cNvCxnSpPr/>
          <p:nvPr/>
        </p:nvCxnSpPr>
        <p:spPr>
          <a:xfrm flipH="1">
            <a:off x="1592578" y="3023358"/>
            <a:ext cx="208792" cy="208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0742E6B-E4CE-4511-AF77-1F66BABFF64B}"/>
              </a:ext>
            </a:extLst>
          </p:cNvPr>
          <p:cNvCxnSpPr>
            <a:cxnSpLocks/>
          </p:cNvCxnSpPr>
          <p:nvPr/>
        </p:nvCxnSpPr>
        <p:spPr>
          <a:xfrm>
            <a:off x="2082835" y="3762188"/>
            <a:ext cx="851524" cy="0"/>
          </a:xfrm>
          <a:prstGeom prst="line">
            <a:avLst/>
          </a:prstGeom>
          <a:noFill/>
          <a:ln w="25400" cap="flat" cmpd="sng" algn="ctr">
            <a:solidFill>
              <a:sysClr val="windowText" lastClr="000000"/>
            </a:solidFill>
            <a:prstDash val="solid"/>
            <a:miter lim="800000"/>
          </a:ln>
          <a:effectLst/>
        </p:spPr>
      </p:cxnSp>
      <p:pic>
        <p:nvPicPr>
          <p:cNvPr id="85" name="Picture 84" descr="Icon&#10;&#10;Description automatically generated">
            <a:extLst>
              <a:ext uri="{FF2B5EF4-FFF2-40B4-BE49-F238E27FC236}">
                <a16:creationId xmlns:a16="http://schemas.microsoft.com/office/drawing/2014/main" id="{D44283DC-5F50-4F71-9422-8AF48C10CB3B}"/>
              </a:ext>
            </a:extLst>
          </p:cNvPr>
          <p:cNvPicPr>
            <a:picLocks noChangeAspect="1"/>
          </p:cNvPicPr>
          <p:nvPr/>
        </p:nvPicPr>
        <p:blipFill>
          <a:blip r:embed="rId5"/>
          <a:stretch>
            <a:fillRect/>
          </a:stretch>
        </p:blipFill>
        <p:spPr>
          <a:xfrm flipH="1">
            <a:off x="1152797" y="3986070"/>
            <a:ext cx="149352" cy="131064"/>
          </a:xfrm>
          <a:prstGeom prst="rect">
            <a:avLst/>
          </a:prstGeom>
        </p:spPr>
      </p:pic>
      <p:cxnSp>
        <p:nvCxnSpPr>
          <p:cNvPr id="86" name="Straight Arrow Connector 85">
            <a:extLst>
              <a:ext uri="{FF2B5EF4-FFF2-40B4-BE49-F238E27FC236}">
                <a16:creationId xmlns:a16="http://schemas.microsoft.com/office/drawing/2014/main" id="{63A41FC4-0EFA-4F35-942E-04BB3F839ECC}"/>
              </a:ext>
            </a:extLst>
          </p:cNvPr>
          <p:cNvCxnSpPr/>
          <p:nvPr/>
        </p:nvCxnSpPr>
        <p:spPr>
          <a:xfrm flipH="1">
            <a:off x="998633" y="3926148"/>
            <a:ext cx="389849" cy="0"/>
          </a:xfrm>
          <a:prstGeom prst="straightConnector1">
            <a:avLst/>
          </a:prstGeom>
          <a:ln>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603D2E4-CC60-449B-89DF-B2AC8EEDDC00}"/>
              </a:ext>
            </a:extLst>
          </p:cNvPr>
          <p:cNvCxnSpPr/>
          <p:nvPr/>
        </p:nvCxnSpPr>
        <p:spPr>
          <a:xfrm flipV="1">
            <a:off x="1227473" y="4117134"/>
            <a:ext cx="0" cy="290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F5FD414-8153-4C3A-89D2-651382509C25}"/>
              </a:ext>
            </a:extLst>
          </p:cNvPr>
          <p:cNvCxnSpPr>
            <a:cxnSpLocks/>
          </p:cNvCxnSpPr>
          <p:nvPr/>
        </p:nvCxnSpPr>
        <p:spPr>
          <a:xfrm flipH="1">
            <a:off x="1227473" y="4407640"/>
            <a:ext cx="252020"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AA6B21D-FB34-42A4-AD39-D14DCD91D6A6}"/>
              </a:ext>
            </a:extLst>
          </p:cNvPr>
          <p:cNvSpPr txBox="1"/>
          <p:nvPr/>
        </p:nvSpPr>
        <p:spPr>
          <a:xfrm>
            <a:off x="209950" y="3995499"/>
            <a:ext cx="976483" cy="553998"/>
          </a:xfrm>
          <a:prstGeom prst="rect">
            <a:avLst/>
          </a:prstGeom>
          <a:noFill/>
        </p:spPr>
        <p:txBody>
          <a:bodyPr wrap="square" rtlCol="0">
            <a:spAutoFit/>
          </a:bodyPr>
          <a:lstStyle/>
          <a:p>
            <a:r>
              <a:rPr lang="en-GB" sz="1000" b="1" dirty="0"/>
              <a:t>12 MW</a:t>
            </a:r>
          </a:p>
          <a:p>
            <a:r>
              <a:rPr lang="en-GB" sz="1000" b="1" dirty="0"/>
              <a:t>controllable load</a:t>
            </a:r>
          </a:p>
        </p:txBody>
      </p:sp>
      <p:sp>
        <p:nvSpPr>
          <p:cNvPr id="90" name="TextBox 89">
            <a:extLst>
              <a:ext uri="{FF2B5EF4-FFF2-40B4-BE49-F238E27FC236}">
                <a16:creationId xmlns:a16="http://schemas.microsoft.com/office/drawing/2014/main" id="{3A210524-9B30-409E-AD06-32A798E99BFF}"/>
              </a:ext>
            </a:extLst>
          </p:cNvPr>
          <p:cNvSpPr txBox="1"/>
          <p:nvPr/>
        </p:nvSpPr>
        <p:spPr>
          <a:xfrm>
            <a:off x="7069872" y="288000"/>
            <a:ext cx="3709639" cy="646331"/>
          </a:xfrm>
          <a:prstGeom prst="rect">
            <a:avLst/>
          </a:prstGeom>
          <a:noFill/>
        </p:spPr>
        <p:txBody>
          <a:bodyPr wrap="square" rtlCol="0">
            <a:spAutoFit/>
          </a:bodyPr>
          <a:lstStyle/>
          <a:p>
            <a:r>
              <a:rPr lang="en-GB" i="1" dirty="0">
                <a:solidFill>
                  <a:schemeClr val="accent3"/>
                </a:solidFill>
              </a:rPr>
              <a:t>As previous slide, but with site demand</a:t>
            </a:r>
          </a:p>
        </p:txBody>
      </p:sp>
      <p:sp>
        <p:nvSpPr>
          <p:cNvPr id="83" name="TextBox 82">
            <a:extLst>
              <a:ext uri="{FF2B5EF4-FFF2-40B4-BE49-F238E27FC236}">
                <a16:creationId xmlns:a16="http://schemas.microsoft.com/office/drawing/2014/main" id="{AFBBD1B7-D88D-4AB8-B1A9-440C73517A6F}"/>
              </a:ext>
            </a:extLst>
          </p:cNvPr>
          <p:cNvSpPr txBox="1"/>
          <p:nvPr/>
        </p:nvSpPr>
        <p:spPr>
          <a:xfrm>
            <a:off x="2055011" y="2181781"/>
            <a:ext cx="675210" cy="253916"/>
          </a:xfrm>
          <a:prstGeom prst="rect">
            <a:avLst/>
          </a:prstGeom>
          <a:noFill/>
        </p:spPr>
        <p:txBody>
          <a:bodyPr wrap="square" rtlCol="0">
            <a:spAutoFit/>
          </a:bodyPr>
          <a:lstStyle/>
          <a:p>
            <a:r>
              <a:rPr lang="en-GB" sz="1050" b="1" dirty="0"/>
              <a:t>20 MVA</a:t>
            </a:r>
          </a:p>
        </p:txBody>
      </p:sp>
      <p:sp>
        <p:nvSpPr>
          <p:cNvPr id="91" name="TextBox 90">
            <a:extLst>
              <a:ext uri="{FF2B5EF4-FFF2-40B4-BE49-F238E27FC236}">
                <a16:creationId xmlns:a16="http://schemas.microsoft.com/office/drawing/2014/main" id="{32E1BA1F-8FAE-4FD9-987A-E14A49D169FE}"/>
              </a:ext>
            </a:extLst>
          </p:cNvPr>
          <p:cNvSpPr txBox="1"/>
          <p:nvPr/>
        </p:nvSpPr>
        <p:spPr>
          <a:xfrm>
            <a:off x="2049549" y="1752236"/>
            <a:ext cx="718418" cy="253916"/>
          </a:xfrm>
          <a:prstGeom prst="rect">
            <a:avLst/>
          </a:prstGeom>
          <a:noFill/>
        </p:spPr>
        <p:txBody>
          <a:bodyPr wrap="square" rtlCol="0">
            <a:spAutoFit/>
          </a:bodyPr>
          <a:lstStyle/>
          <a:p>
            <a:r>
              <a:rPr lang="en-GB" sz="1050" b="1" dirty="0"/>
              <a:t>20 MVA</a:t>
            </a:r>
          </a:p>
        </p:txBody>
      </p:sp>
      <p:sp>
        <p:nvSpPr>
          <p:cNvPr id="92" name="TextBox 91">
            <a:extLst>
              <a:ext uri="{FF2B5EF4-FFF2-40B4-BE49-F238E27FC236}">
                <a16:creationId xmlns:a16="http://schemas.microsoft.com/office/drawing/2014/main" id="{2B932856-E403-45EC-A6B2-D105E13434ED}"/>
              </a:ext>
            </a:extLst>
          </p:cNvPr>
          <p:cNvSpPr txBox="1"/>
          <p:nvPr/>
        </p:nvSpPr>
        <p:spPr>
          <a:xfrm>
            <a:off x="2079373" y="3458923"/>
            <a:ext cx="707947" cy="253916"/>
          </a:xfrm>
          <a:prstGeom prst="rect">
            <a:avLst/>
          </a:prstGeom>
          <a:noFill/>
        </p:spPr>
        <p:txBody>
          <a:bodyPr wrap="square" rtlCol="0">
            <a:spAutoFit/>
          </a:bodyPr>
          <a:lstStyle/>
          <a:p>
            <a:r>
              <a:rPr lang="en-GB" sz="1050" b="1" dirty="0"/>
              <a:t>25 MW</a:t>
            </a:r>
          </a:p>
        </p:txBody>
      </p:sp>
    </p:spTree>
    <p:extLst>
      <p:ext uri="{BB962C8B-B14F-4D97-AF65-F5344CB8AC3E}">
        <p14:creationId xmlns:p14="http://schemas.microsoft.com/office/powerpoint/2010/main" val="403247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98CD-6E84-40B9-9DDC-355A81D4BD7F}"/>
              </a:ext>
            </a:extLst>
          </p:cNvPr>
          <p:cNvSpPr>
            <a:spLocks noGrp="1"/>
          </p:cNvSpPr>
          <p:nvPr>
            <p:ph type="ctrTitle"/>
          </p:nvPr>
        </p:nvSpPr>
        <p:spPr/>
        <p:txBody>
          <a:bodyPr/>
          <a:lstStyle/>
          <a:p>
            <a:r>
              <a:rPr lang="en-GB" dirty="0"/>
              <a:t>Digitalization of Connections</a:t>
            </a:r>
          </a:p>
        </p:txBody>
      </p:sp>
      <p:sp>
        <p:nvSpPr>
          <p:cNvPr id="3" name="Slide Number Placeholder 2">
            <a:extLst>
              <a:ext uri="{FF2B5EF4-FFF2-40B4-BE49-F238E27FC236}">
                <a16:creationId xmlns:a16="http://schemas.microsoft.com/office/drawing/2014/main" id="{7C2F96EF-177E-405C-8901-64E6EA35B93D}"/>
              </a:ext>
            </a:extLst>
          </p:cNvPr>
          <p:cNvSpPr>
            <a:spLocks noGrp="1"/>
          </p:cNvSpPr>
          <p:nvPr>
            <p:ph type="sldNum" sz="quarter" idx="12"/>
          </p:nvPr>
        </p:nvSpPr>
        <p:spPr/>
        <p:txBody>
          <a:bodyPr/>
          <a:lstStyle/>
          <a:p>
            <a:fld id="{98FF217E-B86F-EA42-9607-BE163228A213}" type="slidenum">
              <a:rPr lang="en-GB" smtClean="0"/>
              <a:t>6</a:t>
            </a:fld>
            <a:endParaRPr lang="en-GB"/>
          </a:p>
        </p:txBody>
      </p:sp>
    </p:spTree>
    <p:extLst>
      <p:ext uri="{BB962C8B-B14F-4D97-AF65-F5344CB8AC3E}">
        <p14:creationId xmlns:p14="http://schemas.microsoft.com/office/powerpoint/2010/main" val="3077141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5B636-C4F7-E446-BF51-8D378F13666F}"/>
              </a:ext>
            </a:extLst>
          </p:cNvPr>
          <p:cNvSpPr>
            <a:spLocks noGrp="1"/>
          </p:cNvSpPr>
          <p:nvPr>
            <p:ph type="body" sz="quarter" idx="10"/>
          </p:nvPr>
        </p:nvSpPr>
        <p:spPr/>
        <p:txBody>
          <a:bodyPr/>
          <a:lstStyle/>
          <a:p>
            <a:r>
              <a:rPr lang="en-GB"/>
              <a:t>© ENA 2020</a:t>
            </a:r>
          </a:p>
        </p:txBody>
      </p:sp>
    </p:spTree>
    <p:extLst>
      <p:ext uri="{BB962C8B-B14F-4D97-AF65-F5344CB8AC3E}">
        <p14:creationId xmlns:p14="http://schemas.microsoft.com/office/powerpoint/2010/main" val="231659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C27D-2D48-078B-405E-8A2A7EA5E751}"/>
              </a:ext>
            </a:extLst>
          </p:cNvPr>
          <p:cNvSpPr>
            <a:spLocks noGrp="1"/>
          </p:cNvSpPr>
          <p:nvPr>
            <p:ph type="title"/>
          </p:nvPr>
        </p:nvSpPr>
        <p:spPr/>
        <p:txBody>
          <a:bodyPr/>
          <a:lstStyle/>
          <a:p>
            <a:r>
              <a:rPr lang="en-GB" dirty="0"/>
              <a:t>Digitalization of Connections</a:t>
            </a:r>
          </a:p>
        </p:txBody>
      </p:sp>
      <p:sp>
        <p:nvSpPr>
          <p:cNvPr id="3" name="Content Placeholder 2">
            <a:extLst>
              <a:ext uri="{FF2B5EF4-FFF2-40B4-BE49-F238E27FC236}">
                <a16:creationId xmlns:a16="http://schemas.microsoft.com/office/drawing/2014/main" id="{799ADB03-B510-686B-A41D-F9AB67A8A2E0}"/>
              </a:ext>
            </a:extLst>
          </p:cNvPr>
          <p:cNvSpPr>
            <a:spLocks noGrp="1"/>
          </p:cNvSpPr>
          <p:nvPr>
            <p:ph idx="1"/>
          </p:nvPr>
        </p:nvSpPr>
        <p:spPr/>
        <p:txBody>
          <a:bodyPr/>
          <a:lstStyle/>
          <a:p>
            <a:r>
              <a:rPr lang="en-US" dirty="0"/>
              <a:t>The </a:t>
            </a:r>
            <a:r>
              <a:rPr lang="en-US" dirty="0" err="1"/>
              <a:t>Digitalisation</a:t>
            </a:r>
            <a:r>
              <a:rPr lang="en-US" dirty="0"/>
              <a:t> of Connections (</a:t>
            </a:r>
            <a:r>
              <a:rPr lang="en-US" dirty="0" err="1"/>
              <a:t>DoC</a:t>
            </a:r>
            <a:r>
              <a:rPr lang="en-US" dirty="0"/>
              <a:t>) Team at the ENA is working through the detailed requirements and technical design to ensure the </a:t>
            </a:r>
            <a:r>
              <a:rPr lang="en-US" dirty="0" err="1"/>
              <a:t>DoC</a:t>
            </a:r>
            <a:r>
              <a:rPr lang="en-US" dirty="0"/>
              <a:t> Tool will work for the ex-PES GB DNOs and also NIE. </a:t>
            </a:r>
          </a:p>
          <a:p>
            <a:r>
              <a:rPr lang="en-US" dirty="0"/>
              <a:t>The </a:t>
            </a:r>
            <a:r>
              <a:rPr lang="en-US" dirty="0" err="1"/>
              <a:t>DoC</a:t>
            </a:r>
            <a:r>
              <a:rPr lang="en-US" dirty="0"/>
              <a:t> Team is engaging with IT architects, procurement leads, connections leads and lawyers to identify and resolve all of the requirements for data security, process, contracts and liability.</a:t>
            </a:r>
            <a:endParaRPr lang="en-GB" dirty="0"/>
          </a:p>
        </p:txBody>
      </p:sp>
      <p:sp>
        <p:nvSpPr>
          <p:cNvPr id="4" name="Slide Number Placeholder 3">
            <a:extLst>
              <a:ext uri="{FF2B5EF4-FFF2-40B4-BE49-F238E27FC236}">
                <a16:creationId xmlns:a16="http://schemas.microsoft.com/office/drawing/2014/main" id="{B3BF2EA1-6288-63C8-53DF-99F592F23DD4}"/>
              </a:ext>
            </a:extLst>
          </p:cNvPr>
          <p:cNvSpPr>
            <a:spLocks noGrp="1"/>
          </p:cNvSpPr>
          <p:nvPr>
            <p:ph type="sldNum" sz="quarter" idx="12"/>
          </p:nvPr>
        </p:nvSpPr>
        <p:spPr/>
        <p:txBody>
          <a:bodyPr/>
          <a:lstStyle/>
          <a:p>
            <a:fld id="{98FF217E-B86F-EA42-9607-BE163228A213}" type="slidenum">
              <a:rPr lang="en-GB" smtClean="0"/>
              <a:pPr/>
              <a:t>7</a:t>
            </a:fld>
            <a:endParaRPr lang="en-GB"/>
          </a:p>
        </p:txBody>
      </p:sp>
    </p:spTree>
    <p:extLst>
      <p:ext uri="{BB962C8B-B14F-4D97-AF65-F5344CB8AC3E}">
        <p14:creationId xmlns:p14="http://schemas.microsoft.com/office/powerpoint/2010/main" val="29110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6360-8509-4620-AF0E-26F3FC661216}"/>
              </a:ext>
            </a:extLst>
          </p:cNvPr>
          <p:cNvSpPr>
            <a:spLocks noGrp="1"/>
          </p:cNvSpPr>
          <p:nvPr>
            <p:ph type="ctrTitle"/>
          </p:nvPr>
        </p:nvSpPr>
        <p:spPr/>
        <p:txBody>
          <a:bodyPr/>
          <a:lstStyle/>
          <a:p>
            <a:r>
              <a:rPr lang="en-GB" dirty="0"/>
              <a:t>New Issue</a:t>
            </a:r>
          </a:p>
        </p:txBody>
      </p:sp>
      <p:sp>
        <p:nvSpPr>
          <p:cNvPr id="3" name="Slide Number Placeholder 2">
            <a:extLst>
              <a:ext uri="{FF2B5EF4-FFF2-40B4-BE49-F238E27FC236}">
                <a16:creationId xmlns:a16="http://schemas.microsoft.com/office/drawing/2014/main" id="{6DCD949B-88A2-4D7E-BF70-8AD6775B56D3}"/>
              </a:ext>
            </a:extLst>
          </p:cNvPr>
          <p:cNvSpPr>
            <a:spLocks noGrp="1"/>
          </p:cNvSpPr>
          <p:nvPr>
            <p:ph type="sldNum" sz="quarter" idx="12"/>
          </p:nvPr>
        </p:nvSpPr>
        <p:spPr/>
        <p:txBody>
          <a:bodyPr/>
          <a:lstStyle/>
          <a:p>
            <a:fld id="{98FF217E-B86F-EA42-9607-BE163228A213}" type="slidenum">
              <a:rPr lang="en-GB" smtClean="0"/>
              <a:t>8</a:t>
            </a:fld>
            <a:endParaRPr lang="en-GB"/>
          </a:p>
        </p:txBody>
      </p:sp>
    </p:spTree>
    <p:extLst>
      <p:ext uri="{BB962C8B-B14F-4D97-AF65-F5344CB8AC3E}">
        <p14:creationId xmlns:p14="http://schemas.microsoft.com/office/powerpoint/2010/main" val="26228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60BF-9D07-4CC8-A9E6-D597E52A8A9C}"/>
              </a:ext>
            </a:extLst>
          </p:cNvPr>
          <p:cNvSpPr>
            <a:spLocks noGrp="1"/>
          </p:cNvSpPr>
          <p:nvPr>
            <p:ph type="title"/>
          </p:nvPr>
        </p:nvSpPr>
        <p:spPr/>
        <p:txBody>
          <a:bodyPr/>
          <a:lstStyle/>
          <a:p>
            <a:r>
              <a:rPr lang="en-GB" dirty="0"/>
              <a:t>New Issue - 1</a:t>
            </a:r>
          </a:p>
        </p:txBody>
      </p:sp>
      <p:sp>
        <p:nvSpPr>
          <p:cNvPr id="3" name="Content Placeholder 2">
            <a:extLst>
              <a:ext uri="{FF2B5EF4-FFF2-40B4-BE49-F238E27FC236}">
                <a16:creationId xmlns:a16="http://schemas.microsoft.com/office/drawing/2014/main" id="{33A8BF3F-8FCA-4F93-A61B-C002489A5730}"/>
              </a:ext>
            </a:extLst>
          </p:cNvPr>
          <p:cNvSpPr>
            <a:spLocks noGrp="1"/>
          </p:cNvSpPr>
          <p:nvPr>
            <p:ph idx="1"/>
          </p:nvPr>
        </p:nvSpPr>
        <p:spPr/>
        <p:txBody>
          <a:bodyPr/>
          <a:lstStyle/>
          <a:p>
            <a:pPr marL="355600" indent="-355600">
              <a:lnSpc>
                <a:spcPct val="100000"/>
              </a:lnSpc>
            </a:pPr>
            <a:r>
              <a:rPr lang="en-GB" sz="1600" dirty="0"/>
              <a:t>Q 	</a:t>
            </a:r>
            <a:r>
              <a:rPr lang="en-US" sz="1400" dirty="0">
                <a:solidFill>
                  <a:srgbClr val="00598E"/>
                </a:solidFill>
                <a:effectLst/>
                <a:latin typeface="Arial" panose="020B0604020202020204" pitchFamily="34" charset="0"/>
                <a:ea typeface="Times New Roman" panose="02020603050405020304" pitchFamily="18" charset="0"/>
                <a:cs typeface="Arial" panose="020B0604020202020204" pitchFamily="34" charset="0"/>
              </a:rPr>
              <a:t>G100 Issue 2 - Communication errors: According to G100 any communication failure, longer than 5 seconds, shall set the system to the restricted production mode and only manual intervention will enable setting the system back to the Normal operation mode. From our experience, communication error, longer than 5 seconds are not rare, and the fact that an Installer or the homeowner himself are required to be involved in this process is problematic. In order to avoid this complexity, we can offer to comply with the requirement to detect the communication failure in less than 5 second, to restrict the production to the MEL (max export limit) until the communication error is resolved, and once done to set the system automatically to its Normal operation mode. Using this approach, we will not export any current higher the configured MEL and from the other hand we will not need the Homeowner to set the system back to Normal once the problem is resolved.</a:t>
            </a:r>
          </a:p>
          <a:p>
            <a:pPr marL="355600" indent="-355600">
              <a:lnSpc>
                <a:spcPct val="100000"/>
              </a:lnSpc>
            </a:pPr>
            <a:r>
              <a:rPr lang="en-GB" sz="1400" dirty="0">
                <a:solidFill>
                  <a:srgbClr val="00598E"/>
                </a:solidFill>
                <a:effectLst/>
                <a:latin typeface="Arial" panose="020B0604020202020204" pitchFamily="34" charset="0"/>
                <a:ea typeface="Calibri" panose="020F0502020204030204" pitchFamily="34" charset="0"/>
                <a:cs typeface="Arial" panose="020B0604020202020204" pitchFamily="34" charset="0"/>
              </a:rPr>
              <a:t>A</a:t>
            </a:r>
            <a:r>
              <a:rPr lang="en-GB" sz="1800" dirty="0">
                <a:solidFill>
                  <a:srgbClr val="00598E"/>
                </a:solidFill>
                <a:effectLst/>
                <a:latin typeface="Arial" panose="020B0604020202020204" pitchFamily="34" charset="0"/>
                <a:ea typeface="Calibri" panose="020F0502020204030204" pitchFamily="34" charset="0"/>
                <a:cs typeface="Arial" panose="020B0604020202020204" pitchFamily="34" charset="0"/>
              </a:rPr>
              <a:t>	</a:t>
            </a:r>
            <a:r>
              <a:rPr lang="en-US" sz="1400" dirty="0"/>
              <a:t>This is a drafting oversight.  It was always the intent right from the first discussions on the revised G100 that automatic resetting of communication errors would be allowed.  </a:t>
            </a:r>
          </a:p>
          <a:p>
            <a:pPr marL="355600" indent="-355600">
              <a:lnSpc>
                <a:spcPct val="100000"/>
              </a:lnSpc>
            </a:pPr>
            <a:r>
              <a:rPr lang="en-US" sz="1400" dirty="0"/>
              <a:t>	G100 does not expressly forbid this, but similarly it does not say it is allowed.  As this is a simple drafting oversight, the ENA will look to see how the published version can be corrected most propitiously.  The proposed redrafting of 4.5.2.2 would be:</a:t>
            </a:r>
          </a:p>
          <a:p>
            <a:pPr marL="363538" lvl="1" indent="-355600">
              <a:lnSpc>
                <a:spcPct val="100000"/>
              </a:lnSpc>
            </a:pPr>
            <a:r>
              <a:rPr lang="en-US" sz="1400" dirty="0"/>
              <a:t>	4.5.2.2 Communication Failures</a:t>
            </a:r>
          </a:p>
          <a:p>
            <a:pPr marL="363538" lvl="1" indent="-355600">
              <a:lnSpc>
                <a:spcPct val="100000"/>
              </a:lnSpc>
            </a:pPr>
            <a:r>
              <a:rPr lang="en-US" sz="1400" dirty="0"/>
              <a:t>	The Customer shall be able to reset the CLS back to normal operation immediately in every case when communication has been restored, ie the lockout feature of 4.5.1.3 does not apply.  </a:t>
            </a:r>
            <a:r>
              <a:rPr lang="en-US" sz="1400" u="sng" dirty="0">
                <a:solidFill>
                  <a:srgbClr val="FF0000"/>
                </a:solidFill>
              </a:rPr>
              <a:t>A CLS may be arranged by the Manufacturer or Installer to self-reset from state 3 when state 3 operation is caused solely by communication failures.</a:t>
            </a:r>
          </a:p>
          <a:p>
            <a:pPr marL="355600" indent="-355600"/>
            <a:endParaRPr lang="en-GB" dirty="0"/>
          </a:p>
        </p:txBody>
      </p:sp>
      <p:sp>
        <p:nvSpPr>
          <p:cNvPr id="4" name="Slide Number Placeholder 3">
            <a:extLst>
              <a:ext uri="{FF2B5EF4-FFF2-40B4-BE49-F238E27FC236}">
                <a16:creationId xmlns:a16="http://schemas.microsoft.com/office/drawing/2014/main" id="{B2814DB1-F19B-40F9-A62D-7292D6679761}"/>
              </a:ext>
            </a:extLst>
          </p:cNvPr>
          <p:cNvSpPr>
            <a:spLocks noGrp="1"/>
          </p:cNvSpPr>
          <p:nvPr>
            <p:ph type="sldNum" sz="quarter" idx="12"/>
          </p:nvPr>
        </p:nvSpPr>
        <p:spPr/>
        <p:txBody>
          <a:bodyPr/>
          <a:lstStyle/>
          <a:p>
            <a:fld id="{98FF217E-B86F-EA42-9607-BE163228A213}" type="slidenum">
              <a:rPr lang="en-GB" smtClean="0"/>
              <a:pPr/>
              <a:t>9</a:t>
            </a:fld>
            <a:endParaRPr lang="en-GB"/>
          </a:p>
        </p:txBody>
      </p:sp>
    </p:spTree>
    <p:extLst>
      <p:ext uri="{BB962C8B-B14F-4D97-AF65-F5344CB8AC3E}">
        <p14:creationId xmlns:p14="http://schemas.microsoft.com/office/powerpoint/2010/main" val="3808405087"/>
      </p:ext>
    </p:extLst>
  </p:cSld>
  <p:clrMapOvr>
    <a:masterClrMapping/>
  </p:clrMapOvr>
</p:sld>
</file>

<file path=ppt/theme/theme1.xml><?xml version="1.0" encoding="utf-8"?>
<a:theme xmlns:a="http://schemas.openxmlformats.org/drawingml/2006/main" name="Office Theme">
  <a:themeElements>
    <a:clrScheme name="ENA">
      <a:dk1>
        <a:srgbClr val="484D51"/>
      </a:dk1>
      <a:lt1>
        <a:srgbClr val="FFFFFF"/>
      </a:lt1>
      <a:dk2>
        <a:srgbClr val="00598E"/>
      </a:dk2>
      <a:lt2>
        <a:srgbClr val="F3F3F3"/>
      </a:lt2>
      <a:accent1>
        <a:srgbClr val="00598E"/>
      </a:accent1>
      <a:accent2>
        <a:srgbClr val="4378A8"/>
      </a:accent2>
      <a:accent3>
        <a:srgbClr val="FF7132"/>
      </a:accent3>
      <a:accent4>
        <a:srgbClr val="009FE3"/>
      </a:accent4>
      <a:accent5>
        <a:srgbClr val="FFE600"/>
      </a:accent5>
      <a:accent6>
        <a:srgbClr val="BECC00"/>
      </a:accent6>
      <a:hlink>
        <a:srgbClr val="484D51"/>
      </a:hlink>
      <a:folHlink>
        <a:srgbClr val="A6AC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302575D-EF3B-47DF-869B-ED1BE988BB06}" vid="{6D040666-18DC-4F86-852C-4A276574A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39CB0D2B30E148A7988E9920D3A83D" ma:contentTypeVersion="0" ma:contentTypeDescription="Create a new document." ma:contentTypeScope="" ma:versionID="c2ef872fcd29c345b71ce4124963e626">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D2EFC-FBD4-40BC-B092-96164D082C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D3A548-A1E0-44F6-86C2-A5326A328A06}">
  <ds:schemaRefs>
    <ds:schemaRef ds:uri="http://schemas.microsoft.com/sharepoint/v3/contenttype/forms"/>
  </ds:schemaRefs>
</ds:datastoreItem>
</file>

<file path=customXml/itemProps3.xml><?xml version="1.0" encoding="utf-8"?>
<ds:datastoreItem xmlns:ds="http://schemas.openxmlformats.org/officeDocument/2006/customXml" ds:itemID="{F0547903-9C0E-41D2-835C-88E82A050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ENA new</Template>
  <TotalTime>4089</TotalTime>
  <Words>8684</Words>
  <Application>Microsoft Office PowerPoint</Application>
  <PresentationFormat>Widescreen</PresentationFormat>
  <Paragraphs>670</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Segoe UI</vt:lpstr>
      <vt:lpstr>Segoe UI Semibold</vt:lpstr>
      <vt:lpstr>Symbol</vt:lpstr>
      <vt:lpstr>System Font Regular</vt:lpstr>
      <vt:lpstr>Office Theme</vt:lpstr>
      <vt:lpstr>DER Technical Forum</vt:lpstr>
      <vt:lpstr>Welcome, Housekeeping and Introductions</vt:lpstr>
      <vt:lpstr>Agenda</vt:lpstr>
      <vt:lpstr>Battery Energy Storage Systems</vt:lpstr>
      <vt:lpstr>BESS discussion session</vt:lpstr>
      <vt:lpstr>Digitalization of Connections</vt:lpstr>
      <vt:lpstr>Digitalization of Connections</vt:lpstr>
      <vt:lpstr>New Issue</vt:lpstr>
      <vt:lpstr>New Issue - 1</vt:lpstr>
      <vt:lpstr>New Issue -2</vt:lpstr>
      <vt:lpstr>New Issue - 2</vt:lpstr>
      <vt:lpstr>New Issue - 2</vt:lpstr>
      <vt:lpstr>Previous Issues</vt:lpstr>
      <vt:lpstr>Outstanding Issues - 1.</vt:lpstr>
      <vt:lpstr>Outstanding Issues - 2.</vt:lpstr>
      <vt:lpstr>Outstanding Issues - 3.</vt:lpstr>
      <vt:lpstr>Outstanding Issues – 4.</vt:lpstr>
      <vt:lpstr>Outstanding Issues – 5.</vt:lpstr>
      <vt:lpstr>Outstanding Issues – 6.</vt:lpstr>
      <vt:lpstr>Outstanding Issues – 7.</vt:lpstr>
      <vt:lpstr>Outstanding Issues – 8.</vt:lpstr>
      <vt:lpstr>Outstanding Issues - 9.</vt:lpstr>
      <vt:lpstr>Outstanding Issues - 10.</vt:lpstr>
      <vt:lpstr>Update on G100 and Fast Track</vt:lpstr>
      <vt:lpstr>G100 and Fast Track</vt:lpstr>
      <vt:lpstr>GC0117</vt:lpstr>
      <vt:lpstr>Grid Code Modification Proposal GC0117</vt:lpstr>
      <vt:lpstr>GC0117</vt:lpstr>
      <vt:lpstr>Distributed ReStart, GC0148 &amp; GC0156 Emergency and Restoration</vt:lpstr>
      <vt:lpstr>Distributed ReStart Project</vt:lpstr>
      <vt:lpstr>EU Developments</vt:lpstr>
      <vt:lpstr>EU developments - I</vt:lpstr>
      <vt:lpstr>EU Developments - II</vt:lpstr>
      <vt:lpstr>ACER’s timeline</vt:lpstr>
      <vt:lpstr>Storage, and other mods</vt:lpstr>
      <vt:lpstr>Storage – and further G98/G99 mods</vt:lpstr>
      <vt:lpstr>IET Consultation on PV Code of Practice</vt:lpstr>
      <vt:lpstr>Code of Practice for Grid-connected Solar Photovoltaic Systems</vt:lpstr>
      <vt:lpstr>Wrap up:</vt:lpstr>
      <vt:lpstr>Minutes of previous meeting and actions</vt:lpstr>
      <vt:lpstr>AOB and next meeting</vt:lpstr>
      <vt:lpstr>Appendix – Registered Capacity Examples</vt:lpstr>
      <vt:lpstr>Current Definition: Registered Capacity</vt:lpstr>
      <vt:lpstr>Losses due to Impedance between Inverters and Connection Point need to be accounted for (1/3)</vt:lpstr>
      <vt:lpstr>Losses due to Impedance between Inverters and Connection Point need to be accounted for (2/3)</vt:lpstr>
      <vt:lpstr>Losses due to Impedance between Inverters and Connection Point need to be accounted for (3/3)</vt:lpstr>
      <vt:lpstr>How to approach inverter sizing – example 40 MW desired output</vt:lpstr>
      <vt:lpstr>Ratings for 40MW desired export at 0.98pf</vt:lpstr>
      <vt:lpstr>Representation on circle diagram (for the connection point)</vt:lpstr>
      <vt:lpstr>Connection Contract for the 40 MW example</vt:lpstr>
      <vt:lpstr>Registered Capacity – proposed note for the DG guides</vt:lpstr>
      <vt:lpstr>Examples of RCs of PGMs and Facilities, including where there is demand in the Facility.</vt:lpstr>
      <vt:lpstr>Representative examples</vt:lpstr>
      <vt:lpstr>PPM and SPGM</vt:lpstr>
      <vt:lpstr>PPM, SPGM and load</vt:lpstr>
      <vt:lpstr>PPM and storage</vt:lpstr>
      <vt:lpstr>PPM and storage; PGM output limited</vt:lpstr>
      <vt:lpstr>PPM and storage; PGF export limited</vt:lpstr>
      <vt:lpstr>PPM, demand and storage; PGF export limited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Technical Forum</dc:title>
  <dc:creator>Mike Kay</dc:creator>
  <cp:lastModifiedBy>Christopher McCann</cp:lastModifiedBy>
  <cp:revision>68</cp:revision>
  <dcterms:created xsi:type="dcterms:W3CDTF">2020-11-02T12:06:14Z</dcterms:created>
  <dcterms:modified xsi:type="dcterms:W3CDTF">2022-06-08T09:19:22Z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0x010100C639CB0D2B30E148A7988E9920D3A83D</vt:lpwstr>
  </property>
</Properties>
</file>