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4"/>
  </p:sldMasterIdLst>
  <p:notesMasterIdLst>
    <p:notesMasterId r:id="rId59"/>
  </p:notesMasterIdLst>
  <p:handoutMasterIdLst>
    <p:handoutMasterId r:id="rId60"/>
  </p:handoutMasterIdLst>
  <p:sldIdLst>
    <p:sldId id="261" r:id="rId5"/>
    <p:sldId id="273" r:id="rId6"/>
    <p:sldId id="264" r:id="rId7"/>
    <p:sldId id="439" r:id="rId8"/>
    <p:sldId id="293" r:id="rId9"/>
    <p:sldId id="413" r:id="rId10"/>
    <p:sldId id="382" r:id="rId11"/>
    <p:sldId id="383" r:id="rId12"/>
    <p:sldId id="406" r:id="rId13"/>
    <p:sldId id="428" r:id="rId14"/>
    <p:sldId id="374" r:id="rId15"/>
    <p:sldId id="417" r:id="rId16"/>
    <p:sldId id="418" r:id="rId17"/>
    <p:sldId id="377" r:id="rId18"/>
    <p:sldId id="283" r:id="rId19"/>
    <p:sldId id="284" r:id="rId20"/>
    <p:sldId id="435" r:id="rId21"/>
    <p:sldId id="416" r:id="rId22"/>
    <p:sldId id="355" r:id="rId23"/>
    <p:sldId id="356" r:id="rId24"/>
    <p:sldId id="362" r:id="rId25"/>
    <p:sldId id="359" r:id="rId26"/>
    <p:sldId id="363" r:id="rId27"/>
    <p:sldId id="361" r:id="rId28"/>
    <p:sldId id="360" r:id="rId29"/>
    <p:sldId id="358" r:id="rId30"/>
    <p:sldId id="436" r:id="rId31"/>
    <p:sldId id="280" r:id="rId32"/>
    <p:sldId id="285" r:id="rId33"/>
    <p:sldId id="281" r:id="rId34"/>
    <p:sldId id="432" r:id="rId35"/>
    <p:sldId id="433" r:id="rId36"/>
    <p:sldId id="434" r:id="rId37"/>
    <p:sldId id="332" r:id="rId38"/>
    <p:sldId id="395" r:id="rId39"/>
    <p:sldId id="396" r:id="rId40"/>
    <p:sldId id="414" r:id="rId41"/>
    <p:sldId id="398" r:id="rId42"/>
    <p:sldId id="415" r:id="rId43"/>
    <p:sldId id="437" r:id="rId44"/>
    <p:sldId id="438" r:id="rId45"/>
    <p:sldId id="427" r:id="rId46"/>
    <p:sldId id="426" r:id="rId47"/>
    <p:sldId id="351" r:id="rId48"/>
    <p:sldId id="352" r:id="rId49"/>
    <p:sldId id="353" r:id="rId50"/>
    <p:sldId id="397" r:id="rId51"/>
    <p:sldId id="343" r:id="rId52"/>
    <p:sldId id="404" r:id="rId53"/>
    <p:sldId id="405" r:id="rId54"/>
    <p:sldId id="304" r:id="rId55"/>
    <p:sldId id="302" r:id="rId56"/>
    <p:sldId id="291" r:id="rId57"/>
    <p:sldId id="277"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Dunk" initials="MD" lastIdx="2" clrIdx="0">
    <p:extLst>
      <p:ext uri="{19B8F6BF-5375-455C-9EA6-DF929625EA0E}">
        <p15:presenceInfo xmlns:p15="http://schemas.microsoft.com/office/powerpoint/2012/main" userId="S::mark.dunk@energynetworks.org::1429e3c6-77ce-47b3-ab38-2284b3303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3539"/>
  </p:normalViewPr>
  <p:slideViewPr>
    <p:cSldViewPr snapToGrid="0" snapToObjects="1">
      <p:cViewPr varScale="1">
        <p:scale>
          <a:sx n="127" d="100"/>
          <a:sy n="127" d="100"/>
        </p:scale>
        <p:origin x="144" y="270"/>
      </p:cViewPr>
      <p:guideLst/>
    </p:cSldViewPr>
  </p:slideViewPr>
  <p:notesTextViewPr>
    <p:cViewPr>
      <p:scale>
        <a:sx n="3" d="2"/>
        <a:sy n="3" d="2"/>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commentAuthors" Target="commentAuthor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2/24/2022</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2/24/2022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MmQ0Zjg1MTItNjgwZC00ODk1LWFjY2EtNjQyYTAxMWQ2ZGQy%40thread.v2/0?context=%7b%22Tid%22%3a%2256e903da-abd8-49e7-9fc1-bbca8648c565%22%2c%22Oid%22%3a%2227bff9ba-64e9-43e9-8a5c-085905bcefee%22%7d" TargetMode="External"/><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hyperlink" Target="tel:+442038555885,,161001594# "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2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10.emf"/></Relationships>
</file>

<file path=ppt/slides/_rels/slide3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10.emf"/></Relationships>
</file>

<file path=ppt/slides/_rels/slide3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1.jpg"/><Relationship Id="rId4" Type="http://schemas.openxmlformats.org/officeDocument/2006/relationships/image" Target="../media/image10.emf"/></Relationships>
</file>

<file path=ppt/slides/_rels/slide3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1.jpg"/><Relationship Id="rId4" Type="http://schemas.openxmlformats.org/officeDocument/2006/relationships/image" Target="../media/image10.emf"/></Relationships>
</file>

<file path=ppt/slides/_rels/slide34.xml.rels><?xml version="1.0" encoding="UTF-8" standalone="yes"?>
<Relationships xmlns="http://schemas.openxmlformats.org/package/2006/relationships"><Relationship Id="rId2" Type="http://schemas.openxmlformats.org/officeDocument/2006/relationships/hyperlink" Target="https://www.energynetworks.org/operating-the-networks/managing-cyber-security"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0"/>
            <a:ext cx="12192000" cy="6090096"/>
          </a:xfrm>
        </p:spPr>
      </p:pic>
      <p:sp>
        <p:nvSpPr>
          <p:cNvPr id="3" name="Title 2">
            <a:extLst>
              <a:ext uri="{FF2B5EF4-FFF2-40B4-BE49-F238E27FC236}">
                <a16:creationId xmlns:a16="http://schemas.microsoft.com/office/drawing/2014/main" id="{40BBC57E-05AA-7247-9822-A00A03EFA81C}"/>
              </a:ext>
            </a:extLst>
          </p:cNvPr>
          <p:cNvSpPr>
            <a:spLocks noGrp="1"/>
          </p:cNvSpPr>
          <p:nvPr>
            <p:ph type="ctrTitle"/>
          </p:nvPr>
        </p:nvSpPr>
        <p:spPr/>
        <p:txBody>
          <a:bodyPr/>
          <a:lstStyle/>
          <a:p>
            <a:r>
              <a:rPr lang="en-GB" dirty="0"/>
              <a:t>DER Technical Forum</a:t>
            </a:r>
          </a:p>
        </p:txBody>
      </p:sp>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7" name="Text Placeholder 6">
            <a:extLst>
              <a:ext uri="{FF2B5EF4-FFF2-40B4-BE49-F238E27FC236}">
                <a16:creationId xmlns:a16="http://schemas.microsoft.com/office/drawing/2014/main" id="{B10E0A52-9793-B34B-B117-98F3220C83F1}"/>
              </a:ext>
            </a:extLst>
          </p:cNvPr>
          <p:cNvSpPr>
            <a:spLocks noGrp="1"/>
          </p:cNvSpPr>
          <p:nvPr>
            <p:ph type="body" sz="quarter" idx="15"/>
          </p:nvPr>
        </p:nvSpPr>
        <p:spPr>
          <a:xfrm>
            <a:off x="719999" y="4392607"/>
            <a:ext cx="4303713" cy="1219076"/>
          </a:xfrm>
        </p:spPr>
        <p:txBody>
          <a:bodyPr/>
          <a:lstStyle/>
          <a:p>
            <a:r>
              <a:rPr lang="en-GB" dirty="0"/>
              <a:t>24 February 2022</a:t>
            </a:r>
          </a:p>
          <a:p>
            <a:r>
              <a:rPr lang="en-GB" dirty="0"/>
              <a:t>14:00 start</a:t>
            </a:r>
          </a:p>
        </p:txBody>
      </p:sp>
      <p:sp>
        <p:nvSpPr>
          <p:cNvPr id="4" name="Rectangle 1">
            <a:extLst>
              <a:ext uri="{FF2B5EF4-FFF2-40B4-BE49-F238E27FC236}">
                <a16:creationId xmlns:a16="http://schemas.microsoft.com/office/drawing/2014/main" id="{C9AD6281-3EF5-449E-AE39-8992EBA54650}"/>
              </a:ext>
            </a:extLst>
          </p:cNvPr>
          <p:cNvSpPr>
            <a:spLocks noChangeArrowheads="1"/>
          </p:cNvSpPr>
          <p:nvPr/>
        </p:nvSpPr>
        <p:spPr bwMode="auto">
          <a:xfrm>
            <a:off x="60432" y="540047"/>
            <a:ext cx="351891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Microsoft Teams meeting</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Join on your computer or mobile app</a:t>
            </a:r>
            <a:r>
              <a:rPr kumimoji="0" lang="en-US" altLang="en-US" sz="11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Semibold" panose="020B0702040204020203" pitchFamily="34" charset="0"/>
                <a:ea typeface="Calibri" panose="020F0502020204030204" pitchFamily="34" charset="0"/>
                <a:cs typeface="Segoe UI Semibold" panose="020B0702040204020203" pitchFamily="34" charset="0"/>
                <a:hlinkClick r:id="rId3">
                  <a:extLst>
                    <a:ext uri="{A12FA001-AC4F-418D-AE19-62706E023703}">
                      <ahyp:hlinkClr xmlns:ahyp="http://schemas.microsoft.com/office/drawing/2018/hyperlinkcolor" val="tx"/>
                    </a:ext>
                  </a:extLst>
                </a:hlinkClick>
              </a:rPr>
              <a:t>Click here to join the meeting</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Or call in (audio only)</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4">
                  <a:extLst>
                    <a:ext uri="{A12FA001-AC4F-418D-AE19-62706E023703}">
                      <ahyp:hlinkClr xmlns:ahyp="http://schemas.microsoft.com/office/drawing/2018/hyperlinkcolor" val="tx"/>
                    </a:ext>
                  </a:extLst>
                </a:hlinkClick>
              </a:rPr>
              <a:t>+44 20 3855 5885,,161001594#</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United Kingdom, London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Phone Conference ID: </a:t>
            </a:r>
            <a:r>
              <a:rPr kumimoji="0" lang="en-US"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161 001 594# </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060BF-9D07-4CC8-A9E6-D597E52A8A9C}"/>
              </a:ext>
            </a:extLst>
          </p:cNvPr>
          <p:cNvSpPr>
            <a:spLocks noGrp="1"/>
          </p:cNvSpPr>
          <p:nvPr>
            <p:ph type="title"/>
          </p:nvPr>
        </p:nvSpPr>
        <p:spPr/>
        <p:txBody>
          <a:bodyPr/>
          <a:lstStyle/>
          <a:p>
            <a:r>
              <a:rPr lang="en-GB" dirty="0"/>
              <a:t>New Issue</a:t>
            </a:r>
          </a:p>
        </p:txBody>
      </p:sp>
      <p:sp>
        <p:nvSpPr>
          <p:cNvPr id="3" name="Content Placeholder 2">
            <a:extLst>
              <a:ext uri="{FF2B5EF4-FFF2-40B4-BE49-F238E27FC236}">
                <a16:creationId xmlns:a16="http://schemas.microsoft.com/office/drawing/2014/main" id="{33A8BF3F-8FCA-4F93-A61B-C002489A5730}"/>
              </a:ext>
            </a:extLst>
          </p:cNvPr>
          <p:cNvSpPr>
            <a:spLocks noGrp="1"/>
          </p:cNvSpPr>
          <p:nvPr>
            <p:ph idx="1"/>
          </p:nvPr>
        </p:nvSpPr>
        <p:spPr/>
        <p:txBody>
          <a:bodyPr/>
          <a:lstStyle/>
          <a:p>
            <a:pPr marL="355600" indent="-355600"/>
            <a:r>
              <a:rPr lang="en-GB" sz="1600" dirty="0"/>
              <a:t>Q 	</a:t>
            </a:r>
            <a:r>
              <a:rPr lang="en-GB" sz="14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 represent a UK water industry working group responsible for the development and maintenance of electrical specifications.  During recent work to update a specification for low voltage diesel generator sets, I was asked by the group to lobby the ENA technical committee responsible for G99 to consider relaxing clause 7.3.3.1 in EREC G99.</a:t>
            </a:r>
          </a:p>
          <a:p>
            <a:pPr marL="574040" indent="-574040">
              <a:lnSpc>
                <a:spcPct val="107000"/>
              </a:lnSpc>
              <a:spcBef>
                <a:spcPts val="500"/>
              </a:spcBef>
              <a:spcAft>
                <a:spcPts val="500"/>
              </a:spcAft>
            </a:pPr>
            <a:r>
              <a:rPr lang="en-GB" sz="1400" dirty="0">
                <a:solidFill>
                  <a:srgbClr val="00598E"/>
                </a:solidFill>
                <a:effectLst/>
                <a:latin typeface="Arial" panose="020B0604020202020204" pitchFamily="34" charset="0"/>
                <a:ea typeface="Calibri" panose="020F0502020204030204" pitchFamily="34" charset="0"/>
                <a:cs typeface="Arial" panose="020B0604020202020204" pitchFamily="34" charset="0"/>
              </a:rPr>
              <a:t>A</a:t>
            </a:r>
            <a:r>
              <a:rPr lang="en-GB" sz="1800" dirty="0">
                <a:solidFill>
                  <a:srgbClr val="00598E"/>
                </a:solidFill>
                <a:effectLst/>
                <a:latin typeface="Arial" panose="020B0604020202020204" pitchFamily="34" charset="0"/>
                <a:ea typeface="Calibri" panose="020F0502020204030204" pitchFamily="34" charset="0"/>
                <a:cs typeface="Arial" panose="020B0604020202020204" pitchFamily="34" charset="0"/>
              </a:rPr>
              <a:t>	</a:t>
            </a:r>
          </a:p>
          <a:p>
            <a:pPr marL="574040" indent="-574040">
              <a:lnSpc>
                <a:spcPct val="107000"/>
              </a:lnSpc>
              <a:spcBef>
                <a:spcPts val="500"/>
              </a:spcBef>
              <a:spcAft>
                <a:spcPts val="500"/>
              </a:spcAft>
            </a:pPr>
            <a:r>
              <a:rPr lang="en-GB" sz="1400" i="1" dirty="0">
                <a:solidFill>
                  <a:srgbClr val="00598E"/>
                </a:solidFill>
                <a:effectLst/>
                <a:latin typeface="Arial" panose="020B0604020202020204" pitchFamily="34" charset="0"/>
                <a:ea typeface="Calibri" panose="020F0502020204030204" pitchFamily="34" charset="0"/>
                <a:cs typeface="Arial" panose="020B0604020202020204" pitchFamily="34" charset="0"/>
              </a:rPr>
              <a:t>7.3.3.1	The Power Generating Module may be permitted to operate in parallel with the Distribution Network for no more than 5 minutes in any month, and no more frequently than once per week. If the duration of parallel connection exceeds this period, or this frequency, then the Power Generating Module shall be considered as if it is, or can be, operated in long-term parallel operation mode. </a:t>
            </a:r>
            <a:r>
              <a:rPr lang="en-GB" sz="1400" i="1" dirty="0">
                <a:solidFill>
                  <a:srgbClr val="00598E"/>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An alternative frequency and duration may be agreed between the DNO and the Generator taking account of particular site circumstances</a:t>
            </a:r>
            <a:r>
              <a:rPr lang="en-GB" sz="1400" i="1" dirty="0">
                <a:solidFill>
                  <a:srgbClr val="00598E"/>
                </a:solidFill>
                <a:effectLst/>
                <a:latin typeface="Arial" panose="020B0604020202020204" pitchFamily="34" charset="0"/>
                <a:ea typeface="Calibri" panose="020F0502020204030204" pitchFamily="34" charset="0"/>
                <a:cs typeface="Arial" panose="020B0604020202020204" pitchFamily="34" charset="0"/>
              </a:rPr>
              <a:t> and Power Generating Module design. An electrical time interlock should be installed to ensure that the period of parallel operation does not exceed the agreed period. The timer should be a separate device from the changeover control system such that failure of the auto changeover system will not prevent the parallel being broken.</a:t>
            </a:r>
            <a:endParaRPr lang="en-GB" sz="14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r>
              <a:rPr lang="en-GB" sz="1400" dirty="0">
                <a:solidFill>
                  <a:srgbClr val="00598E"/>
                </a:solidFill>
                <a:effectLst/>
                <a:latin typeface="Arial" panose="020B0604020202020204" pitchFamily="34" charset="0"/>
                <a:ea typeface="Calibri" panose="020F0502020204030204" pitchFamily="34" charset="0"/>
              </a:rPr>
              <a:t>Notice that the highlighted text already allows for an agreement between the DNO and Generator to agree an appropriate testing regime, subject to there being a valid reason to do so.  An alternative would be to fit full LoM protection and address any relevant points from 7.3.3.4, in which case the PGM would be treated as LTP.</a:t>
            </a:r>
            <a:endParaRPr lang="en-GB" sz="14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355600" indent="-355600"/>
            <a:endParaRPr lang="en-GB" dirty="0"/>
          </a:p>
        </p:txBody>
      </p:sp>
      <p:sp>
        <p:nvSpPr>
          <p:cNvPr id="4" name="Slide Number Placeholder 3">
            <a:extLst>
              <a:ext uri="{FF2B5EF4-FFF2-40B4-BE49-F238E27FC236}">
                <a16:creationId xmlns:a16="http://schemas.microsoft.com/office/drawing/2014/main" id="{B2814DB1-F19B-40F9-A62D-7292D6679761}"/>
              </a:ext>
            </a:extLst>
          </p:cNvPr>
          <p:cNvSpPr>
            <a:spLocks noGrp="1"/>
          </p:cNvSpPr>
          <p:nvPr>
            <p:ph type="sldNum" sz="quarter" idx="12"/>
          </p:nvPr>
        </p:nvSpPr>
        <p:spPr/>
        <p:txBody>
          <a:bodyPr/>
          <a:lstStyle/>
          <a:p>
            <a:fld id="{98FF217E-B86F-EA42-9607-BE163228A213}" type="slidenum">
              <a:rPr lang="en-GB" smtClean="0"/>
              <a:pPr/>
              <a:t>10</a:t>
            </a:fld>
            <a:endParaRPr lang="en-GB"/>
          </a:p>
        </p:txBody>
      </p:sp>
    </p:spTree>
    <p:extLst>
      <p:ext uri="{BB962C8B-B14F-4D97-AF65-F5344CB8AC3E}">
        <p14:creationId xmlns:p14="http://schemas.microsoft.com/office/powerpoint/2010/main" val="380840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Previous Issues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11</a:t>
            </a:fld>
            <a:endParaRPr lang="en-GB"/>
          </a:p>
        </p:txBody>
      </p:sp>
    </p:spTree>
    <p:extLst>
      <p:ext uri="{BB962C8B-B14F-4D97-AF65-F5344CB8AC3E}">
        <p14:creationId xmlns:p14="http://schemas.microsoft.com/office/powerpoint/2010/main" val="3607520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- 1.</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12</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1491416385"/>
              </p:ext>
            </p:extLst>
          </p:nvPr>
        </p:nvGraphicFramePr>
        <p:xfrm>
          <a:off x="720000" y="1452678"/>
          <a:ext cx="11082336" cy="359232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113</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P28 has the usual classifications of frequent events, infrequent events (4 per month) and very infrequent events  (1 per 3 month)…. what should we be assessing a storage system performing a dynamic containment service as?</a:t>
                      </a:r>
                    </a:p>
                    <a:p>
                      <a:pPr marL="0" indent="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The UK grid is reasonably stable, at the moment, but with more conventional plant dropping out, the power swings are going to get a bit more sever, and the DC type services will be getting worked more often. Classing it as a very infrequent event probably isn’t realistic, but what about infrequent events? I could see that it is possible that you could get to around the 4 events per month, although probably not at the full power swing.</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is a good point, and one that probably would benefit from a consistent consideration by DNOs.</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It might be sensible to base the frequency on the observed incidence of frequency excursions, over the last 18 months say, that trigger a specific level of response from such services.  The response level might be set locally, and the P28 “frequency of event” set by the historic track of frequency excursions triggering that level of response.  This can be calculated from the information NGESO publish monthly.</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should be picked up as part of ongoing work to develop a common approach to BESSs between the DNOs.  </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However, note that in the BESS discussions on 18/11 it was pointed out that the 3% limit essentially applies at any time once the transients have died away, so for BESS power swings the 3% probably applies in all cases, irrespective of frequency of event.</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790649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- 2.</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13</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1526026032"/>
              </p:ext>
            </p:extLst>
          </p:nvPr>
        </p:nvGraphicFramePr>
        <p:xfrm>
          <a:off x="720000" y="1452678"/>
          <a:ext cx="11082336" cy="433908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7144947">
                  <a:extLst>
                    <a:ext uri="{9D8B030D-6E8A-4147-A177-3AD203B41FA5}">
                      <a16:colId xmlns:a16="http://schemas.microsoft.com/office/drawing/2014/main" val="3713780737"/>
                    </a:ext>
                  </a:extLst>
                </a:gridCol>
                <a:gridCol w="3172214">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114</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We have concerns relating the voltage step change for Battery Energy Storage Systems (BESS) when the systems are designated for fast frequency response.  A number of network operators define step change to be full declared export to full declared import for real power P and for reactive power Q.  The FFR contracts do not have a contracted obligation to reverse the direction of reactive power flow and no obligation to match the fast MW response with a MVAr response.  When importing, there is no obligation to operate at a particular power factor only to operate within a +/-0.95 range.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If a full MW ramp has occurred, it is reasonable to assume the system is under stress.  To reverse Q at this point would be the worst of all strategies at it would exacerbate the stress of the system by introducing an unnecessary voltage step.  It is likely that EFR or FFR BESS is located at a point with a high X/R ratio (close to a BSP or GSP).  Therefore a unit change in Q would have at least 10x the impact on at the voltage step that of a unit change in P.  This Q reversal condition appears to be based on a false assumption about the default </a:t>
                      </a:r>
                      <a:r>
                        <a:rPr lang="en-US" sz="1100" b="0" i="0" u="none" strike="noStrike" dirty="0" err="1">
                          <a:effectLst/>
                          <a:latin typeface="Arial" panose="020B0604020202020204" pitchFamily="34" charset="0"/>
                        </a:rPr>
                        <a:t>behaviour</a:t>
                      </a:r>
                      <a:r>
                        <a:rPr lang="en-US" sz="1100" b="0" i="0" u="none" strike="noStrike" dirty="0">
                          <a:effectLst/>
                          <a:latin typeface="Arial" panose="020B0604020202020204" pitchFamily="34" charset="0"/>
                        </a:rPr>
                        <a:t> of inverters under FFR.  We believe it is a matter for the customer to demonstrate through simulation the voltage step change under power reversal.  It is a matter for the customer to produce a reactive power strategy that meets the constraints of the D Code and the connection offer. Confirmation of the simulation can be done via commissioning tests with frequency injection for smaller steps.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imposition of this requirement distorts the market by essentially limiting the capacity of a BESS scheme to around half the capacity of other technologies thus creating hidden barrier to the penetration of the technology.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customer should demonstrate how they meet the voltage step change challenge through modelling and if necessary to verify through commissioning demonstration, not for the network operator to impose a control philosophy.</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To be picked up in the BESS sessions</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347022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- 3.</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14</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4110020009"/>
              </p:ext>
            </p:extLst>
          </p:nvPr>
        </p:nvGraphicFramePr>
        <p:xfrm>
          <a:off x="720000" y="1452678"/>
          <a:ext cx="11082336" cy="414096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112</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A common issue that keeps coming up is Registered Capacity vs design install and grid agreements.</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I have a specific case where the G99 and connection agreement is for 9MW, the developer undersized the inverters slightly. So it can only produce 8.5MW ( in round numbers) whilst operating in the 0.95 lag/lead range. This is what is shown when we do the G99 study, and we noted this shortfall.</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So the question arises, of what happens to the site now and what can it do. Specifically,</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1) Is it’s new official RC 9MW or 8.5MW </a:t>
                      </a:r>
                      <a:r>
                        <a:rPr lang="en-US" sz="1200" b="0" i="0" u="none" strike="noStrike" dirty="0" err="1">
                          <a:effectLst/>
                          <a:latin typeface="Arial" panose="020B0604020202020204" pitchFamily="34" charset="0"/>
                        </a:rPr>
                        <a:t>I.e</a:t>
                      </a:r>
                      <a:r>
                        <a:rPr lang="en-US" sz="1200" b="0" i="0" u="none" strike="noStrike" dirty="0">
                          <a:effectLst/>
                          <a:latin typeface="Arial" panose="020B0604020202020204" pitchFamily="34" charset="0"/>
                        </a:rPr>
                        <a:t> do they retain their original agreed capacity, or is this list back to the DNO? This is a common sticking point, taking the above example it cannot meet the 9MW required, but they may upgrade an inverter later to give them more MVAr headroom and it could then operate at 9MW.</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2) If the DNO doesn’t want/need them to operate across the 0.95 lag/lead range can they then operate at 9MW active power and say unity or 0.98pf. In this case they are producing their official R, but their system design does not meet the required G99 standard for a 9MW site.</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is an issue that does re-appear from time to time.  We have attempted to deal with it in the past in issues 40, 80 and 83.</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We went through it with slides at the 7 June DER TF.  DNOs have summarized how they specify maximum capacities and power factors in their connexion agreements</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We propose that we incorporate the material from the 7 June meeting into the next version of the DG</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GB" sz="1200" b="1" dirty="0">
                          <a:solidFill>
                            <a:schemeClr val="tx2"/>
                          </a:solidFill>
                        </a:rPr>
                        <a:t>See next 19 slides (previous material slightly updated and expanded, including examples with site demand): </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374879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03178-6865-4792-8352-EE61F345D6D1}"/>
              </a:ext>
            </a:extLst>
          </p:cNvPr>
          <p:cNvSpPr>
            <a:spLocks noGrp="1"/>
          </p:cNvSpPr>
          <p:nvPr>
            <p:ph type="title"/>
          </p:nvPr>
        </p:nvSpPr>
        <p:spPr/>
        <p:txBody>
          <a:bodyPr/>
          <a:lstStyle/>
          <a:p>
            <a:r>
              <a:rPr lang="en-GB" dirty="0"/>
              <a:t>Registered Capacity and Maximum Capacity: Principles</a:t>
            </a:r>
          </a:p>
        </p:txBody>
      </p:sp>
      <p:sp>
        <p:nvSpPr>
          <p:cNvPr id="3" name="Content Placeholder 2">
            <a:extLst>
              <a:ext uri="{FF2B5EF4-FFF2-40B4-BE49-F238E27FC236}">
                <a16:creationId xmlns:a16="http://schemas.microsoft.com/office/drawing/2014/main" id="{5E78B468-0703-463C-99D9-AE7EA8C07F79}"/>
              </a:ext>
            </a:extLst>
          </p:cNvPr>
          <p:cNvSpPr>
            <a:spLocks noGrp="1"/>
          </p:cNvSpPr>
          <p:nvPr>
            <p:ph idx="1"/>
          </p:nvPr>
        </p:nvSpPr>
        <p:spPr/>
        <p:txBody>
          <a:bodyPr/>
          <a:lstStyle/>
          <a:p>
            <a:pPr>
              <a:spcBef>
                <a:spcPts val="500"/>
              </a:spcBef>
              <a:spcAft>
                <a:spcPts val="500"/>
              </a:spcAft>
            </a:pPr>
            <a:r>
              <a:rPr lang="en-GB" sz="18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Registered Capacity</a:t>
            </a:r>
          </a:p>
          <a:p>
            <a:pPr marL="350838" lvl="1" indent="-342900">
              <a:spcBef>
                <a:spcPts val="500"/>
              </a:spcBef>
              <a:spcAft>
                <a:spcPts val="500"/>
              </a:spcAft>
              <a:buFont typeface="Arial" panose="020B0604020202020204" pitchFamily="34" charset="0"/>
              <a:buChar char="•"/>
            </a:pPr>
            <a:r>
              <a:rPr lang="en-GB" sz="18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is the size of a PGM or PGF that determines it technical requirements for compliance with the Distribution Code (or Grid Code and/or licensing legislation).  It is related to the effect that the PGM or PGF has on the total system – generally in response to short term phenomena.  Hence the presence of </a:t>
            </a:r>
            <a:r>
              <a:rPr lang="en-GB" sz="1800" dirty="0">
                <a:solidFill>
                  <a:srgbClr val="00598E"/>
                </a:solidFill>
                <a:latin typeface="Arial" panose="020B0604020202020204" pitchFamily="34" charset="0"/>
                <a:cs typeface="Times New Roman" panose="02020603050405020304" pitchFamily="18" charset="0"/>
              </a:rPr>
              <a:t>local on-site load t</a:t>
            </a:r>
            <a:r>
              <a:rPr lang="en-GB" sz="18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o Registered Capacity is irrelevant*.</a:t>
            </a:r>
          </a:p>
          <a:p>
            <a:pPr>
              <a:spcBef>
                <a:spcPts val="500"/>
              </a:spcBef>
              <a:spcAft>
                <a:spcPts val="500"/>
              </a:spcAft>
            </a:pPr>
            <a:r>
              <a:rPr lang="en-GB" sz="18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Maximum import or export capacities</a:t>
            </a:r>
          </a:p>
          <a:p>
            <a:pPr marL="293688" lvl="1" indent="-285750">
              <a:spcBef>
                <a:spcPts val="500"/>
              </a:spcBef>
              <a:spcAft>
                <a:spcPts val="500"/>
              </a:spcAft>
              <a:buFont typeface="Arial" panose="020B0604020202020204" pitchFamily="34" charset="0"/>
              <a:buChar char="•"/>
            </a:pPr>
            <a:r>
              <a:rPr lang="en-GB" sz="18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these relate principally to the </a:t>
            </a:r>
            <a:r>
              <a:rPr lang="en-GB" sz="1800" dirty="0">
                <a:solidFill>
                  <a:srgbClr val="00598E"/>
                </a:solidFill>
                <a:latin typeface="Arial" panose="020B0604020202020204" pitchFamily="34" charset="0"/>
                <a:cs typeface="Times New Roman" panose="02020603050405020304" pitchFamily="18" charset="0"/>
              </a:rPr>
              <a:t>thermal and consequential voltage related effects of power flows on licensees’ networks, so these capacities rightly focus on the net flows at </a:t>
            </a:r>
            <a:r>
              <a:rPr lang="en-GB" sz="18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the site/facility boundary, which of course are dependent entirely on the </a:t>
            </a:r>
            <a:r>
              <a:rPr lang="en-GB" sz="1800" dirty="0">
                <a:solidFill>
                  <a:srgbClr val="00598E"/>
                </a:solidFill>
                <a:latin typeface="Arial" panose="020B0604020202020204" pitchFamily="34" charset="0"/>
                <a:cs typeface="Times New Roman" panose="02020603050405020304" pitchFamily="18" charset="0"/>
              </a:rPr>
              <a:t>local on-site demand </a:t>
            </a:r>
            <a:r>
              <a:rPr lang="en-GB" sz="18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as well as the generation. </a:t>
            </a:r>
          </a:p>
          <a:p>
            <a:pPr marL="293688" lvl="1" indent="-285750">
              <a:spcBef>
                <a:spcPts val="500"/>
              </a:spcBef>
              <a:spcAft>
                <a:spcPts val="500"/>
              </a:spcAft>
              <a:buFont typeface="Arial" panose="020B0604020202020204" pitchFamily="34" charset="0"/>
              <a:buChar char="•"/>
            </a:pPr>
            <a:endParaRPr lang="en-GB" sz="1800" dirty="0">
              <a:solidFill>
                <a:srgbClr val="00598E"/>
              </a:solidFill>
              <a:latin typeface="Arial" panose="020B0604020202020204" pitchFamily="34" charset="0"/>
              <a:ea typeface="Calibri" panose="020F0502020204030204" pitchFamily="34" charset="0"/>
              <a:cs typeface="Times New Roman" panose="02020603050405020304" pitchFamily="18" charset="0"/>
            </a:endParaRPr>
          </a:p>
          <a:p>
            <a:pPr lvl="1">
              <a:spcBef>
                <a:spcPts val="500"/>
              </a:spcBef>
              <a:spcAft>
                <a:spcPts val="500"/>
              </a:spcAft>
            </a:pPr>
            <a:r>
              <a:rPr lang="en-GB" sz="12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*see later slide</a:t>
            </a:r>
            <a:endParaRPr lang="en-GB" sz="1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0D406C78-D623-46B9-A507-0F32CBA2B0E7}"/>
              </a:ext>
            </a:extLst>
          </p:cNvPr>
          <p:cNvSpPr>
            <a:spLocks noGrp="1"/>
          </p:cNvSpPr>
          <p:nvPr>
            <p:ph type="sldNum" sz="quarter" idx="12"/>
          </p:nvPr>
        </p:nvSpPr>
        <p:spPr/>
        <p:txBody>
          <a:bodyPr/>
          <a:lstStyle/>
          <a:p>
            <a:fld id="{98FF217E-B86F-EA42-9607-BE163228A213}" type="slidenum">
              <a:rPr lang="en-GB" smtClean="0"/>
              <a:pPr/>
              <a:t>15</a:t>
            </a:fld>
            <a:endParaRPr lang="en-GB"/>
          </a:p>
        </p:txBody>
      </p:sp>
    </p:spTree>
    <p:extLst>
      <p:ext uri="{BB962C8B-B14F-4D97-AF65-F5344CB8AC3E}">
        <p14:creationId xmlns:p14="http://schemas.microsoft.com/office/powerpoint/2010/main" val="2676151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E234E-E322-456B-929E-696502655D16}"/>
              </a:ext>
            </a:extLst>
          </p:cNvPr>
          <p:cNvSpPr>
            <a:spLocks noGrp="1"/>
          </p:cNvSpPr>
          <p:nvPr>
            <p:ph type="title"/>
          </p:nvPr>
        </p:nvSpPr>
        <p:spPr/>
        <p:txBody>
          <a:bodyPr/>
          <a:lstStyle/>
          <a:p>
            <a:r>
              <a:rPr lang="en-GB"/>
              <a:t>Registered Capacity and Maximum Capacity: Factors</a:t>
            </a:r>
            <a:endParaRPr lang="en-GB" dirty="0"/>
          </a:p>
        </p:txBody>
      </p:sp>
      <p:sp>
        <p:nvSpPr>
          <p:cNvPr id="5" name="Content Placeholder 4">
            <a:extLst>
              <a:ext uri="{FF2B5EF4-FFF2-40B4-BE49-F238E27FC236}">
                <a16:creationId xmlns:a16="http://schemas.microsoft.com/office/drawing/2014/main" id="{5BCA43A4-F8F0-4A0B-A57A-91D48DB02CA9}"/>
              </a:ext>
            </a:extLst>
          </p:cNvPr>
          <p:cNvSpPr>
            <a:spLocks noGrp="1"/>
          </p:cNvSpPr>
          <p:nvPr>
            <p:ph idx="1"/>
          </p:nvPr>
        </p:nvSpPr>
        <p:spPr>
          <a:xfrm>
            <a:off x="720000" y="1800000"/>
            <a:ext cx="11083554" cy="2851513"/>
          </a:xfrm>
        </p:spPr>
        <p:txBody>
          <a:bodyPr numCol="2"/>
          <a:lstStyle/>
          <a:p>
            <a:r>
              <a:rPr lang="en-GB" sz="1800" dirty="0"/>
              <a:t>Permutations</a:t>
            </a:r>
            <a:r>
              <a:rPr lang="en-GB" dirty="0"/>
              <a:t>:</a:t>
            </a:r>
          </a:p>
          <a:p>
            <a:pPr marL="293688" lvl="1" indent="-285750">
              <a:buFont typeface="Arial" panose="020B0604020202020204" pitchFamily="34" charset="0"/>
              <a:buChar char="•"/>
            </a:pPr>
            <a:r>
              <a:rPr lang="en-US" dirty="0"/>
              <a:t>Mixture of PGMs in a PGF</a:t>
            </a:r>
          </a:p>
          <a:p>
            <a:pPr marL="293688" lvl="1" indent="-285750">
              <a:buFont typeface="Arial" panose="020B0604020202020204" pitchFamily="34" charset="0"/>
              <a:buChar char="•"/>
            </a:pPr>
            <a:r>
              <a:rPr lang="en-US" dirty="0"/>
              <a:t>Amalgamated GUs into one or more PGMs</a:t>
            </a:r>
          </a:p>
          <a:p>
            <a:pPr marL="293688" lvl="1" indent="-285750">
              <a:buFont typeface="Arial" panose="020B0604020202020204" pitchFamily="34" charset="0"/>
              <a:buChar char="•"/>
            </a:pPr>
            <a:r>
              <a:rPr lang="en-US" dirty="0"/>
              <a:t>Site loads (or not)</a:t>
            </a:r>
          </a:p>
          <a:p>
            <a:pPr marL="293688" lvl="1" indent="-285750">
              <a:buFont typeface="Arial" panose="020B0604020202020204" pitchFamily="34" charset="0"/>
              <a:buChar char="•"/>
            </a:pPr>
            <a:r>
              <a:rPr lang="en-US" dirty="0"/>
              <a:t>Contracted export and import limits for the site</a:t>
            </a:r>
          </a:p>
          <a:p>
            <a:pPr marL="293688" lvl="1" indent="-285750">
              <a:buFont typeface="Arial" panose="020B0604020202020204" pitchFamily="34" charset="0"/>
              <a:buChar char="•"/>
            </a:pPr>
            <a:r>
              <a:rPr lang="en-US" dirty="0"/>
              <a:t>Physical limitation (eg G100) of export from PGMs</a:t>
            </a:r>
          </a:p>
          <a:p>
            <a:pPr marL="293688" lvl="1" indent="-285750">
              <a:buFont typeface="Arial" panose="020B0604020202020204" pitchFamily="34" charset="0"/>
              <a:buChar char="•"/>
            </a:pPr>
            <a:r>
              <a:rPr lang="en-US" dirty="0"/>
              <a:t>Physical limitation (eg G100) of export from the site (PGF) </a:t>
            </a:r>
          </a:p>
          <a:p>
            <a:pPr marL="293688" lvl="1" indent="-285750">
              <a:buFont typeface="Arial" panose="020B0604020202020204" pitchFamily="34" charset="0"/>
              <a:buChar char="•"/>
            </a:pPr>
            <a:r>
              <a:rPr lang="en-US" dirty="0"/>
              <a:t>Storage – ie devices that can be load or generation – amalgamated in to a PGM, or not.</a:t>
            </a:r>
          </a:p>
          <a:p>
            <a:pPr lvl="1"/>
            <a:endParaRPr lang="en-US" dirty="0"/>
          </a:p>
          <a:p>
            <a:pPr lvl="1"/>
            <a:endParaRPr lang="en-US" dirty="0"/>
          </a:p>
          <a:p>
            <a:pPr lvl="1"/>
            <a:r>
              <a:rPr lang="en-GB" sz="1800" b="1"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rPr>
              <a:t>Values to be defined</a:t>
            </a:r>
          </a:p>
          <a:p>
            <a:pPr marL="293688" lvl="1" indent="-285750">
              <a:buFont typeface="Arial" panose="020B0604020202020204" pitchFamily="34" charset="0"/>
              <a:buChar char="•"/>
            </a:pPr>
            <a:r>
              <a:rPr lang="en-US" dirty="0"/>
              <a:t>Registered Capacity of PGM (RC)</a:t>
            </a:r>
          </a:p>
          <a:p>
            <a:pPr marL="293688" lvl="1" indent="-285750">
              <a:buFont typeface="Arial" panose="020B0604020202020204" pitchFamily="34" charset="0"/>
              <a:buChar char="•"/>
            </a:pPr>
            <a:r>
              <a:rPr lang="en-US" dirty="0"/>
              <a:t>Registered Capacity of site or facility (PGF)</a:t>
            </a:r>
          </a:p>
          <a:p>
            <a:pPr marL="293688" lvl="1" indent="-285750">
              <a:buFont typeface="Arial" panose="020B0604020202020204" pitchFamily="34" charset="0"/>
              <a:buChar char="•"/>
            </a:pPr>
            <a:r>
              <a:rPr lang="en-US" dirty="0"/>
              <a:t>Site maximum import capacity (MIC)</a:t>
            </a:r>
          </a:p>
          <a:p>
            <a:pPr marL="293688" lvl="1" indent="-285750">
              <a:buFont typeface="Arial" panose="020B0604020202020204" pitchFamily="34" charset="0"/>
              <a:buChar char="•"/>
            </a:pPr>
            <a:r>
              <a:rPr lang="en-US" dirty="0"/>
              <a:t>Site maximum export capacity (MEC)</a:t>
            </a:r>
          </a:p>
          <a:p>
            <a:pPr lvl="1"/>
            <a:endParaRPr lang="en-US" dirty="0"/>
          </a:p>
          <a:p>
            <a:endParaRPr lang="en-GB" dirty="0"/>
          </a:p>
        </p:txBody>
      </p:sp>
      <p:sp>
        <p:nvSpPr>
          <p:cNvPr id="4" name="Slide Number Placeholder 3">
            <a:extLst>
              <a:ext uri="{FF2B5EF4-FFF2-40B4-BE49-F238E27FC236}">
                <a16:creationId xmlns:a16="http://schemas.microsoft.com/office/drawing/2014/main" id="{B5AE6790-EF20-4EC1-9B5C-0094F8BFF9F5}"/>
              </a:ext>
            </a:extLst>
          </p:cNvPr>
          <p:cNvSpPr>
            <a:spLocks noGrp="1"/>
          </p:cNvSpPr>
          <p:nvPr>
            <p:ph type="sldNum" sz="quarter" idx="12"/>
          </p:nvPr>
        </p:nvSpPr>
        <p:spPr/>
        <p:txBody>
          <a:bodyPr/>
          <a:lstStyle/>
          <a:p>
            <a:fld id="{98FF217E-B86F-EA42-9607-BE163228A213}" type="slidenum">
              <a:rPr lang="en-GB" smtClean="0"/>
              <a:pPr/>
              <a:t>16</a:t>
            </a:fld>
            <a:endParaRPr lang="en-GB"/>
          </a:p>
        </p:txBody>
      </p:sp>
    </p:spTree>
    <p:extLst>
      <p:ext uri="{BB962C8B-B14F-4D97-AF65-F5344CB8AC3E}">
        <p14:creationId xmlns:p14="http://schemas.microsoft.com/office/powerpoint/2010/main" val="3293320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E9435-7997-4BBD-A89C-15DF53D9DDE1}"/>
              </a:ext>
            </a:extLst>
          </p:cNvPr>
          <p:cNvSpPr>
            <a:spLocks noGrp="1"/>
          </p:cNvSpPr>
          <p:nvPr>
            <p:ph type="ctrTitle"/>
          </p:nvPr>
        </p:nvSpPr>
        <p:spPr/>
        <p:txBody>
          <a:bodyPr/>
          <a:lstStyle/>
          <a:p>
            <a:r>
              <a:rPr lang="en-GB" dirty="0"/>
              <a:t>Registered Capacity and Reactive Capability</a:t>
            </a:r>
          </a:p>
        </p:txBody>
      </p:sp>
      <p:sp>
        <p:nvSpPr>
          <p:cNvPr id="3" name="Slide Number Placeholder 2">
            <a:extLst>
              <a:ext uri="{FF2B5EF4-FFF2-40B4-BE49-F238E27FC236}">
                <a16:creationId xmlns:a16="http://schemas.microsoft.com/office/drawing/2014/main" id="{576860C7-0986-4B83-8BAA-662AC6C33296}"/>
              </a:ext>
            </a:extLst>
          </p:cNvPr>
          <p:cNvSpPr>
            <a:spLocks noGrp="1"/>
          </p:cNvSpPr>
          <p:nvPr>
            <p:ph type="sldNum" sz="quarter" idx="12"/>
          </p:nvPr>
        </p:nvSpPr>
        <p:spPr/>
        <p:txBody>
          <a:bodyPr/>
          <a:lstStyle/>
          <a:p>
            <a:fld id="{98FF217E-B86F-EA42-9607-BE163228A213}" type="slidenum">
              <a:rPr lang="en-GB" smtClean="0"/>
              <a:t>17</a:t>
            </a:fld>
            <a:endParaRPr lang="en-GB"/>
          </a:p>
        </p:txBody>
      </p:sp>
    </p:spTree>
    <p:extLst>
      <p:ext uri="{BB962C8B-B14F-4D97-AF65-F5344CB8AC3E}">
        <p14:creationId xmlns:p14="http://schemas.microsoft.com/office/powerpoint/2010/main" val="11049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AC8C-E6D3-4B44-8A18-F95DCB8D45AA}"/>
              </a:ext>
            </a:extLst>
          </p:cNvPr>
          <p:cNvSpPr>
            <a:spLocks noGrp="1"/>
          </p:cNvSpPr>
          <p:nvPr>
            <p:ph type="title"/>
          </p:nvPr>
        </p:nvSpPr>
        <p:spPr/>
        <p:txBody>
          <a:bodyPr/>
          <a:lstStyle/>
          <a:p>
            <a:r>
              <a:rPr lang="en-GB" dirty="0"/>
              <a:t>Current Definition: Registered Capacity</a:t>
            </a:r>
          </a:p>
        </p:txBody>
      </p:sp>
      <p:sp>
        <p:nvSpPr>
          <p:cNvPr id="3" name="Content Placeholder 2">
            <a:extLst>
              <a:ext uri="{FF2B5EF4-FFF2-40B4-BE49-F238E27FC236}">
                <a16:creationId xmlns:a16="http://schemas.microsoft.com/office/drawing/2014/main" id="{FD0CF592-C346-4799-A6D0-C498641C4F81}"/>
              </a:ext>
            </a:extLst>
          </p:cNvPr>
          <p:cNvSpPr>
            <a:spLocks noGrp="1"/>
          </p:cNvSpPr>
          <p:nvPr>
            <p:ph idx="1"/>
          </p:nvPr>
        </p:nvSpPr>
        <p:spPr/>
        <p:txBody>
          <a:bodyPr/>
          <a:lstStyle/>
          <a:p>
            <a:r>
              <a:rPr lang="en-GB" sz="1800" b="0" dirty="0">
                <a:solidFill>
                  <a:schemeClr val="tx1"/>
                </a:solidFill>
                <a:latin typeface="Arial" panose="020B0604020202020204" pitchFamily="34" charset="0"/>
              </a:rPr>
              <a:t>Was revised in G99/1-6 March 2020</a:t>
            </a:r>
          </a:p>
          <a:p>
            <a:r>
              <a:rPr lang="en-GB" dirty="0"/>
              <a:t>Registered Capacity (P</a:t>
            </a:r>
            <a:r>
              <a:rPr lang="en-GB" baseline="-25000" dirty="0"/>
              <a:t>max</a:t>
            </a:r>
            <a:r>
              <a:rPr lang="en-GB" dirty="0"/>
              <a:t>)</a:t>
            </a:r>
          </a:p>
          <a:p>
            <a:r>
              <a:rPr lang="en-GB" sz="1800" b="0" dirty="0">
                <a:solidFill>
                  <a:schemeClr val="tx1"/>
                </a:solidFill>
                <a:latin typeface="Arial" panose="020B0604020202020204" pitchFamily="34" charset="0"/>
              </a:rPr>
              <a:t>The normal maximum </a:t>
            </a:r>
            <a:r>
              <a:rPr lang="en-GB" sz="1800" dirty="0">
                <a:solidFill>
                  <a:schemeClr val="tx1"/>
                </a:solidFill>
                <a:latin typeface="Arial" panose="020B0604020202020204" pitchFamily="34" charset="0"/>
              </a:rPr>
              <a:t>Active Power </a:t>
            </a:r>
            <a:r>
              <a:rPr lang="en-GB" sz="1800" b="0" dirty="0">
                <a:solidFill>
                  <a:schemeClr val="tx1"/>
                </a:solidFill>
                <a:latin typeface="Arial" panose="020B0604020202020204" pitchFamily="34" charset="0"/>
              </a:rPr>
              <a:t>capacity of a either a </a:t>
            </a:r>
            <a:r>
              <a:rPr lang="en-GB" sz="1800" dirty="0">
                <a:solidFill>
                  <a:schemeClr val="tx1"/>
                </a:solidFill>
                <a:latin typeface="Arial" panose="020B0604020202020204" pitchFamily="34" charset="0"/>
              </a:rPr>
              <a:t>Power Generating Module </a:t>
            </a:r>
            <a:r>
              <a:rPr lang="en-GB" sz="1800" b="0" dirty="0">
                <a:solidFill>
                  <a:schemeClr val="tx1"/>
                </a:solidFill>
                <a:latin typeface="Arial" panose="020B0604020202020204" pitchFamily="34" charset="0"/>
              </a:rPr>
              <a:t>(in the case of a </a:t>
            </a:r>
            <a:r>
              <a:rPr lang="en-GB" sz="1800" dirty="0">
                <a:solidFill>
                  <a:schemeClr val="tx1"/>
                </a:solidFill>
                <a:latin typeface="Arial" panose="020B0604020202020204" pitchFamily="34" charset="0"/>
              </a:rPr>
              <a:t>Power Park Module</a:t>
            </a:r>
            <a:r>
              <a:rPr lang="en-GB" sz="1800" b="0" dirty="0">
                <a:solidFill>
                  <a:schemeClr val="tx1"/>
                </a:solidFill>
                <a:latin typeface="Arial" panose="020B0604020202020204" pitchFamily="34" charset="0"/>
              </a:rPr>
              <a:t>, the lesser of the </a:t>
            </a:r>
            <a:r>
              <a:rPr lang="en-GB" sz="1800" dirty="0">
                <a:solidFill>
                  <a:schemeClr val="tx1"/>
                </a:solidFill>
                <a:latin typeface="Arial" panose="020B0604020202020204" pitchFamily="34" charset="0"/>
              </a:rPr>
              <a:t>Inverter</a:t>
            </a:r>
            <a:r>
              <a:rPr lang="en-GB" sz="1800" b="0" dirty="0">
                <a:solidFill>
                  <a:schemeClr val="tx1"/>
                </a:solidFill>
                <a:latin typeface="Arial" panose="020B0604020202020204" pitchFamily="34" charset="0"/>
              </a:rPr>
              <a:t>(s) rating or the rating of the energy source), or of a </a:t>
            </a:r>
            <a:r>
              <a:rPr lang="en-GB" sz="1800" dirty="0">
                <a:solidFill>
                  <a:schemeClr val="tx1"/>
                </a:solidFill>
                <a:latin typeface="Arial" panose="020B0604020202020204" pitchFamily="34" charset="0"/>
              </a:rPr>
              <a:t>Power Generating Facility</a:t>
            </a:r>
            <a:r>
              <a:rPr lang="en-GB" sz="1800" b="0" dirty="0">
                <a:solidFill>
                  <a:schemeClr val="tx1"/>
                </a:solidFill>
                <a:latin typeface="Arial" panose="020B0604020202020204" pitchFamily="34" charset="0"/>
              </a:rPr>
              <a:t>, as declared by the </a:t>
            </a:r>
            <a:r>
              <a:rPr lang="en-GB" sz="1800" dirty="0">
                <a:solidFill>
                  <a:schemeClr val="tx1"/>
                </a:solidFill>
                <a:latin typeface="Arial" panose="020B0604020202020204" pitchFamily="34" charset="0"/>
              </a:rPr>
              <a:t>Generator</a:t>
            </a:r>
            <a:r>
              <a:rPr lang="en-GB" sz="1800" b="0" dirty="0">
                <a:solidFill>
                  <a:schemeClr val="tx1"/>
                </a:solidFill>
                <a:latin typeface="Arial" panose="020B0604020202020204" pitchFamily="34" charset="0"/>
              </a:rPr>
              <a:t> taking into account the </a:t>
            </a:r>
            <a:r>
              <a:rPr lang="en-GB" sz="1800" dirty="0">
                <a:solidFill>
                  <a:schemeClr val="tx1"/>
                </a:solidFill>
                <a:latin typeface="Arial" panose="020B0604020202020204" pitchFamily="34" charset="0"/>
              </a:rPr>
              <a:t>Active Power </a:t>
            </a:r>
            <a:r>
              <a:rPr lang="en-GB" sz="1800" b="0" dirty="0">
                <a:solidFill>
                  <a:schemeClr val="tx1"/>
                </a:solidFill>
                <a:latin typeface="Arial" panose="020B0604020202020204" pitchFamily="34" charset="0"/>
              </a:rPr>
              <a:t>consumed when producing the same and the </a:t>
            </a:r>
            <a:r>
              <a:rPr lang="en-GB" sz="1800" dirty="0">
                <a:solidFill>
                  <a:schemeClr val="tx1"/>
                </a:solidFill>
                <a:latin typeface="Arial" panose="020B0604020202020204" pitchFamily="34" charset="0"/>
              </a:rPr>
              <a:t>production of the required Reactive Power at the Connection Point</a:t>
            </a:r>
            <a:r>
              <a:rPr lang="en-GB" sz="1800" b="0" dirty="0">
                <a:solidFill>
                  <a:schemeClr val="tx1"/>
                </a:solidFill>
                <a:latin typeface="Arial" panose="020B0604020202020204" pitchFamily="34" charset="0"/>
              </a:rPr>
              <a:t>. </a:t>
            </a:r>
          </a:p>
          <a:p>
            <a:endParaRPr lang="en-GB" sz="1800" b="0" dirty="0">
              <a:solidFill>
                <a:schemeClr val="tx1"/>
              </a:solidFill>
              <a:latin typeface="Arial" panose="020B0604020202020204" pitchFamily="34" charset="0"/>
            </a:endParaRPr>
          </a:p>
          <a:p>
            <a:r>
              <a:rPr lang="en-GB" dirty="0"/>
              <a:t>Note that NGESO are currently reviewing their view of Registered Capacity as applied to a Power Generating Facility – if they decide to change it (to include some element of netting of demand) then DNOs might follow (as it is really for NGESO and licensing purposes that this definition exists).</a:t>
            </a:r>
          </a:p>
        </p:txBody>
      </p:sp>
      <p:sp>
        <p:nvSpPr>
          <p:cNvPr id="4" name="Slide Number Placeholder 3">
            <a:extLst>
              <a:ext uri="{FF2B5EF4-FFF2-40B4-BE49-F238E27FC236}">
                <a16:creationId xmlns:a16="http://schemas.microsoft.com/office/drawing/2014/main" id="{9ED6A12A-DA04-4180-A88B-28CCB5DAB20B}"/>
              </a:ext>
            </a:extLst>
          </p:cNvPr>
          <p:cNvSpPr>
            <a:spLocks noGrp="1"/>
          </p:cNvSpPr>
          <p:nvPr>
            <p:ph type="sldNum" sz="quarter" idx="12"/>
          </p:nvPr>
        </p:nvSpPr>
        <p:spPr/>
        <p:txBody>
          <a:bodyPr/>
          <a:lstStyle/>
          <a:p>
            <a:fld id="{98FF217E-B86F-EA42-9607-BE163228A213}" type="slidenum">
              <a:rPr lang="en-GB" smtClean="0"/>
              <a:pPr/>
              <a:t>18</a:t>
            </a:fld>
            <a:endParaRPr lang="en-GB"/>
          </a:p>
        </p:txBody>
      </p:sp>
    </p:spTree>
    <p:extLst>
      <p:ext uri="{BB962C8B-B14F-4D97-AF65-F5344CB8AC3E}">
        <p14:creationId xmlns:p14="http://schemas.microsoft.com/office/powerpoint/2010/main" val="2930621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40E3-BFBB-462B-98FC-53E600D899AE}"/>
              </a:ext>
            </a:extLst>
          </p:cNvPr>
          <p:cNvSpPr>
            <a:spLocks noGrp="1"/>
          </p:cNvSpPr>
          <p:nvPr>
            <p:ph type="title"/>
          </p:nvPr>
        </p:nvSpPr>
        <p:spPr/>
        <p:txBody>
          <a:bodyPr/>
          <a:lstStyle/>
          <a:p>
            <a:r>
              <a:rPr lang="en-GB" dirty="0"/>
              <a:t>Losses due to Impedance between Inverters and Connection Point need to be accounted for (1/3)</a:t>
            </a:r>
          </a:p>
        </p:txBody>
      </p:sp>
      <p:sp>
        <p:nvSpPr>
          <p:cNvPr id="3" name="Content Placeholder 2">
            <a:extLst>
              <a:ext uri="{FF2B5EF4-FFF2-40B4-BE49-F238E27FC236}">
                <a16:creationId xmlns:a16="http://schemas.microsoft.com/office/drawing/2014/main" id="{6C0438E1-5056-4338-96C1-2D3A19636EC7}"/>
              </a:ext>
            </a:extLst>
          </p:cNvPr>
          <p:cNvSpPr>
            <a:spLocks noGrp="1"/>
          </p:cNvSpPr>
          <p:nvPr>
            <p:ph idx="1"/>
          </p:nvPr>
        </p:nvSpPr>
        <p:spPr>
          <a:xfrm>
            <a:off x="720000" y="1800000"/>
            <a:ext cx="11083554" cy="1629000"/>
          </a:xfrm>
        </p:spPr>
        <p:txBody>
          <a:bodyPr/>
          <a:lstStyle/>
          <a:p>
            <a:r>
              <a:rPr lang="en-GB" dirty="0"/>
              <a:t>Nominal “40 MW” of PV connected at 132 kV – ie actually 40 MW at unity PF; 40 MVA</a:t>
            </a:r>
          </a:p>
        </p:txBody>
      </p:sp>
      <p:sp>
        <p:nvSpPr>
          <p:cNvPr id="4" name="Slide Number Placeholder 3">
            <a:extLst>
              <a:ext uri="{FF2B5EF4-FFF2-40B4-BE49-F238E27FC236}">
                <a16:creationId xmlns:a16="http://schemas.microsoft.com/office/drawing/2014/main" id="{AEE260A3-7783-4877-8997-4E65A1BF2AF8}"/>
              </a:ext>
            </a:extLst>
          </p:cNvPr>
          <p:cNvSpPr>
            <a:spLocks noGrp="1"/>
          </p:cNvSpPr>
          <p:nvPr>
            <p:ph type="sldNum" sz="quarter" idx="12"/>
          </p:nvPr>
        </p:nvSpPr>
        <p:spPr/>
        <p:txBody>
          <a:bodyPr/>
          <a:lstStyle/>
          <a:p>
            <a:fld id="{98FF217E-B86F-EA42-9607-BE163228A213}" type="slidenum">
              <a:rPr lang="en-GB" smtClean="0"/>
              <a:pPr/>
              <a:t>19</a:t>
            </a:fld>
            <a:endParaRPr lang="en-GB"/>
          </a:p>
        </p:txBody>
      </p:sp>
      <p:sp>
        <p:nvSpPr>
          <p:cNvPr id="45" name="Rectangle 44">
            <a:extLst>
              <a:ext uri="{FF2B5EF4-FFF2-40B4-BE49-F238E27FC236}">
                <a16:creationId xmlns:a16="http://schemas.microsoft.com/office/drawing/2014/main" id="{F3154AA9-B80F-4454-BE20-5107BCC6AD71}"/>
              </a:ext>
            </a:extLst>
          </p:cNvPr>
          <p:cNvSpPr/>
          <p:nvPr/>
        </p:nvSpPr>
        <p:spPr>
          <a:xfrm>
            <a:off x="4175546" y="2469987"/>
            <a:ext cx="1186154" cy="208372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54249A62-64F2-4172-8960-1C089E06EF43}"/>
              </a:ext>
            </a:extLst>
          </p:cNvPr>
          <p:cNvCxnSpPr>
            <a:cxnSpLocks/>
          </p:cNvCxnSpPr>
          <p:nvPr/>
        </p:nvCxnSpPr>
        <p:spPr>
          <a:xfrm>
            <a:off x="4719461" y="2768020"/>
            <a:ext cx="911250" cy="0"/>
          </a:xfrm>
          <a:prstGeom prst="line">
            <a:avLst/>
          </a:prstGeom>
          <a:noFill/>
          <a:ln w="25400" cap="flat" cmpd="sng" algn="ctr">
            <a:solidFill>
              <a:sysClr val="windowText" lastClr="000000"/>
            </a:solidFill>
            <a:prstDash val="solid"/>
            <a:miter lim="800000"/>
          </a:ln>
          <a:effectLst/>
        </p:spPr>
      </p:cxnSp>
      <p:cxnSp>
        <p:nvCxnSpPr>
          <p:cNvPr id="47" name="Straight Connector 46">
            <a:extLst>
              <a:ext uri="{FF2B5EF4-FFF2-40B4-BE49-F238E27FC236}">
                <a16:creationId xmlns:a16="http://schemas.microsoft.com/office/drawing/2014/main" id="{4D89B5BD-94F0-4A39-9D64-32856E502EF4}"/>
              </a:ext>
            </a:extLst>
          </p:cNvPr>
          <p:cNvCxnSpPr>
            <a:cxnSpLocks/>
          </p:cNvCxnSpPr>
          <p:nvPr/>
        </p:nvCxnSpPr>
        <p:spPr>
          <a:xfrm flipV="1">
            <a:off x="4719460" y="3213210"/>
            <a:ext cx="911250" cy="0"/>
          </a:xfrm>
          <a:prstGeom prst="line">
            <a:avLst/>
          </a:prstGeom>
          <a:noFill/>
          <a:ln w="25400" cap="flat" cmpd="sng" algn="ctr">
            <a:solidFill>
              <a:sysClr val="windowText" lastClr="000000"/>
            </a:solidFill>
            <a:prstDash val="solid"/>
            <a:miter lim="800000"/>
          </a:ln>
          <a:effectLst/>
        </p:spPr>
      </p:cxnSp>
      <p:cxnSp>
        <p:nvCxnSpPr>
          <p:cNvPr id="48" name="Straight Connector 47">
            <a:extLst>
              <a:ext uri="{FF2B5EF4-FFF2-40B4-BE49-F238E27FC236}">
                <a16:creationId xmlns:a16="http://schemas.microsoft.com/office/drawing/2014/main" id="{90BC1930-C0FB-4E09-BFE9-3701E11021D2}"/>
              </a:ext>
            </a:extLst>
          </p:cNvPr>
          <p:cNvCxnSpPr>
            <a:cxnSpLocks/>
          </p:cNvCxnSpPr>
          <p:nvPr/>
        </p:nvCxnSpPr>
        <p:spPr>
          <a:xfrm flipV="1">
            <a:off x="4719460" y="4209529"/>
            <a:ext cx="911250" cy="0"/>
          </a:xfrm>
          <a:prstGeom prst="line">
            <a:avLst/>
          </a:prstGeom>
          <a:noFill/>
          <a:ln w="25400" cap="flat" cmpd="sng" algn="ctr">
            <a:solidFill>
              <a:sysClr val="windowText" lastClr="000000"/>
            </a:solidFill>
            <a:prstDash val="solid"/>
            <a:miter lim="800000"/>
          </a:ln>
          <a:effectLst/>
        </p:spPr>
      </p:cxnSp>
      <p:cxnSp>
        <p:nvCxnSpPr>
          <p:cNvPr id="49" name="Straight Connector 48">
            <a:extLst>
              <a:ext uri="{FF2B5EF4-FFF2-40B4-BE49-F238E27FC236}">
                <a16:creationId xmlns:a16="http://schemas.microsoft.com/office/drawing/2014/main" id="{8D3A3BD0-8104-45E1-9E9A-F979CFA901DC}"/>
              </a:ext>
            </a:extLst>
          </p:cNvPr>
          <p:cNvCxnSpPr>
            <a:cxnSpLocks/>
          </p:cNvCxnSpPr>
          <p:nvPr/>
        </p:nvCxnSpPr>
        <p:spPr>
          <a:xfrm>
            <a:off x="5630711" y="2547184"/>
            <a:ext cx="0" cy="1936151"/>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97626E02-8503-4B6E-8966-6489788F2CA1}"/>
              </a:ext>
            </a:extLst>
          </p:cNvPr>
          <p:cNvCxnSpPr>
            <a:cxnSpLocks/>
            <a:endCxn id="66" idx="2"/>
          </p:cNvCxnSpPr>
          <p:nvPr/>
        </p:nvCxnSpPr>
        <p:spPr>
          <a:xfrm>
            <a:off x="5637760" y="3024495"/>
            <a:ext cx="475685" cy="6354"/>
          </a:xfrm>
          <a:prstGeom prst="line">
            <a:avLst/>
          </a:prstGeom>
          <a:noFill/>
          <a:ln w="25400" cap="flat" cmpd="sng" algn="ctr">
            <a:solidFill>
              <a:sysClr val="windowText" lastClr="000000"/>
            </a:solidFill>
            <a:prstDash val="solid"/>
            <a:miter lim="800000"/>
          </a:ln>
          <a:effectLst/>
        </p:spPr>
      </p:cxnSp>
      <p:sp>
        <p:nvSpPr>
          <p:cNvPr id="51" name="Oval 50">
            <a:extLst>
              <a:ext uri="{FF2B5EF4-FFF2-40B4-BE49-F238E27FC236}">
                <a16:creationId xmlns:a16="http://schemas.microsoft.com/office/drawing/2014/main" id="{2A846C25-1042-472F-8E9F-7C86ABCA2368}"/>
              </a:ext>
            </a:extLst>
          </p:cNvPr>
          <p:cNvSpPr/>
          <p:nvPr/>
        </p:nvSpPr>
        <p:spPr>
          <a:xfrm>
            <a:off x="6819497" y="2987893"/>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F4EB0A7-15EB-451F-BEF6-F2B63C9600F0}"/>
              </a:ext>
            </a:extLst>
          </p:cNvPr>
          <p:cNvSpPr/>
          <p:nvPr/>
        </p:nvSpPr>
        <p:spPr>
          <a:xfrm>
            <a:off x="3428874" y="2342476"/>
            <a:ext cx="3298074" cy="2307604"/>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8BDBE8C-6EDC-4445-9F3D-5B1FADFA04FE}"/>
              </a:ext>
            </a:extLst>
          </p:cNvPr>
          <p:cNvSpPr txBox="1"/>
          <p:nvPr/>
        </p:nvSpPr>
        <p:spPr>
          <a:xfrm>
            <a:off x="3965442" y="4716410"/>
            <a:ext cx="1949415" cy="404085"/>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 / Power Park Module (PPM)</a:t>
            </a:r>
          </a:p>
        </p:txBody>
      </p:sp>
      <p:sp>
        <p:nvSpPr>
          <p:cNvPr id="54" name="TextBox 53">
            <a:extLst>
              <a:ext uri="{FF2B5EF4-FFF2-40B4-BE49-F238E27FC236}">
                <a16:creationId xmlns:a16="http://schemas.microsoft.com/office/drawing/2014/main" id="{CC9A81AF-FF08-4FA3-8357-2D54DD8DF59A}"/>
              </a:ext>
            </a:extLst>
          </p:cNvPr>
          <p:cNvSpPr txBox="1"/>
          <p:nvPr/>
        </p:nvSpPr>
        <p:spPr>
          <a:xfrm>
            <a:off x="3965442" y="5186825"/>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sp>
        <p:nvSpPr>
          <p:cNvPr id="55" name="TextBox 54">
            <a:extLst>
              <a:ext uri="{FF2B5EF4-FFF2-40B4-BE49-F238E27FC236}">
                <a16:creationId xmlns:a16="http://schemas.microsoft.com/office/drawing/2014/main" id="{FA7FF600-274C-457C-9EA6-3B74610A6482}"/>
              </a:ext>
            </a:extLst>
          </p:cNvPr>
          <p:cNvSpPr txBox="1"/>
          <p:nvPr/>
        </p:nvSpPr>
        <p:spPr>
          <a:xfrm>
            <a:off x="6848447" y="2781891"/>
            <a:ext cx="675185" cy="21358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cs typeface="Arial" panose="020B0604020202020204" pitchFamily="34" charset="0"/>
              </a:rPr>
              <a:t>132 kV CP</a:t>
            </a:r>
          </a:p>
        </p:txBody>
      </p:sp>
      <p:pic>
        <p:nvPicPr>
          <p:cNvPr id="59" name="Graphic 58">
            <a:extLst>
              <a:ext uri="{FF2B5EF4-FFF2-40B4-BE49-F238E27FC236}">
                <a16:creationId xmlns:a16="http://schemas.microsoft.com/office/drawing/2014/main" id="{FCBE2272-E503-4064-9A5C-A747F85D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80567" y="3038987"/>
            <a:ext cx="353616" cy="353616"/>
          </a:xfrm>
          <a:prstGeom prst="rect">
            <a:avLst/>
          </a:prstGeom>
        </p:spPr>
      </p:pic>
      <p:pic>
        <p:nvPicPr>
          <p:cNvPr id="60" name="Graphic 59">
            <a:extLst>
              <a:ext uri="{FF2B5EF4-FFF2-40B4-BE49-F238E27FC236}">
                <a16:creationId xmlns:a16="http://schemas.microsoft.com/office/drawing/2014/main" id="{8383E489-11E6-4F99-B05C-C844FCCE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6" y="4033774"/>
            <a:ext cx="353616" cy="353616"/>
          </a:xfrm>
          <a:prstGeom prst="rect">
            <a:avLst/>
          </a:prstGeom>
        </p:spPr>
      </p:pic>
      <p:cxnSp>
        <p:nvCxnSpPr>
          <p:cNvPr id="33" name="Straight Connector 32">
            <a:extLst>
              <a:ext uri="{FF2B5EF4-FFF2-40B4-BE49-F238E27FC236}">
                <a16:creationId xmlns:a16="http://schemas.microsoft.com/office/drawing/2014/main" id="{88EDC2EB-EE5E-436C-9B16-E483366757A1}"/>
              </a:ext>
            </a:extLst>
          </p:cNvPr>
          <p:cNvCxnSpPr>
            <a:cxnSpLocks/>
          </p:cNvCxnSpPr>
          <p:nvPr/>
        </p:nvCxnSpPr>
        <p:spPr>
          <a:xfrm>
            <a:off x="3839242" y="3213210"/>
            <a:ext cx="541325" cy="0"/>
          </a:xfrm>
          <a:prstGeom prst="line">
            <a:avLst/>
          </a:prstGeom>
          <a:noFill/>
          <a:ln w="25400" cap="flat" cmpd="sng" algn="ctr">
            <a:solidFill>
              <a:sysClr val="windowText" lastClr="000000"/>
            </a:solidFill>
            <a:prstDash val="solid"/>
            <a:miter lim="800000"/>
          </a:ln>
          <a:effectLst/>
        </p:spPr>
      </p:cxnSp>
      <p:cxnSp>
        <p:nvCxnSpPr>
          <p:cNvPr id="37" name="Straight Connector 36">
            <a:extLst>
              <a:ext uri="{FF2B5EF4-FFF2-40B4-BE49-F238E27FC236}">
                <a16:creationId xmlns:a16="http://schemas.microsoft.com/office/drawing/2014/main" id="{CE8F6B36-61DD-4E67-ACE3-A98241FA70C7}"/>
              </a:ext>
            </a:extLst>
          </p:cNvPr>
          <p:cNvCxnSpPr>
            <a:cxnSpLocks/>
          </p:cNvCxnSpPr>
          <p:nvPr/>
        </p:nvCxnSpPr>
        <p:spPr>
          <a:xfrm>
            <a:off x="3730402" y="3278410"/>
            <a:ext cx="58474" cy="68793"/>
          </a:xfrm>
          <a:prstGeom prst="line">
            <a:avLst/>
          </a:prstGeom>
          <a:noFill/>
          <a:ln w="19050" cap="flat" cmpd="sng" algn="ctr">
            <a:solidFill>
              <a:srgbClr val="FFC000"/>
            </a:solidFill>
            <a:prstDash val="solid"/>
            <a:miter lim="800000"/>
          </a:ln>
          <a:effectLst/>
        </p:spPr>
      </p:cxnSp>
      <p:cxnSp>
        <p:nvCxnSpPr>
          <p:cNvPr id="38" name="Straight Connector 37">
            <a:extLst>
              <a:ext uri="{FF2B5EF4-FFF2-40B4-BE49-F238E27FC236}">
                <a16:creationId xmlns:a16="http://schemas.microsoft.com/office/drawing/2014/main" id="{7035D9F4-E77F-4C5B-B9FC-7C2552509F60}"/>
              </a:ext>
            </a:extLst>
          </p:cNvPr>
          <p:cNvCxnSpPr>
            <a:cxnSpLocks/>
          </p:cNvCxnSpPr>
          <p:nvPr/>
        </p:nvCxnSpPr>
        <p:spPr>
          <a:xfrm>
            <a:off x="3540341" y="3069282"/>
            <a:ext cx="58474" cy="7947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60DB3902-3D73-492A-98E2-EDA82ED1DAF4}"/>
              </a:ext>
            </a:extLst>
          </p:cNvPr>
          <p:cNvCxnSpPr>
            <a:cxnSpLocks/>
          </p:cNvCxnSpPr>
          <p:nvPr/>
        </p:nvCxnSpPr>
        <p:spPr>
          <a:xfrm flipH="1">
            <a:off x="3724259" y="3074600"/>
            <a:ext cx="58059" cy="57531"/>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7BD0A120-B9FD-4A78-ADD9-4DCB186B3FF0}"/>
              </a:ext>
            </a:extLst>
          </p:cNvPr>
          <p:cNvCxnSpPr>
            <a:cxnSpLocks/>
          </p:cNvCxnSpPr>
          <p:nvPr/>
        </p:nvCxnSpPr>
        <p:spPr>
          <a:xfrm flipH="1">
            <a:off x="3546899" y="3274702"/>
            <a:ext cx="64599" cy="72502"/>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862384A-07F7-4316-8C4E-E6EAFD9EE8C8}"/>
              </a:ext>
            </a:extLst>
          </p:cNvPr>
          <p:cNvCxnSpPr>
            <a:cxnSpLocks/>
          </p:cNvCxnSpPr>
          <p:nvPr/>
        </p:nvCxnSpPr>
        <p:spPr>
          <a:xfrm flipH="1">
            <a:off x="3656704" y="3305263"/>
            <a:ext cx="3064" cy="97898"/>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16C8B078-D1D4-47C6-A5F0-D60061D64963}"/>
              </a:ext>
            </a:extLst>
          </p:cNvPr>
          <p:cNvCxnSpPr>
            <a:cxnSpLocks/>
          </p:cNvCxnSpPr>
          <p:nvPr/>
        </p:nvCxnSpPr>
        <p:spPr>
          <a:xfrm>
            <a:off x="3666266" y="3024004"/>
            <a:ext cx="0" cy="102456"/>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18E998B7-1DAF-42FB-8BCE-08DCB18655B9}"/>
              </a:ext>
            </a:extLst>
          </p:cNvPr>
          <p:cNvCxnSpPr>
            <a:cxnSpLocks/>
          </p:cNvCxnSpPr>
          <p:nvPr/>
        </p:nvCxnSpPr>
        <p:spPr>
          <a:xfrm flipH="1">
            <a:off x="3757655" y="3213046"/>
            <a:ext cx="72113" cy="537"/>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F56736CE-7915-449F-9E35-11844D98C498}"/>
              </a:ext>
            </a:extLst>
          </p:cNvPr>
          <p:cNvCxnSpPr>
            <a:cxnSpLocks/>
          </p:cNvCxnSpPr>
          <p:nvPr/>
        </p:nvCxnSpPr>
        <p:spPr>
          <a:xfrm flipH="1">
            <a:off x="3515330" y="3213583"/>
            <a:ext cx="56232" cy="0"/>
          </a:xfrm>
          <a:prstGeom prst="line">
            <a:avLst/>
          </a:prstGeom>
          <a:noFill/>
          <a:ln w="19050" cap="flat" cmpd="sng" algn="ctr">
            <a:solidFill>
              <a:srgbClr val="FFC000"/>
            </a:solidFill>
            <a:prstDash val="solid"/>
            <a:miter lim="800000"/>
          </a:ln>
          <a:effectLst/>
        </p:spPr>
      </p:cxnSp>
      <p:sp>
        <p:nvSpPr>
          <p:cNvPr id="36" name="Oval 35">
            <a:extLst>
              <a:ext uri="{FF2B5EF4-FFF2-40B4-BE49-F238E27FC236}">
                <a16:creationId xmlns:a16="http://schemas.microsoft.com/office/drawing/2014/main" id="{D188D09B-9DE9-4A54-A280-F6C823951628}"/>
              </a:ext>
            </a:extLst>
          </p:cNvPr>
          <p:cNvSpPr/>
          <p:nvPr/>
        </p:nvSpPr>
        <p:spPr>
          <a:xfrm>
            <a:off x="3571562" y="3121902"/>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E170BE4-1A88-4550-9288-5A51475A698B}"/>
              </a:ext>
            </a:extLst>
          </p:cNvPr>
          <p:cNvCxnSpPr>
            <a:cxnSpLocks/>
          </p:cNvCxnSpPr>
          <p:nvPr/>
        </p:nvCxnSpPr>
        <p:spPr>
          <a:xfrm>
            <a:off x="3839242" y="4209529"/>
            <a:ext cx="541325" cy="0"/>
          </a:xfrm>
          <a:prstGeom prst="line">
            <a:avLst/>
          </a:prstGeom>
          <a:noFill/>
          <a:ln w="25400" cap="flat" cmpd="sng" algn="ctr">
            <a:solidFill>
              <a:sysClr val="windowText" lastClr="000000"/>
            </a:solidFill>
            <a:prstDash val="solid"/>
            <a:miter lim="800000"/>
          </a:ln>
          <a:effectLst/>
        </p:spPr>
      </p:cxnSp>
      <p:cxnSp>
        <p:nvCxnSpPr>
          <p:cNvPr id="8" name="Straight Connector 7">
            <a:extLst>
              <a:ext uri="{FF2B5EF4-FFF2-40B4-BE49-F238E27FC236}">
                <a16:creationId xmlns:a16="http://schemas.microsoft.com/office/drawing/2014/main" id="{ECBEDBC8-A790-4E16-B27A-AA255604E3CE}"/>
              </a:ext>
            </a:extLst>
          </p:cNvPr>
          <p:cNvCxnSpPr>
            <a:cxnSpLocks/>
          </p:cNvCxnSpPr>
          <p:nvPr/>
        </p:nvCxnSpPr>
        <p:spPr>
          <a:xfrm>
            <a:off x="3829768" y="2768020"/>
            <a:ext cx="541325"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347174AF-7601-46E3-8C18-1E6BAA5B36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7" y="2595236"/>
            <a:ext cx="353616" cy="353616"/>
          </a:xfrm>
          <a:prstGeom prst="rect">
            <a:avLst/>
          </a:prstGeom>
        </p:spPr>
      </p:pic>
      <p:grpSp>
        <p:nvGrpSpPr>
          <p:cNvPr id="10" name="Group 9">
            <a:extLst>
              <a:ext uri="{FF2B5EF4-FFF2-40B4-BE49-F238E27FC236}">
                <a16:creationId xmlns:a16="http://schemas.microsoft.com/office/drawing/2014/main" id="{78BB3CAA-2A28-4AFD-9523-53F415E45BEC}"/>
              </a:ext>
            </a:extLst>
          </p:cNvPr>
          <p:cNvGrpSpPr/>
          <p:nvPr/>
        </p:nvGrpSpPr>
        <p:grpSpPr>
          <a:xfrm>
            <a:off x="3515330" y="2581873"/>
            <a:ext cx="314438" cy="379157"/>
            <a:chOff x="1046977" y="6189792"/>
            <a:chExt cx="314438" cy="379157"/>
          </a:xfrm>
        </p:grpSpPr>
        <p:grpSp>
          <p:nvGrpSpPr>
            <p:cNvPr id="22" name="Group 21">
              <a:extLst>
                <a:ext uri="{FF2B5EF4-FFF2-40B4-BE49-F238E27FC236}">
                  <a16:creationId xmlns:a16="http://schemas.microsoft.com/office/drawing/2014/main" id="{30DBCA37-DDD4-4B35-AF90-1379708DE41C}"/>
                </a:ext>
              </a:extLst>
            </p:cNvPr>
            <p:cNvGrpSpPr/>
            <p:nvPr/>
          </p:nvGrpSpPr>
          <p:grpSpPr>
            <a:xfrm>
              <a:off x="1046977" y="6189792"/>
              <a:ext cx="314438" cy="379157"/>
              <a:chOff x="1046977" y="6189792"/>
              <a:chExt cx="314438" cy="379157"/>
            </a:xfrm>
          </p:grpSpPr>
          <p:cxnSp>
            <p:nvCxnSpPr>
              <p:cNvPr id="24" name="Straight Connector 23">
                <a:extLst>
                  <a:ext uri="{FF2B5EF4-FFF2-40B4-BE49-F238E27FC236}">
                    <a16:creationId xmlns:a16="http://schemas.microsoft.com/office/drawing/2014/main" id="{A2BEF7A1-84C3-492F-8FAA-AAA7720EF13B}"/>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DDC2418E-9F8A-4556-B9F9-BD35BFEEDE37}"/>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A7CBCD7D-2C27-4450-8421-BB88147C0CB3}"/>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817E35C2-0DE0-41ED-9D50-FB1699DC9184}"/>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970CF787-B710-4EC0-A31C-5227100A27CD}"/>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E58E49E0-3366-4491-B430-B72E5D123157}"/>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C7E745AC-67CB-4F9C-8211-B8BEC9B95739}"/>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31" name="Straight Connector 30">
                <a:extLst>
                  <a:ext uri="{FF2B5EF4-FFF2-40B4-BE49-F238E27FC236}">
                    <a16:creationId xmlns:a16="http://schemas.microsoft.com/office/drawing/2014/main" id="{E33E6CE9-FD5B-4021-A2D0-19D6283F76CA}"/>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23" name="Oval 22">
              <a:extLst>
                <a:ext uri="{FF2B5EF4-FFF2-40B4-BE49-F238E27FC236}">
                  <a16:creationId xmlns:a16="http://schemas.microsoft.com/office/drawing/2014/main" id="{472F2E51-3B32-4F05-A5DF-ACD68D462065}"/>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C5EF7914-D013-444F-8CC1-5A2AC3CC9AC0}"/>
              </a:ext>
            </a:extLst>
          </p:cNvPr>
          <p:cNvGrpSpPr/>
          <p:nvPr/>
        </p:nvGrpSpPr>
        <p:grpSpPr>
          <a:xfrm>
            <a:off x="3520985" y="4022353"/>
            <a:ext cx="314438" cy="379157"/>
            <a:chOff x="1046977" y="6189792"/>
            <a:chExt cx="314438" cy="379157"/>
          </a:xfrm>
        </p:grpSpPr>
        <p:grpSp>
          <p:nvGrpSpPr>
            <p:cNvPr id="12" name="Group 11">
              <a:extLst>
                <a:ext uri="{FF2B5EF4-FFF2-40B4-BE49-F238E27FC236}">
                  <a16:creationId xmlns:a16="http://schemas.microsoft.com/office/drawing/2014/main" id="{3E3DBF93-F3C2-4CA8-A8FB-FD988D748B25}"/>
                </a:ext>
              </a:extLst>
            </p:cNvPr>
            <p:cNvGrpSpPr/>
            <p:nvPr/>
          </p:nvGrpSpPr>
          <p:grpSpPr>
            <a:xfrm>
              <a:off x="1046977" y="6189792"/>
              <a:ext cx="314438" cy="379157"/>
              <a:chOff x="1046977" y="6189792"/>
              <a:chExt cx="314438" cy="379157"/>
            </a:xfrm>
          </p:grpSpPr>
          <p:cxnSp>
            <p:nvCxnSpPr>
              <p:cNvPr id="14" name="Straight Connector 13">
                <a:extLst>
                  <a:ext uri="{FF2B5EF4-FFF2-40B4-BE49-F238E27FC236}">
                    <a16:creationId xmlns:a16="http://schemas.microsoft.com/office/drawing/2014/main" id="{4A5E96B8-A952-4068-9682-4605A2781551}"/>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15" name="Straight Connector 14">
                <a:extLst>
                  <a:ext uri="{FF2B5EF4-FFF2-40B4-BE49-F238E27FC236}">
                    <a16:creationId xmlns:a16="http://schemas.microsoft.com/office/drawing/2014/main" id="{B67F8F0D-FC63-4010-A68F-8BBC729B3051}"/>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16" name="Straight Connector 15">
                <a:extLst>
                  <a:ext uri="{FF2B5EF4-FFF2-40B4-BE49-F238E27FC236}">
                    <a16:creationId xmlns:a16="http://schemas.microsoft.com/office/drawing/2014/main" id="{B44D53B0-919C-4BEB-8939-1CB0B0FA9637}"/>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17" name="Straight Connector 16">
                <a:extLst>
                  <a:ext uri="{FF2B5EF4-FFF2-40B4-BE49-F238E27FC236}">
                    <a16:creationId xmlns:a16="http://schemas.microsoft.com/office/drawing/2014/main" id="{8D677410-025D-4763-9B0B-140D2819BEED}"/>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18" name="Straight Connector 17">
                <a:extLst>
                  <a:ext uri="{FF2B5EF4-FFF2-40B4-BE49-F238E27FC236}">
                    <a16:creationId xmlns:a16="http://schemas.microsoft.com/office/drawing/2014/main" id="{BE8EF69D-765E-49EC-84D1-8FDC8204FB59}"/>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19" name="Straight Connector 18">
                <a:extLst>
                  <a:ext uri="{FF2B5EF4-FFF2-40B4-BE49-F238E27FC236}">
                    <a16:creationId xmlns:a16="http://schemas.microsoft.com/office/drawing/2014/main" id="{0C2B5749-A80D-4ED6-BC4C-A1EAA65EA70B}"/>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20" name="Straight Connector 19">
                <a:extLst>
                  <a:ext uri="{FF2B5EF4-FFF2-40B4-BE49-F238E27FC236}">
                    <a16:creationId xmlns:a16="http://schemas.microsoft.com/office/drawing/2014/main" id="{0901DD9A-CEE5-48FB-B241-6E10042BD70A}"/>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21" name="Straight Connector 20">
                <a:extLst>
                  <a:ext uri="{FF2B5EF4-FFF2-40B4-BE49-F238E27FC236}">
                    <a16:creationId xmlns:a16="http://schemas.microsoft.com/office/drawing/2014/main" id="{AD6F68AD-FFA7-443E-B192-B67664A69E3B}"/>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13" name="Oval 12">
              <a:extLst>
                <a:ext uri="{FF2B5EF4-FFF2-40B4-BE49-F238E27FC236}">
                  <a16:creationId xmlns:a16="http://schemas.microsoft.com/office/drawing/2014/main" id="{B2B3BC24-848E-4E8D-9779-D786FA7D0E1F}"/>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62" name="Straight Connector 61">
            <a:extLst>
              <a:ext uri="{FF2B5EF4-FFF2-40B4-BE49-F238E27FC236}">
                <a16:creationId xmlns:a16="http://schemas.microsoft.com/office/drawing/2014/main" id="{3F5E6B3B-F9DE-4988-96A4-213C7674C97A}"/>
              </a:ext>
            </a:extLst>
          </p:cNvPr>
          <p:cNvCxnSpPr>
            <a:cxnSpLocks/>
          </p:cNvCxnSpPr>
          <p:nvPr/>
        </p:nvCxnSpPr>
        <p:spPr>
          <a:xfrm>
            <a:off x="4932085" y="3305263"/>
            <a:ext cx="0" cy="841841"/>
          </a:xfrm>
          <a:prstGeom prst="line">
            <a:avLst/>
          </a:prstGeom>
          <a:noFill/>
          <a:ln w="25400" cap="flat" cmpd="sng" algn="ctr">
            <a:solidFill>
              <a:sysClr val="windowText" lastClr="000000"/>
            </a:solidFill>
            <a:prstDash val="sysDash"/>
            <a:miter lim="800000"/>
          </a:ln>
          <a:effectLst/>
        </p:spPr>
      </p:cxnSp>
      <p:sp>
        <p:nvSpPr>
          <p:cNvPr id="66" name="Freeform: Shape 65">
            <a:extLst>
              <a:ext uri="{FF2B5EF4-FFF2-40B4-BE49-F238E27FC236}">
                <a16:creationId xmlns:a16="http://schemas.microsoft.com/office/drawing/2014/main" id="{27E36EDE-718C-4084-A2FD-1230EC860745}"/>
              </a:ext>
            </a:extLst>
          </p:cNvPr>
          <p:cNvSpPr/>
          <p:nvPr/>
        </p:nvSpPr>
        <p:spPr>
          <a:xfrm>
            <a:off x="6113442" y="2864197"/>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9F292815-DBB2-4500-AF5F-06EFB27E9DE2}"/>
              </a:ext>
            </a:extLst>
          </p:cNvPr>
          <p:cNvSpPr/>
          <p:nvPr/>
        </p:nvSpPr>
        <p:spPr>
          <a:xfrm>
            <a:off x="6265842" y="2853639"/>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2" name="Straight Connector 71">
            <a:extLst>
              <a:ext uri="{FF2B5EF4-FFF2-40B4-BE49-F238E27FC236}">
                <a16:creationId xmlns:a16="http://schemas.microsoft.com/office/drawing/2014/main" id="{02FF4610-547B-4F6C-AC9C-BAE900D77E4F}"/>
              </a:ext>
            </a:extLst>
          </p:cNvPr>
          <p:cNvCxnSpPr>
            <a:cxnSpLocks/>
          </p:cNvCxnSpPr>
          <p:nvPr/>
        </p:nvCxnSpPr>
        <p:spPr>
          <a:xfrm>
            <a:off x="6595872" y="3014539"/>
            <a:ext cx="475685" cy="6354"/>
          </a:xfrm>
          <a:prstGeom prst="line">
            <a:avLst/>
          </a:prstGeom>
          <a:noFill/>
          <a:ln w="254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63092D13-50DD-4967-BA84-3649CC70200A}"/>
              </a:ext>
            </a:extLst>
          </p:cNvPr>
          <p:cNvCxnSpPr>
            <a:cxnSpLocks/>
          </p:cNvCxnSpPr>
          <p:nvPr/>
        </p:nvCxnSpPr>
        <p:spPr>
          <a:xfrm>
            <a:off x="6848447" y="2595236"/>
            <a:ext cx="0" cy="751967"/>
          </a:xfrm>
          <a:prstGeom prst="line">
            <a:avLst/>
          </a:prstGeom>
          <a:noFill/>
          <a:ln w="25400" cap="flat" cmpd="sng" algn="ctr">
            <a:solidFill>
              <a:sysClr val="windowText" lastClr="000000"/>
            </a:solidFill>
            <a:prstDash val="solid"/>
            <a:miter lim="800000"/>
          </a:ln>
          <a:effectLst/>
        </p:spPr>
      </p:cxnSp>
      <p:sp>
        <p:nvSpPr>
          <p:cNvPr id="74" name="Content Placeholder 2">
            <a:extLst>
              <a:ext uri="{FF2B5EF4-FFF2-40B4-BE49-F238E27FC236}">
                <a16:creationId xmlns:a16="http://schemas.microsoft.com/office/drawing/2014/main" id="{ACF00F04-23FB-40FD-9DCD-AD0B6F658087}"/>
              </a:ext>
            </a:extLst>
          </p:cNvPr>
          <p:cNvSpPr txBox="1">
            <a:spLocks/>
          </p:cNvSpPr>
          <p:nvPr/>
        </p:nvSpPr>
        <p:spPr>
          <a:xfrm>
            <a:off x="7399311" y="2550898"/>
            <a:ext cx="4276291" cy="2165511"/>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tx1"/>
                </a:solidFill>
              </a:rPr>
              <a:t>Connection Point</a:t>
            </a:r>
          </a:p>
          <a:p>
            <a:r>
              <a:rPr lang="en-GB" b="0" dirty="0">
                <a:solidFill>
                  <a:schemeClr val="tx1"/>
                </a:solidFill>
              </a:rPr>
              <a:t>Required pf = 0.95</a:t>
            </a:r>
          </a:p>
          <a:p>
            <a:endParaRPr lang="en-GB" b="0" dirty="0">
              <a:solidFill>
                <a:schemeClr val="tx1"/>
              </a:solidFill>
            </a:endParaRPr>
          </a:p>
          <a:p>
            <a:r>
              <a:rPr lang="en-GB" b="0" dirty="0">
                <a:solidFill>
                  <a:schemeClr val="tx1"/>
                </a:solidFill>
              </a:rPr>
              <a:t>Active Power at CP is 37.80 MW</a:t>
            </a:r>
          </a:p>
          <a:p>
            <a:r>
              <a:rPr lang="en-GB" b="0" dirty="0">
                <a:solidFill>
                  <a:schemeClr val="tx1"/>
                </a:solidFill>
              </a:rPr>
              <a:t>Reactive Power at 0.95 pf is 12.43MVAr</a:t>
            </a:r>
          </a:p>
          <a:p>
            <a:endParaRPr lang="en-GB" dirty="0"/>
          </a:p>
        </p:txBody>
      </p:sp>
      <p:sp>
        <p:nvSpPr>
          <p:cNvPr id="77" name="Content Placeholder 2">
            <a:extLst>
              <a:ext uri="{FF2B5EF4-FFF2-40B4-BE49-F238E27FC236}">
                <a16:creationId xmlns:a16="http://schemas.microsoft.com/office/drawing/2014/main" id="{32F41335-432A-4043-A86A-CC084276780B}"/>
              </a:ext>
            </a:extLst>
          </p:cNvPr>
          <p:cNvSpPr txBox="1">
            <a:spLocks/>
          </p:cNvSpPr>
          <p:nvPr/>
        </p:nvSpPr>
        <p:spPr>
          <a:xfrm>
            <a:off x="516398" y="2651439"/>
            <a:ext cx="2791758" cy="2698227"/>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solidFill>
              </a:rPr>
              <a:t>40.00 MVA</a:t>
            </a:r>
          </a:p>
          <a:p>
            <a:r>
              <a:rPr lang="en-GB" sz="1600" b="0" dirty="0">
                <a:solidFill>
                  <a:schemeClr val="tx1"/>
                </a:solidFill>
              </a:rPr>
              <a:t>Assume 5% loss in MVAr in cables and across transformer</a:t>
            </a:r>
          </a:p>
          <a:p>
            <a:endParaRPr lang="en-GB" sz="1600" b="0" dirty="0">
              <a:solidFill>
                <a:schemeClr val="tx1"/>
              </a:solidFill>
            </a:endParaRPr>
          </a:p>
          <a:p>
            <a:r>
              <a:rPr lang="en-GB" sz="1600" b="0" dirty="0">
                <a:solidFill>
                  <a:schemeClr val="tx1"/>
                </a:solidFill>
              </a:rPr>
              <a:t>Active power is 37.80 MW</a:t>
            </a:r>
          </a:p>
          <a:p>
            <a:r>
              <a:rPr lang="en-GB" sz="1600" b="0" dirty="0">
                <a:solidFill>
                  <a:schemeClr val="tx1"/>
                </a:solidFill>
              </a:rPr>
              <a:t>Reactive power is 13.08 MVAr</a:t>
            </a:r>
          </a:p>
          <a:p>
            <a:endParaRPr lang="en-GB" dirty="0"/>
          </a:p>
        </p:txBody>
      </p:sp>
      <p:sp>
        <p:nvSpPr>
          <p:cNvPr id="80" name="Content Placeholder 2">
            <a:extLst>
              <a:ext uri="{FF2B5EF4-FFF2-40B4-BE49-F238E27FC236}">
                <a16:creationId xmlns:a16="http://schemas.microsoft.com/office/drawing/2014/main" id="{253A6F2A-1D6C-43B0-B934-824855093CC9}"/>
              </a:ext>
            </a:extLst>
          </p:cNvPr>
          <p:cNvSpPr txBox="1">
            <a:spLocks/>
          </p:cNvSpPr>
          <p:nvPr/>
        </p:nvSpPr>
        <p:spPr>
          <a:xfrm>
            <a:off x="7416704" y="4833988"/>
            <a:ext cx="3823873" cy="404085"/>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Registered Capacity of PPM is 37.80 MW</a:t>
            </a:r>
          </a:p>
          <a:p>
            <a:r>
              <a:rPr lang="en-GB" dirty="0"/>
              <a:t>(and of the site, since there is no active power loss across the TX)</a:t>
            </a:r>
          </a:p>
          <a:p>
            <a:endParaRPr lang="en-GB" b="0" dirty="0">
              <a:solidFill>
                <a:schemeClr val="tx1"/>
              </a:solidFill>
            </a:endParaRPr>
          </a:p>
          <a:p>
            <a:endParaRPr lang="en-GB" b="0" dirty="0">
              <a:solidFill>
                <a:schemeClr val="tx1"/>
              </a:solidFill>
            </a:endParaRPr>
          </a:p>
          <a:p>
            <a:endParaRPr lang="en-GB" dirty="0"/>
          </a:p>
        </p:txBody>
      </p:sp>
    </p:spTree>
    <p:extLst>
      <p:ext uri="{BB962C8B-B14F-4D97-AF65-F5344CB8AC3E}">
        <p14:creationId xmlns:p14="http://schemas.microsoft.com/office/powerpoint/2010/main" val="2601636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Welcome, Housekeeping and Introductions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2</a:t>
            </a:fld>
            <a:endParaRPr lang="en-GB"/>
          </a:p>
        </p:txBody>
      </p:sp>
    </p:spTree>
    <p:extLst>
      <p:ext uri="{BB962C8B-B14F-4D97-AF65-F5344CB8AC3E}">
        <p14:creationId xmlns:p14="http://schemas.microsoft.com/office/powerpoint/2010/main" val="325844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40E3-BFBB-462B-98FC-53E600D899AE}"/>
              </a:ext>
            </a:extLst>
          </p:cNvPr>
          <p:cNvSpPr>
            <a:spLocks noGrp="1"/>
          </p:cNvSpPr>
          <p:nvPr>
            <p:ph type="title"/>
          </p:nvPr>
        </p:nvSpPr>
        <p:spPr/>
        <p:txBody>
          <a:bodyPr/>
          <a:lstStyle/>
          <a:p>
            <a:r>
              <a:rPr lang="en-GB" dirty="0"/>
              <a:t>Losses due to Impedance between Inverters and Connection Point need to be accounted for (2/3)</a:t>
            </a:r>
          </a:p>
        </p:txBody>
      </p:sp>
      <p:sp>
        <p:nvSpPr>
          <p:cNvPr id="3" name="Content Placeholder 2">
            <a:extLst>
              <a:ext uri="{FF2B5EF4-FFF2-40B4-BE49-F238E27FC236}">
                <a16:creationId xmlns:a16="http://schemas.microsoft.com/office/drawing/2014/main" id="{6C0438E1-5056-4338-96C1-2D3A19636EC7}"/>
              </a:ext>
            </a:extLst>
          </p:cNvPr>
          <p:cNvSpPr>
            <a:spLocks noGrp="1"/>
          </p:cNvSpPr>
          <p:nvPr>
            <p:ph idx="1"/>
          </p:nvPr>
        </p:nvSpPr>
        <p:spPr>
          <a:xfrm>
            <a:off x="720000" y="1800000"/>
            <a:ext cx="11083554" cy="276252"/>
          </a:xfrm>
        </p:spPr>
        <p:txBody>
          <a:bodyPr/>
          <a:lstStyle/>
          <a:p>
            <a:r>
              <a:rPr lang="en-GB" dirty="0"/>
              <a:t>If at least 40 MW is to be exported:</a:t>
            </a:r>
          </a:p>
        </p:txBody>
      </p:sp>
      <p:sp>
        <p:nvSpPr>
          <p:cNvPr id="4" name="Slide Number Placeholder 3">
            <a:extLst>
              <a:ext uri="{FF2B5EF4-FFF2-40B4-BE49-F238E27FC236}">
                <a16:creationId xmlns:a16="http://schemas.microsoft.com/office/drawing/2014/main" id="{AEE260A3-7783-4877-8997-4E65A1BF2AF8}"/>
              </a:ext>
            </a:extLst>
          </p:cNvPr>
          <p:cNvSpPr>
            <a:spLocks noGrp="1"/>
          </p:cNvSpPr>
          <p:nvPr>
            <p:ph type="sldNum" sz="quarter" idx="12"/>
          </p:nvPr>
        </p:nvSpPr>
        <p:spPr/>
        <p:txBody>
          <a:bodyPr/>
          <a:lstStyle/>
          <a:p>
            <a:fld id="{98FF217E-B86F-EA42-9607-BE163228A213}" type="slidenum">
              <a:rPr lang="en-GB" smtClean="0"/>
              <a:pPr/>
              <a:t>20</a:t>
            </a:fld>
            <a:endParaRPr lang="en-GB"/>
          </a:p>
        </p:txBody>
      </p:sp>
      <p:sp>
        <p:nvSpPr>
          <p:cNvPr id="45" name="Rectangle 44">
            <a:extLst>
              <a:ext uri="{FF2B5EF4-FFF2-40B4-BE49-F238E27FC236}">
                <a16:creationId xmlns:a16="http://schemas.microsoft.com/office/drawing/2014/main" id="{F3154AA9-B80F-4454-BE20-5107BCC6AD71}"/>
              </a:ext>
            </a:extLst>
          </p:cNvPr>
          <p:cNvSpPr/>
          <p:nvPr/>
        </p:nvSpPr>
        <p:spPr>
          <a:xfrm>
            <a:off x="4175546" y="2469987"/>
            <a:ext cx="1186154" cy="208372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54249A62-64F2-4172-8960-1C089E06EF43}"/>
              </a:ext>
            </a:extLst>
          </p:cNvPr>
          <p:cNvCxnSpPr>
            <a:cxnSpLocks/>
          </p:cNvCxnSpPr>
          <p:nvPr/>
        </p:nvCxnSpPr>
        <p:spPr>
          <a:xfrm>
            <a:off x="4719461" y="2768020"/>
            <a:ext cx="911250" cy="0"/>
          </a:xfrm>
          <a:prstGeom prst="line">
            <a:avLst/>
          </a:prstGeom>
          <a:noFill/>
          <a:ln w="25400" cap="flat" cmpd="sng" algn="ctr">
            <a:solidFill>
              <a:sysClr val="windowText" lastClr="000000"/>
            </a:solidFill>
            <a:prstDash val="solid"/>
            <a:miter lim="800000"/>
          </a:ln>
          <a:effectLst/>
        </p:spPr>
      </p:cxnSp>
      <p:cxnSp>
        <p:nvCxnSpPr>
          <p:cNvPr id="47" name="Straight Connector 46">
            <a:extLst>
              <a:ext uri="{FF2B5EF4-FFF2-40B4-BE49-F238E27FC236}">
                <a16:creationId xmlns:a16="http://schemas.microsoft.com/office/drawing/2014/main" id="{4D89B5BD-94F0-4A39-9D64-32856E502EF4}"/>
              </a:ext>
            </a:extLst>
          </p:cNvPr>
          <p:cNvCxnSpPr>
            <a:cxnSpLocks/>
          </p:cNvCxnSpPr>
          <p:nvPr/>
        </p:nvCxnSpPr>
        <p:spPr>
          <a:xfrm flipV="1">
            <a:off x="4719460" y="3213210"/>
            <a:ext cx="911250" cy="0"/>
          </a:xfrm>
          <a:prstGeom prst="line">
            <a:avLst/>
          </a:prstGeom>
          <a:noFill/>
          <a:ln w="25400" cap="flat" cmpd="sng" algn="ctr">
            <a:solidFill>
              <a:sysClr val="windowText" lastClr="000000"/>
            </a:solidFill>
            <a:prstDash val="solid"/>
            <a:miter lim="800000"/>
          </a:ln>
          <a:effectLst/>
        </p:spPr>
      </p:cxnSp>
      <p:cxnSp>
        <p:nvCxnSpPr>
          <p:cNvPr id="48" name="Straight Connector 47">
            <a:extLst>
              <a:ext uri="{FF2B5EF4-FFF2-40B4-BE49-F238E27FC236}">
                <a16:creationId xmlns:a16="http://schemas.microsoft.com/office/drawing/2014/main" id="{90BC1930-C0FB-4E09-BFE9-3701E11021D2}"/>
              </a:ext>
            </a:extLst>
          </p:cNvPr>
          <p:cNvCxnSpPr>
            <a:cxnSpLocks/>
          </p:cNvCxnSpPr>
          <p:nvPr/>
        </p:nvCxnSpPr>
        <p:spPr>
          <a:xfrm flipV="1">
            <a:off x="4719460" y="4209529"/>
            <a:ext cx="911250" cy="0"/>
          </a:xfrm>
          <a:prstGeom prst="line">
            <a:avLst/>
          </a:prstGeom>
          <a:noFill/>
          <a:ln w="25400" cap="flat" cmpd="sng" algn="ctr">
            <a:solidFill>
              <a:sysClr val="windowText" lastClr="000000"/>
            </a:solidFill>
            <a:prstDash val="solid"/>
            <a:miter lim="800000"/>
          </a:ln>
          <a:effectLst/>
        </p:spPr>
      </p:cxnSp>
      <p:cxnSp>
        <p:nvCxnSpPr>
          <p:cNvPr id="49" name="Straight Connector 48">
            <a:extLst>
              <a:ext uri="{FF2B5EF4-FFF2-40B4-BE49-F238E27FC236}">
                <a16:creationId xmlns:a16="http://schemas.microsoft.com/office/drawing/2014/main" id="{8D3A3BD0-8104-45E1-9E9A-F979CFA901DC}"/>
              </a:ext>
            </a:extLst>
          </p:cNvPr>
          <p:cNvCxnSpPr>
            <a:cxnSpLocks/>
          </p:cNvCxnSpPr>
          <p:nvPr/>
        </p:nvCxnSpPr>
        <p:spPr>
          <a:xfrm>
            <a:off x="5630711" y="2547184"/>
            <a:ext cx="0" cy="1936151"/>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97626E02-8503-4B6E-8966-6489788F2CA1}"/>
              </a:ext>
            </a:extLst>
          </p:cNvPr>
          <p:cNvCxnSpPr>
            <a:cxnSpLocks/>
            <a:endCxn id="66" idx="2"/>
          </p:cNvCxnSpPr>
          <p:nvPr/>
        </p:nvCxnSpPr>
        <p:spPr>
          <a:xfrm>
            <a:off x="5637760" y="3024495"/>
            <a:ext cx="475685" cy="6354"/>
          </a:xfrm>
          <a:prstGeom prst="line">
            <a:avLst/>
          </a:prstGeom>
          <a:noFill/>
          <a:ln w="25400" cap="flat" cmpd="sng" algn="ctr">
            <a:solidFill>
              <a:sysClr val="windowText" lastClr="000000"/>
            </a:solidFill>
            <a:prstDash val="solid"/>
            <a:miter lim="800000"/>
          </a:ln>
          <a:effectLst/>
        </p:spPr>
      </p:cxnSp>
      <p:sp>
        <p:nvSpPr>
          <p:cNvPr id="51" name="Oval 50">
            <a:extLst>
              <a:ext uri="{FF2B5EF4-FFF2-40B4-BE49-F238E27FC236}">
                <a16:creationId xmlns:a16="http://schemas.microsoft.com/office/drawing/2014/main" id="{2A846C25-1042-472F-8E9F-7C86ABCA2368}"/>
              </a:ext>
            </a:extLst>
          </p:cNvPr>
          <p:cNvSpPr/>
          <p:nvPr/>
        </p:nvSpPr>
        <p:spPr>
          <a:xfrm>
            <a:off x="6819497" y="2987893"/>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F4EB0A7-15EB-451F-BEF6-F2B63C9600F0}"/>
              </a:ext>
            </a:extLst>
          </p:cNvPr>
          <p:cNvSpPr/>
          <p:nvPr/>
        </p:nvSpPr>
        <p:spPr>
          <a:xfrm>
            <a:off x="3428874" y="2342476"/>
            <a:ext cx="3298074" cy="2307604"/>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8BDBE8C-6EDC-4445-9F3D-5B1FADFA04FE}"/>
              </a:ext>
            </a:extLst>
          </p:cNvPr>
          <p:cNvSpPr txBox="1"/>
          <p:nvPr/>
        </p:nvSpPr>
        <p:spPr>
          <a:xfrm>
            <a:off x="3965442" y="4716410"/>
            <a:ext cx="1949415" cy="404085"/>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 / Power Park Module (PPM)</a:t>
            </a:r>
          </a:p>
        </p:txBody>
      </p:sp>
      <p:sp>
        <p:nvSpPr>
          <p:cNvPr id="54" name="TextBox 53">
            <a:extLst>
              <a:ext uri="{FF2B5EF4-FFF2-40B4-BE49-F238E27FC236}">
                <a16:creationId xmlns:a16="http://schemas.microsoft.com/office/drawing/2014/main" id="{CC9A81AF-FF08-4FA3-8357-2D54DD8DF59A}"/>
              </a:ext>
            </a:extLst>
          </p:cNvPr>
          <p:cNvSpPr txBox="1"/>
          <p:nvPr/>
        </p:nvSpPr>
        <p:spPr>
          <a:xfrm>
            <a:off x="3965442" y="5186825"/>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59" name="Graphic 58">
            <a:extLst>
              <a:ext uri="{FF2B5EF4-FFF2-40B4-BE49-F238E27FC236}">
                <a16:creationId xmlns:a16="http://schemas.microsoft.com/office/drawing/2014/main" id="{FCBE2272-E503-4064-9A5C-A747F85D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80567" y="3038987"/>
            <a:ext cx="353616" cy="353616"/>
          </a:xfrm>
          <a:prstGeom prst="rect">
            <a:avLst/>
          </a:prstGeom>
        </p:spPr>
      </p:pic>
      <p:pic>
        <p:nvPicPr>
          <p:cNvPr id="60" name="Graphic 59">
            <a:extLst>
              <a:ext uri="{FF2B5EF4-FFF2-40B4-BE49-F238E27FC236}">
                <a16:creationId xmlns:a16="http://schemas.microsoft.com/office/drawing/2014/main" id="{8383E489-11E6-4F99-B05C-C844FCCE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6" y="4033774"/>
            <a:ext cx="353616" cy="353616"/>
          </a:xfrm>
          <a:prstGeom prst="rect">
            <a:avLst/>
          </a:prstGeom>
        </p:spPr>
      </p:pic>
      <p:cxnSp>
        <p:nvCxnSpPr>
          <p:cNvPr id="33" name="Straight Connector 32">
            <a:extLst>
              <a:ext uri="{FF2B5EF4-FFF2-40B4-BE49-F238E27FC236}">
                <a16:creationId xmlns:a16="http://schemas.microsoft.com/office/drawing/2014/main" id="{88EDC2EB-EE5E-436C-9B16-E483366757A1}"/>
              </a:ext>
            </a:extLst>
          </p:cNvPr>
          <p:cNvCxnSpPr>
            <a:cxnSpLocks/>
          </p:cNvCxnSpPr>
          <p:nvPr/>
        </p:nvCxnSpPr>
        <p:spPr>
          <a:xfrm>
            <a:off x="3839242" y="3213210"/>
            <a:ext cx="541325" cy="0"/>
          </a:xfrm>
          <a:prstGeom prst="line">
            <a:avLst/>
          </a:prstGeom>
          <a:noFill/>
          <a:ln w="25400" cap="flat" cmpd="sng" algn="ctr">
            <a:solidFill>
              <a:sysClr val="windowText" lastClr="000000"/>
            </a:solidFill>
            <a:prstDash val="solid"/>
            <a:miter lim="800000"/>
          </a:ln>
          <a:effectLst/>
        </p:spPr>
      </p:cxnSp>
      <p:cxnSp>
        <p:nvCxnSpPr>
          <p:cNvPr id="37" name="Straight Connector 36">
            <a:extLst>
              <a:ext uri="{FF2B5EF4-FFF2-40B4-BE49-F238E27FC236}">
                <a16:creationId xmlns:a16="http://schemas.microsoft.com/office/drawing/2014/main" id="{CE8F6B36-61DD-4E67-ACE3-A98241FA70C7}"/>
              </a:ext>
            </a:extLst>
          </p:cNvPr>
          <p:cNvCxnSpPr>
            <a:cxnSpLocks/>
          </p:cNvCxnSpPr>
          <p:nvPr/>
        </p:nvCxnSpPr>
        <p:spPr>
          <a:xfrm>
            <a:off x="3730402" y="3278410"/>
            <a:ext cx="58474" cy="68793"/>
          </a:xfrm>
          <a:prstGeom prst="line">
            <a:avLst/>
          </a:prstGeom>
          <a:noFill/>
          <a:ln w="19050" cap="flat" cmpd="sng" algn="ctr">
            <a:solidFill>
              <a:srgbClr val="FFC000"/>
            </a:solidFill>
            <a:prstDash val="solid"/>
            <a:miter lim="800000"/>
          </a:ln>
          <a:effectLst/>
        </p:spPr>
      </p:cxnSp>
      <p:cxnSp>
        <p:nvCxnSpPr>
          <p:cNvPr id="38" name="Straight Connector 37">
            <a:extLst>
              <a:ext uri="{FF2B5EF4-FFF2-40B4-BE49-F238E27FC236}">
                <a16:creationId xmlns:a16="http://schemas.microsoft.com/office/drawing/2014/main" id="{7035D9F4-E77F-4C5B-B9FC-7C2552509F60}"/>
              </a:ext>
            </a:extLst>
          </p:cNvPr>
          <p:cNvCxnSpPr>
            <a:cxnSpLocks/>
          </p:cNvCxnSpPr>
          <p:nvPr/>
        </p:nvCxnSpPr>
        <p:spPr>
          <a:xfrm>
            <a:off x="3540341" y="3069282"/>
            <a:ext cx="58474" cy="7947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60DB3902-3D73-492A-98E2-EDA82ED1DAF4}"/>
              </a:ext>
            </a:extLst>
          </p:cNvPr>
          <p:cNvCxnSpPr>
            <a:cxnSpLocks/>
          </p:cNvCxnSpPr>
          <p:nvPr/>
        </p:nvCxnSpPr>
        <p:spPr>
          <a:xfrm flipH="1">
            <a:off x="3724259" y="3074600"/>
            <a:ext cx="58059" cy="57531"/>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7BD0A120-B9FD-4A78-ADD9-4DCB186B3FF0}"/>
              </a:ext>
            </a:extLst>
          </p:cNvPr>
          <p:cNvCxnSpPr>
            <a:cxnSpLocks/>
          </p:cNvCxnSpPr>
          <p:nvPr/>
        </p:nvCxnSpPr>
        <p:spPr>
          <a:xfrm flipH="1">
            <a:off x="3546899" y="3274702"/>
            <a:ext cx="64599" cy="72502"/>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862384A-07F7-4316-8C4E-E6EAFD9EE8C8}"/>
              </a:ext>
            </a:extLst>
          </p:cNvPr>
          <p:cNvCxnSpPr>
            <a:cxnSpLocks/>
          </p:cNvCxnSpPr>
          <p:nvPr/>
        </p:nvCxnSpPr>
        <p:spPr>
          <a:xfrm flipH="1">
            <a:off x="3656704" y="3305263"/>
            <a:ext cx="3064" cy="97898"/>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16C8B078-D1D4-47C6-A5F0-D60061D64963}"/>
              </a:ext>
            </a:extLst>
          </p:cNvPr>
          <p:cNvCxnSpPr>
            <a:cxnSpLocks/>
          </p:cNvCxnSpPr>
          <p:nvPr/>
        </p:nvCxnSpPr>
        <p:spPr>
          <a:xfrm>
            <a:off x="3666266" y="3024004"/>
            <a:ext cx="0" cy="102456"/>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18E998B7-1DAF-42FB-8BCE-08DCB18655B9}"/>
              </a:ext>
            </a:extLst>
          </p:cNvPr>
          <p:cNvCxnSpPr>
            <a:cxnSpLocks/>
          </p:cNvCxnSpPr>
          <p:nvPr/>
        </p:nvCxnSpPr>
        <p:spPr>
          <a:xfrm flipH="1">
            <a:off x="3757655" y="3213046"/>
            <a:ext cx="72113" cy="537"/>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F56736CE-7915-449F-9E35-11844D98C498}"/>
              </a:ext>
            </a:extLst>
          </p:cNvPr>
          <p:cNvCxnSpPr>
            <a:cxnSpLocks/>
          </p:cNvCxnSpPr>
          <p:nvPr/>
        </p:nvCxnSpPr>
        <p:spPr>
          <a:xfrm flipH="1">
            <a:off x="3515330" y="3213583"/>
            <a:ext cx="56232" cy="0"/>
          </a:xfrm>
          <a:prstGeom prst="line">
            <a:avLst/>
          </a:prstGeom>
          <a:noFill/>
          <a:ln w="19050" cap="flat" cmpd="sng" algn="ctr">
            <a:solidFill>
              <a:srgbClr val="FFC000"/>
            </a:solidFill>
            <a:prstDash val="solid"/>
            <a:miter lim="800000"/>
          </a:ln>
          <a:effectLst/>
        </p:spPr>
      </p:cxnSp>
      <p:sp>
        <p:nvSpPr>
          <p:cNvPr id="36" name="Oval 35">
            <a:extLst>
              <a:ext uri="{FF2B5EF4-FFF2-40B4-BE49-F238E27FC236}">
                <a16:creationId xmlns:a16="http://schemas.microsoft.com/office/drawing/2014/main" id="{D188D09B-9DE9-4A54-A280-F6C823951628}"/>
              </a:ext>
            </a:extLst>
          </p:cNvPr>
          <p:cNvSpPr/>
          <p:nvPr/>
        </p:nvSpPr>
        <p:spPr>
          <a:xfrm>
            <a:off x="3571562" y="3121902"/>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E170BE4-1A88-4550-9288-5A51475A698B}"/>
              </a:ext>
            </a:extLst>
          </p:cNvPr>
          <p:cNvCxnSpPr>
            <a:cxnSpLocks/>
          </p:cNvCxnSpPr>
          <p:nvPr/>
        </p:nvCxnSpPr>
        <p:spPr>
          <a:xfrm>
            <a:off x="3839242" y="4209529"/>
            <a:ext cx="541325" cy="0"/>
          </a:xfrm>
          <a:prstGeom prst="line">
            <a:avLst/>
          </a:prstGeom>
          <a:noFill/>
          <a:ln w="25400" cap="flat" cmpd="sng" algn="ctr">
            <a:solidFill>
              <a:sysClr val="windowText" lastClr="000000"/>
            </a:solidFill>
            <a:prstDash val="solid"/>
            <a:miter lim="800000"/>
          </a:ln>
          <a:effectLst/>
        </p:spPr>
      </p:cxnSp>
      <p:cxnSp>
        <p:nvCxnSpPr>
          <p:cNvPr id="8" name="Straight Connector 7">
            <a:extLst>
              <a:ext uri="{FF2B5EF4-FFF2-40B4-BE49-F238E27FC236}">
                <a16:creationId xmlns:a16="http://schemas.microsoft.com/office/drawing/2014/main" id="{ECBEDBC8-A790-4E16-B27A-AA255604E3CE}"/>
              </a:ext>
            </a:extLst>
          </p:cNvPr>
          <p:cNvCxnSpPr>
            <a:cxnSpLocks/>
          </p:cNvCxnSpPr>
          <p:nvPr/>
        </p:nvCxnSpPr>
        <p:spPr>
          <a:xfrm>
            <a:off x="3829768" y="2768020"/>
            <a:ext cx="541325"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347174AF-7601-46E3-8C18-1E6BAA5B36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7" y="2595236"/>
            <a:ext cx="353616" cy="353616"/>
          </a:xfrm>
          <a:prstGeom prst="rect">
            <a:avLst/>
          </a:prstGeom>
        </p:spPr>
      </p:pic>
      <p:grpSp>
        <p:nvGrpSpPr>
          <p:cNvPr id="10" name="Group 9">
            <a:extLst>
              <a:ext uri="{FF2B5EF4-FFF2-40B4-BE49-F238E27FC236}">
                <a16:creationId xmlns:a16="http://schemas.microsoft.com/office/drawing/2014/main" id="{78BB3CAA-2A28-4AFD-9523-53F415E45BEC}"/>
              </a:ext>
            </a:extLst>
          </p:cNvPr>
          <p:cNvGrpSpPr/>
          <p:nvPr/>
        </p:nvGrpSpPr>
        <p:grpSpPr>
          <a:xfrm>
            <a:off x="3515330" y="2581873"/>
            <a:ext cx="314438" cy="379157"/>
            <a:chOff x="1046977" y="6189792"/>
            <a:chExt cx="314438" cy="379157"/>
          </a:xfrm>
        </p:grpSpPr>
        <p:grpSp>
          <p:nvGrpSpPr>
            <p:cNvPr id="22" name="Group 21">
              <a:extLst>
                <a:ext uri="{FF2B5EF4-FFF2-40B4-BE49-F238E27FC236}">
                  <a16:creationId xmlns:a16="http://schemas.microsoft.com/office/drawing/2014/main" id="{30DBCA37-DDD4-4B35-AF90-1379708DE41C}"/>
                </a:ext>
              </a:extLst>
            </p:cNvPr>
            <p:cNvGrpSpPr/>
            <p:nvPr/>
          </p:nvGrpSpPr>
          <p:grpSpPr>
            <a:xfrm>
              <a:off x="1046977" y="6189792"/>
              <a:ext cx="314438" cy="379157"/>
              <a:chOff x="1046977" y="6189792"/>
              <a:chExt cx="314438" cy="379157"/>
            </a:xfrm>
          </p:grpSpPr>
          <p:cxnSp>
            <p:nvCxnSpPr>
              <p:cNvPr id="24" name="Straight Connector 23">
                <a:extLst>
                  <a:ext uri="{FF2B5EF4-FFF2-40B4-BE49-F238E27FC236}">
                    <a16:creationId xmlns:a16="http://schemas.microsoft.com/office/drawing/2014/main" id="{A2BEF7A1-84C3-492F-8FAA-AAA7720EF13B}"/>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DDC2418E-9F8A-4556-B9F9-BD35BFEEDE37}"/>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A7CBCD7D-2C27-4450-8421-BB88147C0CB3}"/>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817E35C2-0DE0-41ED-9D50-FB1699DC9184}"/>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970CF787-B710-4EC0-A31C-5227100A27CD}"/>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E58E49E0-3366-4491-B430-B72E5D123157}"/>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C7E745AC-67CB-4F9C-8211-B8BEC9B95739}"/>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31" name="Straight Connector 30">
                <a:extLst>
                  <a:ext uri="{FF2B5EF4-FFF2-40B4-BE49-F238E27FC236}">
                    <a16:creationId xmlns:a16="http://schemas.microsoft.com/office/drawing/2014/main" id="{E33E6CE9-FD5B-4021-A2D0-19D6283F76CA}"/>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23" name="Oval 22">
              <a:extLst>
                <a:ext uri="{FF2B5EF4-FFF2-40B4-BE49-F238E27FC236}">
                  <a16:creationId xmlns:a16="http://schemas.microsoft.com/office/drawing/2014/main" id="{472F2E51-3B32-4F05-A5DF-ACD68D462065}"/>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C5EF7914-D013-444F-8CC1-5A2AC3CC9AC0}"/>
              </a:ext>
            </a:extLst>
          </p:cNvPr>
          <p:cNvGrpSpPr/>
          <p:nvPr/>
        </p:nvGrpSpPr>
        <p:grpSpPr>
          <a:xfrm>
            <a:off x="3520985" y="4022353"/>
            <a:ext cx="314438" cy="379157"/>
            <a:chOff x="1046977" y="6189792"/>
            <a:chExt cx="314438" cy="379157"/>
          </a:xfrm>
        </p:grpSpPr>
        <p:grpSp>
          <p:nvGrpSpPr>
            <p:cNvPr id="12" name="Group 11">
              <a:extLst>
                <a:ext uri="{FF2B5EF4-FFF2-40B4-BE49-F238E27FC236}">
                  <a16:creationId xmlns:a16="http://schemas.microsoft.com/office/drawing/2014/main" id="{3E3DBF93-F3C2-4CA8-A8FB-FD988D748B25}"/>
                </a:ext>
              </a:extLst>
            </p:cNvPr>
            <p:cNvGrpSpPr/>
            <p:nvPr/>
          </p:nvGrpSpPr>
          <p:grpSpPr>
            <a:xfrm>
              <a:off x="1046977" y="6189792"/>
              <a:ext cx="314438" cy="379157"/>
              <a:chOff x="1046977" y="6189792"/>
              <a:chExt cx="314438" cy="379157"/>
            </a:xfrm>
          </p:grpSpPr>
          <p:cxnSp>
            <p:nvCxnSpPr>
              <p:cNvPr id="14" name="Straight Connector 13">
                <a:extLst>
                  <a:ext uri="{FF2B5EF4-FFF2-40B4-BE49-F238E27FC236}">
                    <a16:creationId xmlns:a16="http://schemas.microsoft.com/office/drawing/2014/main" id="{4A5E96B8-A952-4068-9682-4605A2781551}"/>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15" name="Straight Connector 14">
                <a:extLst>
                  <a:ext uri="{FF2B5EF4-FFF2-40B4-BE49-F238E27FC236}">
                    <a16:creationId xmlns:a16="http://schemas.microsoft.com/office/drawing/2014/main" id="{B67F8F0D-FC63-4010-A68F-8BBC729B3051}"/>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16" name="Straight Connector 15">
                <a:extLst>
                  <a:ext uri="{FF2B5EF4-FFF2-40B4-BE49-F238E27FC236}">
                    <a16:creationId xmlns:a16="http://schemas.microsoft.com/office/drawing/2014/main" id="{B44D53B0-919C-4BEB-8939-1CB0B0FA9637}"/>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17" name="Straight Connector 16">
                <a:extLst>
                  <a:ext uri="{FF2B5EF4-FFF2-40B4-BE49-F238E27FC236}">
                    <a16:creationId xmlns:a16="http://schemas.microsoft.com/office/drawing/2014/main" id="{8D677410-025D-4763-9B0B-140D2819BEED}"/>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18" name="Straight Connector 17">
                <a:extLst>
                  <a:ext uri="{FF2B5EF4-FFF2-40B4-BE49-F238E27FC236}">
                    <a16:creationId xmlns:a16="http://schemas.microsoft.com/office/drawing/2014/main" id="{BE8EF69D-765E-49EC-84D1-8FDC8204FB59}"/>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19" name="Straight Connector 18">
                <a:extLst>
                  <a:ext uri="{FF2B5EF4-FFF2-40B4-BE49-F238E27FC236}">
                    <a16:creationId xmlns:a16="http://schemas.microsoft.com/office/drawing/2014/main" id="{0C2B5749-A80D-4ED6-BC4C-A1EAA65EA70B}"/>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20" name="Straight Connector 19">
                <a:extLst>
                  <a:ext uri="{FF2B5EF4-FFF2-40B4-BE49-F238E27FC236}">
                    <a16:creationId xmlns:a16="http://schemas.microsoft.com/office/drawing/2014/main" id="{0901DD9A-CEE5-48FB-B241-6E10042BD70A}"/>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21" name="Straight Connector 20">
                <a:extLst>
                  <a:ext uri="{FF2B5EF4-FFF2-40B4-BE49-F238E27FC236}">
                    <a16:creationId xmlns:a16="http://schemas.microsoft.com/office/drawing/2014/main" id="{AD6F68AD-FFA7-443E-B192-B67664A69E3B}"/>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13" name="Oval 12">
              <a:extLst>
                <a:ext uri="{FF2B5EF4-FFF2-40B4-BE49-F238E27FC236}">
                  <a16:creationId xmlns:a16="http://schemas.microsoft.com/office/drawing/2014/main" id="{B2B3BC24-848E-4E8D-9779-D786FA7D0E1F}"/>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62" name="Straight Connector 61">
            <a:extLst>
              <a:ext uri="{FF2B5EF4-FFF2-40B4-BE49-F238E27FC236}">
                <a16:creationId xmlns:a16="http://schemas.microsoft.com/office/drawing/2014/main" id="{3F5E6B3B-F9DE-4988-96A4-213C7674C97A}"/>
              </a:ext>
            </a:extLst>
          </p:cNvPr>
          <p:cNvCxnSpPr>
            <a:cxnSpLocks/>
          </p:cNvCxnSpPr>
          <p:nvPr/>
        </p:nvCxnSpPr>
        <p:spPr>
          <a:xfrm>
            <a:off x="4932085" y="3305263"/>
            <a:ext cx="0" cy="841841"/>
          </a:xfrm>
          <a:prstGeom prst="line">
            <a:avLst/>
          </a:prstGeom>
          <a:noFill/>
          <a:ln w="25400" cap="flat" cmpd="sng" algn="ctr">
            <a:solidFill>
              <a:sysClr val="windowText" lastClr="000000"/>
            </a:solidFill>
            <a:prstDash val="sysDash"/>
            <a:miter lim="800000"/>
          </a:ln>
          <a:effectLst/>
        </p:spPr>
      </p:cxnSp>
      <p:sp>
        <p:nvSpPr>
          <p:cNvPr id="66" name="Freeform: Shape 65">
            <a:extLst>
              <a:ext uri="{FF2B5EF4-FFF2-40B4-BE49-F238E27FC236}">
                <a16:creationId xmlns:a16="http://schemas.microsoft.com/office/drawing/2014/main" id="{27E36EDE-718C-4084-A2FD-1230EC860745}"/>
              </a:ext>
            </a:extLst>
          </p:cNvPr>
          <p:cNvSpPr/>
          <p:nvPr/>
        </p:nvSpPr>
        <p:spPr>
          <a:xfrm>
            <a:off x="6113442" y="2864197"/>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9F292815-DBB2-4500-AF5F-06EFB27E9DE2}"/>
              </a:ext>
            </a:extLst>
          </p:cNvPr>
          <p:cNvSpPr/>
          <p:nvPr/>
        </p:nvSpPr>
        <p:spPr>
          <a:xfrm>
            <a:off x="6265842" y="2853639"/>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2" name="Straight Connector 71">
            <a:extLst>
              <a:ext uri="{FF2B5EF4-FFF2-40B4-BE49-F238E27FC236}">
                <a16:creationId xmlns:a16="http://schemas.microsoft.com/office/drawing/2014/main" id="{02FF4610-547B-4F6C-AC9C-BAE900D77E4F}"/>
              </a:ext>
            </a:extLst>
          </p:cNvPr>
          <p:cNvCxnSpPr>
            <a:cxnSpLocks/>
          </p:cNvCxnSpPr>
          <p:nvPr/>
        </p:nvCxnSpPr>
        <p:spPr>
          <a:xfrm>
            <a:off x="6595872" y="3014539"/>
            <a:ext cx="475685" cy="6354"/>
          </a:xfrm>
          <a:prstGeom prst="line">
            <a:avLst/>
          </a:prstGeom>
          <a:noFill/>
          <a:ln w="254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63092D13-50DD-4967-BA84-3649CC70200A}"/>
              </a:ext>
            </a:extLst>
          </p:cNvPr>
          <p:cNvCxnSpPr>
            <a:cxnSpLocks/>
          </p:cNvCxnSpPr>
          <p:nvPr/>
        </p:nvCxnSpPr>
        <p:spPr>
          <a:xfrm>
            <a:off x="6848447" y="2595236"/>
            <a:ext cx="0" cy="751967"/>
          </a:xfrm>
          <a:prstGeom prst="line">
            <a:avLst/>
          </a:prstGeom>
          <a:noFill/>
          <a:ln w="25400" cap="flat" cmpd="sng" algn="ctr">
            <a:solidFill>
              <a:sysClr val="windowText" lastClr="000000"/>
            </a:solidFill>
            <a:prstDash val="solid"/>
            <a:miter lim="800000"/>
          </a:ln>
          <a:effectLst/>
        </p:spPr>
      </p:cxnSp>
      <p:sp>
        <p:nvSpPr>
          <p:cNvPr id="74" name="Content Placeholder 2">
            <a:extLst>
              <a:ext uri="{FF2B5EF4-FFF2-40B4-BE49-F238E27FC236}">
                <a16:creationId xmlns:a16="http://schemas.microsoft.com/office/drawing/2014/main" id="{ACF00F04-23FB-40FD-9DCD-AD0B6F658087}"/>
              </a:ext>
            </a:extLst>
          </p:cNvPr>
          <p:cNvSpPr txBox="1">
            <a:spLocks/>
          </p:cNvSpPr>
          <p:nvPr/>
        </p:nvSpPr>
        <p:spPr>
          <a:xfrm>
            <a:off x="7399311" y="2550898"/>
            <a:ext cx="2491739" cy="2099181"/>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solidFill>
              </a:rPr>
              <a:t>40.00 MW</a:t>
            </a:r>
          </a:p>
          <a:p>
            <a:r>
              <a:rPr lang="en-GB" b="0" dirty="0">
                <a:solidFill>
                  <a:schemeClr val="tx1"/>
                </a:solidFill>
              </a:rPr>
              <a:t>Connection Point</a:t>
            </a:r>
          </a:p>
          <a:p>
            <a:r>
              <a:rPr lang="en-GB" b="0" dirty="0">
                <a:solidFill>
                  <a:schemeClr val="tx1"/>
                </a:solidFill>
              </a:rPr>
              <a:t>0.95 pf</a:t>
            </a:r>
          </a:p>
          <a:p>
            <a:r>
              <a:rPr lang="en-GB" b="0" dirty="0">
                <a:solidFill>
                  <a:schemeClr val="tx1"/>
                </a:solidFill>
              </a:rPr>
              <a:t>Required reactive power 13.15 MVAr</a:t>
            </a:r>
          </a:p>
          <a:p>
            <a:r>
              <a:rPr lang="en-GB" b="0" dirty="0">
                <a:solidFill>
                  <a:schemeClr val="tx1"/>
                </a:solidFill>
              </a:rPr>
              <a:t>42.11 MVA</a:t>
            </a:r>
          </a:p>
          <a:p>
            <a:endParaRPr lang="en-GB" dirty="0"/>
          </a:p>
        </p:txBody>
      </p:sp>
      <p:sp>
        <p:nvSpPr>
          <p:cNvPr id="77" name="Content Placeholder 2">
            <a:extLst>
              <a:ext uri="{FF2B5EF4-FFF2-40B4-BE49-F238E27FC236}">
                <a16:creationId xmlns:a16="http://schemas.microsoft.com/office/drawing/2014/main" id="{32F41335-432A-4043-A86A-CC084276780B}"/>
              </a:ext>
            </a:extLst>
          </p:cNvPr>
          <p:cNvSpPr txBox="1">
            <a:spLocks/>
          </p:cNvSpPr>
          <p:nvPr/>
        </p:nvSpPr>
        <p:spPr>
          <a:xfrm>
            <a:off x="816416" y="2651439"/>
            <a:ext cx="2491739" cy="2698227"/>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tx1"/>
                </a:solidFill>
              </a:rPr>
              <a:t>Assume 5% loss in MVAr in cables and across transformer</a:t>
            </a:r>
          </a:p>
          <a:p>
            <a:r>
              <a:rPr lang="en-GB" dirty="0">
                <a:solidFill>
                  <a:schemeClr val="tx1"/>
                </a:solidFill>
              </a:rPr>
              <a:t>40.00 MW</a:t>
            </a:r>
          </a:p>
          <a:p>
            <a:r>
              <a:rPr lang="en-GB" b="0" dirty="0">
                <a:solidFill>
                  <a:schemeClr val="tx1"/>
                </a:solidFill>
              </a:rPr>
              <a:t>13.84 MVAr</a:t>
            </a:r>
          </a:p>
          <a:p>
            <a:r>
              <a:rPr lang="en-GB" b="0" dirty="0">
                <a:solidFill>
                  <a:schemeClr val="tx1"/>
                </a:solidFill>
              </a:rPr>
              <a:t>42.33 MVA</a:t>
            </a:r>
          </a:p>
          <a:p>
            <a:endParaRPr lang="en-GB" b="0" dirty="0">
              <a:solidFill>
                <a:schemeClr val="tx1"/>
              </a:solidFill>
            </a:endParaRPr>
          </a:p>
          <a:p>
            <a:endParaRPr lang="en-GB" b="0" dirty="0">
              <a:solidFill>
                <a:schemeClr val="tx1"/>
              </a:solidFill>
            </a:endParaRPr>
          </a:p>
          <a:p>
            <a:endParaRPr lang="en-GB" dirty="0"/>
          </a:p>
        </p:txBody>
      </p:sp>
      <p:sp>
        <p:nvSpPr>
          <p:cNvPr id="80" name="Content Placeholder 2">
            <a:extLst>
              <a:ext uri="{FF2B5EF4-FFF2-40B4-BE49-F238E27FC236}">
                <a16:creationId xmlns:a16="http://schemas.microsoft.com/office/drawing/2014/main" id="{253A6F2A-1D6C-43B0-B934-824855093CC9}"/>
              </a:ext>
            </a:extLst>
          </p:cNvPr>
          <p:cNvSpPr txBox="1">
            <a:spLocks/>
          </p:cNvSpPr>
          <p:nvPr/>
        </p:nvSpPr>
        <p:spPr>
          <a:xfrm>
            <a:off x="7416704" y="4957785"/>
            <a:ext cx="3823873" cy="404085"/>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Registered Capacity of facility is 40.00 MW</a:t>
            </a:r>
          </a:p>
          <a:p>
            <a:r>
              <a:rPr lang="en-GB" sz="1400" b="0" dirty="0">
                <a:solidFill>
                  <a:schemeClr val="tx1"/>
                </a:solidFill>
              </a:rPr>
              <a:t>Need to have  42.33 MVA of inverter capacity.</a:t>
            </a:r>
          </a:p>
          <a:p>
            <a:endParaRPr lang="en-GB" dirty="0"/>
          </a:p>
          <a:p>
            <a:endParaRPr lang="en-GB" b="0" dirty="0">
              <a:solidFill>
                <a:schemeClr val="tx1"/>
              </a:solidFill>
            </a:endParaRPr>
          </a:p>
          <a:p>
            <a:endParaRPr lang="en-GB" b="0" dirty="0">
              <a:solidFill>
                <a:schemeClr val="tx1"/>
              </a:solidFill>
            </a:endParaRPr>
          </a:p>
          <a:p>
            <a:endParaRPr lang="en-GB" dirty="0"/>
          </a:p>
        </p:txBody>
      </p:sp>
      <p:sp>
        <p:nvSpPr>
          <p:cNvPr id="61" name="TextBox 60">
            <a:extLst>
              <a:ext uri="{FF2B5EF4-FFF2-40B4-BE49-F238E27FC236}">
                <a16:creationId xmlns:a16="http://schemas.microsoft.com/office/drawing/2014/main" id="{A4D1D6D1-3190-4E79-8AE5-C89A76590A42}"/>
              </a:ext>
            </a:extLst>
          </p:cNvPr>
          <p:cNvSpPr txBox="1"/>
          <p:nvPr/>
        </p:nvSpPr>
        <p:spPr>
          <a:xfrm>
            <a:off x="6848447" y="2781891"/>
            <a:ext cx="675185" cy="21358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cs typeface="Arial" panose="020B0604020202020204" pitchFamily="34" charset="0"/>
              </a:rPr>
              <a:t>132 kV CP</a:t>
            </a:r>
          </a:p>
        </p:txBody>
      </p:sp>
    </p:spTree>
    <p:extLst>
      <p:ext uri="{BB962C8B-B14F-4D97-AF65-F5344CB8AC3E}">
        <p14:creationId xmlns:p14="http://schemas.microsoft.com/office/powerpoint/2010/main" val="1430110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40E3-BFBB-462B-98FC-53E600D899AE}"/>
              </a:ext>
            </a:extLst>
          </p:cNvPr>
          <p:cNvSpPr>
            <a:spLocks noGrp="1"/>
          </p:cNvSpPr>
          <p:nvPr>
            <p:ph type="title"/>
          </p:nvPr>
        </p:nvSpPr>
        <p:spPr/>
        <p:txBody>
          <a:bodyPr/>
          <a:lstStyle/>
          <a:p>
            <a:r>
              <a:rPr lang="en-GB" dirty="0"/>
              <a:t>Losses due to Impedance between Inverters and Connection Point need to be accounted for (3/3)</a:t>
            </a:r>
          </a:p>
        </p:txBody>
      </p:sp>
      <p:sp>
        <p:nvSpPr>
          <p:cNvPr id="3" name="Content Placeholder 2">
            <a:extLst>
              <a:ext uri="{FF2B5EF4-FFF2-40B4-BE49-F238E27FC236}">
                <a16:creationId xmlns:a16="http://schemas.microsoft.com/office/drawing/2014/main" id="{6C0438E1-5056-4338-96C1-2D3A19636EC7}"/>
              </a:ext>
            </a:extLst>
          </p:cNvPr>
          <p:cNvSpPr>
            <a:spLocks noGrp="1"/>
          </p:cNvSpPr>
          <p:nvPr>
            <p:ph idx="1"/>
          </p:nvPr>
        </p:nvSpPr>
        <p:spPr>
          <a:xfrm>
            <a:off x="720000" y="1800000"/>
            <a:ext cx="11083554" cy="1629000"/>
          </a:xfrm>
        </p:spPr>
        <p:txBody>
          <a:bodyPr/>
          <a:lstStyle/>
          <a:p>
            <a:r>
              <a:rPr lang="en-GB" dirty="0"/>
              <a:t>If at least 40MW is to be exported and TX losses are not negligible:</a:t>
            </a:r>
          </a:p>
          <a:p>
            <a:endParaRPr lang="en-GB" dirty="0"/>
          </a:p>
        </p:txBody>
      </p:sp>
      <p:sp>
        <p:nvSpPr>
          <p:cNvPr id="4" name="Slide Number Placeholder 3">
            <a:extLst>
              <a:ext uri="{FF2B5EF4-FFF2-40B4-BE49-F238E27FC236}">
                <a16:creationId xmlns:a16="http://schemas.microsoft.com/office/drawing/2014/main" id="{AEE260A3-7783-4877-8997-4E65A1BF2AF8}"/>
              </a:ext>
            </a:extLst>
          </p:cNvPr>
          <p:cNvSpPr>
            <a:spLocks noGrp="1"/>
          </p:cNvSpPr>
          <p:nvPr>
            <p:ph type="sldNum" sz="quarter" idx="12"/>
          </p:nvPr>
        </p:nvSpPr>
        <p:spPr/>
        <p:txBody>
          <a:bodyPr/>
          <a:lstStyle/>
          <a:p>
            <a:fld id="{98FF217E-B86F-EA42-9607-BE163228A213}" type="slidenum">
              <a:rPr lang="en-GB" smtClean="0"/>
              <a:pPr/>
              <a:t>21</a:t>
            </a:fld>
            <a:endParaRPr lang="en-GB"/>
          </a:p>
        </p:txBody>
      </p:sp>
      <p:sp>
        <p:nvSpPr>
          <p:cNvPr id="45" name="Rectangle 44">
            <a:extLst>
              <a:ext uri="{FF2B5EF4-FFF2-40B4-BE49-F238E27FC236}">
                <a16:creationId xmlns:a16="http://schemas.microsoft.com/office/drawing/2014/main" id="{F3154AA9-B80F-4454-BE20-5107BCC6AD71}"/>
              </a:ext>
            </a:extLst>
          </p:cNvPr>
          <p:cNvSpPr/>
          <p:nvPr/>
        </p:nvSpPr>
        <p:spPr>
          <a:xfrm>
            <a:off x="4175546" y="2469987"/>
            <a:ext cx="1186154" cy="208372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54249A62-64F2-4172-8960-1C089E06EF43}"/>
              </a:ext>
            </a:extLst>
          </p:cNvPr>
          <p:cNvCxnSpPr>
            <a:cxnSpLocks/>
          </p:cNvCxnSpPr>
          <p:nvPr/>
        </p:nvCxnSpPr>
        <p:spPr>
          <a:xfrm>
            <a:off x="4719461" y="2768020"/>
            <a:ext cx="911250" cy="0"/>
          </a:xfrm>
          <a:prstGeom prst="line">
            <a:avLst/>
          </a:prstGeom>
          <a:noFill/>
          <a:ln w="25400" cap="flat" cmpd="sng" algn="ctr">
            <a:solidFill>
              <a:sysClr val="windowText" lastClr="000000"/>
            </a:solidFill>
            <a:prstDash val="solid"/>
            <a:miter lim="800000"/>
          </a:ln>
          <a:effectLst/>
        </p:spPr>
      </p:cxnSp>
      <p:cxnSp>
        <p:nvCxnSpPr>
          <p:cNvPr id="47" name="Straight Connector 46">
            <a:extLst>
              <a:ext uri="{FF2B5EF4-FFF2-40B4-BE49-F238E27FC236}">
                <a16:creationId xmlns:a16="http://schemas.microsoft.com/office/drawing/2014/main" id="{4D89B5BD-94F0-4A39-9D64-32856E502EF4}"/>
              </a:ext>
            </a:extLst>
          </p:cNvPr>
          <p:cNvCxnSpPr>
            <a:cxnSpLocks/>
          </p:cNvCxnSpPr>
          <p:nvPr/>
        </p:nvCxnSpPr>
        <p:spPr>
          <a:xfrm flipV="1">
            <a:off x="4719460" y="3213210"/>
            <a:ext cx="911250" cy="0"/>
          </a:xfrm>
          <a:prstGeom prst="line">
            <a:avLst/>
          </a:prstGeom>
          <a:noFill/>
          <a:ln w="25400" cap="flat" cmpd="sng" algn="ctr">
            <a:solidFill>
              <a:sysClr val="windowText" lastClr="000000"/>
            </a:solidFill>
            <a:prstDash val="solid"/>
            <a:miter lim="800000"/>
          </a:ln>
          <a:effectLst/>
        </p:spPr>
      </p:cxnSp>
      <p:cxnSp>
        <p:nvCxnSpPr>
          <p:cNvPr id="48" name="Straight Connector 47">
            <a:extLst>
              <a:ext uri="{FF2B5EF4-FFF2-40B4-BE49-F238E27FC236}">
                <a16:creationId xmlns:a16="http://schemas.microsoft.com/office/drawing/2014/main" id="{90BC1930-C0FB-4E09-BFE9-3701E11021D2}"/>
              </a:ext>
            </a:extLst>
          </p:cNvPr>
          <p:cNvCxnSpPr>
            <a:cxnSpLocks/>
          </p:cNvCxnSpPr>
          <p:nvPr/>
        </p:nvCxnSpPr>
        <p:spPr>
          <a:xfrm flipV="1">
            <a:off x="4719460" y="4209529"/>
            <a:ext cx="911250" cy="0"/>
          </a:xfrm>
          <a:prstGeom prst="line">
            <a:avLst/>
          </a:prstGeom>
          <a:noFill/>
          <a:ln w="25400" cap="flat" cmpd="sng" algn="ctr">
            <a:solidFill>
              <a:sysClr val="windowText" lastClr="000000"/>
            </a:solidFill>
            <a:prstDash val="solid"/>
            <a:miter lim="800000"/>
          </a:ln>
          <a:effectLst/>
        </p:spPr>
      </p:cxnSp>
      <p:cxnSp>
        <p:nvCxnSpPr>
          <p:cNvPr id="49" name="Straight Connector 48">
            <a:extLst>
              <a:ext uri="{FF2B5EF4-FFF2-40B4-BE49-F238E27FC236}">
                <a16:creationId xmlns:a16="http://schemas.microsoft.com/office/drawing/2014/main" id="{8D3A3BD0-8104-45E1-9E9A-F979CFA901DC}"/>
              </a:ext>
            </a:extLst>
          </p:cNvPr>
          <p:cNvCxnSpPr>
            <a:cxnSpLocks/>
          </p:cNvCxnSpPr>
          <p:nvPr/>
        </p:nvCxnSpPr>
        <p:spPr>
          <a:xfrm>
            <a:off x="5630711" y="2547184"/>
            <a:ext cx="0" cy="1936151"/>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97626E02-8503-4B6E-8966-6489788F2CA1}"/>
              </a:ext>
            </a:extLst>
          </p:cNvPr>
          <p:cNvCxnSpPr>
            <a:cxnSpLocks/>
            <a:endCxn id="66" idx="2"/>
          </p:cNvCxnSpPr>
          <p:nvPr/>
        </p:nvCxnSpPr>
        <p:spPr>
          <a:xfrm>
            <a:off x="5637760" y="3024495"/>
            <a:ext cx="475685" cy="6354"/>
          </a:xfrm>
          <a:prstGeom prst="line">
            <a:avLst/>
          </a:prstGeom>
          <a:noFill/>
          <a:ln w="25400" cap="flat" cmpd="sng" algn="ctr">
            <a:solidFill>
              <a:sysClr val="windowText" lastClr="000000"/>
            </a:solidFill>
            <a:prstDash val="solid"/>
            <a:miter lim="800000"/>
          </a:ln>
          <a:effectLst/>
        </p:spPr>
      </p:cxnSp>
      <p:sp>
        <p:nvSpPr>
          <p:cNvPr id="51" name="Oval 50">
            <a:extLst>
              <a:ext uri="{FF2B5EF4-FFF2-40B4-BE49-F238E27FC236}">
                <a16:creationId xmlns:a16="http://schemas.microsoft.com/office/drawing/2014/main" id="{2A846C25-1042-472F-8E9F-7C86ABCA2368}"/>
              </a:ext>
            </a:extLst>
          </p:cNvPr>
          <p:cNvSpPr/>
          <p:nvPr/>
        </p:nvSpPr>
        <p:spPr>
          <a:xfrm>
            <a:off x="6819497" y="2987893"/>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F4EB0A7-15EB-451F-BEF6-F2B63C9600F0}"/>
              </a:ext>
            </a:extLst>
          </p:cNvPr>
          <p:cNvSpPr/>
          <p:nvPr/>
        </p:nvSpPr>
        <p:spPr>
          <a:xfrm>
            <a:off x="3428874" y="2342476"/>
            <a:ext cx="3298074" cy="2307604"/>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8BDBE8C-6EDC-4445-9F3D-5B1FADFA04FE}"/>
              </a:ext>
            </a:extLst>
          </p:cNvPr>
          <p:cNvSpPr txBox="1"/>
          <p:nvPr/>
        </p:nvSpPr>
        <p:spPr>
          <a:xfrm>
            <a:off x="3965442" y="4716410"/>
            <a:ext cx="1949415" cy="404085"/>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 / Power Park Module (PPM)</a:t>
            </a:r>
          </a:p>
        </p:txBody>
      </p:sp>
      <p:sp>
        <p:nvSpPr>
          <p:cNvPr id="54" name="TextBox 53">
            <a:extLst>
              <a:ext uri="{FF2B5EF4-FFF2-40B4-BE49-F238E27FC236}">
                <a16:creationId xmlns:a16="http://schemas.microsoft.com/office/drawing/2014/main" id="{CC9A81AF-FF08-4FA3-8357-2D54DD8DF59A}"/>
              </a:ext>
            </a:extLst>
          </p:cNvPr>
          <p:cNvSpPr txBox="1"/>
          <p:nvPr/>
        </p:nvSpPr>
        <p:spPr>
          <a:xfrm>
            <a:off x="3965442" y="5186825"/>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sp>
        <p:nvSpPr>
          <p:cNvPr id="55" name="TextBox 54">
            <a:extLst>
              <a:ext uri="{FF2B5EF4-FFF2-40B4-BE49-F238E27FC236}">
                <a16:creationId xmlns:a16="http://schemas.microsoft.com/office/drawing/2014/main" id="{FA7FF600-274C-457C-9EA6-3B74610A6482}"/>
              </a:ext>
            </a:extLst>
          </p:cNvPr>
          <p:cNvSpPr txBox="1"/>
          <p:nvPr/>
        </p:nvSpPr>
        <p:spPr>
          <a:xfrm>
            <a:off x="6848447" y="2781891"/>
            <a:ext cx="675185" cy="21358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cs typeface="Arial" panose="020B0604020202020204" pitchFamily="34" charset="0"/>
              </a:rPr>
              <a:t>132 kV CP</a:t>
            </a:r>
          </a:p>
        </p:txBody>
      </p:sp>
      <p:pic>
        <p:nvPicPr>
          <p:cNvPr id="59" name="Graphic 58">
            <a:extLst>
              <a:ext uri="{FF2B5EF4-FFF2-40B4-BE49-F238E27FC236}">
                <a16:creationId xmlns:a16="http://schemas.microsoft.com/office/drawing/2014/main" id="{FCBE2272-E503-4064-9A5C-A747F85D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80567" y="3038987"/>
            <a:ext cx="353616" cy="353616"/>
          </a:xfrm>
          <a:prstGeom prst="rect">
            <a:avLst/>
          </a:prstGeom>
        </p:spPr>
      </p:pic>
      <p:pic>
        <p:nvPicPr>
          <p:cNvPr id="60" name="Graphic 59">
            <a:extLst>
              <a:ext uri="{FF2B5EF4-FFF2-40B4-BE49-F238E27FC236}">
                <a16:creationId xmlns:a16="http://schemas.microsoft.com/office/drawing/2014/main" id="{8383E489-11E6-4F99-B05C-C844FCCE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6" y="4033774"/>
            <a:ext cx="353616" cy="353616"/>
          </a:xfrm>
          <a:prstGeom prst="rect">
            <a:avLst/>
          </a:prstGeom>
        </p:spPr>
      </p:pic>
      <p:cxnSp>
        <p:nvCxnSpPr>
          <p:cNvPr id="33" name="Straight Connector 32">
            <a:extLst>
              <a:ext uri="{FF2B5EF4-FFF2-40B4-BE49-F238E27FC236}">
                <a16:creationId xmlns:a16="http://schemas.microsoft.com/office/drawing/2014/main" id="{88EDC2EB-EE5E-436C-9B16-E483366757A1}"/>
              </a:ext>
            </a:extLst>
          </p:cNvPr>
          <p:cNvCxnSpPr>
            <a:cxnSpLocks/>
          </p:cNvCxnSpPr>
          <p:nvPr/>
        </p:nvCxnSpPr>
        <p:spPr>
          <a:xfrm>
            <a:off x="3839242" y="3213210"/>
            <a:ext cx="541325" cy="0"/>
          </a:xfrm>
          <a:prstGeom prst="line">
            <a:avLst/>
          </a:prstGeom>
          <a:noFill/>
          <a:ln w="25400" cap="flat" cmpd="sng" algn="ctr">
            <a:solidFill>
              <a:sysClr val="windowText" lastClr="000000"/>
            </a:solidFill>
            <a:prstDash val="solid"/>
            <a:miter lim="800000"/>
          </a:ln>
          <a:effectLst/>
        </p:spPr>
      </p:cxnSp>
      <p:cxnSp>
        <p:nvCxnSpPr>
          <p:cNvPr id="37" name="Straight Connector 36">
            <a:extLst>
              <a:ext uri="{FF2B5EF4-FFF2-40B4-BE49-F238E27FC236}">
                <a16:creationId xmlns:a16="http://schemas.microsoft.com/office/drawing/2014/main" id="{CE8F6B36-61DD-4E67-ACE3-A98241FA70C7}"/>
              </a:ext>
            </a:extLst>
          </p:cNvPr>
          <p:cNvCxnSpPr>
            <a:cxnSpLocks/>
          </p:cNvCxnSpPr>
          <p:nvPr/>
        </p:nvCxnSpPr>
        <p:spPr>
          <a:xfrm>
            <a:off x="3730402" y="3278410"/>
            <a:ext cx="58474" cy="68793"/>
          </a:xfrm>
          <a:prstGeom prst="line">
            <a:avLst/>
          </a:prstGeom>
          <a:noFill/>
          <a:ln w="19050" cap="flat" cmpd="sng" algn="ctr">
            <a:solidFill>
              <a:srgbClr val="FFC000"/>
            </a:solidFill>
            <a:prstDash val="solid"/>
            <a:miter lim="800000"/>
          </a:ln>
          <a:effectLst/>
        </p:spPr>
      </p:cxnSp>
      <p:cxnSp>
        <p:nvCxnSpPr>
          <p:cNvPr id="38" name="Straight Connector 37">
            <a:extLst>
              <a:ext uri="{FF2B5EF4-FFF2-40B4-BE49-F238E27FC236}">
                <a16:creationId xmlns:a16="http://schemas.microsoft.com/office/drawing/2014/main" id="{7035D9F4-E77F-4C5B-B9FC-7C2552509F60}"/>
              </a:ext>
            </a:extLst>
          </p:cNvPr>
          <p:cNvCxnSpPr>
            <a:cxnSpLocks/>
          </p:cNvCxnSpPr>
          <p:nvPr/>
        </p:nvCxnSpPr>
        <p:spPr>
          <a:xfrm>
            <a:off x="3540341" y="3069282"/>
            <a:ext cx="58474" cy="7947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60DB3902-3D73-492A-98E2-EDA82ED1DAF4}"/>
              </a:ext>
            </a:extLst>
          </p:cNvPr>
          <p:cNvCxnSpPr>
            <a:cxnSpLocks/>
          </p:cNvCxnSpPr>
          <p:nvPr/>
        </p:nvCxnSpPr>
        <p:spPr>
          <a:xfrm flipH="1">
            <a:off x="3724259" y="3074600"/>
            <a:ext cx="58059" cy="57531"/>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7BD0A120-B9FD-4A78-ADD9-4DCB186B3FF0}"/>
              </a:ext>
            </a:extLst>
          </p:cNvPr>
          <p:cNvCxnSpPr>
            <a:cxnSpLocks/>
          </p:cNvCxnSpPr>
          <p:nvPr/>
        </p:nvCxnSpPr>
        <p:spPr>
          <a:xfrm flipH="1">
            <a:off x="3546899" y="3274702"/>
            <a:ext cx="64599" cy="72502"/>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862384A-07F7-4316-8C4E-E6EAFD9EE8C8}"/>
              </a:ext>
            </a:extLst>
          </p:cNvPr>
          <p:cNvCxnSpPr>
            <a:cxnSpLocks/>
          </p:cNvCxnSpPr>
          <p:nvPr/>
        </p:nvCxnSpPr>
        <p:spPr>
          <a:xfrm flipH="1">
            <a:off x="3656704" y="3305263"/>
            <a:ext cx="3064" cy="97898"/>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16C8B078-D1D4-47C6-A5F0-D60061D64963}"/>
              </a:ext>
            </a:extLst>
          </p:cNvPr>
          <p:cNvCxnSpPr>
            <a:cxnSpLocks/>
          </p:cNvCxnSpPr>
          <p:nvPr/>
        </p:nvCxnSpPr>
        <p:spPr>
          <a:xfrm>
            <a:off x="3666266" y="3024004"/>
            <a:ext cx="0" cy="102456"/>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18E998B7-1DAF-42FB-8BCE-08DCB18655B9}"/>
              </a:ext>
            </a:extLst>
          </p:cNvPr>
          <p:cNvCxnSpPr>
            <a:cxnSpLocks/>
          </p:cNvCxnSpPr>
          <p:nvPr/>
        </p:nvCxnSpPr>
        <p:spPr>
          <a:xfrm flipH="1">
            <a:off x="3757655" y="3213046"/>
            <a:ext cx="72113" cy="537"/>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F56736CE-7915-449F-9E35-11844D98C498}"/>
              </a:ext>
            </a:extLst>
          </p:cNvPr>
          <p:cNvCxnSpPr>
            <a:cxnSpLocks/>
          </p:cNvCxnSpPr>
          <p:nvPr/>
        </p:nvCxnSpPr>
        <p:spPr>
          <a:xfrm flipH="1">
            <a:off x="3515330" y="3213583"/>
            <a:ext cx="56232" cy="0"/>
          </a:xfrm>
          <a:prstGeom prst="line">
            <a:avLst/>
          </a:prstGeom>
          <a:noFill/>
          <a:ln w="19050" cap="flat" cmpd="sng" algn="ctr">
            <a:solidFill>
              <a:srgbClr val="FFC000"/>
            </a:solidFill>
            <a:prstDash val="solid"/>
            <a:miter lim="800000"/>
          </a:ln>
          <a:effectLst/>
        </p:spPr>
      </p:cxnSp>
      <p:sp>
        <p:nvSpPr>
          <p:cNvPr id="36" name="Oval 35">
            <a:extLst>
              <a:ext uri="{FF2B5EF4-FFF2-40B4-BE49-F238E27FC236}">
                <a16:creationId xmlns:a16="http://schemas.microsoft.com/office/drawing/2014/main" id="{D188D09B-9DE9-4A54-A280-F6C823951628}"/>
              </a:ext>
            </a:extLst>
          </p:cNvPr>
          <p:cNvSpPr/>
          <p:nvPr/>
        </p:nvSpPr>
        <p:spPr>
          <a:xfrm>
            <a:off x="3571562" y="3121902"/>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E170BE4-1A88-4550-9288-5A51475A698B}"/>
              </a:ext>
            </a:extLst>
          </p:cNvPr>
          <p:cNvCxnSpPr>
            <a:cxnSpLocks/>
          </p:cNvCxnSpPr>
          <p:nvPr/>
        </p:nvCxnSpPr>
        <p:spPr>
          <a:xfrm>
            <a:off x="3839242" y="4209529"/>
            <a:ext cx="541325" cy="0"/>
          </a:xfrm>
          <a:prstGeom prst="line">
            <a:avLst/>
          </a:prstGeom>
          <a:noFill/>
          <a:ln w="25400" cap="flat" cmpd="sng" algn="ctr">
            <a:solidFill>
              <a:sysClr val="windowText" lastClr="000000"/>
            </a:solidFill>
            <a:prstDash val="solid"/>
            <a:miter lim="800000"/>
          </a:ln>
          <a:effectLst/>
        </p:spPr>
      </p:cxnSp>
      <p:cxnSp>
        <p:nvCxnSpPr>
          <p:cNvPr id="8" name="Straight Connector 7">
            <a:extLst>
              <a:ext uri="{FF2B5EF4-FFF2-40B4-BE49-F238E27FC236}">
                <a16:creationId xmlns:a16="http://schemas.microsoft.com/office/drawing/2014/main" id="{ECBEDBC8-A790-4E16-B27A-AA255604E3CE}"/>
              </a:ext>
            </a:extLst>
          </p:cNvPr>
          <p:cNvCxnSpPr>
            <a:cxnSpLocks/>
          </p:cNvCxnSpPr>
          <p:nvPr/>
        </p:nvCxnSpPr>
        <p:spPr>
          <a:xfrm>
            <a:off x="3829768" y="2768020"/>
            <a:ext cx="541325"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347174AF-7601-46E3-8C18-1E6BAA5B36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7" y="2595236"/>
            <a:ext cx="353616" cy="353616"/>
          </a:xfrm>
          <a:prstGeom prst="rect">
            <a:avLst/>
          </a:prstGeom>
        </p:spPr>
      </p:pic>
      <p:grpSp>
        <p:nvGrpSpPr>
          <p:cNvPr id="10" name="Group 9">
            <a:extLst>
              <a:ext uri="{FF2B5EF4-FFF2-40B4-BE49-F238E27FC236}">
                <a16:creationId xmlns:a16="http://schemas.microsoft.com/office/drawing/2014/main" id="{78BB3CAA-2A28-4AFD-9523-53F415E45BEC}"/>
              </a:ext>
            </a:extLst>
          </p:cNvPr>
          <p:cNvGrpSpPr/>
          <p:nvPr/>
        </p:nvGrpSpPr>
        <p:grpSpPr>
          <a:xfrm>
            <a:off x="3515330" y="2581873"/>
            <a:ext cx="314438" cy="379157"/>
            <a:chOff x="1046977" y="6189792"/>
            <a:chExt cx="314438" cy="379157"/>
          </a:xfrm>
        </p:grpSpPr>
        <p:grpSp>
          <p:nvGrpSpPr>
            <p:cNvPr id="22" name="Group 21">
              <a:extLst>
                <a:ext uri="{FF2B5EF4-FFF2-40B4-BE49-F238E27FC236}">
                  <a16:creationId xmlns:a16="http://schemas.microsoft.com/office/drawing/2014/main" id="{30DBCA37-DDD4-4B35-AF90-1379708DE41C}"/>
                </a:ext>
              </a:extLst>
            </p:cNvPr>
            <p:cNvGrpSpPr/>
            <p:nvPr/>
          </p:nvGrpSpPr>
          <p:grpSpPr>
            <a:xfrm>
              <a:off x="1046977" y="6189792"/>
              <a:ext cx="314438" cy="379157"/>
              <a:chOff x="1046977" y="6189792"/>
              <a:chExt cx="314438" cy="379157"/>
            </a:xfrm>
          </p:grpSpPr>
          <p:cxnSp>
            <p:nvCxnSpPr>
              <p:cNvPr id="24" name="Straight Connector 23">
                <a:extLst>
                  <a:ext uri="{FF2B5EF4-FFF2-40B4-BE49-F238E27FC236}">
                    <a16:creationId xmlns:a16="http://schemas.microsoft.com/office/drawing/2014/main" id="{A2BEF7A1-84C3-492F-8FAA-AAA7720EF13B}"/>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DDC2418E-9F8A-4556-B9F9-BD35BFEEDE37}"/>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A7CBCD7D-2C27-4450-8421-BB88147C0CB3}"/>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817E35C2-0DE0-41ED-9D50-FB1699DC9184}"/>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970CF787-B710-4EC0-A31C-5227100A27CD}"/>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E58E49E0-3366-4491-B430-B72E5D123157}"/>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C7E745AC-67CB-4F9C-8211-B8BEC9B95739}"/>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31" name="Straight Connector 30">
                <a:extLst>
                  <a:ext uri="{FF2B5EF4-FFF2-40B4-BE49-F238E27FC236}">
                    <a16:creationId xmlns:a16="http://schemas.microsoft.com/office/drawing/2014/main" id="{E33E6CE9-FD5B-4021-A2D0-19D6283F76CA}"/>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23" name="Oval 22">
              <a:extLst>
                <a:ext uri="{FF2B5EF4-FFF2-40B4-BE49-F238E27FC236}">
                  <a16:creationId xmlns:a16="http://schemas.microsoft.com/office/drawing/2014/main" id="{472F2E51-3B32-4F05-A5DF-ACD68D462065}"/>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C5EF7914-D013-444F-8CC1-5A2AC3CC9AC0}"/>
              </a:ext>
            </a:extLst>
          </p:cNvPr>
          <p:cNvGrpSpPr/>
          <p:nvPr/>
        </p:nvGrpSpPr>
        <p:grpSpPr>
          <a:xfrm>
            <a:off x="3520985" y="4022353"/>
            <a:ext cx="314438" cy="379157"/>
            <a:chOff x="1046977" y="6189792"/>
            <a:chExt cx="314438" cy="379157"/>
          </a:xfrm>
        </p:grpSpPr>
        <p:grpSp>
          <p:nvGrpSpPr>
            <p:cNvPr id="12" name="Group 11">
              <a:extLst>
                <a:ext uri="{FF2B5EF4-FFF2-40B4-BE49-F238E27FC236}">
                  <a16:creationId xmlns:a16="http://schemas.microsoft.com/office/drawing/2014/main" id="{3E3DBF93-F3C2-4CA8-A8FB-FD988D748B25}"/>
                </a:ext>
              </a:extLst>
            </p:cNvPr>
            <p:cNvGrpSpPr/>
            <p:nvPr/>
          </p:nvGrpSpPr>
          <p:grpSpPr>
            <a:xfrm>
              <a:off x="1046977" y="6189792"/>
              <a:ext cx="314438" cy="379157"/>
              <a:chOff x="1046977" y="6189792"/>
              <a:chExt cx="314438" cy="379157"/>
            </a:xfrm>
          </p:grpSpPr>
          <p:cxnSp>
            <p:nvCxnSpPr>
              <p:cNvPr id="14" name="Straight Connector 13">
                <a:extLst>
                  <a:ext uri="{FF2B5EF4-FFF2-40B4-BE49-F238E27FC236}">
                    <a16:creationId xmlns:a16="http://schemas.microsoft.com/office/drawing/2014/main" id="{4A5E96B8-A952-4068-9682-4605A2781551}"/>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15" name="Straight Connector 14">
                <a:extLst>
                  <a:ext uri="{FF2B5EF4-FFF2-40B4-BE49-F238E27FC236}">
                    <a16:creationId xmlns:a16="http://schemas.microsoft.com/office/drawing/2014/main" id="{B67F8F0D-FC63-4010-A68F-8BBC729B3051}"/>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16" name="Straight Connector 15">
                <a:extLst>
                  <a:ext uri="{FF2B5EF4-FFF2-40B4-BE49-F238E27FC236}">
                    <a16:creationId xmlns:a16="http://schemas.microsoft.com/office/drawing/2014/main" id="{B44D53B0-919C-4BEB-8939-1CB0B0FA9637}"/>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17" name="Straight Connector 16">
                <a:extLst>
                  <a:ext uri="{FF2B5EF4-FFF2-40B4-BE49-F238E27FC236}">
                    <a16:creationId xmlns:a16="http://schemas.microsoft.com/office/drawing/2014/main" id="{8D677410-025D-4763-9B0B-140D2819BEED}"/>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18" name="Straight Connector 17">
                <a:extLst>
                  <a:ext uri="{FF2B5EF4-FFF2-40B4-BE49-F238E27FC236}">
                    <a16:creationId xmlns:a16="http://schemas.microsoft.com/office/drawing/2014/main" id="{BE8EF69D-765E-49EC-84D1-8FDC8204FB59}"/>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19" name="Straight Connector 18">
                <a:extLst>
                  <a:ext uri="{FF2B5EF4-FFF2-40B4-BE49-F238E27FC236}">
                    <a16:creationId xmlns:a16="http://schemas.microsoft.com/office/drawing/2014/main" id="{0C2B5749-A80D-4ED6-BC4C-A1EAA65EA70B}"/>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20" name="Straight Connector 19">
                <a:extLst>
                  <a:ext uri="{FF2B5EF4-FFF2-40B4-BE49-F238E27FC236}">
                    <a16:creationId xmlns:a16="http://schemas.microsoft.com/office/drawing/2014/main" id="{0901DD9A-CEE5-48FB-B241-6E10042BD70A}"/>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21" name="Straight Connector 20">
                <a:extLst>
                  <a:ext uri="{FF2B5EF4-FFF2-40B4-BE49-F238E27FC236}">
                    <a16:creationId xmlns:a16="http://schemas.microsoft.com/office/drawing/2014/main" id="{AD6F68AD-FFA7-443E-B192-B67664A69E3B}"/>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13" name="Oval 12">
              <a:extLst>
                <a:ext uri="{FF2B5EF4-FFF2-40B4-BE49-F238E27FC236}">
                  <a16:creationId xmlns:a16="http://schemas.microsoft.com/office/drawing/2014/main" id="{B2B3BC24-848E-4E8D-9779-D786FA7D0E1F}"/>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62" name="Straight Connector 61">
            <a:extLst>
              <a:ext uri="{FF2B5EF4-FFF2-40B4-BE49-F238E27FC236}">
                <a16:creationId xmlns:a16="http://schemas.microsoft.com/office/drawing/2014/main" id="{3F5E6B3B-F9DE-4988-96A4-213C7674C97A}"/>
              </a:ext>
            </a:extLst>
          </p:cNvPr>
          <p:cNvCxnSpPr>
            <a:cxnSpLocks/>
          </p:cNvCxnSpPr>
          <p:nvPr/>
        </p:nvCxnSpPr>
        <p:spPr>
          <a:xfrm>
            <a:off x="4932085" y="3305263"/>
            <a:ext cx="0" cy="841841"/>
          </a:xfrm>
          <a:prstGeom prst="line">
            <a:avLst/>
          </a:prstGeom>
          <a:noFill/>
          <a:ln w="25400" cap="flat" cmpd="sng" algn="ctr">
            <a:solidFill>
              <a:sysClr val="windowText" lastClr="000000"/>
            </a:solidFill>
            <a:prstDash val="sysDash"/>
            <a:miter lim="800000"/>
          </a:ln>
          <a:effectLst/>
        </p:spPr>
      </p:cxnSp>
      <p:sp>
        <p:nvSpPr>
          <p:cNvPr id="66" name="Freeform: Shape 65">
            <a:extLst>
              <a:ext uri="{FF2B5EF4-FFF2-40B4-BE49-F238E27FC236}">
                <a16:creationId xmlns:a16="http://schemas.microsoft.com/office/drawing/2014/main" id="{27E36EDE-718C-4084-A2FD-1230EC860745}"/>
              </a:ext>
            </a:extLst>
          </p:cNvPr>
          <p:cNvSpPr/>
          <p:nvPr/>
        </p:nvSpPr>
        <p:spPr>
          <a:xfrm>
            <a:off x="6113442" y="2864197"/>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9F292815-DBB2-4500-AF5F-06EFB27E9DE2}"/>
              </a:ext>
            </a:extLst>
          </p:cNvPr>
          <p:cNvSpPr/>
          <p:nvPr/>
        </p:nvSpPr>
        <p:spPr>
          <a:xfrm>
            <a:off x="6265842" y="2853639"/>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2" name="Straight Connector 71">
            <a:extLst>
              <a:ext uri="{FF2B5EF4-FFF2-40B4-BE49-F238E27FC236}">
                <a16:creationId xmlns:a16="http://schemas.microsoft.com/office/drawing/2014/main" id="{02FF4610-547B-4F6C-AC9C-BAE900D77E4F}"/>
              </a:ext>
            </a:extLst>
          </p:cNvPr>
          <p:cNvCxnSpPr>
            <a:cxnSpLocks/>
          </p:cNvCxnSpPr>
          <p:nvPr/>
        </p:nvCxnSpPr>
        <p:spPr>
          <a:xfrm>
            <a:off x="6595872" y="3014539"/>
            <a:ext cx="475685" cy="6354"/>
          </a:xfrm>
          <a:prstGeom prst="line">
            <a:avLst/>
          </a:prstGeom>
          <a:noFill/>
          <a:ln w="254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63092D13-50DD-4967-BA84-3649CC70200A}"/>
              </a:ext>
            </a:extLst>
          </p:cNvPr>
          <p:cNvCxnSpPr>
            <a:cxnSpLocks/>
          </p:cNvCxnSpPr>
          <p:nvPr/>
        </p:nvCxnSpPr>
        <p:spPr>
          <a:xfrm>
            <a:off x="6848447" y="2595236"/>
            <a:ext cx="0" cy="751967"/>
          </a:xfrm>
          <a:prstGeom prst="line">
            <a:avLst/>
          </a:prstGeom>
          <a:noFill/>
          <a:ln w="25400" cap="flat" cmpd="sng" algn="ctr">
            <a:solidFill>
              <a:sysClr val="windowText" lastClr="000000"/>
            </a:solidFill>
            <a:prstDash val="solid"/>
            <a:miter lim="800000"/>
          </a:ln>
          <a:effectLst/>
        </p:spPr>
      </p:cxnSp>
      <p:sp>
        <p:nvSpPr>
          <p:cNvPr id="74" name="Content Placeholder 2">
            <a:extLst>
              <a:ext uri="{FF2B5EF4-FFF2-40B4-BE49-F238E27FC236}">
                <a16:creationId xmlns:a16="http://schemas.microsoft.com/office/drawing/2014/main" id="{ACF00F04-23FB-40FD-9DCD-AD0B6F658087}"/>
              </a:ext>
            </a:extLst>
          </p:cNvPr>
          <p:cNvSpPr txBox="1">
            <a:spLocks/>
          </p:cNvSpPr>
          <p:nvPr/>
        </p:nvSpPr>
        <p:spPr>
          <a:xfrm>
            <a:off x="7399311" y="2550898"/>
            <a:ext cx="4271253" cy="2165511"/>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tx1"/>
                </a:solidFill>
              </a:rPr>
              <a:t>Connection Point</a:t>
            </a:r>
          </a:p>
          <a:p>
            <a:r>
              <a:rPr lang="en-GB" b="0" dirty="0">
                <a:solidFill>
                  <a:schemeClr val="tx1"/>
                </a:solidFill>
              </a:rPr>
              <a:t>Required pf = 0.95</a:t>
            </a:r>
          </a:p>
          <a:p>
            <a:endParaRPr lang="en-GB" b="0" dirty="0">
              <a:solidFill>
                <a:schemeClr val="tx1"/>
              </a:solidFill>
            </a:endParaRPr>
          </a:p>
          <a:p>
            <a:r>
              <a:rPr lang="en-GB" sz="1800" b="0" dirty="0">
                <a:solidFill>
                  <a:schemeClr val="tx1"/>
                </a:solidFill>
              </a:rPr>
              <a:t>Active Power at CP is 40.00 MW</a:t>
            </a:r>
          </a:p>
          <a:p>
            <a:r>
              <a:rPr lang="en-GB" sz="1800" b="0" dirty="0">
                <a:solidFill>
                  <a:schemeClr val="tx1"/>
                </a:solidFill>
              </a:rPr>
              <a:t>Reactive Power at 0.95 pf is 13.15 MVAr</a:t>
            </a:r>
          </a:p>
          <a:p>
            <a:endParaRPr lang="en-GB" dirty="0"/>
          </a:p>
        </p:txBody>
      </p:sp>
      <p:sp>
        <p:nvSpPr>
          <p:cNvPr id="77" name="Content Placeholder 2">
            <a:extLst>
              <a:ext uri="{FF2B5EF4-FFF2-40B4-BE49-F238E27FC236}">
                <a16:creationId xmlns:a16="http://schemas.microsoft.com/office/drawing/2014/main" id="{32F41335-432A-4043-A86A-CC084276780B}"/>
              </a:ext>
            </a:extLst>
          </p:cNvPr>
          <p:cNvSpPr txBox="1">
            <a:spLocks/>
          </p:cNvSpPr>
          <p:nvPr/>
        </p:nvSpPr>
        <p:spPr>
          <a:xfrm>
            <a:off x="521435" y="2651439"/>
            <a:ext cx="2786721" cy="2698227"/>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solidFill>
              </a:rPr>
              <a:t>43.10 MVA</a:t>
            </a:r>
          </a:p>
          <a:p>
            <a:r>
              <a:rPr lang="en-GB" sz="1600" b="0" dirty="0">
                <a:solidFill>
                  <a:schemeClr val="tx1"/>
                </a:solidFill>
              </a:rPr>
              <a:t>Assume 2% loss in MW and 5% loss in MVAr in cables and across transformer</a:t>
            </a:r>
          </a:p>
          <a:p>
            <a:endParaRPr lang="en-GB" sz="1600" b="0" dirty="0">
              <a:solidFill>
                <a:schemeClr val="tx1"/>
              </a:solidFill>
            </a:endParaRPr>
          </a:p>
          <a:p>
            <a:r>
              <a:rPr lang="en-GB" sz="1600" b="0" dirty="0">
                <a:solidFill>
                  <a:schemeClr val="tx1"/>
                </a:solidFill>
              </a:rPr>
              <a:t>Active power is 40.82 MW</a:t>
            </a:r>
          </a:p>
          <a:p>
            <a:r>
              <a:rPr lang="en-GB" sz="1600" b="0" dirty="0">
                <a:solidFill>
                  <a:schemeClr val="tx1"/>
                </a:solidFill>
              </a:rPr>
              <a:t>Reactive power is 13.85 MVAr</a:t>
            </a:r>
          </a:p>
          <a:p>
            <a:endParaRPr lang="en-GB" dirty="0"/>
          </a:p>
        </p:txBody>
      </p:sp>
      <p:sp>
        <p:nvSpPr>
          <p:cNvPr id="80" name="Content Placeholder 2">
            <a:extLst>
              <a:ext uri="{FF2B5EF4-FFF2-40B4-BE49-F238E27FC236}">
                <a16:creationId xmlns:a16="http://schemas.microsoft.com/office/drawing/2014/main" id="{253A6F2A-1D6C-43B0-B934-824855093CC9}"/>
              </a:ext>
            </a:extLst>
          </p:cNvPr>
          <p:cNvSpPr txBox="1">
            <a:spLocks/>
          </p:cNvSpPr>
          <p:nvPr/>
        </p:nvSpPr>
        <p:spPr>
          <a:xfrm>
            <a:off x="6943493" y="4957785"/>
            <a:ext cx="5189033" cy="404085"/>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Registered Capacity of PGM is 40.82 MW</a:t>
            </a:r>
          </a:p>
          <a:p>
            <a:r>
              <a:rPr lang="en-GB" dirty="0"/>
              <a:t>Registered Capacity of facility is 40.00 MW</a:t>
            </a:r>
          </a:p>
          <a:p>
            <a:r>
              <a:rPr lang="en-GB" sz="1400" b="0" dirty="0">
                <a:solidFill>
                  <a:schemeClr val="tx1"/>
                </a:solidFill>
              </a:rPr>
              <a:t>Need to have  43.10 MVA of inverter capacity.</a:t>
            </a:r>
            <a:endParaRPr lang="en-GB" sz="1400" dirty="0"/>
          </a:p>
          <a:p>
            <a:endParaRPr lang="en-GB" b="0" dirty="0">
              <a:solidFill>
                <a:schemeClr val="tx1"/>
              </a:solidFill>
            </a:endParaRPr>
          </a:p>
          <a:p>
            <a:endParaRPr lang="en-GB" b="0" dirty="0">
              <a:solidFill>
                <a:schemeClr val="tx1"/>
              </a:solidFill>
            </a:endParaRPr>
          </a:p>
          <a:p>
            <a:endParaRPr lang="en-GB" dirty="0"/>
          </a:p>
        </p:txBody>
      </p:sp>
    </p:spTree>
    <p:extLst>
      <p:ext uri="{BB962C8B-B14F-4D97-AF65-F5344CB8AC3E}">
        <p14:creationId xmlns:p14="http://schemas.microsoft.com/office/powerpoint/2010/main" val="2420395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C3210-9E87-4B57-A203-0743C43FEF32}"/>
              </a:ext>
            </a:extLst>
          </p:cNvPr>
          <p:cNvSpPr>
            <a:spLocks noGrp="1"/>
          </p:cNvSpPr>
          <p:nvPr>
            <p:ph type="title"/>
          </p:nvPr>
        </p:nvSpPr>
        <p:spPr/>
        <p:txBody>
          <a:bodyPr/>
          <a:lstStyle/>
          <a:p>
            <a:r>
              <a:rPr lang="en-GB" dirty="0"/>
              <a:t>How to approach inverter sizing – example 40 MW desired output</a:t>
            </a:r>
          </a:p>
        </p:txBody>
      </p:sp>
      <p:sp>
        <p:nvSpPr>
          <p:cNvPr id="3" name="Content Placeholder 2">
            <a:extLst>
              <a:ext uri="{FF2B5EF4-FFF2-40B4-BE49-F238E27FC236}">
                <a16:creationId xmlns:a16="http://schemas.microsoft.com/office/drawing/2014/main" id="{C5E70CF9-55DE-46E4-B7D1-E084E2F60D66}"/>
              </a:ext>
            </a:extLst>
          </p:cNvPr>
          <p:cNvSpPr>
            <a:spLocks noGrp="1"/>
          </p:cNvSpPr>
          <p:nvPr>
            <p:ph idx="1"/>
          </p:nvPr>
        </p:nvSpPr>
        <p:spPr>
          <a:xfrm>
            <a:off x="664800" y="1550618"/>
            <a:ext cx="10862400" cy="3960000"/>
          </a:xfrm>
        </p:spPr>
        <p:txBody>
          <a:bodyPr/>
          <a:lstStyle/>
          <a:p>
            <a:pPr marL="457200" indent="-457200">
              <a:buFont typeface="+mj-lt"/>
              <a:buAutoNum type="arabicPeriod"/>
            </a:pPr>
            <a:r>
              <a:rPr lang="en-GB" sz="1600" dirty="0">
                <a:solidFill>
                  <a:srgbClr val="00598E"/>
                </a:solidFill>
              </a:rPr>
              <a:t>40MW of metered export is desired, but this needs to account for the power factor range required, and the reactive loss in the transformer.</a:t>
            </a:r>
          </a:p>
          <a:p>
            <a:pPr marL="457200" indent="-457200">
              <a:buFont typeface="+mj-lt"/>
              <a:buAutoNum type="arabicPeriod"/>
            </a:pPr>
            <a:r>
              <a:rPr lang="en-GB" sz="1600" dirty="0">
                <a:solidFill>
                  <a:srgbClr val="00598E"/>
                </a:solidFill>
              </a:rPr>
              <a:t>If the site expects to run normally at fixed pf, use this pf to determine the MVA required; eg if 40 MW of metered export is required at 0.98 pf leading, then this requires 40.81 MVA of capability.  However in order to be compliant with G99 the site also has to be capable of operating at 0.95 pf – which would result in 38.77 MW exported.</a:t>
            </a:r>
          </a:p>
          <a:p>
            <a:pPr marL="457200" indent="-457200">
              <a:buFont typeface="+mj-lt"/>
              <a:buAutoNum type="arabicPeriod"/>
            </a:pPr>
            <a:r>
              <a:rPr lang="en-GB" sz="1600" dirty="0">
                <a:solidFill>
                  <a:srgbClr val="00598E"/>
                </a:solidFill>
              </a:rPr>
              <a:t>The inverter(s) needs to be sized for 42.33 MVA, which of course is 42.33 MW at unity pf.</a:t>
            </a:r>
          </a:p>
          <a:p>
            <a:pPr marL="457200" indent="-457200">
              <a:buFont typeface="+mj-lt"/>
              <a:buAutoNum type="arabicPeriod"/>
            </a:pPr>
            <a:r>
              <a:rPr lang="en-GB" sz="1600" dirty="0">
                <a:solidFill>
                  <a:srgbClr val="00598E"/>
                </a:solidFill>
              </a:rPr>
              <a:t>Assuming no resistive losses between the inverter(s) and the connexion point, the Registered Capacity of the Power Generating Module is 38.77 MW.  </a:t>
            </a:r>
          </a:p>
          <a:p>
            <a:pPr marL="457200" indent="-457200">
              <a:buFont typeface="+mj-lt"/>
              <a:buAutoNum type="arabicPeriod"/>
            </a:pPr>
            <a:r>
              <a:rPr lang="en-GB" sz="1600" dirty="0">
                <a:solidFill>
                  <a:srgbClr val="00598E"/>
                </a:solidFill>
              </a:rPr>
              <a:t>However the maximum export capacity can be agreed to be 40.81 MVA at 0.98 pf (leading).  This will allow export of 40 MW at the required power factor.</a:t>
            </a:r>
          </a:p>
          <a:p>
            <a:pPr marL="457200" indent="-457200">
              <a:buFont typeface="+mj-lt"/>
              <a:buAutoNum type="arabicPeriod"/>
            </a:pPr>
            <a:r>
              <a:rPr lang="en-GB" sz="1600" dirty="0">
                <a:solidFill>
                  <a:srgbClr val="00598E"/>
                </a:solidFill>
              </a:rPr>
              <a:t>If there are auxiliary supplies and other reactive (or real) losses on the Generator’s system these will need to be factored in and the inverter(s) upsized if the metered output is to be maintained.</a:t>
            </a:r>
          </a:p>
        </p:txBody>
      </p:sp>
      <p:sp>
        <p:nvSpPr>
          <p:cNvPr id="4" name="Slide Number Placeholder 3">
            <a:extLst>
              <a:ext uri="{FF2B5EF4-FFF2-40B4-BE49-F238E27FC236}">
                <a16:creationId xmlns:a16="http://schemas.microsoft.com/office/drawing/2014/main" id="{B1C66F89-6C31-4A16-8B4E-95B651F7EE1E}"/>
              </a:ext>
            </a:extLst>
          </p:cNvPr>
          <p:cNvSpPr>
            <a:spLocks noGrp="1"/>
          </p:cNvSpPr>
          <p:nvPr>
            <p:ph type="sldNum" sz="quarter" idx="12"/>
          </p:nvPr>
        </p:nvSpPr>
        <p:spPr/>
        <p:txBody>
          <a:bodyPr/>
          <a:lstStyle/>
          <a:p>
            <a:fld id="{98FF217E-B86F-EA42-9607-BE163228A213}" type="slidenum">
              <a:rPr lang="en-GB" smtClean="0"/>
              <a:pPr/>
              <a:t>22</a:t>
            </a:fld>
            <a:endParaRPr lang="en-GB"/>
          </a:p>
        </p:txBody>
      </p:sp>
    </p:spTree>
    <p:extLst>
      <p:ext uri="{BB962C8B-B14F-4D97-AF65-F5344CB8AC3E}">
        <p14:creationId xmlns:p14="http://schemas.microsoft.com/office/powerpoint/2010/main" val="1436964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40E3-BFBB-462B-98FC-53E600D899AE}"/>
              </a:ext>
            </a:extLst>
          </p:cNvPr>
          <p:cNvSpPr>
            <a:spLocks noGrp="1"/>
          </p:cNvSpPr>
          <p:nvPr>
            <p:ph type="title"/>
          </p:nvPr>
        </p:nvSpPr>
        <p:spPr/>
        <p:txBody>
          <a:bodyPr/>
          <a:lstStyle/>
          <a:p>
            <a:r>
              <a:rPr lang="en-GB" dirty="0"/>
              <a:t>Ratings for 40MW desired export at 0.98pf</a:t>
            </a:r>
          </a:p>
        </p:txBody>
      </p:sp>
      <p:sp>
        <p:nvSpPr>
          <p:cNvPr id="3" name="Content Placeholder 2">
            <a:extLst>
              <a:ext uri="{FF2B5EF4-FFF2-40B4-BE49-F238E27FC236}">
                <a16:creationId xmlns:a16="http://schemas.microsoft.com/office/drawing/2014/main" id="{6C0438E1-5056-4338-96C1-2D3A19636EC7}"/>
              </a:ext>
            </a:extLst>
          </p:cNvPr>
          <p:cNvSpPr>
            <a:spLocks noGrp="1"/>
          </p:cNvSpPr>
          <p:nvPr>
            <p:ph idx="1"/>
          </p:nvPr>
        </p:nvSpPr>
        <p:spPr>
          <a:xfrm>
            <a:off x="720000" y="1800000"/>
            <a:ext cx="11083554" cy="276252"/>
          </a:xfrm>
        </p:spPr>
        <p:txBody>
          <a:bodyPr/>
          <a:lstStyle/>
          <a:p>
            <a:r>
              <a:rPr lang="en-GB" dirty="0"/>
              <a:t>40MW at 0.98pf at the connection point</a:t>
            </a:r>
          </a:p>
        </p:txBody>
      </p:sp>
      <p:sp>
        <p:nvSpPr>
          <p:cNvPr id="4" name="Slide Number Placeholder 3">
            <a:extLst>
              <a:ext uri="{FF2B5EF4-FFF2-40B4-BE49-F238E27FC236}">
                <a16:creationId xmlns:a16="http://schemas.microsoft.com/office/drawing/2014/main" id="{AEE260A3-7783-4877-8997-4E65A1BF2AF8}"/>
              </a:ext>
            </a:extLst>
          </p:cNvPr>
          <p:cNvSpPr>
            <a:spLocks noGrp="1"/>
          </p:cNvSpPr>
          <p:nvPr>
            <p:ph type="sldNum" sz="quarter" idx="12"/>
          </p:nvPr>
        </p:nvSpPr>
        <p:spPr/>
        <p:txBody>
          <a:bodyPr/>
          <a:lstStyle/>
          <a:p>
            <a:fld id="{98FF217E-B86F-EA42-9607-BE163228A213}" type="slidenum">
              <a:rPr lang="en-GB" smtClean="0"/>
              <a:pPr/>
              <a:t>23</a:t>
            </a:fld>
            <a:endParaRPr lang="en-GB"/>
          </a:p>
        </p:txBody>
      </p:sp>
      <p:sp>
        <p:nvSpPr>
          <p:cNvPr id="45" name="Rectangle 44">
            <a:extLst>
              <a:ext uri="{FF2B5EF4-FFF2-40B4-BE49-F238E27FC236}">
                <a16:creationId xmlns:a16="http://schemas.microsoft.com/office/drawing/2014/main" id="{F3154AA9-B80F-4454-BE20-5107BCC6AD71}"/>
              </a:ext>
            </a:extLst>
          </p:cNvPr>
          <p:cNvSpPr/>
          <p:nvPr/>
        </p:nvSpPr>
        <p:spPr>
          <a:xfrm>
            <a:off x="4175546" y="2469987"/>
            <a:ext cx="1186154" cy="208372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54249A62-64F2-4172-8960-1C089E06EF43}"/>
              </a:ext>
            </a:extLst>
          </p:cNvPr>
          <p:cNvCxnSpPr>
            <a:cxnSpLocks/>
          </p:cNvCxnSpPr>
          <p:nvPr/>
        </p:nvCxnSpPr>
        <p:spPr>
          <a:xfrm>
            <a:off x="4719461" y="2768020"/>
            <a:ext cx="911250" cy="0"/>
          </a:xfrm>
          <a:prstGeom prst="line">
            <a:avLst/>
          </a:prstGeom>
          <a:noFill/>
          <a:ln w="25400" cap="flat" cmpd="sng" algn="ctr">
            <a:solidFill>
              <a:sysClr val="windowText" lastClr="000000"/>
            </a:solidFill>
            <a:prstDash val="solid"/>
            <a:miter lim="800000"/>
          </a:ln>
          <a:effectLst/>
        </p:spPr>
      </p:cxnSp>
      <p:cxnSp>
        <p:nvCxnSpPr>
          <p:cNvPr id="47" name="Straight Connector 46">
            <a:extLst>
              <a:ext uri="{FF2B5EF4-FFF2-40B4-BE49-F238E27FC236}">
                <a16:creationId xmlns:a16="http://schemas.microsoft.com/office/drawing/2014/main" id="{4D89B5BD-94F0-4A39-9D64-32856E502EF4}"/>
              </a:ext>
            </a:extLst>
          </p:cNvPr>
          <p:cNvCxnSpPr>
            <a:cxnSpLocks/>
          </p:cNvCxnSpPr>
          <p:nvPr/>
        </p:nvCxnSpPr>
        <p:spPr>
          <a:xfrm flipV="1">
            <a:off x="4719460" y="3213210"/>
            <a:ext cx="911250" cy="0"/>
          </a:xfrm>
          <a:prstGeom prst="line">
            <a:avLst/>
          </a:prstGeom>
          <a:noFill/>
          <a:ln w="25400" cap="flat" cmpd="sng" algn="ctr">
            <a:solidFill>
              <a:sysClr val="windowText" lastClr="000000"/>
            </a:solidFill>
            <a:prstDash val="solid"/>
            <a:miter lim="800000"/>
          </a:ln>
          <a:effectLst/>
        </p:spPr>
      </p:cxnSp>
      <p:cxnSp>
        <p:nvCxnSpPr>
          <p:cNvPr id="48" name="Straight Connector 47">
            <a:extLst>
              <a:ext uri="{FF2B5EF4-FFF2-40B4-BE49-F238E27FC236}">
                <a16:creationId xmlns:a16="http://schemas.microsoft.com/office/drawing/2014/main" id="{90BC1930-C0FB-4E09-BFE9-3701E11021D2}"/>
              </a:ext>
            </a:extLst>
          </p:cNvPr>
          <p:cNvCxnSpPr>
            <a:cxnSpLocks/>
          </p:cNvCxnSpPr>
          <p:nvPr/>
        </p:nvCxnSpPr>
        <p:spPr>
          <a:xfrm flipV="1">
            <a:off x="4719460" y="4209529"/>
            <a:ext cx="911250" cy="0"/>
          </a:xfrm>
          <a:prstGeom prst="line">
            <a:avLst/>
          </a:prstGeom>
          <a:noFill/>
          <a:ln w="25400" cap="flat" cmpd="sng" algn="ctr">
            <a:solidFill>
              <a:sysClr val="windowText" lastClr="000000"/>
            </a:solidFill>
            <a:prstDash val="solid"/>
            <a:miter lim="800000"/>
          </a:ln>
          <a:effectLst/>
        </p:spPr>
      </p:cxnSp>
      <p:cxnSp>
        <p:nvCxnSpPr>
          <p:cNvPr id="49" name="Straight Connector 48">
            <a:extLst>
              <a:ext uri="{FF2B5EF4-FFF2-40B4-BE49-F238E27FC236}">
                <a16:creationId xmlns:a16="http://schemas.microsoft.com/office/drawing/2014/main" id="{8D3A3BD0-8104-45E1-9E9A-F979CFA901DC}"/>
              </a:ext>
            </a:extLst>
          </p:cNvPr>
          <p:cNvCxnSpPr>
            <a:cxnSpLocks/>
          </p:cNvCxnSpPr>
          <p:nvPr/>
        </p:nvCxnSpPr>
        <p:spPr>
          <a:xfrm>
            <a:off x="5630711" y="2547184"/>
            <a:ext cx="0" cy="1936151"/>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97626E02-8503-4B6E-8966-6489788F2CA1}"/>
              </a:ext>
            </a:extLst>
          </p:cNvPr>
          <p:cNvCxnSpPr>
            <a:cxnSpLocks/>
            <a:endCxn id="66" idx="2"/>
          </p:cNvCxnSpPr>
          <p:nvPr/>
        </p:nvCxnSpPr>
        <p:spPr>
          <a:xfrm>
            <a:off x="5637760" y="3024495"/>
            <a:ext cx="475685" cy="6354"/>
          </a:xfrm>
          <a:prstGeom prst="line">
            <a:avLst/>
          </a:prstGeom>
          <a:noFill/>
          <a:ln w="25400" cap="flat" cmpd="sng" algn="ctr">
            <a:solidFill>
              <a:sysClr val="windowText" lastClr="000000"/>
            </a:solidFill>
            <a:prstDash val="solid"/>
            <a:miter lim="800000"/>
          </a:ln>
          <a:effectLst/>
        </p:spPr>
      </p:cxnSp>
      <p:sp>
        <p:nvSpPr>
          <p:cNvPr id="51" name="Oval 50">
            <a:extLst>
              <a:ext uri="{FF2B5EF4-FFF2-40B4-BE49-F238E27FC236}">
                <a16:creationId xmlns:a16="http://schemas.microsoft.com/office/drawing/2014/main" id="{2A846C25-1042-472F-8E9F-7C86ABCA2368}"/>
              </a:ext>
            </a:extLst>
          </p:cNvPr>
          <p:cNvSpPr/>
          <p:nvPr/>
        </p:nvSpPr>
        <p:spPr>
          <a:xfrm>
            <a:off x="6819497" y="2987893"/>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F4EB0A7-15EB-451F-BEF6-F2B63C9600F0}"/>
              </a:ext>
            </a:extLst>
          </p:cNvPr>
          <p:cNvSpPr/>
          <p:nvPr/>
        </p:nvSpPr>
        <p:spPr>
          <a:xfrm>
            <a:off x="3428874" y="2342476"/>
            <a:ext cx="3298074" cy="2307604"/>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68BDBE8C-6EDC-4445-9F3D-5B1FADFA04FE}"/>
              </a:ext>
            </a:extLst>
          </p:cNvPr>
          <p:cNvSpPr txBox="1"/>
          <p:nvPr/>
        </p:nvSpPr>
        <p:spPr>
          <a:xfrm>
            <a:off x="3965442" y="4716410"/>
            <a:ext cx="1949415" cy="404085"/>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 / Power Park Module (PPM)</a:t>
            </a:r>
          </a:p>
        </p:txBody>
      </p:sp>
      <p:sp>
        <p:nvSpPr>
          <p:cNvPr id="54" name="TextBox 53">
            <a:extLst>
              <a:ext uri="{FF2B5EF4-FFF2-40B4-BE49-F238E27FC236}">
                <a16:creationId xmlns:a16="http://schemas.microsoft.com/office/drawing/2014/main" id="{CC9A81AF-FF08-4FA3-8357-2D54DD8DF59A}"/>
              </a:ext>
            </a:extLst>
          </p:cNvPr>
          <p:cNvSpPr txBox="1"/>
          <p:nvPr/>
        </p:nvSpPr>
        <p:spPr>
          <a:xfrm>
            <a:off x="3965442" y="5186825"/>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59" name="Graphic 58">
            <a:extLst>
              <a:ext uri="{FF2B5EF4-FFF2-40B4-BE49-F238E27FC236}">
                <a16:creationId xmlns:a16="http://schemas.microsoft.com/office/drawing/2014/main" id="{FCBE2272-E503-4064-9A5C-A747F85D2E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80567" y="3038987"/>
            <a:ext cx="353616" cy="353616"/>
          </a:xfrm>
          <a:prstGeom prst="rect">
            <a:avLst/>
          </a:prstGeom>
        </p:spPr>
      </p:pic>
      <p:pic>
        <p:nvPicPr>
          <p:cNvPr id="60" name="Graphic 59">
            <a:extLst>
              <a:ext uri="{FF2B5EF4-FFF2-40B4-BE49-F238E27FC236}">
                <a16:creationId xmlns:a16="http://schemas.microsoft.com/office/drawing/2014/main" id="{8383E489-11E6-4F99-B05C-C844FCCE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6" y="4033774"/>
            <a:ext cx="353616" cy="353616"/>
          </a:xfrm>
          <a:prstGeom prst="rect">
            <a:avLst/>
          </a:prstGeom>
        </p:spPr>
      </p:pic>
      <p:cxnSp>
        <p:nvCxnSpPr>
          <p:cNvPr id="33" name="Straight Connector 32">
            <a:extLst>
              <a:ext uri="{FF2B5EF4-FFF2-40B4-BE49-F238E27FC236}">
                <a16:creationId xmlns:a16="http://schemas.microsoft.com/office/drawing/2014/main" id="{88EDC2EB-EE5E-436C-9B16-E483366757A1}"/>
              </a:ext>
            </a:extLst>
          </p:cNvPr>
          <p:cNvCxnSpPr>
            <a:cxnSpLocks/>
          </p:cNvCxnSpPr>
          <p:nvPr/>
        </p:nvCxnSpPr>
        <p:spPr>
          <a:xfrm>
            <a:off x="3839242" y="3213210"/>
            <a:ext cx="541325" cy="0"/>
          </a:xfrm>
          <a:prstGeom prst="line">
            <a:avLst/>
          </a:prstGeom>
          <a:noFill/>
          <a:ln w="25400" cap="flat" cmpd="sng" algn="ctr">
            <a:solidFill>
              <a:sysClr val="windowText" lastClr="000000"/>
            </a:solidFill>
            <a:prstDash val="solid"/>
            <a:miter lim="800000"/>
          </a:ln>
          <a:effectLst/>
        </p:spPr>
      </p:cxnSp>
      <p:cxnSp>
        <p:nvCxnSpPr>
          <p:cNvPr id="37" name="Straight Connector 36">
            <a:extLst>
              <a:ext uri="{FF2B5EF4-FFF2-40B4-BE49-F238E27FC236}">
                <a16:creationId xmlns:a16="http://schemas.microsoft.com/office/drawing/2014/main" id="{CE8F6B36-61DD-4E67-ACE3-A98241FA70C7}"/>
              </a:ext>
            </a:extLst>
          </p:cNvPr>
          <p:cNvCxnSpPr>
            <a:cxnSpLocks/>
          </p:cNvCxnSpPr>
          <p:nvPr/>
        </p:nvCxnSpPr>
        <p:spPr>
          <a:xfrm>
            <a:off x="3730402" y="3278410"/>
            <a:ext cx="58474" cy="68793"/>
          </a:xfrm>
          <a:prstGeom prst="line">
            <a:avLst/>
          </a:prstGeom>
          <a:noFill/>
          <a:ln w="19050" cap="flat" cmpd="sng" algn="ctr">
            <a:solidFill>
              <a:srgbClr val="FFC000"/>
            </a:solidFill>
            <a:prstDash val="solid"/>
            <a:miter lim="800000"/>
          </a:ln>
          <a:effectLst/>
        </p:spPr>
      </p:cxnSp>
      <p:cxnSp>
        <p:nvCxnSpPr>
          <p:cNvPr id="38" name="Straight Connector 37">
            <a:extLst>
              <a:ext uri="{FF2B5EF4-FFF2-40B4-BE49-F238E27FC236}">
                <a16:creationId xmlns:a16="http://schemas.microsoft.com/office/drawing/2014/main" id="{7035D9F4-E77F-4C5B-B9FC-7C2552509F60}"/>
              </a:ext>
            </a:extLst>
          </p:cNvPr>
          <p:cNvCxnSpPr>
            <a:cxnSpLocks/>
          </p:cNvCxnSpPr>
          <p:nvPr/>
        </p:nvCxnSpPr>
        <p:spPr>
          <a:xfrm>
            <a:off x="3540341" y="3069282"/>
            <a:ext cx="58474" cy="7947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60DB3902-3D73-492A-98E2-EDA82ED1DAF4}"/>
              </a:ext>
            </a:extLst>
          </p:cNvPr>
          <p:cNvCxnSpPr>
            <a:cxnSpLocks/>
          </p:cNvCxnSpPr>
          <p:nvPr/>
        </p:nvCxnSpPr>
        <p:spPr>
          <a:xfrm flipH="1">
            <a:off x="3724259" y="3074600"/>
            <a:ext cx="58059" cy="57531"/>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7BD0A120-B9FD-4A78-ADD9-4DCB186B3FF0}"/>
              </a:ext>
            </a:extLst>
          </p:cNvPr>
          <p:cNvCxnSpPr>
            <a:cxnSpLocks/>
          </p:cNvCxnSpPr>
          <p:nvPr/>
        </p:nvCxnSpPr>
        <p:spPr>
          <a:xfrm flipH="1">
            <a:off x="3546899" y="3274702"/>
            <a:ext cx="64599" cy="72502"/>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862384A-07F7-4316-8C4E-E6EAFD9EE8C8}"/>
              </a:ext>
            </a:extLst>
          </p:cNvPr>
          <p:cNvCxnSpPr>
            <a:cxnSpLocks/>
          </p:cNvCxnSpPr>
          <p:nvPr/>
        </p:nvCxnSpPr>
        <p:spPr>
          <a:xfrm flipH="1">
            <a:off x="3656704" y="3305263"/>
            <a:ext cx="3064" cy="97898"/>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16C8B078-D1D4-47C6-A5F0-D60061D64963}"/>
              </a:ext>
            </a:extLst>
          </p:cNvPr>
          <p:cNvCxnSpPr>
            <a:cxnSpLocks/>
          </p:cNvCxnSpPr>
          <p:nvPr/>
        </p:nvCxnSpPr>
        <p:spPr>
          <a:xfrm>
            <a:off x="3666266" y="3024004"/>
            <a:ext cx="0" cy="102456"/>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18E998B7-1DAF-42FB-8BCE-08DCB18655B9}"/>
              </a:ext>
            </a:extLst>
          </p:cNvPr>
          <p:cNvCxnSpPr>
            <a:cxnSpLocks/>
          </p:cNvCxnSpPr>
          <p:nvPr/>
        </p:nvCxnSpPr>
        <p:spPr>
          <a:xfrm flipH="1">
            <a:off x="3757655" y="3213046"/>
            <a:ext cx="72113" cy="537"/>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F56736CE-7915-449F-9E35-11844D98C498}"/>
              </a:ext>
            </a:extLst>
          </p:cNvPr>
          <p:cNvCxnSpPr>
            <a:cxnSpLocks/>
          </p:cNvCxnSpPr>
          <p:nvPr/>
        </p:nvCxnSpPr>
        <p:spPr>
          <a:xfrm flipH="1">
            <a:off x="3515330" y="3213583"/>
            <a:ext cx="56232" cy="0"/>
          </a:xfrm>
          <a:prstGeom prst="line">
            <a:avLst/>
          </a:prstGeom>
          <a:noFill/>
          <a:ln w="19050" cap="flat" cmpd="sng" algn="ctr">
            <a:solidFill>
              <a:srgbClr val="FFC000"/>
            </a:solidFill>
            <a:prstDash val="solid"/>
            <a:miter lim="800000"/>
          </a:ln>
          <a:effectLst/>
        </p:spPr>
      </p:cxnSp>
      <p:sp>
        <p:nvSpPr>
          <p:cNvPr id="36" name="Oval 35">
            <a:extLst>
              <a:ext uri="{FF2B5EF4-FFF2-40B4-BE49-F238E27FC236}">
                <a16:creationId xmlns:a16="http://schemas.microsoft.com/office/drawing/2014/main" id="{D188D09B-9DE9-4A54-A280-F6C823951628}"/>
              </a:ext>
            </a:extLst>
          </p:cNvPr>
          <p:cNvSpPr/>
          <p:nvPr/>
        </p:nvSpPr>
        <p:spPr>
          <a:xfrm>
            <a:off x="3571562" y="3121902"/>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E170BE4-1A88-4550-9288-5A51475A698B}"/>
              </a:ext>
            </a:extLst>
          </p:cNvPr>
          <p:cNvCxnSpPr>
            <a:cxnSpLocks/>
          </p:cNvCxnSpPr>
          <p:nvPr/>
        </p:nvCxnSpPr>
        <p:spPr>
          <a:xfrm>
            <a:off x="3839242" y="4209529"/>
            <a:ext cx="541325" cy="0"/>
          </a:xfrm>
          <a:prstGeom prst="line">
            <a:avLst/>
          </a:prstGeom>
          <a:noFill/>
          <a:ln w="25400" cap="flat" cmpd="sng" algn="ctr">
            <a:solidFill>
              <a:sysClr val="windowText" lastClr="000000"/>
            </a:solidFill>
            <a:prstDash val="solid"/>
            <a:miter lim="800000"/>
          </a:ln>
          <a:effectLst/>
        </p:spPr>
      </p:cxnSp>
      <p:cxnSp>
        <p:nvCxnSpPr>
          <p:cNvPr id="8" name="Straight Connector 7">
            <a:extLst>
              <a:ext uri="{FF2B5EF4-FFF2-40B4-BE49-F238E27FC236}">
                <a16:creationId xmlns:a16="http://schemas.microsoft.com/office/drawing/2014/main" id="{ECBEDBC8-A790-4E16-B27A-AA255604E3CE}"/>
              </a:ext>
            </a:extLst>
          </p:cNvPr>
          <p:cNvCxnSpPr>
            <a:cxnSpLocks/>
          </p:cNvCxnSpPr>
          <p:nvPr/>
        </p:nvCxnSpPr>
        <p:spPr>
          <a:xfrm>
            <a:off x="3829768" y="2768020"/>
            <a:ext cx="541325"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347174AF-7601-46E3-8C18-1E6BAA5B36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71117" y="2595236"/>
            <a:ext cx="353616" cy="353616"/>
          </a:xfrm>
          <a:prstGeom prst="rect">
            <a:avLst/>
          </a:prstGeom>
        </p:spPr>
      </p:pic>
      <p:grpSp>
        <p:nvGrpSpPr>
          <p:cNvPr id="10" name="Group 9">
            <a:extLst>
              <a:ext uri="{FF2B5EF4-FFF2-40B4-BE49-F238E27FC236}">
                <a16:creationId xmlns:a16="http://schemas.microsoft.com/office/drawing/2014/main" id="{78BB3CAA-2A28-4AFD-9523-53F415E45BEC}"/>
              </a:ext>
            </a:extLst>
          </p:cNvPr>
          <p:cNvGrpSpPr/>
          <p:nvPr/>
        </p:nvGrpSpPr>
        <p:grpSpPr>
          <a:xfrm>
            <a:off x="3515330" y="2581873"/>
            <a:ext cx="314438" cy="379157"/>
            <a:chOff x="1046977" y="6189792"/>
            <a:chExt cx="314438" cy="379157"/>
          </a:xfrm>
        </p:grpSpPr>
        <p:grpSp>
          <p:nvGrpSpPr>
            <p:cNvPr id="22" name="Group 21">
              <a:extLst>
                <a:ext uri="{FF2B5EF4-FFF2-40B4-BE49-F238E27FC236}">
                  <a16:creationId xmlns:a16="http://schemas.microsoft.com/office/drawing/2014/main" id="{30DBCA37-DDD4-4B35-AF90-1379708DE41C}"/>
                </a:ext>
              </a:extLst>
            </p:cNvPr>
            <p:cNvGrpSpPr/>
            <p:nvPr/>
          </p:nvGrpSpPr>
          <p:grpSpPr>
            <a:xfrm>
              <a:off x="1046977" y="6189792"/>
              <a:ext cx="314438" cy="379157"/>
              <a:chOff x="1046977" y="6189792"/>
              <a:chExt cx="314438" cy="379157"/>
            </a:xfrm>
          </p:grpSpPr>
          <p:cxnSp>
            <p:nvCxnSpPr>
              <p:cNvPr id="24" name="Straight Connector 23">
                <a:extLst>
                  <a:ext uri="{FF2B5EF4-FFF2-40B4-BE49-F238E27FC236}">
                    <a16:creationId xmlns:a16="http://schemas.microsoft.com/office/drawing/2014/main" id="{A2BEF7A1-84C3-492F-8FAA-AAA7720EF13B}"/>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DDC2418E-9F8A-4556-B9F9-BD35BFEEDE37}"/>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A7CBCD7D-2C27-4450-8421-BB88147C0CB3}"/>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817E35C2-0DE0-41ED-9D50-FB1699DC9184}"/>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970CF787-B710-4EC0-A31C-5227100A27CD}"/>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E58E49E0-3366-4491-B430-B72E5D123157}"/>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C7E745AC-67CB-4F9C-8211-B8BEC9B95739}"/>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31" name="Straight Connector 30">
                <a:extLst>
                  <a:ext uri="{FF2B5EF4-FFF2-40B4-BE49-F238E27FC236}">
                    <a16:creationId xmlns:a16="http://schemas.microsoft.com/office/drawing/2014/main" id="{E33E6CE9-FD5B-4021-A2D0-19D6283F76CA}"/>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23" name="Oval 22">
              <a:extLst>
                <a:ext uri="{FF2B5EF4-FFF2-40B4-BE49-F238E27FC236}">
                  <a16:creationId xmlns:a16="http://schemas.microsoft.com/office/drawing/2014/main" id="{472F2E51-3B32-4F05-A5DF-ACD68D462065}"/>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oup 10">
            <a:extLst>
              <a:ext uri="{FF2B5EF4-FFF2-40B4-BE49-F238E27FC236}">
                <a16:creationId xmlns:a16="http://schemas.microsoft.com/office/drawing/2014/main" id="{C5EF7914-D013-444F-8CC1-5A2AC3CC9AC0}"/>
              </a:ext>
            </a:extLst>
          </p:cNvPr>
          <p:cNvGrpSpPr/>
          <p:nvPr/>
        </p:nvGrpSpPr>
        <p:grpSpPr>
          <a:xfrm>
            <a:off x="3520985" y="4022353"/>
            <a:ext cx="314438" cy="379157"/>
            <a:chOff x="1046977" y="6189792"/>
            <a:chExt cx="314438" cy="379157"/>
          </a:xfrm>
        </p:grpSpPr>
        <p:grpSp>
          <p:nvGrpSpPr>
            <p:cNvPr id="12" name="Group 11">
              <a:extLst>
                <a:ext uri="{FF2B5EF4-FFF2-40B4-BE49-F238E27FC236}">
                  <a16:creationId xmlns:a16="http://schemas.microsoft.com/office/drawing/2014/main" id="{3E3DBF93-F3C2-4CA8-A8FB-FD988D748B25}"/>
                </a:ext>
              </a:extLst>
            </p:cNvPr>
            <p:cNvGrpSpPr/>
            <p:nvPr/>
          </p:nvGrpSpPr>
          <p:grpSpPr>
            <a:xfrm>
              <a:off x="1046977" y="6189792"/>
              <a:ext cx="314438" cy="379157"/>
              <a:chOff x="1046977" y="6189792"/>
              <a:chExt cx="314438" cy="379157"/>
            </a:xfrm>
          </p:grpSpPr>
          <p:cxnSp>
            <p:nvCxnSpPr>
              <p:cNvPr id="14" name="Straight Connector 13">
                <a:extLst>
                  <a:ext uri="{FF2B5EF4-FFF2-40B4-BE49-F238E27FC236}">
                    <a16:creationId xmlns:a16="http://schemas.microsoft.com/office/drawing/2014/main" id="{4A5E96B8-A952-4068-9682-4605A2781551}"/>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15" name="Straight Connector 14">
                <a:extLst>
                  <a:ext uri="{FF2B5EF4-FFF2-40B4-BE49-F238E27FC236}">
                    <a16:creationId xmlns:a16="http://schemas.microsoft.com/office/drawing/2014/main" id="{B67F8F0D-FC63-4010-A68F-8BBC729B3051}"/>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16" name="Straight Connector 15">
                <a:extLst>
                  <a:ext uri="{FF2B5EF4-FFF2-40B4-BE49-F238E27FC236}">
                    <a16:creationId xmlns:a16="http://schemas.microsoft.com/office/drawing/2014/main" id="{B44D53B0-919C-4BEB-8939-1CB0B0FA9637}"/>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17" name="Straight Connector 16">
                <a:extLst>
                  <a:ext uri="{FF2B5EF4-FFF2-40B4-BE49-F238E27FC236}">
                    <a16:creationId xmlns:a16="http://schemas.microsoft.com/office/drawing/2014/main" id="{8D677410-025D-4763-9B0B-140D2819BEED}"/>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18" name="Straight Connector 17">
                <a:extLst>
                  <a:ext uri="{FF2B5EF4-FFF2-40B4-BE49-F238E27FC236}">
                    <a16:creationId xmlns:a16="http://schemas.microsoft.com/office/drawing/2014/main" id="{BE8EF69D-765E-49EC-84D1-8FDC8204FB59}"/>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19" name="Straight Connector 18">
                <a:extLst>
                  <a:ext uri="{FF2B5EF4-FFF2-40B4-BE49-F238E27FC236}">
                    <a16:creationId xmlns:a16="http://schemas.microsoft.com/office/drawing/2014/main" id="{0C2B5749-A80D-4ED6-BC4C-A1EAA65EA70B}"/>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20" name="Straight Connector 19">
                <a:extLst>
                  <a:ext uri="{FF2B5EF4-FFF2-40B4-BE49-F238E27FC236}">
                    <a16:creationId xmlns:a16="http://schemas.microsoft.com/office/drawing/2014/main" id="{0901DD9A-CEE5-48FB-B241-6E10042BD70A}"/>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21" name="Straight Connector 20">
                <a:extLst>
                  <a:ext uri="{FF2B5EF4-FFF2-40B4-BE49-F238E27FC236}">
                    <a16:creationId xmlns:a16="http://schemas.microsoft.com/office/drawing/2014/main" id="{AD6F68AD-FFA7-443E-B192-B67664A69E3B}"/>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13" name="Oval 12">
              <a:extLst>
                <a:ext uri="{FF2B5EF4-FFF2-40B4-BE49-F238E27FC236}">
                  <a16:creationId xmlns:a16="http://schemas.microsoft.com/office/drawing/2014/main" id="{B2B3BC24-848E-4E8D-9779-D786FA7D0E1F}"/>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62" name="Straight Connector 61">
            <a:extLst>
              <a:ext uri="{FF2B5EF4-FFF2-40B4-BE49-F238E27FC236}">
                <a16:creationId xmlns:a16="http://schemas.microsoft.com/office/drawing/2014/main" id="{3F5E6B3B-F9DE-4988-96A4-213C7674C97A}"/>
              </a:ext>
            </a:extLst>
          </p:cNvPr>
          <p:cNvCxnSpPr>
            <a:cxnSpLocks/>
          </p:cNvCxnSpPr>
          <p:nvPr/>
        </p:nvCxnSpPr>
        <p:spPr>
          <a:xfrm>
            <a:off x="4932085" y="3305263"/>
            <a:ext cx="0" cy="841841"/>
          </a:xfrm>
          <a:prstGeom prst="line">
            <a:avLst/>
          </a:prstGeom>
          <a:noFill/>
          <a:ln w="25400" cap="flat" cmpd="sng" algn="ctr">
            <a:solidFill>
              <a:sysClr val="windowText" lastClr="000000"/>
            </a:solidFill>
            <a:prstDash val="sysDash"/>
            <a:miter lim="800000"/>
          </a:ln>
          <a:effectLst/>
        </p:spPr>
      </p:cxnSp>
      <p:sp>
        <p:nvSpPr>
          <p:cNvPr id="66" name="Freeform: Shape 65">
            <a:extLst>
              <a:ext uri="{FF2B5EF4-FFF2-40B4-BE49-F238E27FC236}">
                <a16:creationId xmlns:a16="http://schemas.microsoft.com/office/drawing/2014/main" id="{27E36EDE-718C-4084-A2FD-1230EC860745}"/>
              </a:ext>
            </a:extLst>
          </p:cNvPr>
          <p:cNvSpPr/>
          <p:nvPr/>
        </p:nvSpPr>
        <p:spPr>
          <a:xfrm>
            <a:off x="6113442" y="2864197"/>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9F292815-DBB2-4500-AF5F-06EFB27E9DE2}"/>
              </a:ext>
            </a:extLst>
          </p:cNvPr>
          <p:cNvSpPr/>
          <p:nvPr/>
        </p:nvSpPr>
        <p:spPr>
          <a:xfrm>
            <a:off x="6265842" y="2853639"/>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2" name="Straight Connector 71">
            <a:extLst>
              <a:ext uri="{FF2B5EF4-FFF2-40B4-BE49-F238E27FC236}">
                <a16:creationId xmlns:a16="http://schemas.microsoft.com/office/drawing/2014/main" id="{02FF4610-547B-4F6C-AC9C-BAE900D77E4F}"/>
              </a:ext>
            </a:extLst>
          </p:cNvPr>
          <p:cNvCxnSpPr>
            <a:cxnSpLocks/>
          </p:cNvCxnSpPr>
          <p:nvPr/>
        </p:nvCxnSpPr>
        <p:spPr>
          <a:xfrm>
            <a:off x="6595872" y="3014539"/>
            <a:ext cx="475685" cy="6354"/>
          </a:xfrm>
          <a:prstGeom prst="line">
            <a:avLst/>
          </a:prstGeom>
          <a:noFill/>
          <a:ln w="254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63092D13-50DD-4967-BA84-3649CC70200A}"/>
              </a:ext>
            </a:extLst>
          </p:cNvPr>
          <p:cNvCxnSpPr>
            <a:cxnSpLocks/>
          </p:cNvCxnSpPr>
          <p:nvPr/>
        </p:nvCxnSpPr>
        <p:spPr>
          <a:xfrm>
            <a:off x="6848447" y="2595236"/>
            <a:ext cx="0" cy="751967"/>
          </a:xfrm>
          <a:prstGeom prst="line">
            <a:avLst/>
          </a:prstGeom>
          <a:noFill/>
          <a:ln w="25400" cap="flat" cmpd="sng" algn="ctr">
            <a:solidFill>
              <a:sysClr val="windowText" lastClr="000000"/>
            </a:solidFill>
            <a:prstDash val="solid"/>
            <a:miter lim="800000"/>
          </a:ln>
          <a:effectLst/>
        </p:spPr>
      </p:cxnSp>
      <p:sp>
        <p:nvSpPr>
          <p:cNvPr id="74" name="Content Placeholder 2">
            <a:extLst>
              <a:ext uri="{FF2B5EF4-FFF2-40B4-BE49-F238E27FC236}">
                <a16:creationId xmlns:a16="http://schemas.microsoft.com/office/drawing/2014/main" id="{ACF00F04-23FB-40FD-9DCD-AD0B6F658087}"/>
              </a:ext>
            </a:extLst>
          </p:cNvPr>
          <p:cNvSpPr txBox="1">
            <a:spLocks/>
          </p:cNvSpPr>
          <p:nvPr/>
        </p:nvSpPr>
        <p:spPr>
          <a:xfrm>
            <a:off x="7585163" y="2047923"/>
            <a:ext cx="4367536" cy="2099181"/>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solidFill>
              </a:rPr>
              <a:t>40.00 MW</a:t>
            </a:r>
          </a:p>
          <a:p>
            <a:r>
              <a:rPr lang="en-GB" b="0" dirty="0">
                <a:solidFill>
                  <a:schemeClr val="tx1"/>
                </a:solidFill>
              </a:rPr>
              <a:t>Connection Point</a:t>
            </a:r>
          </a:p>
          <a:p>
            <a:r>
              <a:rPr lang="en-GB" b="0" dirty="0">
                <a:solidFill>
                  <a:schemeClr val="tx1"/>
                </a:solidFill>
              </a:rPr>
              <a:t>0.98 pf</a:t>
            </a:r>
          </a:p>
          <a:p>
            <a:r>
              <a:rPr lang="en-GB" b="0" dirty="0">
                <a:solidFill>
                  <a:schemeClr val="tx1"/>
                </a:solidFill>
              </a:rPr>
              <a:t>Required reactive power 8.11 MVAr</a:t>
            </a:r>
          </a:p>
          <a:p>
            <a:r>
              <a:rPr lang="en-GB" b="0" dirty="0">
                <a:solidFill>
                  <a:schemeClr val="tx1"/>
                </a:solidFill>
              </a:rPr>
              <a:t>40.81 MVA</a:t>
            </a:r>
          </a:p>
          <a:p>
            <a:endParaRPr lang="en-GB" dirty="0"/>
          </a:p>
        </p:txBody>
      </p:sp>
      <p:sp>
        <p:nvSpPr>
          <p:cNvPr id="77" name="Content Placeholder 2">
            <a:extLst>
              <a:ext uri="{FF2B5EF4-FFF2-40B4-BE49-F238E27FC236}">
                <a16:creationId xmlns:a16="http://schemas.microsoft.com/office/drawing/2014/main" id="{32F41335-432A-4043-A86A-CC084276780B}"/>
              </a:ext>
            </a:extLst>
          </p:cNvPr>
          <p:cNvSpPr txBox="1">
            <a:spLocks/>
          </p:cNvSpPr>
          <p:nvPr/>
        </p:nvSpPr>
        <p:spPr>
          <a:xfrm>
            <a:off x="816416" y="2651439"/>
            <a:ext cx="2491739" cy="2698227"/>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dirty="0">
                <a:solidFill>
                  <a:schemeClr val="tx1"/>
                </a:solidFill>
              </a:rPr>
              <a:t>Assume 5% loss in MVAr in cables and across transformer</a:t>
            </a:r>
          </a:p>
          <a:p>
            <a:r>
              <a:rPr lang="en-GB" dirty="0">
                <a:solidFill>
                  <a:schemeClr val="tx1"/>
                </a:solidFill>
              </a:rPr>
              <a:t>40.00 MW</a:t>
            </a:r>
          </a:p>
          <a:p>
            <a:r>
              <a:rPr lang="en-GB" b="0" dirty="0">
                <a:solidFill>
                  <a:schemeClr val="tx1"/>
                </a:solidFill>
              </a:rPr>
              <a:t>8.53 MVAr</a:t>
            </a:r>
          </a:p>
          <a:p>
            <a:r>
              <a:rPr lang="en-GB" b="0" dirty="0">
                <a:solidFill>
                  <a:schemeClr val="tx1"/>
                </a:solidFill>
              </a:rPr>
              <a:t>40.90 MVA</a:t>
            </a:r>
          </a:p>
          <a:p>
            <a:r>
              <a:rPr lang="en-GB" b="0" dirty="0">
                <a:solidFill>
                  <a:schemeClr val="tx1"/>
                </a:solidFill>
              </a:rPr>
              <a:t>0.978 pf</a:t>
            </a:r>
          </a:p>
          <a:p>
            <a:endParaRPr lang="en-GB" b="0" dirty="0">
              <a:solidFill>
                <a:schemeClr val="tx1"/>
              </a:solidFill>
            </a:endParaRPr>
          </a:p>
          <a:p>
            <a:endParaRPr lang="en-GB" b="0" dirty="0">
              <a:solidFill>
                <a:schemeClr val="tx1"/>
              </a:solidFill>
            </a:endParaRPr>
          </a:p>
          <a:p>
            <a:endParaRPr lang="en-GB" dirty="0"/>
          </a:p>
        </p:txBody>
      </p:sp>
      <p:sp>
        <p:nvSpPr>
          <p:cNvPr id="80" name="Content Placeholder 2">
            <a:extLst>
              <a:ext uri="{FF2B5EF4-FFF2-40B4-BE49-F238E27FC236}">
                <a16:creationId xmlns:a16="http://schemas.microsoft.com/office/drawing/2014/main" id="{253A6F2A-1D6C-43B0-B934-824855093CC9}"/>
              </a:ext>
            </a:extLst>
          </p:cNvPr>
          <p:cNvSpPr txBox="1">
            <a:spLocks/>
          </p:cNvSpPr>
          <p:nvPr/>
        </p:nvSpPr>
        <p:spPr>
          <a:xfrm>
            <a:off x="7523632" y="4649289"/>
            <a:ext cx="4098789" cy="404085"/>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Registered Capacity of PPM (and facility) is 38.77 MW</a:t>
            </a:r>
          </a:p>
          <a:p>
            <a:r>
              <a:rPr lang="en-GB" sz="1400" b="0" dirty="0">
                <a:solidFill>
                  <a:schemeClr val="tx1"/>
                </a:solidFill>
              </a:rPr>
              <a:t>Need to have  42.33 MVA of inverter capacity for compliance with the ±0.95 pf requirement.</a:t>
            </a:r>
          </a:p>
          <a:p>
            <a:endParaRPr lang="en-GB" dirty="0"/>
          </a:p>
          <a:p>
            <a:endParaRPr lang="en-GB" b="0" dirty="0">
              <a:solidFill>
                <a:schemeClr val="tx1"/>
              </a:solidFill>
            </a:endParaRPr>
          </a:p>
          <a:p>
            <a:endParaRPr lang="en-GB" b="0" dirty="0">
              <a:solidFill>
                <a:schemeClr val="tx1"/>
              </a:solidFill>
            </a:endParaRPr>
          </a:p>
          <a:p>
            <a:endParaRPr lang="en-GB" dirty="0"/>
          </a:p>
        </p:txBody>
      </p:sp>
      <p:sp>
        <p:nvSpPr>
          <p:cNvPr id="61" name="TextBox 60">
            <a:extLst>
              <a:ext uri="{FF2B5EF4-FFF2-40B4-BE49-F238E27FC236}">
                <a16:creationId xmlns:a16="http://schemas.microsoft.com/office/drawing/2014/main" id="{A4D1D6D1-3190-4E79-8AE5-C89A76590A42}"/>
              </a:ext>
            </a:extLst>
          </p:cNvPr>
          <p:cNvSpPr txBox="1"/>
          <p:nvPr/>
        </p:nvSpPr>
        <p:spPr>
          <a:xfrm>
            <a:off x="6848447" y="2781891"/>
            <a:ext cx="675185" cy="213585"/>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cs typeface="Arial" panose="020B0604020202020204" pitchFamily="34" charset="0"/>
              </a:rPr>
              <a:t>132 kV CP</a:t>
            </a:r>
          </a:p>
        </p:txBody>
      </p:sp>
    </p:spTree>
    <p:extLst>
      <p:ext uri="{BB962C8B-B14F-4D97-AF65-F5344CB8AC3E}">
        <p14:creationId xmlns:p14="http://schemas.microsoft.com/office/powerpoint/2010/main" val="1090106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B9FD-7759-4D4B-A39A-12C7C4CE4EC9}"/>
              </a:ext>
            </a:extLst>
          </p:cNvPr>
          <p:cNvSpPr>
            <a:spLocks noGrp="1"/>
          </p:cNvSpPr>
          <p:nvPr>
            <p:ph type="title"/>
          </p:nvPr>
        </p:nvSpPr>
        <p:spPr/>
        <p:txBody>
          <a:bodyPr/>
          <a:lstStyle/>
          <a:p>
            <a:r>
              <a:rPr lang="en-GB" dirty="0"/>
              <a:t>Representation on circle diagram (for the connection point)</a:t>
            </a:r>
          </a:p>
        </p:txBody>
      </p:sp>
      <p:sp>
        <p:nvSpPr>
          <p:cNvPr id="4" name="Slide Number Placeholder 3">
            <a:extLst>
              <a:ext uri="{FF2B5EF4-FFF2-40B4-BE49-F238E27FC236}">
                <a16:creationId xmlns:a16="http://schemas.microsoft.com/office/drawing/2014/main" id="{15A57135-94A3-482E-B113-EE4E13D1CB02}"/>
              </a:ext>
            </a:extLst>
          </p:cNvPr>
          <p:cNvSpPr>
            <a:spLocks noGrp="1"/>
          </p:cNvSpPr>
          <p:nvPr>
            <p:ph type="sldNum" sz="quarter" idx="12"/>
          </p:nvPr>
        </p:nvSpPr>
        <p:spPr/>
        <p:txBody>
          <a:bodyPr/>
          <a:lstStyle/>
          <a:p>
            <a:fld id="{98FF217E-B86F-EA42-9607-BE163228A213}" type="slidenum">
              <a:rPr lang="en-GB" smtClean="0"/>
              <a:pPr/>
              <a:t>24</a:t>
            </a:fld>
            <a:endParaRPr lang="en-GB"/>
          </a:p>
        </p:txBody>
      </p:sp>
      <p:sp>
        <p:nvSpPr>
          <p:cNvPr id="5" name="Arc 4">
            <a:extLst>
              <a:ext uri="{FF2B5EF4-FFF2-40B4-BE49-F238E27FC236}">
                <a16:creationId xmlns:a16="http://schemas.microsoft.com/office/drawing/2014/main" id="{B8F7F85D-C84D-4ACD-B08F-8035EEEB2ECC}"/>
              </a:ext>
            </a:extLst>
          </p:cNvPr>
          <p:cNvSpPr/>
          <p:nvPr/>
        </p:nvSpPr>
        <p:spPr>
          <a:xfrm>
            <a:off x="2597436" y="2490859"/>
            <a:ext cx="6503401" cy="6503401"/>
          </a:xfrm>
          <a:prstGeom prst="arc">
            <a:avLst>
              <a:gd name="adj1" fmla="val 10808350"/>
              <a:gd name="adj2" fmla="val 0"/>
            </a:avLst>
          </a:prstGeom>
          <a:ln w="12700">
            <a:prstDash val="sysDash"/>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2D3B733E-2BAB-4A5C-8ED7-1469DAD47BC2}"/>
              </a:ext>
            </a:extLst>
          </p:cNvPr>
          <p:cNvCxnSpPr>
            <a:cxnSpLocks/>
          </p:cNvCxnSpPr>
          <p:nvPr/>
        </p:nvCxnSpPr>
        <p:spPr>
          <a:xfrm flipH="1">
            <a:off x="2370145" y="5730788"/>
            <a:ext cx="7090378" cy="0"/>
          </a:xfrm>
          <a:prstGeom prst="line">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FD691BB-FF89-4CA2-8D9F-A763FC32F51E}"/>
              </a:ext>
            </a:extLst>
          </p:cNvPr>
          <p:cNvCxnSpPr>
            <a:cxnSpLocks/>
          </p:cNvCxnSpPr>
          <p:nvPr/>
        </p:nvCxnSpPr>
        <p:spPr>
          <a:xfrm>
            <a:off x="5842887" y="2040562"/>
            <a:ext cx="0" cy="3894992"/>
          </a:xfrm>
          <a:prstGeom prst="line">
            <a:avLst/>
          </a:prstGeom>
          <a:ln>
            <a:head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054A150-7981-4C75-8A0C-8AFB05FB43D7}"/>
              </a:ext>
            </a:extLst>
          </p:cNvPr>
          <p:cNvCxnSpPr>
            <a:cxnSpLocks/>
          </p:cNvCxnSpPr>
          <p:nvPr/>
        </p:nvCxnSpPr>
        <p:spPr>
          <a:xfrm flipH="1" flipV="1">
            <a:off x="4290646" y="2902208"/>
            <a:ext cx="1552242" cy="2828580"/>
          </a:xfrm>
          <a:prstGeom prst="line">
            <a:avLst/>
          </a:prstGeom>
          <a:ln w="1270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A561F9-B24A-4FC1-8D7F-5A984D262E9E}"/>
              </a:ext>
            </a:extLst>
          </p:cNvPr>
          <p:cNvCxnSpPr>
            <a:cxnSpLocks/>
          </p:cNvCxnSpPr>
          <p:nvPr/>
        </p:nvCxnSpPr>
        <p:spPr>
          <a:xfrm flipV="1">
            <a:off x="5842887" y="2902208"/>
            <a:ext cx="1562748" cy="2828581"/>
          </a:xfrm>
          <a:prstGeom prst="line">
            <a:avLst/>
          </a:prstGeom>
          <a:ln w="1270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A7E1F50-A800-40A8-9C62-93717535DE7B}"/>
              </a:ext>
            </a:extLst>
          </p:cNvPr>
          <p:cNvCxnSpPr>
            <a:cxnSpLocks/>
          </p:cNvCxnSpPr>
          <p:nvPr/>
        </p:nvCxnSpPr>
        <p:spPr>
          <a:xfrm>
            <a:off x="3348384" y="2902208"/>
            <a:ext cx="49890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A24D61B-F9AA-43FA-ACB4-31DCCFD56E52}"/>
              </a:ext>
            </a:extLst>
          </p:cNvPr>
          <p:cNvCxnSpPr>
            <a:cxnSpLocks/>
          </p:cNvCxnSpPr>
          <p:nvPr/>
        </p:nvCxnSpPr>
        <p:spPr>
          <a:xfrm flipH="1" flipV="1">
            <a:off x="5330651" y="2523100"/>
            <a:ext cx="512236" cy="3207690"/>
          </a:xfrm>
          <a:prstGeom prst="line">
            <a:avLst/>
          </a:prstGeom>
          <a:ln w="127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1E58424-844B-4D6C-8BC4-B7716CD3F660}"/>
              </a:ext>
            </a:extLst>
          </p:cNvPr>
          <p:cNvCxnSpPr>
            <a:cxnSpLocks/>
          </p:cNvCxnSpPr>
          <p:nvPr/>
        </p:nvCxnSpPr>
        <p:spPr>
          <a:xfrm>
            <a:off x="3348384" y="2523100"/>
            <a:ext cx="49890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85212A1-18E9-4452-BFC0-548CBA4D5E65}"/>
              </a:ext>
            </a:extLst>
          </p:cNvPr>
          <p:cNvSpPr txBox="1"/>
          <p:nvPr/>
        </p:nvSpPr>
        <p:spPr>
          <a:xfrm>
            <a:off x="8293357" y="2309720"/>
            <a:ext cx="2208661" cy="369332"/>
          </a:xfrm>
          <a:prstGeom prst="rect">
            <a:avLst/>
          </a:prstGeom>
          <a:noFill/>
        </p:spPr>
        <p:txBody>
          <a:bodyPr wrap="square" rtlCol="0">
            <a:spAutoFit/>
          </a:bodyPr>
          <a:lstStyle/>
          <a:p>
            <a:r>
              <a:rPr lang="en-GB" dirty="0"/>
              <a:t>40 MW</a:t>
            </a:r>
          </a:p>
        </p:txBody>
      </p:sp>
      <p:sp>
        <p:nvSpPr>
          <p:cNvPr id="34" name="TextBox 33">
            <a:extLst>
              <a:ext uri="{FF2B5EF4-FFF2-40B4-BE49-F238E27FC236}">
                <a16:creationId xmlns:a16="http://schemas.microsoft.com/office/drawing/2014/main" id="{018A531C-7C48-453E-AAC6-A9F8A39FF340}"/>
              </a:ext>
            </a:extLst>
          </p:cNvPr>
          <p:cNvSpPr txBox="1"/>
          <p:nvPr/>
        </p:nvSpPr>
        <p:spPr>
          <a:xfrm>
            <a:off x="8327569" y="2711293"/>
            <a:ext cx="3506479" cy="369332"/>
          </a:xfrm>
          <a:prstGeom prst="rect">
            <a:avLst/>
          </a:prstGeom>
          <a:noFill/>
        </p:spPr>
        <p:txBody>
          <a:bodyPr wrap="square" rtlCol="0">
            <a:spAutoFit/>
          </a:bodyPr>
          <a:lstStyle/>
          <a:p>
            <a:r>
              <a:rPr lang="en-GB" dirty="0"/>
              <a:t>38.77 MW Registered Capacity</a:t>
            </a:r>
          </a:p>
        </p:txBody>
      </p:sp>
      <p:cxnSp>
        <p:nvCxnSpPr>
          <p:cNvPr id="36" name="Straight Arrow Connector 35">
            <a:extLst>
              <a:ext uri="{FF2B5EF4-FFF2-40B4-BE49-F238E27FC236}">
                <a16:creationId xmlns:a16="http://schemas.microsoft.com/office/drawing/2014/main" id="{56C2E9BD-43E6-4527-B768-640287671432}"/>
              </a:ext>
            </a:extLst>
          </p:cNvPr>
          <p:cNvCxnSpPr>
            <a:cxnSpLocks/>
          </p:cNvCxnSpPr>
          <p:nvPr/>
        </p:nvCxnSpPr>
        <p:spPr>
          <a:xfrm flipV="1">
            <a:off x="8539316" y="3614953"/>
            <a:ext cx="549022" cy="280219"/>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88A717DD-FDAE-41F5-B7D8-68E2EF428C09}"/>
              </a:ext>
            </a:extLst>
          </p:cNvPr>
          <p:cNvSpPr txBox="1"/>
          <p:nvPr/>
        </p:nvSpPr>
        <p:spPr>
          <a:xfrm>
            <a:off x="9033387" y="3404423"/>
            <a:ext cx="3033252" cy="369332"/>
          </a:xfrm>
          <a:prstGeom prst="rect">
            <a:avLst/>
          </a:prstGeom>
          <a:noFill/>
        </p:spPr>
        <p:txBody>
          <a:bodyPr wrap="square" rtlCol="0">
            <a:spAutoFit/>
          </a:bodyPr>
          <a:lstStyle/>
          <a:p>
            <a:r>
              <a:rPr lang="en-GB" dirty="0"/>
              <a:t>40.81 MVA capability locus</a:t>
            </a:r>
          </a:p>
        </p:txBody>
      </p:sp>
      <p:sp>
        <p:nvSpPr>
          <p:cNvPr id="38" name="TextBox 37">
            <a:extLst>
              <a:ext uri="{FF2B5EF4-FFF2-40B4-BE49-F238E27FC236}">
                <a16:creationId xmlns:a16="http://schemas.microsoft.com/office/drawing/2014/main" id="{FC9F97EF-5B0E-4E8E-860C-9DCC46D56E8F}"/>
              </a:ext>
            </a:extLst>
          </p:cNvPr>
          <p:cNvSpPr txBox="1"/>
          <p:nvPr/>
        </p:nvSpPr>
        <p:spPr>
          <a:xfrm>
            <a:off x="458440" y="2095469"/>
            <a:ext cx="3720646" cy="338554"/>
          </a:xfrm>
          <a:prstGeom prst="rect">
            <a:avLst/>
          </a:prstGeom>
          <a:noFill/>
        </p:spPr>
        <p:txBody>
          <a:bodyPr wrap="square" rtlCol="0">
            <a:spAutoFit/>
          </a:bodyPr>
          <a:lstStyle/>
          <a:p>
            <a:r>
              <a:rPr lang="en-GB" sz="1600" dirty="0"/>
              <a:t>At PGM terminals: 40.90MVA, 0.978 pf </a:t>
            </a:r>
          </a:p>
        </p:txBody>
      </p:sp>
      <p:cxnSp>
        <p:nvCxnSpPr>
          <p:cNvPr id="40" name="Straight Arrow Connector 39">
            <a:extLst>
              <a:ext uri="{FF2B5EF4-FFF2-40B4-BE49-F238E27FC236}">
                <a16:creationId xmlns:a16="http://schemas.microsoft.com/office/drawing/2014/main" id="{8F9EFED6-F240-459D-99C2-2EDCE78BBD73}"/>
              </a:ext>
            </a:extLst>
          </p:cNvPr>
          <p:cNvCxnSpPr>
            <a:cxnSpLocks/>
          </p:cNvCxnSpPr>
          <p:nvPr/>
        </p:nvCxnSpPr>
        <p:spPr>
          <a:xfrm>
            <a:off x="4975240" y="1921550"/>
            <a:ext cx="324439" cy="5519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9AA06E5D-62F3-4C00-A3E7-71BD96542BB6}"/>
              </a:ext>
            </a:extLst>
          </p:cNvPr>
          <p:cNvSpPr txBox="1"/>
          <p:nvPr/>
        </p:nvSpPr>
        <p:spPr>
          <a:xfrm>
            <a:off x="5054545" y="1756947"/>
            <a:ext cx="1724593" cy="276999"/>
          </a:xfrm>
          <a:prstGeom prst="rect">
            <a:avLst/>
          </a:prstGeom>
          <a:noFill/>
        </p:spPr>
        <p:txBody>
          <a:bodyPr wrap="square" rtlCol="0">
            <a:spAutoFit/>
          </a:bodyPr>
          <a:lstStyle/>
          <a:p>
            <a:pPr algn="ctr"/>
            <a:r>
              <a:rPr lang="en-GB" sz="1200" i="1" dirty="0">
                <a:solidFill>
                  <a:schemeClr val="tx2"/>
                </a:solidFill>
              </a:rPr>
              <a:t>Active power</a:t>
            </a:r>
          </a:p>
        </p:txBody>
      </p:sp>
      <p:sp>
        <p:nvSpPr>
          <p:cNvPr id="45" name="TextBox 44">
            <a:extLst>
              <a:ext uri="{FF2B5EF4-FFF2-40B4-BE49-F238E27FC236}">
                <a16:creationId xmlns:a16="http://schemas.microsoft.com/office/drawing/2014/main" id="{AB4C72BE-A083-48F5-B7B8-6F49B321C819}"/>
              </a:ext>
            </a:extLst>
          </p:cNvPr>
          <p:cNvSpPr txBox="1"/>
          <p:nvPr/>
        </p:nvSpPr>
        <p:spPr>
          <a:xfrm>
            <a:off x="9397864" y="5592288"/>
            <a:ext cx="1842713" cy="276999"/>
          </a:xfrm>
          <a:prstGeom prst="rect">
            <a:avLst/>
          </a:prstGeom>
          <a:noFill/>
        </p:spPr>
        <p:txBody>
          <a:bodyPr wrap="square" rtlCol="0">
            <a:spAutoFit/>
          </a:bodyPr>
          <a:lstStyle/>
          <a:p>
            <a:pPr algn="ctr"/>
            <a:r>
              <a:rPr lang="en-GB" sz="1200" i="1" dirty="0">
                <a:solidFill>
                  <a:schemeClr val="tx2"/>
                </a:solidFill>
              </a:rPr>
              <a:t>Lagging reactive power</a:t>
            </a:r>
          </a:p>
        </p:txBody>
      </p:sp>
      <p:sp>
        <p:nvSpPr>
          <p:cNvPr id="46" name="TextBox 45">
            <a:extLst>
              <a:ext uri="{FF2B5EF4-FFF2-40B4-BE49-F238E27FC236}">
                <a16:creationId xmlns:a16="http://schemas.microsoft.com/office/drawing/2014/main" id="{54FC3A8F-EF2D-4C5A-9933-9A3AA2A418E3}"/>
              </a:ext>
            </a:extLst>
          </p:cNvPr>
          <p:cNvSpPr txBox="1"/>
          <p:nvPr/>
        </p:nvSpPr>
        <p:spPr>
          <a:xfrm>
            <a:off x="549114" y="5580287"/>
            <a:ext cx="1842713" cy="276999"/>
          </a:xfrm>
          <a:prstGeom prst="rect">
            <a:avLst/>
          </a:prstGeom>
          <a:noFill/>
        </p:spPr>
        <p:txBody>
          <a:bodyPr wrap="square" rtlCol="0">
            <a:spAutoFit/>
          </a:bodyPr>
          <a:lstStyle/>
          <a:p>
            <a:pPr algn="ctr"/>
            <a:r>
              <a:rPr lang="en-GB" sz="1200" i="1" dirty="0">
                <a:solidFill>
                  <a:schemeClr val="tx2"/>
                </a:solidFill>
              </a:rPr>
              <a:t>Leading reactive power</a:t>
            </a:r>
          </a:p>
        </p:txBody>
      </p:sp>
      <p:sp>
        <p:nvSpPr>
          <p:cNvPr id="48" name="TextBox 47">
            <a:extLst>
              <a:ext uri="{FF2B5EF4-FFF2-40B4-BE49-F238E27FC236}">
                <a16:creationId xmlns:a16="http://schemas.microsoft.com/office/drawing/2014/main" id="{B007669E-E6AC-4167-AEC3-58483E66C96C}"/>
              </a:ext>
            </a:extLst>
          </p:cNvPr>
          <p:cNvSpPr txBox="1"/>
          <p:nvPr/>
        </p:nvSpPr>
        <p:spPr>
          <a:xfrm>
            <a:off x="4932171" y="3880516"/>
            <a:ext cx="1724593" cy="461665"/>
          </a:xfrm>
          <a:prstGeom prst="rect">
            <a:avLst/>
          </a:prstGeom>
          <a:noFill/>
        </p:spPr>
        <p:txBody>
          <a:bodyPr wrap="square" rtlCol="0">
            <a:spAutoFit/>
          </a:bodyPr>
          <a:lstStyle/>
          <a:p>
            <a:pPr algn="ctr"/>
            <a:r>
              <a:rPr lang="en-GB" sz="1200" i="1" dirty="0">
                <a:solidFill>
                  <a:schemeClr val="tx2"/>
                </a:solidFill>
              </a:rPr>
              <a:t>Reactive range</a:t>
            </a:r>
            <a:br>
              <a:rPr lang="en-GB" sz="1200" i="1" dirty="0">
                <a:solidFill>
                  <a:schemeClr val="tx2"/>
                </a:solidFill>
              </a:rPr>
            </a:br>
            <a:r>
              <a:rPr lang="en-GB" sz="1200" i="1" dirty="0">
                <a:solidFill>
                  <a:schemeClr val="tx2"/>
                </a:solidFill>
              </a:rPr>
              <a:t>± 0.95 pf</a:t>
            </a:r>
          </a:p>
        </p:txBody>
      </p:sp>
      <p:cxnSp>
        <p:nvCxnSpPr>
          <p:cNvPr id="50" name="Straight Arrow Connector 49">
            <a:extLst>
              <a:ext uri="{FF2B5EF4-FFF2-40B4-BE49-F238E27FC236}">
                <a16:creationId xmlns:a16="http://schemas.microsoft.com/office/drawing/2014/main" id="{29C46741-977E-4A7D-A7A4-29650069056A}"/>
              </a:ext>
            </a:extLst>
          </p:cNvPr>
          <p:cNvCxnSpPr>
            <a:cxnSpLocks/>
          </p:cNvCxnSpPr>
          <p:nvPr/>
        </p:nvCxnSpPr>
        <p:spPr>
          <a:xfrm>
            <a:off x="6371303" y="4019015"/>
            <a:ext cx="4350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6A6B8B7-EA6F-4FA3-9D83-8422A95B3C3C}"/>
              </a:ext>
            </a:extLst>
          </p:cNvPr>
          <p:cNvCxnSpPr/>
          <p:nvPr/>
        </p:nvCxnSpPr>
        <p:spPr>
          <a:xfrm flipH="1">
            <a:off x="4889090" y="4019015"/>
            <a:ext cx="3309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6AEF1E9-DE23-488A-960B-0C9E137AD773}"/>
              </a:ext>
            </a:extLst>
          </p:cNvPr>
          <p:cNvCxnSpPr>
            <a:cxnSpLocks/>
          </p:cNvCxnSpPr>
          <p:nvPr/>
        </p:nvCxnSpPr>
        <p:spPr>
          <a:xfrm flipH="1" flipV="1">
            <a:off x="4897087" y="2588146"/>
            <a:ext cx="964076" cy="313078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8C12658-31BE-4D53-B712-F6B8BB147014}"/>
              </a:ext>
            </a:extLst>
          </p:cNvPr>
          <p:cNvCxnSpPr>
            <a:cxnSpLocks/>
          </p:cNvCxnSpPr>
          <p:nvPr/>
        </p:nvCxnSpPr>
        <p:spPr>
          <a:xfrm flipV="1">
            <a:off x="4884701" y="2532411"/>
            <a:ext cx="451088" cy="60981"/>
          </a:xfrm>
          <a:prstGeom prst="line">
            <a:avLst/>
          </a:prstGeom>
          <a:ln w="12700">
            <a:solidFill>
              <a:schemeClr val="accent6"/>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73A6EEEE-A2BA-48D0-870B-328BFFA10C07}"/>
              </a:ext>
            </a:extLst>
          </p:cNvPr>
          <p:cNvSpPr txBox="1"/>
          <p:nvPr/>
        </p:nvSpPr>
        <p:spPr>
          <a:xfrm>
            <a:off x="1823245" y="1582996"/>
            <a:ext cx="4019643" cy="338554"/>
          </a:xfrm>
          <a:prstGeom prst="rect">
            <a:avLst/>
          </a:prstGeom>
          <a:noFill/>
        </p:spPr>
        <p:txBody>
          <a:bodyPr wrap="square" rtlCol="0">
            <a:spAutoFit/>
          </a:bodyPr>
          <a:lstStyle/>
          <a:p>
            <a:r>
              <a:rPr lang="en-GB" sz="1600" dirty="0"/>
              <a:t>Desired operating point: 40 MW, 0.98 pf</a:t>
            </a:r>
          </a:p>
        </p:txBody>
      </p:sp>
      <p:cxnSp>
        <p:nvCxnSpPr>
          <p:cNvPr id="31" name="Straight Arrow Connector 30">
            <a:extLst>
              <a:ext uri="{FF2B5EF4-FFF2-40B4-BE49-F238E27FC236}">
                <a16:creationId xmlns:a16="http://schemas.microsoft.com/office/drawing/2014/main" id="{8974012C-79EE-4AF9-95D4-48DA12D254B6}"/>
              </a:ext>
            </a:extLst>
          </p:cNvPr>
          <p:cNvCxnSpPr>
            <a:cxnSpLocks/>
          </p:cNvCxnSpPr>
          <p:nvPr/>
        </p:nvCxnSpPr>
        <p:spPr>
          <a:xfrm>
            <a:off x="4026310" y="2286094"/>
            <a:ext cx="843435" cy="3056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3380609-8F59-49D7-986A-7DD32F1D0D3D}"/>
              </a:ext>
            </a:extLst>
          </p:cNvPr>
          <p:cNvCxnSpPr>
            <a:cxnSpLocks/>
          </p:cNvCxnSpPr>
          <p:nvPr/>
        </p:nvCxnSpPr>
        <p:spPr>
          <a:xfrm>
            <a:off x="6795211" y="2281402"/>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CE45A3B3-0F65-45BA-B617-62B49720B930}"/>
              </a:ext>
            </a:extLst>
          </p:cNvPr>
          <p:cNvGrpSpPr/>
          <p:nvPr/>
        </p:nvGrpSpPr>
        <p:grpSpPr>
          <a:xfrm rot="21023405">
            <a:off x="5226626" y="2534722"/>
            <a:ext cx="109383" cy="88589"/>
            <a:chOff x="6795211" y="2192813"/>
            <a:chExt cx="109383" cy="88589"/>
          </a:xfrm>
        </p:grpSpPr>
        <p:cxnSp>
          <p:nvCxnSpPr>
            <p:cNvPr id="42" name="Straight Connector 41">
              <a:extLst>
                <a:ext uri="{FF2B5EF4-FFF2-40B4-BE49-F238E27FC236}">
                  <a16:creationId xmlns:a16="http://schemas.microsoft.com/office/drawing/2014/main" id="{AFD68839-A717-4F0C-9EEA-818C16A1BA3A}"/>
                </a:ext>
              </a:extLst>
            </p:cNvPr>
            <p:cNvCxnSpPr>
              <a:cxnSpLocks/>
            </p:cNvCxnSpPr>
            <p:nvPr/>
          </p:nvCxnSpPr>
          <p:spPr>
            <a:xfrm>
              <a:off x="6795211" y="2281402"/>
              <a:ext cx="10938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B58CB50-09F7-46D9-BEEA-92A8DE518692}"/>
                </a:ext>
              </a:extLst>
            </p:cNvPr>
            <p:cNvCxnSpPr>
              <a:cxnSpLocks/>
            </p:cNvCxnSpPr>
            <p:nvPr/>
          </p:nvCxnSpPr>
          <p:spPr>
            <a:xfrm flipV="1">
              <a:off x="6795211" y="2192813"/>
              <a:ext cx="0" cy="8858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9763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5FBD-57AF-495B-886E-619B9A3E8FC9}"/>
              </a:ext>
            </a:extLst>
          </p:cNvPr>
          <p:cNvSpPr>
            <a:spLocks noGrp="1"/>
          </p:cNvSpPr>
          <p:nvPr>
            <p:ph type="title"/>
          </p:nvPr>
        </p:nvSpPr>
        <p:spPr/>
        <p:txBody>
          <a:bodyPr/>
          <a:lstStyle/>
          <a:p>
            <a:r>
              <a:rPr lang="en-GB" dirty="0"/>
              <a:t>Connection Contract for the 40 MW example</a:t>
            </a:r>
          </a:p>
        </p:txBody>
      </p:sp>
      <p:sp>
        <p:nvSpPr>
          <p:cNvPr id="3" name="Content Placeholder 2">
            <a:extLst>
              <a:ext uri="{FF2B5EF4-FFF2-40B4-BE49-F238E27FC236}">
                <a16:creationId xmlns:a16="http://schemas.microsoft.com/office/drawing/2014/main" id="{4692CDF8-F03D-4C6D-A4B7-1842FA6876CE}"/>
              </a:ext>
            </a:extLst>
          </p:cNvPr>
          <p:cNvSpPr>
            <a:spLocks noGrp="1"/>
          </p:cNvSpPr>
          <p:nvPr>
            <p:ph idx="1"/>
          </p:nvPr>
        </p:nvSpPr>
        <p:spPr/>
        <p:txBody>
          <a:bodyPr/>
          <a:lstStyle/>
          <a:p>
            <a:r>
              <a:rPr lang="en-GB" dirty="0"/>
              <a:t>Maximum Export Capacity (MEC) is something to be agreed between the DNO and the Generator.  For this site it could be either</a:t>
            </a:r>
          </a:p>
          <a:p>
            <a:pPr marL="350838" lvl="1" indent="-342900">
              <a:buFont typeface="Arial" panose="020B0604020202020204" pitchFamily="34" charset="0"/>
              <a:buChar char="•"/>
            </a:pPr>
            <a:r>
              <a:rPr lang="en-GB" dirty="0"/>
              <a:t>40.81 MVA @ 0.98 pf (</a:t>
            </a:r>
            <a:r>
              <a:rPr lang="en-GB" dirty="0" err="1"/>
              <a:t>ie</a:t>
            </a:r>
            <a:r>
              <a:rPr lang="en-GB" dirty="0"/>
              <a:t> 40 MW)</a:t>
            </a:r>
          </a:p>
          <a:p>
            <a:r>
              <a:rPr lang="en-GB" dirty="0"/>
              <a:t>Or </a:t>
            </a:r>
          </a:p>
          <a:p>
            <a:pPr marL="350838" lvl="1" indent="-342900">
              <a:buFont typeface="Arial" panose="020B0604020202020204" pitchFamily="34" charset="0"/>
              <a:buChar char="•"/>
            </a:pPr>
            <a:r>
              <a:rPr lang="en-GB" dirty="0"/>
              <a:t>40.81 MVA @ 0.95 pf (</a:t>
            </a:r>
            <a:r>
              <a:rPr lang="en-GB" dirty="0" err="1"/>
              <a:t>ie</a:t>
            </a:r>
            <a:r>
              <a:rPr lang="en-GB" dirty="0"/>
              <a:t> 38.77 MW) </a:t>
            </a:r>
          </a:p>
          <a:p>
            <a:r>
              <a:rPr lang="en-GB" dirty="0"/>
              <a:t>The first of these is probably more useful, particularly if this is the agreed expected normal operating regime, recognizing that capability to operate at 0.95 pf is a G99 requirement anyway</a:t>
            </a:r>
          </a:p>
          <a:p>
            <a:r>
              <a:rPr lang="en-GB" dirty="0"/>
              <a:t>The Registered Capacity of the PGM is 38.77 MW</a:t>
            </a:r>
          </a:p>
          <a:p>
            <a:r>
              <a:rPr lang="en-GB" dirty="0"/>
              <a:t>The Registered Capacity of the facility (for triggering medium or large power station classification) is also 38.77 MW (assuming no other generation on site)</a:t>
            </a:r>
          </a:p>
          <a:p>
            <a:endParaRPr lang="en-GB" dirty="0"/>
          </a:p>
        </p:txBody>
      </p:sp>
      <p:sp>
        <p:nvSpPr>
          <p:cNvPr id="4" name="Slide Number Placeholder 3">
            <a:extLst>
              <a:ext uri="{FF2B5EF4-FFF2-40B4-BE49-F238E27FC236}">
                <a16:creationId xmlns:a16="http://schemas.microsoft.com/office/drawing/2014/main" id="{D16E8EC9-1AEB-44ED-AFD4-E709AAFF52F9}"/>
              </a:ext>
            </a:extLst>
          </p:cNvPr>
          <p:cNvSpPr>
            <a:spLocks noGrp="1"/>
          </p:cNvSpPr>
          <p:nvPr>
            <p:ph type="sldNum" sz="quarter" idx="12"/>
          </p:nvPr>
        </p:nvSpPr>
        <p:spPr/>
        <p:txBody>
          <a:bodyPr/>
          <a:lstStyle/>
          <a:p>
            <a:fld id="{98FF217E-B86F-EA42-9607-BE163228A213}" type="slidenum">
              <a:rPr lang="en-GB" smtClean="0"/>
              <a:pPr/>
              <a:t>25</a:t>
            </a:fld>
            <a:endParaRPr lang="en-GB"/>
          </a:p>
        </p:txBody>
      </p:sp>
    </p:spTree>
    <p:extLst>
      <p:ext uri="{BB962C8B-B14F-4D97-AF65-F5344CB8AC3E}">
        <p14:creationId xmlns:p14="http://schemas.microsoft.com/office/powerpoint/2010/main" val="3729643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D5927-132C-4F6D-9940-E97DC36F6864}"/>
              </a:ext>
            </a:extLst>
          </p:cNvPr>
          <p:cNvSpPr>
            <a:spLocks noGrp="1"/>
          </p:cNvSpPr>
          <p:nvPr>
            <p:ph type="title"/>
          </p:nvPr>
        </p:nvSpPr>
        <p:spPr/>
        <p:txBody>
          <a:bodyPr/>
          <a:lstStyle/>
          <a:p>
            <a:r>
              <a:rPr lang="en-GB" dirty="0"/>
              <a:t>Registered Capacity </a:t>
            </a:r>
            <a:r>
              <a:rPr lang="en-GB"/>
              <a:t>– proposed note </a:t>
            </a:r>
            <a:r>
              <a:rPr lang="en-GB" dirty="0"/>
              <a:t>for guides</a:t>
            </a:r>
          </a:p>
        </p:txBody>
      </p:sp>
      <p:sp>
        <p:nvSpPr>
          <p:cNvPr id="3" name="Content Placeholder 2">
            <a:extLst>
              <a:ext uri="{FF2B5EF4-FFF2-40B4-BE49-F238E27FC236}">
                <a16:creationId xmlns:a16="http://schemas.microsoft.com/office/drawing/2014/main" id="{89C6BB25-D95E-41D8-9969-F68FB04CACC6}"/>
              </a:ext>
            </a:extLst>
          </p:cNvPr>
          <p:cNvSpPr>
            <a:spLocks noGrp="1"/>
          </p:cNvSpPr>
          <p:nvPr>
            <p:ph idx="1"/>
          </p:nvPr>
        </p:nvSpPr>
        <p:spPr>
          <a:xfrm>
            <a:off x="720000" y="1449000"/>
            <a:ext cx="11083554" cy="3960000"/>
          </a:xfrm>
        </p:spPr>
        <p:txBody>
          <a:bodyPr/>
          <a:lstStyle/>
          <a:p>
            <a:pPr>
              <a:lnSpc>
                <a:spcPct val="110000"/>
              </a:lnSpc>
            </a:pPr>
            <a:r>
              <a:rPr lang="en-GB" sz="1400" b="0" dirty="0"/>
              <a:t>Registered Capacity is the Active Power (kW) of the Power Generating Module (or Facility).  A technical capability of 0.95 power factor is generally required at the Connection Point.</a:t>
            </a:r>
          </a:p>
          <a:p>
            <a:pPr>
              <a:lnSpc>
                <a:spcPct val="110000"/>
              </a:lnSpc>
            </a:pPr>
            <a:r>
              <a:rPr lang="en-GB" sz="1400" b="0" dirty="0"/>
              <a:t>There could be an active and reactive power loss between the Power Generating Module and the Connection Point.  The active power loss is small and usually ignored in practice.</a:t>
            </a:r>
          </a:p>
          <a:p>
            <a:pPr>
              <a:lnSpc>
                <a:spcPct val="110000"/>
              </a:lnSpc>
            </a:pPr>
            <a:r>
              <a:rPr lang="en-GB" sz="1400" b="0" dirty="0"/>
              <a:t>The Standard Application Form asks for maximum active and reactive export power as well as the Registered Capacity and notes that the Registered Capacity can apply to:</a:t>
            </a:r>
          </a:p>
          <a:p>
            <a:pPr marL="285750" indent="-285750">
              <a:lnSpc>
                <a:spcPct val="110000"/>
              </a:lnSpc>
              <a:buAutoNum type="romanLcParenR"/>
            </a:pPr>
            <a:r>
              <a:rPr lang="en-GB" sz="1400" b="0" dirty="0"/>
              <a:t>a Power Generating Facility. This is the total maximum Active Power capacity of the Power Generating Module(s) in the Power Generating Facility, minus the (parasitic) power consumed by the generation process. For a Power Generating Facility with no other site demand you should take account of the requirement to produce Reactive Power at the Connection Point which will mean considering other equipment such as transformers and cables connecting the Generating Units to the Connection Point. For a Power Generating Facility embedded in a private network with demand it is recommended that you discuss the requirement for the production of Reactive Power with the DNO. Hence the Registered Capacity (kW) will generally be less the than Apparent Power (kVA).</a:t>
            </a:r>
          </a:p>
          <a:p>
            <a:pPr marL="269875" indent="-269875">
              <a:lnSpc>
                <a:spcPct val="110000"/>
              </a:lnSpc>
              <a:buAutoNum type="romanLcParenR"/>
            </a:pPr>
            <a:r>
              <a:rPr lang="en-GB" sz="1400" b="0" dirty="0"/>
              <a:t>a Power Generating Module. This is the maximum Active Power capacity of the Generating Unit(s) comprising the Power Generating Module, minus the (parasitic) power consumed by the generation process. It needs to take account of the requirement to produce Reactive Power, and whether this is at the Connection Point or at the Module terminals. Hence the Registered Capacity (kW) will generally be less than the Apparent Power (kVA). Where a Power Generating Module comprises inverters, the maximum Active Power capacity of the Generating Unit(s) is the lesser of the Inverter(s) rating or the rating of  the energy source.</a:t>
            </a:r>
          </a:p>
          <a:p>
            <a:pPr>
              <a:lnSpc>
                <a:spcPct val="100000"/>
              </a:lnSpc>
            </a:pPr>
            <a:endParaRPr lang="en-GB" sz="1200" b="0" dirty="0"/>
          </a:p>
        </p:txBody>
      </p:sp>
      <p:sp>
        <p:nvSpPr>
          <p:cNvPr id="4" name="Slide Number Placeholder 3">
            <a:extLst>
              <a:ext uri="{FF2B5EF4-FFF2-40B4-BE49-F238E27FC236}">
                <a16:creationId xmlns:a16="http://schemas.microsoft.com/office/drawing/2014/main" id="{51B14CA2-9EBC-47E7-BEC5-C4AC5F339572}"/>
              </a:ext>
            </a:extLst>
          </p:cNvPr>
          <p:cNvSpPr>
            <a:spLocks noGrp="1"/>
          </p:cNvSpPr>
          <p:nvPr>
            <p:ph type="sldNum" sz="quarter" idx="12"/>
          </p:nvPr>
        </p:nvSpPr>
        <p:spPr/>
        <p:txBody>
          <a:bodyPr/>
          <a:lstStyle/>
          <a:p>
            <a:fld id="{98FF217E-B86F-EA42-9607-BE163228A213}" type="slidenum">
              <a:rPr lang="en-GB" smtClean="0"/>
              <a:pPr/>
              <a:t>26</a:t>
            </a:fld>
            <a:endParaRPr lang="en-GB"/>
          </a:p>
        </p:txBody>
      </p:sp>
    </p:spTree>
    <p:extLst>
      <p:ext uri="{BB962C8B-B14F-4D97-AF65-F5344CB8AC3E}">
        <p14:creationId xmlns:p14="http://schemas.microsoft.com/office/powerpoint/2010/main" val="2844845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BAADC-B4E6-41E9-9245-649EB9360EDE}"/>
              </a:ext>
            </a:extLst>
          </p:cNvPr>
          <p:cNvSpPr>
            <a:spLocks noGrp="1"/>
          </p:cNvSpPr>
          <p:nvPr>
            <p:ph type="ctrTitle"/>
          </p:nvPr>
        </p:nvSpPr>
        <p:spPr/>
        <p:txBody>
          <a:bodyPr/>
          <a:lstStyle/>
          <a:p>
            <a:r>
              <a:rPr lang="en-GB" dirty="0"/>
              <a:t>Examples of RCs of PGMs and Facilities, including where there is demand in the Facility.</a:t>
            </a:r>
          </a:p>
        </p:txBody>
      </p:sp>
      <p:sp>
        <p:nvSpPr>
          <p:cNvPr id="3" name="Slide Number Placeholder 2">
            <a:extLst>
              <a:ext uri="{FF2B5EF4-FFF2-40B4-BE49-F238E27FC236}">
                <a16:creationId xmlns:a16="http://schemas.microsoft.com/office/drawing/2014/main" id="{A9B88576-BB76-4DD8-BC11-ECF73F60B949}"/>
              </a:ext>
            </a:extLst>
          </p:cNvPr>
          <p:cNvSpPr>
            <a:spLocks noGrp="1"/>
          </p:cNvSpPr>
          <p:nvPr>
            <p:ph type="sldNum" sz="quarter" idx="12"/>
          </p:nvPr>
        </p:nvSpPr>
        <p:spPr/>
        <p:txBody>
          <a:bodyPr/>
          <a:lstStyle/>
          <a:p>
            <a:fld id="{98FF217E-B86F-EA42-9607-BE163228A213}" type="slidenum">
              <a:rPr lang="en-GB" smtClean="0"/>
              <a:t>27</a:t>
            </a:fld>
            <a:endParaRPr lang="en-GB"/>
          </a:p>
        </p:txBody>
      </p:sp>
    </p:spTree>
    <p:extLst>
      <p:ext uri="{BB962C8B-B14F-4D97-AF65-F5344CB8AC3E}">
        <p14:creationId xmlns:p14="http://schemas.microsoft.com/office/powerpoint/2010/main" val="1433872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F462-9690-44A4-8FBB-19FA91F837CB}"/>
              </a:ext>
            </a:extLst>
          </p:cNvPr>
          <p:cNvSpPr>
            <a:spLocks noGrp="1"/>
          </p:cNvSpPr>
          <p:nvPr>
            <p:ph type="title"/>
          </p:nvPr>
        </p:nvSpPr>
        <p:spPr/>
        <p:txBody>
          <a:bodyPr/>
          <a:lstStyle/>
          <a:p>
            <a:r>
              <a:rPr lang="en-GB" dirty="0"/>
              <a:t>PPM and SPGM</a:t>
            </a:r>
          </a:p>
        </p:txBody>
      </p:sp>
      <p:sp>
        <p:nvSpPr>
          <p:cNvPr id="4" name="Slide Number Placeholder 3">
            <a:extLst>
              <a:ext uri="{FF2B5EF4-FFF2-40B4-BE49-F238E27FC236}">
                <a16:creationId xmlns:a16="http://schemas.microsoft.com/office/drawing/2014/main" id="{235D9EC5-0D5C-4F58-BAA9-7AD1474E6032}"/>
              </a:ext>
            </a:extLst>
          </p:cNvPr>
          <p:cNvSpPr>
            <a:spLocks noGrp="1"/>
          </p:cNvSpPr>
          <p:nvPr>
            <p:ph type="sldNum" sz="quarter" idx="12"/>
          </p:nvPr>
        </p:nvSpPr>
        <p:spPr/>
        <p:txBody>
          <a:bodyPr/>
          <a:lstStyle/>
          <a:p>
            <a:fld id="{98FF217E-B86F-EA42-9607-BE163228A213}" type="slidenum">
              <a:rPr lang="en-GB" smtClean="0"/>
              <a:pPr/>
              <a:t>28</a:t>
            </a:fld>
            <a:endParaRPr lang="en-GB"/>
          </a:p>
        </p:txBody>
      </p:sp>
      <p:sp>
        <p:nvSpPr>
          <p:cNvPr id="10" name="Rectangle 9">
            <a:extLst>
              <a:ext uri="{FF2B5EF4-FFF2-40B4-BE49-F238E27FC236}">
                <a16:creationId xmlns:a16="http://schemas.microsoft.com/office/drawing/2014/main" id="{5B01D9B0-1237-451E-8D8A-98B35FD03354}"/>
              </a:ext>
            </a:extLst>
          </p:cNvPr>
          <p:cNvSpPr/>
          <p:nvPr/>
        </p:nvSpPr>
        <p:spPr>
          <a:xfrm>
            <a:off x="1484556" y="1704127"/>
            <a:ext cx="1186154" cy="1116200"/>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D33905D6-D1FA-47B8-B0FF-EBD314CB5415}"/>
              </a:ext>
            </a:extLst>
          </p:cNvPr>
          <p:cNvCxnSpPr>
            <a:cxnSpLocks/>
          </p:cNvCxnSpPr>
          <p:nvPr/>
        </p:nvCxnSpPr>
        <p:spPr>
          <a:xfrm>
            <a:off x="2028471" y="2002159"/>
            <a:ext cx="911250" cy="0"/>
          </a:xfrm>
          <a:prstGeom prst="line">
            <a:avLst/>
          </a:prstGeom>
          <a:noFill/>
          <a:ln w="254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F3984C15-5400-46EF-8803-E5196EBBD06C}"/>
              </a:ext>
            </a:extLst>
          </p:cNvPr>
          <p:cNvCxnSpPr>
            <a:cxnSpLocks/>
          </p:cNvCxnSpPr>
          <p:nvPr/>
        </p:nvCxnSpPr>
        <p:spPr>
          <a:xfrm flipV="1">
            <a:off x="2028470" y="2447349"/>
            <a:ext cx="911250" cy="0"/>
          </a:xfrm>
          <a:prstGeom prst="line">
            <a:avLst/>
          </a:prstGeom>
          <a:noFill/>
          <a:ln w="25400"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DE1F1399-612D-48D0-AC4F-DC0D2EC80736}"/>
              </a:ext>
            </a:extLst>
          </p:cNvPr>
          <p:cNvCxnSpPr>
            <a:cxnSpLocks/>
          </p:cNvCxnSpPr>
          <p:nvPr/>
        </p:nvCxnSpPr>
        <p:spPr>
          <a:xfrm flipV="1">
            <a:off x="2028470" y="3443668"/>
            <a:ext cx="911250" cy="0"/>
          </a:xfrm>
          <a:prstGeom prst="line">
            <a:avLst/>
          </a:prstGeom>
          <a:noFill/>
          <a:ln w="2540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id="{E84223C6-F482-4F17-B4A9-7509D808B195}"/>
              </a:ext>
            </a:extLst>
          </p:cNvPr>
          <p:cNvCxnSpPr>
            <a:cxnSpLocks/>
          </p:cNvCxnSpPr>
          <p:nvPr/>
        </p:nvCxnSpPr>
        <p:spPr>
          <a:xfrm>
            <a:off x="2939721" y="1781323"/>
            <a:ext cx="0" cy="3175306"/>
          </a:xfrm>
          <a:prstGeom prst="line">
            <a:avLst/>
          </a:prstGeom>
          <a:noFill/>
          <a:ln w="25400" cap="flat" cmpd="sng" algn="ctr">
            <a:solidFill>
              <a:sysClr val="windowText" lastClr="000000"/>
            </a:solidFill>
            <a:prstDash val="solid"/>
            <a:miter lim="800000"/>
          </a:ln>
          <a:effectLst/>
        </p:spPr>
      </p:cxnSp>
      <p:cxnSp>
        <p:nvCxnSpPr>
          <p:cNvPr id="15" name="Straight Connector 14">
            <a:extLst>
              <a:ext uri="{FF2B5EF4-FFF2-40B4-BE49-F238E27FC236}">
                <a16:creationId xmlns:a16="http://schemas.microsoft.com/office/drawing/2014/main" id="{95529DEA-2576-4D2B-8647-839E2322372D}"/>
              </a:ext>
            </a:extLst>
          </p:cNvPr>
          <p:cNvCxnSpPr>
            <a:cxnSpLocks/>
            <a:endCxn id="58" idx="2"/>
          </p:cNvCxnSpPr>
          <p:nvPr/>
        </p:nvCxnSpPr>
        <p:spPr>
          <a:xfrm>
            <a:off x="2946770" y="2258634"/>
            <a:ext cx="475685" cy="6354"/>
          </a:xfrm>
          <a:prstGeom prst="line">
            <a:avLst/>
          </a:prstGeom>
          <a:noFill/>
          <a:ln w="25400" cap="flat" cmpd="sng" algn="ctr">
            <a:solidFill>
              <a:sysClr val="windowText" lastClr="000000"/>
            </a:solidFill>
            <a:prstDash val="solid"/>
            <a:miter lim="800000"/>
          </a:ln>
          <a:effectLst/>
        </p:spPr>
      </p:cxnSp>
      <p:sp>
        <p:nvSpPr>
          <p:cNvPr id="16" name="Oval 15">
            <a:extLst>
              <a:ext uri="{FF2B5EF4-FFF2-40B4-BE49-F238E27FC236}">
                <a16:creationId xmlns:a16="http://schemas.microsoft.com/office/drawing/2014/main" id="{E973318A-A8B0-4295-99C7-979CAA3B7C43}"/>
              </a:ext>
            </a:extLst>
          </p:cNvPr>
          <p:cNvSpPr/>
          <p:nvPr/>
        </p:nvSpPr>
        <p:spPr>
          <a:xfrm>
            <a:off x="4128507" y="2222032"/>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E2B4129-E321-4365-9A00-74AC4595A8E9}"/>
              </a:ext>
            </a:extLst>
          </p:cNvPr>
          <p:cNvSpPr/>
          <p:nvPr/>
        </p:nvSpPr>
        <p:spPr>
          <a:xfrm>
            <a:off x="737884" y="1576615"/>
            <a:ext cx="3298074" cy="3577258"/>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78B7857-CD35-4D68-A291-E00585853EA8}"/>
              </a:ext>
            </a:extLst>
          </p:cNvPr>
          <p:cNvSpPr txBox="1"/>
          <p:nvPr/>
        </p:nvSpPr>
        <p:spPr>
          <a:xfrm>
            <a:off x="628567" y="5387810"/>
            <a:ext cx="1949415" cy="248209"/>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a:t>
            </a:r>
          </a:p>
        </p:txBody>
      </p:sp>
      <p:sp>
        <p:nvSpPr>
          <p:cNvPr id="19" name="TextBox 18">
            <a:extLst>
              <a:ext uri="{FF2B5EF4-FFF2-40B4-BE49-F238E27FC236}">
                <a16:creationId xmlns:a16="http://schemas.microsoft.com/office/drawing/2014/main" id="{610EF5C7-DB0C-4655-AA64-BD112DDD62F0}"/>
              </a:ext>
            </a:extLst>
          </p:cNvPr>
          <p:cNvSpPr txBox="1"/>
          <p:nvPr/>
        </p:nvSpPr>
        <p:spPr>
          <a:xfrm>
            <a:off x="628567" y="5741764"/>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20" name="Graphic 19">
            <a:extLst>
              <a:ext uri="{FF2B5EF4-FFF2-40B4-BE49-F238E27FC236}">
                <a16:creationId xmlns:a16="http://schemas.microsoft.com/office/drawing/2014/main" id="{4F198F95-F8BF-4D7C-9017-7F426D69E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9577" y="2273126"/>
            <a:ext cx="353616" cy="353616"/>
          </a:xfrm>
          <a:prstGeom prst="rect">
            <a:avLst/>
          </a:prstGeom>
        </p:spPr>
      </p:pic>
      <p:cxnSp>
        <p:nvCxnSpPr>
          <p:cNvPr id="22" name="Straight Connector 21">
            <a:extLst>
              <a:ext uri="{FF2B5EF4-FFF2-40B4-BE49-F238E27FC236}">
                <a16:creationId xmlns:a16="http://schemas.microsoft.com/office/drawing/2014/main" id="{9C94A28D-1EA5-4884-B29D-E90DD22E34F6}"/>
              </a:ext>
            </a:extLst>
          </p:cNvPr>
          <p:cNvCxnSpPr>
            <a:cxnSpLocks/>
          </p:cNvCxnSpPr>
          <p:nvPr/>
        </p:nvCxnSpPr>
        <p:spPr>
          <a:xfrm>
            <a:off x="1148252" y="2447349"/>
            <a:ext cx="541325" cy="0"/>
          </a:xfrm>
          <a:prstGeom prst="line">
            <a:avLst/>
          </a:prstGeom>
          <a:noFill/>
          <a:ln w="25400" cap="flat" cmpd="sng" algn="ctr">
            <a:solidFill>
              <a:sysClr val="windowText" lastClr="000000"/>
            </a:solidFill>
            <a:prstDash val="solid"/>
            <a:miter lim="800000"/>
          </a:ln>
          <a:effectLst/>
        </p:spPr>
      </p:cxnSp>
      <p:cxnSp>
        <p:nvCxnSpPr>
          <p:cNvPr id="23" name="Straight Connector 22">
            <a:extLst>
              <a:ext uri="{FF2B5EF4-FFF2-40B4-BE49-F238E27FC236}">
                <a16:creationId xmlns:a16="http://schemas.microsoft.com/office/drawing/2014/main" id="{68D866CB-5965-43E1-819E-205EC761907E}"/>
              </a:ext>
            </a:extLst>
          </p:cNvPr>
          <p:cNvCxnSpPr>
            <a:cxnSpLocks/>
          </p:cNvCxnSpPr>
          <p:nvPr/>
        </p:nvCxnSpPr>
        <p:spPr>
          <a:xfrm>
            <a:off x="1039412" y="2512549"/>
            <a:ext cx="58474" cy="68793"/>
          </a:xfrm>
          <a:prstGeom prst="line">
            <a:avLst/>
          </a:prstGeom>
          <a:noFill/>
          <a:ln w="19050" cap="flat" cmpd="sng" algn="ctr">
            <a:solidFill>
              <a:srgbClr val="FFC000"/>
            </a:solidFill>
            <a:prstDash val="solid"/>
            <a:miter lim="800000"/>
          </a:ln>
          <a:effectLst/>
        </p:spPr>
      </p:cxnSp>
      <p:cxnSp>
        <p:nvCxnSpPr>
          <p:cNvPr id="24" name="Straight Connector 23">
            <a:extLst>
              <a:ext uri="{FF2B5EF4-FFF2-40B4-BE49-F238E27FC236}">
                <a16:creationId xmlns:a16="http://schemas.microsoft.com/office/drawing/2014/main" id="{5619EBBD-B168-49C8-A32B-8BBAEF69C0BB}"/>
              </a:ext>
            </a:extLst>
          </p:cNvPr>
          <p:cNvCxnSpPr>
            <a:cxnSpLocks/>
          </p:cNvCxnSpPr>
          <p:nvPr/>
        </p:nvCxnSpPr>
        <p:spPr>
          <a:xfrm>
            <a:off x="849351" y="2303421"/>
            <a:ext cx="58474" cy="7947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F22A97B5-05F6-4C3A-9A2D-1194DE97EA88}"/>
              </a:ext>
            </a:extLst>
          </p:cNvPr>
          <p:cNvCxnSpPr>
            <a:cxnSpLocks/>
          </p:cNvCxnSpPr>
          <p:nvPr/>
        </p:nvCxnSpPr>
        <p:spPr>
          <a:xfrm flipH="1">
            <a:off x="1033269" y="2308739"/>
            <a:ext cx="58059" cy="57531"/>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C83C4ADC-8249-4B50-ADBD-9A130F600F20}"/>
              </a:ext>
            </a:extLst>
          </p:cNvPr>
          <p:cNvCxnSpPr>
            <a:cxnSpLocks/>
          </p:cNvCxnSpPr>
          <p:nvPr/>
        </p:nvCxnSpPr>
        <p:spPr>
          <a:xfrm flipH="1">
            <a:off x="855909" y="2508841"/>
            <a:ext cx="64599" cy="72502"/>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166720AD-0310-447A-A029-0E204A5F1E11}"/>
              </a:ext>
            </a:extLst>
          </p:cNvPr>
          <p:cNvCxnSpPr>
            <a:cxnSpLocks/>
          </p:cNvCxnSpPr>
          <p:nvPr/>
        </p:nvCxnSpPr>
        <p:spPr>
          <a:xfrm flipH="1">
            <a:off x="965714" y="2539402"/>
            <a:ext cx="3064" cy="97898"/>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BD611073-3329-426C-8DFC-B4B651B52A0C}"/>
              </a:ext>
            </a:extLst>
          </p:cNvPr>
          <p:cNvCxnSpPr>
            <a:cxnSpLocks/>
          </p:cNvCxnSpPr>
          <p:nvPr/>
        </p:nvCxnSpPr>
        <p:spPr>
          <a:xfrm>
            <a:off x="975276" y="2258143"/>
            <a:ext cx="0" cy="102456"/>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46DCC8D0-98E4-4CCD-9CD4-CEE57AC6D8BE}"/>
              </a:ext>
            </a:extLst>
          </p:cNvPr>
          <p:cNvCxnSpPr>
            <a:cxnSpLocks/>
          </p:cNvCxnSpPr>
          <p:nvPr/>
        </p:nvCxnSpPr>
        <p:spPr>
          <a:xfrm flipH="1">
            <a:off x="1066665" y="2447185"/>
            <a:ext cx="72113" cy="537"/>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F3181048-0901-4D2E-8208-753681FE2A26}"/>
              </a:ext>
            </a:extLst>
          </p:cNvPr>
          <p:cNvCxnSpPr>
            <a:cxnSpLocks/>
          </p:cNvCxnSpPr>
          <p:nvPr/>
        </p:nvCxnSpPr>
        <p:spPr>
          <a:xfrm flipH="1">
            <a:off x="824340" y="2447722"/>
            <a:ext cx="56232" cy="0"/>
          </a:xfrm>
          <a:prstGeom prst="line">
            <a:avLst/>
          </a:prstGeom>
          <a:noFill/>
          <a:ln w="19050" cap="flat" cmpd="sng" algn="ctr">
            <a:solidFill>
              <a:srgbClr val="FFC000"/>
            </a:solidFill>
            <a:prstDash val="solid"/>
            <a:miter lim="800000"/>
          </a:ln>
          <a:effectLst/>
        </p:spPr>
      </p:cxnSp>
      <p:sp>
        <p:nvSpPr>
          <p:cNvPr id="31" name="Oval 30">
            <a:extLst>
              <a:ext uri="{FF2B5EF4-FFF2-40B4-BE49-F238E27FC236}">
                <a16:creationId xmlns:a16="http://schemas.microsoft.com/office/drawing/2014/main" id="{CCDA18C6-0A6D-40D3-8790-92A16E9E4CCF}"/>
              </a:ext>
            </a:extLst>
          </p:cNvPr>
          <p:cNvSpPr/>
          <p:nvPr/>
        </p:nvSpPr>
        <p:spPr>
          <a:xfrm>
            <a:off x="880572" y="2356041"/>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33" name="Straight Connector 32">
            <a:extLst>
              <a:ext uri="{FF2B5EF4-FFF2-40B4-BE49-F238E27FC236}">
                <a16:creationId xmlns:a16="http://schemas.microsoft.com/office/drawing/2014/main" id="{14FBB1EF-371C-49FA-8DD1-0BE43147E587}"/>
              </a:ext>
            </a:extLst>
          </p:cNvPr>
          <p:cNvCxnSpPr>
            <a:cxnSpLocks/>
          </p:cNvCxnSpPr>
          <p:nvPr/>
        </p:nvCxnSpPr>
        <p:spPr>
          <a:xfrm>
            <a:off x="1138778" y="2002159"/>
            <a:ext cx="541325" cy="0"/>
          </a:xfrm>
          <a:prstGeom prst="line">
            <a:avLst/>
          </a:prstGeom>
          <a:noFill/>
          <a:ln w="25400" cap="flat" cmpd="sng" algn="ctr">
            <a:solidFill>
              <a:sysClr val="windowText" lastClr="000000"/>
            </a:solidFill>
            <a:prstDash val="solid"/>
            <a:miter lim="800000"/>
          </a:ln>
          <a:effectLst/>
        </p:spPr>
      </p:cxnSp>
      <p:pic>
        <p:nvPicPr>
          <p:cNvPr id="34" name="Graphic 33">
            <a:extLst>
              <a:ext uri="{FF2B5EF4-FFF2-40B4-BE49-F238E27FC236}">
                <a16:creationId xmlns:a16="http://schemas.microsoft.com/office/drawing/2014/main" id="{922EDC2A-C20B-4104-9AEA-CE52DBC851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0127" y="1829375"/>
            <a:ext cx="353616" cy="353616"/>
          </a:xfrm>
          <a:prstGeom prst="rect">
            <a:avLst/>
          </a:prstGeom>
        </p:spPr>
      </p:pic>
      <p:grpSp>
        <p:nvGrpSpPr>
          <p:cNvPr id="35" name="Group 34">
            <a:extLst>
              <a:ext uri="{FF2B5EF4-FFF2-40B4-BE49-F238E27FC236}">
                <a16:creationId xmlns:a16="http://schemas.microsoft.com/office/drawing/2014/main" id="{F5FC0B17-6E77-4A1E-99F3-4E46DD7E9DBD}"/>
              </a:ext>
            </a:extLst>
          </p:cNvPr>
          <p:cNvGrpSpPr/>
          <p:nvPr/>
        </p:nvGrpSpPr>
        <p:grpSpPr>
          <a:xfrm>
            <a:off x="824340" y="1816012"/>
            <a:ext cx="314438" cy="379157"/>
            <a:chOff x="1046977" y="6189792"/>
            <a:chExt cx="314438" cy="379157"/>
          </a:xfrm>
        </p:grpSpPr>
        <p:grpSp>
          <p:nvGrpSpPr>
            <p:cNvPr id="36" name="Group 35">
              <a:extLst>
                <a:ext uri="{FF2B5EF4-FFF2-40B4-BE49-F238E27FC236}">
                  <a16:creationId xmlns:a16="http://schemas.microsoft.com/office/drawing/2014/main" id="{0915884C-34C0-44AA-8A41-3F57665CD8D4}"/>
                </a:ext>
              </a:extLst>
            </p:cNvPr>
            <p:cNvGrpSpPr/>
            <p:nvPr/>
          </p:nvGrpSpPr>
          <p:grpSpPr>
            <a:xfrm>
              <a:off x="1046977" y="6189792"/>
              <a:ext cx="314438" cy="379157"/>
              <a:chOff x="1046977" y="6189792"/>
              <a:chExt cx="314438" cy="379157"/>
            </a:xfrm>
          </p:grpSpPr>
          <p:cxnSp>
            <p:nvCxnSpPr>
              <p:cNvPr id="38" name="Straight Connector 37">
                <a:extLst>
                  <a:ext uri="{FF2B5EF4-FFF2-40B4-BE49-F238E27FC236}">
                    <a16:creationId xmlns:a16="http://schemas.microsoft.com/office/drawing/2014/main" id="{A044A3F2-9CF1-462E-B834-B122F38B4090}"/>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F9A5DA6E-6336-4133-B441-CAFC14E177B5}"/>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61F394DF-DF10-4690-B204-6A6FBCF338C9}"/>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3309736-92D0-42B6-AF60-1BB1322AE7D3}"/>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EBED03D9-7A6E-4447-8B8F-CB3E00D1C36F}"/>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6BD32A47-3C25-46A3-8943-8AD3257E31F5}"/>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62B01AD8-DBD8-4FD0-9BAC-C4C490AF15C7}"/>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45" name="Straight Connector 44">
                <a:extLst>
                  <a:ext uri="{FF2B5EF4-FFF2-40B4-BE49-F238E27FC236}">
                    <a16:creationId xmlns:a16="http://schemas.microsoft.com/office/drawing/2014/main" id="{9499E4D7-CB4F-42FC-9DB5-21D903803D5F}"/>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37" name="Oval 36">
              <a:extLst>
                <a:ext uri="{FF2B5EF4-FFF2-40B4-BE49-F238E27FC236}">
                  <a16:creationId xmlns:a16="http://schemas.microsoft.com/office/drawing/2014/main" id="{C51D8FA5-9CF6-4575-BE85-04C3E519119E}"/>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8" name="Freeform: Shape 57">
            <a:extLst>
              <a:ext uri="{FF2B5EF4-FFF2-40B4-BE49-F238E27FC236}">
                <a16:creationId xmlns:a16="http://schemas.microsoft.com/office/drawing/2014/main" id="{DEF7131C-E25B-4550-B62C-684A53C143C3}"/>
              </a:ext>
            </a:extLst>
          </p:cNvPr>
          <p:cNvSpPr/>
          <p:nvPr/>
        </p:nvSpPr>
        <p:spPr>
          <a:xfrm>
            <a:off x="3422452" y="2098336"/>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58BEB6AD-9ECF-4B2A-81E3-ECB17D4EF679}"/>
              </a:ext>
            </a:extLst>
          </p:cNvPr>
          <p:cNvSpPr/>
          <p:nvPr/>
        </p:nvSpPr>
        <p:spPr>
          <a:xfrm>
            <a:off x="3574852" y="2087778"/>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60" name="Straight Connector 59">
            <a:extLst>
              <a:ext uri="{FF2B5EF4-FFF2-40B4-BE49-F238E27FC236}">
                <a16:creationId xmlns:a16="http://schemas.microsoft.com/office/drawing/2014/main" id="{F9AC33DC-27A9-49FE-8E5B-09B452DB9BCC}"/>
              </a:ext>
            </a:extLst>
          </p:cNvPr>
          <p:cNvCxnSpPr>
            <a:cxnSpLocks/>
          </p:cNvCxnSpPr>
          <p:nvPr/>
        </p:nvCxnSpPr>
        <p:spPr>
          <a:xfrm>
            <a:off x="3904882" y="2248678"/>
            <a:ext cx="475685" cy="6354"/>
          </a:xfrm>
          <a:prstGeom prst="line">
            <a:avLst/>
          </a:prstGeom>
          <a:noFill/>
          <a:ln w="25400" cap="flat" cmpd="sng" algn="ctr">
            <a:solidFill>
              <a:sysClr val="windowText" lastClr="000000"/>
            </a:solidFill>
            <a:prstDash val="solid"/>
            <a:miter lim="800000"/>
          </a:ln>
          <a:effectLst/>
        </p:spPr>
      </p:cxnSp>
      <p:cxnSp>
        <p:nvCxnSpPr>
          <p:cNvPr id="61" name="Straight Connector 60">
            <a:extLst>
              <a:ext uri="{FF2B5EF4-FFF2-40B4-BE49-F238E27FC236}">
                <a16:creationId xmlns:a16="http://schemas.microsoft.com/office/drawing/2014/main" id="{05C1C430-2E7F-4744-8230-65030359B443}"/>
              </a:ext>
            </a:extLst>
          </p:cNvPr>
          <p:cNvCxnSpPr>
            <a:cxnSpLocks/>
          </p:cNvCxnSpPr>
          <p:nvPr/>
        </p:nvCxnSpPr>
        <p:spPr>
          <a:xfrm>
            <a:off x="4157457" y="1829375"/>
            <a:ext cx="0" cy="751967"/>
          </a:xfrm>
          <a:prstGeom prst="line">
            <a:avLst/>
          </a:prstGeom>
          <a:noFill/>
          <a:ln w="25400" cap="flat" cmpd="sng" algn="ctr">
            <a:solidFill>
              <a:sysClr val="windowText" lastClr="000000"/>
            </a:solidFill>
            <a:prstDash val="solid"/>
            <a:miter lim="800000"/>
          </a:ln>
          <a:effectLst/>
        </p:spPr>
      </p:cxnSp>
      <p:sp>
        <p:nvSpPr>
          <p:cNvPr id="63" name="Rectangle 62">
            <a:extLst>
              <a:ext uri="{FF2B5EF4-FFF2-40B4-BE49-F238E27FC236}">
                <a16:creationId xmlns:a16="http://schemas.microsoft.com/office/drawing/2014/main" id="{1D7A5832-F877-48B3-9916-327E02BB9137}"/>
              </a:ext>
            </a:extLst>
          </p:cNvPr>
          <p:cNvSpPr/>
          <p:nvPr/>
        </p:nvSpPr>
        <p:spPr>
          <a:xfrm>
            <a:off x="1477508" y="3118358"/>
            <a:ext cx="1186154" cy="630313"/>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Content Placeholder 2">
            <a:extLst>
              <a:ext uri="{FF2B5EF4-FFF2-40B4-BE49-F238E27FC236}">
                <a16:creationId xmlns:a16="http://schemas.microsoft.com/office/drawing/2014/main" id="{D043F987-40B9-4D6A-A4AA-E1ABCE1714F4}"/>
              </a:ext>
            </a:extLst>
          </p:cNvPr>
          <p:cNvSpPr txBox="1">
            <a:spLocks/>
          </p:cNvSpPr>
          <p:nvPr/>
        </p:nvSpPr>
        <p:spPr>
          <a:xfrm>
            <a:off x="4982472" y="1486593"/>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PPM capacity is X MVA (ie 2 x X/2 MVA)</a:t>
            </a:r>
          </a:p>
          <a:p>
            <a:pPr>
              <a:lnSpc>
                <a:spcPct val="100000"/>
              </a:lnSpc>
            </a:pPr>
            <a:r>
              <a:rPr lang="en-GB" sz="1400" dirty="0">
                <a:solidFill>
                  <a:schemeClr val="tx1"/>
                </a:solidFill>
              </a:rPr>
              <a:t>SGPM capacity is Y MVA</a:t>
            </a:r>
          </a:p>
          <a:p>
            <a:pPr>
              <a:lnSpc>
                <a:spcPct val="100000"/>
              </a:lnSpc>
            </a:pPr>
            <a:endParaRPr lang="en-GB" sz="1400" dirty="0">
              <a:solidFill>
                <a:schemeClr val="tx1"/>
              </a:solidFill>
            </a:endParaRPr>
          </a:p>
          <a:p>
            <a:pPr>
              <a:lnSpc>
                <a:spcPct val="100000"/>
              </a:lnSpc>
            </a:pPr>
            <a:r>
              <a:rPr lang="en-GB" sz="1400" dirty="0">
                <a:solidFill>
                  <a:schemeClr val="tx1"/>
                </a:solidFill>
              </a:rPr>
              <a:t>RC of PPM is X </a:t>
            </a:r>
            <a:r>
              <a:rPr lang="en-GB" sz="1400" dirty="0" err="1">
                <a:solidFill>
                  <a:schemeClr val="tx1"/>
                </a:solidFill>
              </a:rPr>
              <a:t>x</a:t>
            </a:r>
            <a:r>
              <a:rPr lang="en-GB" sz="1400" dirty="0">
                <a:solidFill>
                  <a:schemeClr val="tx1"/>
                </a:solidFill>
              </a:rPr>
              <a:t> </a:t>
            </a:r>
            <a:r>
              <a:rPr lang="en-GB" sz="1400" dirty="0" err="1">
                <a:solidFill>
                  <a:schemeClr val="tx1"/>
                </a:solidFill>
              </a:rPr>
              <a:t>pf</a:t>
            </a:r>
            <a:r>
              <a:rPr lang="en-GB" sz="1400" baseline="-25000" dirty="0" err="1">
                <a:solidFill>
                  <a:schemeClr val="tx1"/>
                </a:solidFill>
              </a:rPr>
              <a:t>x</a:t>
            </a:r>
            <a:r>
              <a:rPr lang="en-GB" sz="1400" dirty="0">
                <a:solidFill>
                  <a:schemeClr val="tx1"/>
                </a:solidFill>
              </a:rPr>
              <a:t> MW</a:t>
            </a:r>
          </a:p>
          <a:p>
            <a:pPr>
              <a:lnSpc>
                <a:spcPct val="100000"/>
              </a:lnSpc>
            </a:pPr>
            <a:r>
              <a:rPr lang="en-GB" sz="1400" dirty="0">
                <a:solidFill>
                  <a:schemeClr val="tx1"/>
                </a:solidFill>
              </a:rPr>
              <a:t>RC of SPGM is Y x </a:t>
            </a:r>
            <a:r>
              <a:rPr lang="en-GB" sz="1400" dirty="0" err="1">
                <a:solidFill>
                  <a:schemeClr val="tx1"/>
                </a:solidFill>
              </a:rPr>
              <a:t>pf</a:t>
            </a:r>
            <a:r>
              <a:rPr lang="en-GB" sz="1400" baseline="-25000" dirty="0" err="1">
                <a:solidFill>
                  <a:schemeClr val="tx1"/>
                </a:solidFill>
              </a:rPr>
              <a:t>y</a:t>
            </a:r>
            <a:r>
              <a:rPr lang="en-GB" sz="1400" dirty="0">
                <a:solidFill>
                  <a:schemeClr val="tx1"/>
                </a:solidFill>
              </a:rPr>
              <a:t> MW</a:t>
            </a:r>
          </a:p>
          <a:p>
            <a:pPr>
              <a:lnSpc>
                <a:spcPct val="100000"/>
              </a:lnSpc>
            </a:pPr>
            <a:endParaRPr lang="en-GB" sz="1400" dirty="0">
              <a:solidFill>
                <a:schemeClr val="tx1"/>
              </a:solidFill>
            </a:endParaRPr>
          </a:p>
          <a:p>
            <a:pPr>
              <a:lnSpc>
                <a:spcPct val="100000"/>
              </a:lnSpc>
            </a:pPr>
            <a:r>
              <a:rPr lang="en-GB" sz="1400" dirty="0">
                <a:solidFill>
                  <a:schemeClr val="tx1"/>
                </a:solidFill>
              </a:rPr>
              <a:t>RC of facility* is X </a:t>
            </a:r>
            <a:r>
              <a:rPr lang="en-GB" sz="1400" dirty="0" err="1">
                <a:solidFill>
                  <a:schemeClr val="tx1"/>
                </a:solidFill>
              </a:rPr>
              <a:t>x</a:t>
            </a:r>
            <a:r>
              <a:rPr lang="en-GB" sz="1400" dirty="0">
                <a:solidFill>
                  <a:schemeClr val="tx1"/>
                </a:solidFill>
              </a:rPr>
              <a:t> </a:t>
            </a:r>
            <a:r>
              <a:rPr lang="en-GB" sz="1400" dirty="0" err="1">
                <a:solidFill>
                  <a:schemeClr val="tx1"/>
                </a:solidFill>
              </a:rPr>
              <a:t>pf</a:t>
            </a:r>
            <a:r>
              <a:rPr lang="en-GB" sz="1400" baseline="-25000" dirty="0" err="1">
                <a:solidFill>
                  <a:schemeClr val="tx1"/>
                </a:solidFill>
              </a:rPr>
              <a:t>x</a:t>
            </a:r>
            <a:r>
              <a:rPr lang="en-GB" sz="1400" dirty="0">
                <a:solidFill>
                  <a:schemeClr val="tx1"/>
                </a:solidFill>
              </a:rPr>
              <a:t> + Y x </a:t>
            </a:r>
            <a:r>
              <a:rPr lang="en-GB" sz="1400" dirty="0" err="1">
                <a:solidFill>
                  <a:schemeClr val="tx1"/>
                </a:solidFill>
              </a:rPr>
              <a:t>pf</a:t>
            </a:r>
            <a:r>
              <a:rPr lang="en-GB" sz="1400" baseline="-25000" dirty="0" err="1">
                <a:solidFill>
                  <a:schemeClr val="tx1"/>
                </a:solidFill>
              </a:rPr>
              <a:t>y</a:t>
            </a:r>
            <a:r>
              <a:rPr lang="en-GB" sz="1400" dirty="0">
                <a:solidFill>
                  <a:schemeClr val="tx1"/>
                </a:solidFill>
              </a:rPr>
              <a:t> MW</a:t>
            </a:r>
          </a:p>
          <a:p>
            <a:pPr>
              <a:lnSpc>
                <a:spcPct val="100000"/>
              </a:lnSpc>
            </a:pPr>
            <a:r>
              <a:rPr lang="en-GB" sz="1200" dirty="0">
                <a:solidFill>
                  <a:schemeClr val="tx1"/>
                </a:solidFill>
              </a:rPr>
              <a:t>Where pf = required power factor:</a:t>
            </a:r>
          </a:p>
          <a:p>
            <a:pPr>
              <a:lnSpc>
                <a:spcPct val="100000"/>
              </a:lnSpc>
              <a:spcBef>
                <a:spcPts val="0"/>
              </a:spcBef>
            </a:pPr>
            <a:r>
              <a:rPr lang="en-GB" sz="1200" dirty="0">
                <a:solidFill>
                  <a:schemeClr val="tx1"/>
                </a:solidFill>
              </a:rPr>
              <a:t>Type A and B: ±0.95</a:t>
            </a:r>
          </a:p>
          <a:p>
            <a:pPr>
              <a:lnSpc>
                <a:spcPct val="100000"/>
              </a:lnSpc>
              <a:spcBef>
                <a:spcPts val="0"/>
              </a:spcBef>
            </a:pPr>
            <a:r>
              <a:rPr lang="en-GB" sz="1200" dirty="0">
                <a:solidFill>
                  <a:schemeClr val="tx1"/>
                </a:solidFill>
              </a:rPr>
              <a:t>Type C and D SPGM: ±0.92</a:t>
            </a:r>
          </a:p>
          <a:p>
            <a:pPr>
              <a:lnSpc>
                <a:spcPct val="100000"/>
              </a:lnSpc>
              <a:spcBef>
                <a:spcPts val="0"/>
              </a:spcBef>
            </a:pPr>
            <a:r>
              <a:rPr lang="en-GB" sz="1200" dirty="0">
                <a:solidFill>
                  <a:schemeClr val="tx1"/>
                </a:solidFill>
              </a:rPr>
              <a:t>Type C and D PPM: lozenge or bow tie as per G99 para 13.5.5 </a:t>
            </a:r>
          </a:p>
          <a:p>
            <a:pPr>
              <a:lnSpc>
                <a:spcPct val="100000"/>
              </a:lnSpc>
            </a:pPr>
            <a:r>
              <a:rPr lang="en-GB" sz="1100" dirty="0">
                <a:solidFill>
                  <a:schemeClr val="tx1"/>
                </a:solidFill>
              </a:rPr>
              <a:t>*note that there might be reactive compensation on site – which would need to be included appropriately in this calculation.</a:t>
            </a:r>
          </a:p>
          <a:p>
            <a:endParaRPr lang="en-GB" dirty="0">
              <a:solidFill>
                <a:schemeClr val="tx1"/>
              </a:solidFill>
            </a:endParaRPr>
          </a:p>
          <a:p>
            <a:endParaRPr lang="en-GB" dirty="0"/>
          </a:p>
        </p:txBody>
      </p:sp>
      <p:sp>
        <p:nvSpPr>
          <p:cNvPr id="66" name="Content Placeholder 2">
            <a:extLst>
              <a:ext uri="{FF2B5EF4-FFF2-40B4-BE49-F238E27FC236}">
                <a16:creationId xmlns:a16="http://schemas.microsoft.com/office/drawing/2014/main" id="{3E7DF1B9-913C-42CE-BA98-FE2B349C071A}"/>
              </a:ext>
            </a:extLst>
          </p:cNvPr>
          <p:cNvSpPr txBox="1">
            <a:spLocks/>
          </p:cNvSpPr>
          <p:nvPr/>
        </p:nvSpPr>
        <p:spPr>
          <a:xfrm>
            <a:off x="8699192" y="1470870"/>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MEC is, say, 1.1(X+Y).</a:t>
            </a:r>
          </a:p>
          <a:p>
            <a:pPr>
              <a:lnSpc>
                <a:spcPct val="100000"/>
              </a:lnSpc>
            </a:pPr>
            <a:r>
              <a:rPr lang="en-GB" sz="1400" dirty="0">
                <a:solidFill>
                  <a:schemeClr val="tx1"/>
                </a:solidFill>
              </a:rPr>
              <a:t>MIC is, say, 0.05(X+Y)</a:t>
            </a:r>
            <a:endParaRPr lang="en-GB" dirty="0"/>
          </a:p>
        </p:txBody>
      </p:sp>
      <p:sp>
        <p:nvSpPr>
          <p:cNvPr id="67" name="TextBox 66">
            <a:extLst>
              <a:ext uri="{FF2B5EF4-FFF2-40B4-BE49-F238E27FC236}">
                <a16:creationId xmlns:a16="http://schemas.microsoft.com/office/drawing/2014/main" id="{61518021-37B6-4B81-8DE5-FB4276EE02E6}"/>
              </a:ext>
            </a:extLst>
          </p:cNvPr>
          <p:cNvSpPr txBox="1"/>
          <p:nvPr/>
        </p:nvSpPr>
        <p:spPr>
          <a:xfrm>
            <a:off x="1993207" y="3166669"/>
            <a:ext cx="299678" cy="276999"/>
          </a:xfrm>
          <a:prstGeom prst="rect">
            <a:avLst/>
          </a:prstGeom>
          <a:noFill/>
        </p:spPr>
        <p:txBody>
          <a:bodyPr wrap="square" rtlCol="0">
            <a:spAutoFit/>
          </a:bodyPr>
          <a:lstStyle/>
          <a:p>
            <a:r>
              <a:rPr lang="en-GB" sz="1200" b="1" dirty="0"/>
              <a:t>Y</a:t>
            </a:r>
          </a:p>
        </p:txBody>
      </p:sp>
      <p:sp>
        <p:nvSpPr>
          <p:cNvPr id="68" name="TextBox 67">
            <a:extLst>
              <a:ext uri="{FF2B5EF4-FFF2-40B4-BE49-F238E27FC236}">
                <a16:creationId xmlns:a16="http://schemas.microsoft.com/office/drawing/2014/main" id="{468BB350-4986-403C-ADB7-01D6FEA0AEDB}"/>
              </a:ext>
            </a:extLst>
          </p:cNvPr>
          <p:cNvSpPr txBox="1"/>
          <p:nvPr/>
        </p:nvSpPr>
        <p:spPr>
          <a:xfrm>
            <a:off x="2021422" y="1756508"/>
            <a:ext cx="521599" cy="276999"/>
          </a:xfrm>
          <a:prstGeom prst="rect">
            <a:avLst/>
          </a:prstGeom>
          <a:noFill/>
        </p:spPr>
        <p:txBody>
          <a:bodyPr wrap="square" rtlCol="0">
            <a:spAutoFit/>
          </a:bodyPr>
          <a:lstStyle/>
          <a:p>
            <a:r>
              <a:rPr lang="en-GB" sz="1200" b="1" dirty="0"/>
              <a:t>X/2</a:t>
            </a:r>
          </a:p>
        </p:txBody>
      </p:sp>
      <p:sp>
        <p:nvSpPr>
          <p:cNvPr id="69" name="TextBox 68">
            <a:extLst>
              <a:ext uri="{FF2B5EF4-FFF2-40B4-BE49-F238E27FC236}">
                <a16:creationId xmlns:a16="http://schemas.microsoft.com/office/drawing/2014/main" id="{5B68C2DB-D940-47A2-A57B-3A77652F4D83}"/>
              </a:ext>
            </a:extLst>
          </p:cNvPr>
          <p:cNvSpPr txBox="1"/>
          <p:nvPr/>
        </p:nvSpPr>
        <p:spPr>
          <a:xfrm>
            <a:off x="2012664" y="2208249"/>
            <a:ext cx="521599" cy="276999"/>
          </a:xfrm>
          <a:prstGeom prst="rect">
            <a:avLst/>
          </a:prstGeom>
          <a:noFill/>
        </p:spPr>
        <p:txBody>
          <a:bodyPr wrap="square" rtlCol="0">
            <a:spAutoFit/>
          </a:bodyPr>
          <a:lstStyle/>
          <a:p>
            <a:r>
              <a:rPr lang="en-GB" sz="1200" b="1" dirty="0"/>
              <a:t>X/2</a:t>
            </a:r>
          </a:p>
        </p:txBody>
      </p:sp>
      <p:sp>
        <p:nvSpPr>
          <p:cNvPr id="49" name="TextBox 48">
            <a:extLst>
              <a:ext uri="{FF2B5EF4-FFF2-40B4-BE49-F238E27FC236}">
                <a16:creationId xmlns:a16="http://schemas.microsoft.com/office/drawing/2014/main" id="{8236CA76-0872-48F3-B266-1C90BC578903}"/>
              </a:ext>
            </a:extLst>
          </p:cNvPr>
          <p:cNvSpPr txBox="1"/>
          <p:nvPr/>
        </p:nvSpPr>
        <p:spPr>
          <a:xfrm>
            <a:off x="4150355" y="2308739"/>
            <a:ext cx="772606" cy="577081"/>
          </a:xfrm>
          <a:prstGeom prst="rect">
            <a:avLst/>
          </a:prstGeom>
          <a:noFill/>
        </p:spPr>
        <p:txBody>
          <a:bodyPr wrap="square" rtlCol="0">
            <a:spAutoFit/>
          </a:bodyPr>
          <a:lstStyle/>
          <a:p>
            <a:r>
              <a:rPr lang="en-GB" sz="1050" dirty="0"/>
              <a:t>MIC/</a:t>
            </a:r>
            <a:br>
              <a:rPr lang="en-GB" sz="1050" dirty="0"/>
            </a:br>
            <a:r>
              <a:rPr lang="en-GB" sz="1050" dirty="0"/>
              <a:t>MEC </a:t>
            </a:r>
            <a:br>
              <a:rPr lang="en-GB" sz="1050" dirty="0"/>
            </a:br>
            <a:r>
              <a:rPr lang="en-GB" sz="1050" dirty="0"/>
              <a:t>at PoC</a:t>
            </a:r>
          </a:p>
        </p:txBody>
      </p:sp>
      <p:pic>
        <p:nvPicPr>
          <p:cNvPr id="51" name="Picture 50">
            <a:extLst>
              <a:ext uri="{FF2B5EF4-FFF2-40B4-BE49-F238E27FC236}">
                <a16:creationId xmlns:a16="http://schemas.microsoft.com/office/drawing/2014/main" id="{46F30617-87ED-494C-A67D-0BD52661FBF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88264" y="3277061"/>
            <a:ext cx="354330" cy="354330"/>
          </a:xfrm>
          <a:prstGeom prst="rect">
            <a:avLst/>
          </a:prstGeom>
          <a:noFill/>
          <a:ln>
            <a:noFill/>
          </a:ln>
        </p:spPr>
      </p:pic>
    </p:spTree>
    <p:extLst>
      <p:ext uri="{BB962C8B-B14F-4D97-AF65-F5344CB8AC3E}">
        <p14:creationId xmlns:p14="http://schemas.microsoft.com/office/powerpoint/2010/main" val="186142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F462-9690-44A4-8FBB-19FA91F837CB}"/>
              </a:ext>
            </a:extLst>
          </p:cNvPr>
          <p:cNvSpPr>
            <a:spLocks noGrp="1"/>
          </p:cNvSpPr>
          <p:nvPr>
            <p:ph type="title"/>
          </p:nvPr>
        </p:nvSpPr>
        <p:spPr/>
        <p:txBody>
          <a:bodyPr/>
          <a:lstStyle/>
          <a:p>
            <a:r>
              <a:rPr lang="en-GB" dirty="0"/>
              <a:t>PPM, SPGM and load</a:t>
            </a:r>
          </a:p>
        </p:txBody>
      </p:sp>
      <p:sp>
        <p:nvSpPr>
          <p:cNvPr id="4" name="Slide Number Placeholder 3">
            <a:extLst>
              <a:ext uri="{FF2B5EF4-FFF2-40B4-BE49-F238E27FC236}">
                <a16:creationId xmlns:a16="http://schemas.microsoft.com/office/drawing/2014/main" id="{235D9EC5-0D5C-4F58-BAA9-7AD1474E6032}"/>
              </a:ext>
            </a:extLst>
          </p:cNvPr>
          <p:cNvSpPr>
            <a:spLocks noGrp="1"/>
          </p:cNvSpPr>
          <p:nvPr>
            <p:ph type="sldNum" sz="quarter" idx="12"/>
          </p:nvPr>
        </p:nvSpPr>
        <p:spPr/>
        <p:txBody>
          <a:bodyPr/>
          <a:lstStyle/>
          <a:p>
            <a:fld id="{98FF217E-B86F-EA42-9607-BE163228A213}" type="slidenum">
              <a:rPr lang="en-GB" smtClean="0"/>
              <a:pPr/>
              <a:t>29</a:t>
            </a:fld>
            <a:endParaRPr lang="en-GB"/>
          </a:p>
        </p:txBody>
      </p:sp>
      <p:sp>
        <p:nvSpPr>
          <p:cNvPr id="10" name="Rectangle 9">
            <a:extLst>
              <a:ext uri="{FF2B5EF4-FFF2-40B4-BE49-F238E27FC236}">
                <a16:creationId xmlns:a16="http://schemas.microsoft.com/office/drawing/2014/main" id="{5B01D9B0-1237-451E-8D8A-98B35FD03354}"/>
              </a:ext>
            </a:extLst>
          </p:cNvPr>
          <p:cNvSpPr/>
          <p:nvPr/>
        </p:nvSpPr>
        <p:spPr>
          <a:xfrm>
            <a:off x="1484556" y="1704127"/>
            <a:ext cx="1186154" cy="1116200"/>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D33905D6-D1FA-47B8-B0FF-EBD314CB5415}"/>
              </a:ext>
            </a:extLst>
          </p:cNvPr>
          <p:cNvCxnSpPr>
            <a:cxnSpLocks/>
          </p:cNvCxnSpPr>
          <p:nvPr/>
        </p:nvCxnSpPr>
        <p:spPr>
          <a:xfrm>
            <a:off x="2028471" y="2002159"/>
            <a:ext cx="911250" cy="0"/>
          </a:xfrm>
          <a:prstGeom prst="line">
            <a:avLst/>
          </a:prstGeom>
          <a:noFill/>
          <a:ln w="254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F3984C15-5400-46EF-8803-E5196EBBD06C}"/>
              </a:ext>
            </a:extLst>
          </p:cNvPr>
          <p:cNvCxnSpPr>
            <a:cxnSpLocks/>
          </p:cNvCxnSpPr>
          <p:nvPr/>
        </p:nvCxnSpPr>
        <p:spPr>
          <a:xfrm flipV="1">
            <a:off x="2028470" y="2447349"/>
            <a:ext cx="911250" cy="0"/>
          </a:xfrm>
          <a:prstGeom prst="line">
            <a:avLst/>
          </a:prstGeom>
          <a:noFill/>
          <a:ln w="25400"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DE1F1399-612D-48D0-AC4F-DC0D2EC80736}"/>
              </a:ext>
            </a:extLst>
          </p:cNvPr>
          <p:cNvCxnSpPr>
            <a:cxnSpLocks/>
          </p:cNvCxnSpPr>
          <p:nvPr/>
        </p:nvCxnSpPr>
        <p:spPr>
          <a:xfrm flipV="1">
            <a:off x="2028470" y="3443668"/>
            <a:ext cx="911250" cy="0"/>
          </a:xfrm>
          <a:prstGeom prst="line">
            <a:avLst/>
          </a:prstGeom>
          <a:noFill/>
          <a:ln w="2540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id="{E84223C6-F482-4F17-B4A9-7509D808B195}"/>
              </a:ext>
            </a:extLst>
          </p:cNvPr>
          <p:cNvCxnSpPr>
            <a:cxnSpLocks/>
          </p:cNvCxnSpPr>
          <p:nvPr/>
        </p:nvCxnSpPr>
        <p:spPr>
          <a:xfrm>
            <a:off x="2939721" y="1781323"/>
            <a:ext cx="0" cy="3175306"/>
          </a:xfrm>
          <a:prstGeom prst="line">
            <a:avLst/>
          </a:prstGeom>
          <a:noFill/>
          <a:ln w="25400" cap="flat" cmpd="sng" algn="ctr">
            <a:solidFill>
              <a:sysClr val="windowText" lastClr="000000"/>
            </a:solidFill>
            <a:prstDash val="solid"/>
            <a:miter lim="800000"/>
          </a:ln>
          <a:effectLst/>
        </p:spPr>
      </p:cxnSp>
      <p:cxnSp>
        <p:nvCxnSpPr>
          <p:cNvPr id="15" name="Straight Connector 14">
            <a:extLst>
              <a:ext uri="{FF2B5EF4-FFF2-40B4-BE49-F238E27FC236}">
                <a16:creationId xmlns:a16="http://schemas.microsoft.com/office/drawing/2014/main" id="{95529DEA-2576-4D2B-8647-839E2322372D}"/>
              </a:ext>
            </a:extLst>
          </p:cNvPr>
          <p:cNvCxnSpPr>
            <a:cxnSpLocks/>
            <a:endCxn id="58" idx="2"/>
          </p:cNvCxnSpPr>
          <p:nvPr/>
        </p:nvCxnSpPr>
        <p:spPr>
          <a:xfrm>
            <a:off x="2946770" y="2258634"/>
            <a:ext cx="475685" cy="6354"/>
          </a:xfrm>
          <a:prstGeom prst="line">
            <a:avLst/>
          </a:prstGeom>
          <a:noFill/>
          <a:ln w="25400" cap="flat" cmpd="sng" algn="ctr">
            <a:solidFill>
              <a:sysClr val="windowText" lastClr="000000"/>
            </a:solidFill>
            <a:prstDash val="solid"/>
            <a:miter lim="800000"/>
          </a:ln>
          <a:effectLst/>
        </p:spPr>
      </p:cxnSp>
      <p:sp>
        <p:nvSpPr>
          <p:cNvPr id="16" name="Oval 15">
            <a:extLst>
              <a:ext uri="{FF2B5EF4-FFF2-40B4-BE49-F238E27FC236}">
                <a16:creationId xmlns:a16="http://schemas.microsoft.com/office/drawing/2014/main" id="{E973318A-A8B0-4295-99C7-979CAA3B7C43}"/>
              </a:ext>
            </a:extLst>
          </p:cNvPr>
          <p:cNvSpPr/>
          <p:nvPr/>
        </p:nvSpPr>
        <p:spPr>
          <a:xfrm>
            <a:off x="4128507" y="2222032"/>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E2B4129-E321-4365-9A00-74AC4595A8E9}"/>
              </a:ext>
            </a:extLst>
          </p:cNvPr>
          <p:cNvSpPr/>
          <p:nvPr/>
        </p:nvSpPr>
        <p:spPr>
          <a:xfrm>
            <a:off x="737884" y="1576615"/>
            <a:ext cx="3298074" cy="3577258"/>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78B7857-CD35-4D68-A291-E00585853EA8}"/>
              </a:ext>
            </a:extLst>
          </p:cNvPr>
          <p:cNvSpPr txBox="1"/>
          <p:nvPr/>
        </p:nvSpPr>
        <p:spPr>
          <a:xfrm>
            <a:off x="628567" y="5387810"/>
            <a:ext cx="1949415" cy="248209"/>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a:t>
            </a:r>
          </a:p>
        </p:txBody>
      </p:sp>
      <p:sp>
        <p:nvSpPr>
          <p:cNvPr id="19" name="TextBox 18">
            <a:extLst>
              <a:ext uri="{FF2B5EF4-FFF2-40B4-BE49-F238E27FC236}">
                <a16:creationId xmlns:a16="http://schemas.microsoft.com/office/drawing/2014/main" id="{610EF5C7-DB0C-4655-AA64-BD112DDD62F0}"/>
              </a:ext>
            </a:extLst>
          </p:cNvPr>
          <p:cNvSpPr txBox="1"/>
          <p:nvPr/>
        </p:nvSpPr>
        <p:spPr>
          <a:xfrm>
            <a:off x="628567" y="5741764"/>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20" name="Graphic 19">
            <a:extLst>
              <a:ext uri="{FF2B5EF4-FFF2-40B4-BE49-F238E27FC236}">
                <a16:creationId xmlns:a16="http://schemas.microsoft.com/office/drawing/2014/main" id="{4F198F95-F8BF-4D7C-9017-7F426D69E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9577" y="2273126"/>
            <a:ext cx="353616" cy="353616"/>
          </a:xfrm>
          <a:prstGeom prst="rect">
            <a:avLst/>
          </a:prstGeom>
        </p:spPr>
      </p:pic>
      <p:cxnSp>
        <p:nvCxnSpPr>
          <p:cNvPr id="22" name="Straight Connector 21">
            <a:extLst>
              <a:ext uri="{FF2B5EF4-FFF2-40B4-BE49-F238E27FC236}">
                <a16:creationId xmlns:a16="http://schemas.microsoft.com/office/drawing/2014/main" id="{9C94A28D-1EA5-4884-B29D-E90DD22E34F6}"/>
              </a:ext>
            </a:extLst>
          </p:cNvPr>
          <p:cNvCxnSpPr>
            <a:cxnSpLocks/>
          </p:cNvCxnSpPr>
          <p:nvPr/>
        </p:nvCxnSpPr>
        <p:spPr>
          <a:xfrm>
            <a:off x="1148252" y="2447349"/>
            <a:ext cx="541325" cy="0"/>
          </a:xfrm>
          <a:prstGeom prst="line">
            <a:avLst/>
          </a:prstGeom>
          <a:noFill/>
          <a:ln w="25400" cap="flat" cmpd="sng" algn="ctr">
            <a:solidFill>
              <a:sysClr val="windowText" lastClr="000000"/>
            </a:solidFill>
            <a:prstDash val="solid"/>
            <a:miter lim="800000"/>
          </a:ln>
          <a:effectLst/>
        </p:spPr>
      </p:cxnSp>
      <p:cxnSp>
        <p:nvCxnSpPr>
          <p:cNvPr id="23" name="Straight Connector 22">
            <a:extLst>
              <a:ext uri="{FF2B5EF4-FFF2-40B4-BE49-F238E27FC236}">
                <a16:creationId xmlns:a16="http://schemas.microsoft.com/office/drawing/2014/main" id="{68D866CB-5965-43E1-819E-205EC761907E}"/>
              </a:ext>
            </a:extLst>
          </p:cNvPr>
          <p:cNvCxnSpPr>
            <a:cxnSpLocks/>
          </p:cNvCxnSpPr>
          <p:nvPr/>
        </p:nvCxnSpPr>
        <p:spPr>
          <a:xfrm>
            <a:off x="1039412" y="2512549"/>
            <a:ext cx="58474" cy="68793"/>
          </a:xfrm>
          <a:prstGeom prst="line">
            <a:avLst/>
          </a:prstGeom>
          <a:noFill/>
          <a:ln w="19050" cap="flat" cmpd="sng" algn="ctr">
            <a:solidFill>
              <a:srgbClr val="FFC000"/>
            </a:solidFill>
            <a:prstDash val="solid"/>
            <a:miter lim="800000"/>
          </a:ln>
          <a:effectLst/>
        </p:spPr>
      </p:cxnSp>
      <p:cxnSp>
        <p:nvCxnSpPr>
          <p:cNvPr id="24" name="Straight Connector 23">
            <a:extLst>
              <a:ext uri="{FF2B5EF4-FFF2-40B4-BE49-F238E27FC236}">
                <a16:creationId xmlns:a16="http://schemas.microsoft.com/office/drawing/2014/main" id="{5619EBBD-B168-49C8-A32B-8BBAEF69C0BB}"/>
              </a:ext>
            </a:extLst>
          </p:cNvPr>
          <p:cNvCxnSpPr>
            <a:cxnSpLocks/>
          </p:cNvCxnSpPr>
          <p:nvPr/>
        </p:nvCxnSpPr>
        <p:spPr>
          <a:xfrm>
            <a:off x="849351" y="2303421"/>
            <a:ext cx="58474" cy="7947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F22A97B5-05F6-4C3A-9A2D-1194DE97EA88}"/>
              </a:ext>
            </a:extLst>
          </p:cNvPr>
          <p:cNvCxnSpPr>
            <a:cxnSpLocks/>
          </p:cNvCxnSpPr>
          <p:nvPr/>
        </p:nvCxnSpPr>
        <p:spPr>
          <a:xfrm flipH="1">
            <a:off x="1033269" y="2308739"/>
            <a:ext cx="58059" cy="57531"/>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C83C4ADC-8249-4B50-ADBD-9A130F600F20}"/>
              </a:ext>
            </a:extLst>
          </p:cNvPr>
          <p:cNvCxnSpPr>
            <a:cxnSpLocks/>
          </p:cNvCxnSpPr>
          <p:nvPr/>
        </p:nvCxnSpPr>
        <p:spPr>
          <a:xfrm flipH="1">
            <a:off x="855909" y="2508841"/>
            <a:ext cx="64599" cy="72502"/>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166720AD-0310-447A-A029-0E204A5F1E11}"/>
              </a:ext>
            </a:extLst>
          </p:cNvPr>
          <p:cNvCxnSpPr>
            <a:cxnSpLocks/>
          </p:cNvCxnSpPr>
          <p:nvPr/>
        </p:nvCxnSpPr>
        <p:spPr>
          <a:xfrm flipH="1">
            <a:off x="965714" y="2539402"/>
            <a:ext cx="3064" cy="97898"/>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BD611073-3329-426C-8DFC-B4B651B52A0C}"/>
              </a:ext>
            </a:extLst>
          </p:cNvPr>
          <p:cNvCxnSpPr>
            <a:cxnSpLocks/>
          </p:cNvCxnSpPr>
          <p:nvPr/>
        </p:nvCxnSpPr>
        <p:spPr>
          <a:xfrm>
            <a:off x="975276" y="2258143"/>
            <a:ext cx="0" cy="102456"/>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46DCC8D0-98E4-4CCD-9CD4-CEE57AC6D8BE}"/>
              </a:ext>
            </a:extLst>
          </p:cNvPr>
          <p:cNvCxnSpPr>
            <a:cxnSpLocks/>
          </p:cNvCxnSpPr>
          <p:nvPr/>
        </p:nvCxnSpPr>
        <p:spPr>
          <a:xfrm flipH="1">
            <a:off x="1066665" y="2447185"/>
            <a:ext cx="72113" cy="537"/>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F3181048-0901-4D2E-8208-753681FE2A26}"/>
              </a:ext>
            </a:extLst>
          </p:cNvPr>
          <p:cNvCxnSpPr>
            <a:cxnSpLocks/>
          </p:cNvCxnSpPr>
          <p:nvPr/>
        </p:nvCxnSpPr>
        <p:spPr>
          <a:xfrm flipH="1">
            <a:off x="824340" y="2447722"/>
            <a:ext cx="56232" cy="0"/>
          </a:xfrm>
          <a:prstGeom prst="line">
            <a:avLst/>
          </a:prstGeom>
          <a:noFill/>
          <a:ln w="19050" cap="flat" cmpd="sng" algn="ctr">
            <a:solidFill>
              <a:srgbClr val="FFC000"/>
            </a:solidFill>
            <a:prstDash val="solid"/>
            <a:miter lim="800000"/>
          </a:ln>
          <a:effectLst/>
        </p:spPr>
      </p:cxnSp>
      <p:sp>
        <p:nvSpPr>
          <p:cNvPr id="31" name="Oval 30">
            <a:extLst>
              <a:ext uri="{FF2B5EF4-FFF2-40B4-BE49-F238E27FC236}">
                <a16:creationId xmlns:a16="http://schemas.microsoft.com/office/drawing/2014/main" id="{CCDA18C6-0A6D-40D3-8790-92A16E9E4CCF}"/>
              </a:ext>
            </a:extLst>
          </p:cNvPr>
          <p:cNvSpPr/>
          <p:nvPr/>
        </p:nvSpPr>
        <p:spPr>
          <a:xfrm>
            <a:off x="880572" y="2356041"/>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33" name="Straight Connector 32">
            <a:extLst>
              <a:ext uri="{FF2B5EF4-FFF2-40B4-BE49-F238E27FC236}">
                <a16:creationId xmlns:a16="http://schemas.microsoft.com/office/drawing/2014/main" id="{14FBB1EF-371C-49FA-8DD1-0BE43147E587}"/>
              </a:ext>
            </a:extLst>
          </p:cNvPr>
          <p:cNvCxnSpPr>
            <a:cxnSpLocks/>
          </p:cNvCxnSpPr>
          <p:nvPr/>
        </p:nvCxnSpPr>
        <p:spPr>
          <a:xfrm>
            <a:off x="1138778" y="2002159"/>
            <a:ext cx="541325" cy="0"/>
          </a:xfrm>
          <a:prstGeom prst="line">
            <a:avLst/>
          </a:prstGeom>
          <a:noFill/>
          <a:ln w="25400" cap="flat" cmpd="sng" algn="ctr">
            <a:solidFill>
              <a:sysClr val="windowText" lastClr="000000"/>
            </a:solidFill>
            <a:prstDash val="solid"/>
            <a:miter lim="800000"/>
          </a:ln>
          <a:effectLst/>
        </p:spPr>
      </p:cxnSp>
      <p:pic>
        <p:nvPicPr>
          <p:cNvPr id="34" name="Graphic 33">
            <a:extLst>
              <a:ext uri="{FF2B5EF4-FFF2-40B4-BE49-F238E27FC236}">
                <a16:creationId xmlns:a16="http://schemas.microsoft.com/office/drawing/2014/main" id="{922EDC2A-C20B-4104-9AEA-CE52DBC851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0127" y="1829375"/>
            <a:ext cx="353616" cy="353616"/>
          </a:xfrm>
          <a:prstGeom prst="rect">
            <a:avLst/>
          </a:prstGeom>
        </p:spPr>
      </p:pic>
      <p:grpSp>
        <p:nvGrpSpPr>
          <p:cNvPr id="35" name="Group 34">
            <a:extLst>
              <a:ext uri="{FF2B5EF4-FFF2-40B4-BE49-F238E27FC236}">
                <a16:creationId xmlns:a16="http://schemas.microsoft.com/office/drawing/2014/main" id="{F5FC0B17-6E77-4A1E-99F3-4E46DD7E9DBD}"/>
              </a:ext>
            </a:extLst>
          </p:cNvPr>
          <p:cNvGrpSpPr/>
          <p:nvPr/>
        </p:nvGrpSpPr>
        <p:grpSpPr>
          <a:xfrm>
            <a:off x="824340" y="1816012"/>
            <a:ext cx="314438" cy="379157"/>
            <a:chOff x="1046977" y="6189792"/>
            <a:chExt cx="314438" cy="379157"/>
          </a:xfrm>
        </p:grpSpPr>
        <p:grpSp>
          <p:nvGrpSpPr>
            <p:cNvPr id="36" name="Group 35">
              <a:extLst>
                <a:ext uri="{FF2B5EF4-FFF2-40B4-BE49-F238E27FC236}">
                  <a16:creationId xmlns:a16="http://schemas.microsoft.com/office/drawing/2014/main" id="{0915884C-34C0-44AA-8A41-3F57665CD8D4}"/>
                </a:ext>
              </a:extLst>
            </p:cNvPr>
            <p:cNvGrpSpPr/>
            <p:nvPr/>
          </p:nvGrpSpPr>
          <p:grpSpPr>
            <a:xfrm>
              <a:off x="1046977" y="6189792"/>
              <a:ext cx="314438" cy="379157"/>
              <a:chOff x="1046977" y="6189792"/>
              <a:chExt cx="314438" cy="379157"/>
            </a:xfrm>
          </p:grpSpPr>
          <p:cxnSp>
            <p:nvCxnSpPr>
              <p:cNvPr id="38" name="Straight Connector 37">
                <a:extLst>
                  <a:ext uri="{FF2B5EF4-FFF2-40B4-BE49-F238E27FC236}">
                    <a16:creationId xmlns:a16="http://schemas.microsoft.com/office/drawing/2014/main" id="{A044A3F2-9CF1-462E-B834-B122F38B4090}"/>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F9A5DA6E-6336-4133-B441-CAFC14E177B5}"/>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61F394DF-DF10-4690-B204-6A6FBCF338C9}"/>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3309736-92D0-42B6-AF60-1BB1322AE7D3}"/>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EBED03D9-7A6E-4447-8B8F-CB3E00D1C36F}"/>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6BD32A47-3C25-46A3-8943-8AD3257E31F5}"/>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62B01AD8-DBD8-4FD0-9BAC-C4C490AF15C7}"/>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45" name="Straight Connector 44">
                <a:extLst>
                  <a:ext uri="{FF2B5EF4-FFF2-40B4-BE49-F238E27FC236}">
                    <a16:creationId xmlns:a16="http://schemas.microsoft.com/office/drawing/2014/main" id="{9499E4D7-CB4F-42FC-9DB5-21D903803D5F}"/>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37" name="Oval 36">
              <a:extLst>
                <a:ext uri="{FF2B5EF4-FFF2-40B4-BE49-F238E27FC236}">
                  <a16:creationId xmlns:a16="http://schemas.microsoft.com/office/drawing/2014/main" id="{C51D8FA5-9CF6-4575-BE85-04C3E519119E}"/>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8" name="Freeform: Shape 57">
            <a:extLst>
              <a:ext uri="{FF2B5EF4-FFF2-40B4-BE49-F238E27FC236}">
                <a16:creationId xmlns:a16="http://schemas.microsoft.com/office/drawing/2014/main" id="{DEF7131C-E25B-4550-B62C-684A53C143C3}"/>
              </a:ext>
            </a:extLst>
          </p:cNvPr>
          <p:cNvSpPr/>
          <p:nvPr/>
        </p:nvSpPr>
        <p:spPr>
          <a:xfrm>
            <a:off x="3422452" y="2098336"/>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58BEB6AD-9ECF-4B2A-81E3-ECB17D4EF679}"/>
              </a:ext>
            </a:extLst>
          </p:cNvPr>
          <p:cNvSpPr/>
          <p:nvPr/>
        </p:nvSpPr>
        <p:spPr>
          <a:xfrm>
            <a:off x="3574852" y="2087778"/>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60" name="Straight Connector 59">
            <a:extLst>
              <a:ext uri="{FF2B5EF4-FFF2-40B4-BE49-F238E27FC236}">
                <a16:creationId xmlns:a16="http://schemas.microsoft.com/office/drawing/2014/main" id="{F9AC33DC-27A9-49FE-8E5B-09B452DB9BCC}"/>
              </a:ext>
            </a:extLst>
          </p:cNvPr>
          <p:cNvCxnSpPr>
            <a:cxnSpLocks/>
          </p:cNvCxnSpPr>
          <p:nvPr/>
        </p:nvCxnSpPr>
        <p:spPr>
          <a:xfrm>
            <a:off x="3904882" y="2248678"/>
            <a:ext cx="475685" cy="6354"/>
          </a:xfrm>
          <a:prstGeom prst="line">
            <a:avLst/>
          </a:prstGeom>
          <a:noFill/>
          <a:ln w="25400" cap="flat" cmpd="sng" algn="ctr">
            <a:solidFill>
              <a:sysClr val="windowText" lastClr="000000"/>
            </a:solidFill>
            <a:prstDash val="solid"/>
            <a:miter lim="800000"/>
          </a:ln>
          <a:effectLst/>
        </p:spPr>
      </p:cxnSp>
      <p:cxnSp>
        <p:nvCxnSpPr>
          <p:cNvPr id="61" name="Straight Connector 60">
            <a:extLst>
              <a:ext uri="{FF2B5EF4-FFF2-40B4-BE49-F238E27FC236}">
                <a16:creationId xmlns:a16="http://schemas.microsoft.com/office/drawing/2014/main" id="{05C1C430-2E7F-4744-8230-65030359B443}"/>
              </a:ext>
            </a:extLst>
          </p:cNvPr>
          <p:cNvCxnSpPr>
            <a:cxnSpLocks/>
          </p:cNvCxnSpPr>
          <p:nvPr/>
        </p:nvCxnSpPr>
        <p:spPr>
          <a:xfrm>
            <a:off x="4157457" y="1829375"/>
            <a:ext cx="0" cy="751967"/>
          </a:xfrm>
          <a:prstGeom prst="line">
            <a:avLst/>
          </a:prstGeom>
          <a:noFill/>
          <a:ln w="25400" cap="flat" cmpd="sng" algn="ctr">
            <a:solidFill>
              <a:sysClr val="windowText" lastClr="000000"/>
            </a:solidFill>
            <a:prstDash val="solid"/>
            <a:miter lim="800000"/>
          </a:ln>
          <a:effectLst/>
        </p:spPr>
      </p:cxnSp>
      <p:sp>
        <p:nvSpPr>
          <p:cNvPr id="63" name="Rectangle 62">
            <a:extLst>
              <a:ext uri="{FF2B5EF4-FFF2-40B4-BE49-F238E27FC236}">
                <a16:creationId xmlns:a16="http://schemas.microsoft.com/office/drawing/2014/main" id="{1D7A5832-F877-48B3-9916-327E02BB9137}"/>
              </a:ext>
            </a:extLst>
          </p:cNvPr>
          <p:cNvSpPr/>
          <p:nvPr/>
        </p:nvSpPr>
        <p:spPr>
          <a:xfrm>
            <a:off x="1477508" y="3118358"/>
            <a:ext cx="1186154" cy="630313"/>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46" name="Straight Connector 45">
            <a:extLst>
              <a:ext uri="{FF2B5EF4-FFF2-40B4-BE49-F238E27FC236}">
                <a16:creationId xmlns:a16="http://schemas.microsoft.com/office/drawing/2014/main" id="{CCFC03D2-94CC-4FCA-8B01-32B3D2C6FBCB}"/>
              </a:ext>
            </a:extLst>
          </p:cNvPr>
          <p:cNvCxnSpPr>
            <a:cxnSpLocks/>
          </p:cNvCxnSpPr>
          <p:nvPr/>
        </p:nvCxnSpPr>
        <p:spPr>
          <a:xfrm flipV="1">
            <a:off x="2028470" y="4619326"/>
            <a:ext cx="911250" cy="0"/>
          </a:xfrm>
          <a:prstGeom prst="line">
            <a:avLst/>
          </a:prstGeom>
          <a:noFill/>
          <a:ln w="25400" cap="flat" cmpd="sng" algn="ctr">
            <a:solidFill>
              <a:sysClr val="windowText" lastClr="000000"/>
            </a:solidFill>
            <a:prstDash val="solid"/>
            <a:miter lim="800000"/>
          </a:ln>
          <a:effectLst/>
        </p:spPr>
      </p:cxnSp>
      <p:sp>
        <p:nvSpPr>
          <p:cNvPr id="47" name="Freeform: Shape 46">
            <a:extLst>
              <a:ext uri="{FF2B5EF4-FFF2-40B4-BE49-F238E27FC236}">
                <a16:creationId xmlns:a16="http://schemas.microsoft.com/office/drawing/2014/main" id="{EFB6B24D-7247-4E96-BB1A-B153885EE5BC}"/>
              </a:ext>
            </a:extLst>
          </p:cNvPr>
          <p:cNvSpPr/>
          <p:nvPr/>
        </p:nvSpPr>
        <p:spPr>
          <a:xfrm>
            <a:off x="1549422" y="4466126"/>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48" name="Freeform: Shape 47">
            <a:extLst>
              <a:ext uri="{FF2B5EF4-FFF2-40B4-BE49-F238E27FC236}">
                <a16:creationId xmlns:a16="http://schemas.microsoft.com/office/drawing/2014/main" id="{E1CADFC7-DABE-4CE5-92BA-FC3AF80371F3}"/>
              </a:ext>
            </a:extLst>
          </p:cNvPr>
          <p:cNvSpPr/>
          <p:nvPr/>
        </p:nvSpPr>
        <p:spPr>
          <a:xfrm>
            <a:off x="1701822" y="4455568"/>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49" name="Straight Connector 48">
            <a:extLst>
              <a:ext uri="{FF2B5EF4-FFF2-40B4-BE49-F238E27FC236}">
                <a16:creationId xmlns:a16="http://schemas.microsoft.com/office/drawing/2014/main" id="{B732EC0A-9D76-43DF-A73C-54236986A8DA}"/>
              </a:ext>
            </a:extLst>
          </p:cNvPr>
          <p:cNvCxnSpPr>
            <a:cxnSpLocks/>
          </p:cNvCxnSpPr>
          <p:nvPr/>
        </p:nvCxnSpPr>
        <p:spPr>
          <a:xfrm>
            <a:off x="1367589" y="4647400"/>
            <a:ext cx="179364" cy="0"/>
          </a:xfrm>
          <a:prstGeom prst="line">
            <a:avLst/>
          </a:prstGeom>
          <a:noFill/>
          <a:ln w="25400" cap="flat" cmpd="sng" algn="ctr">
            <a:solidFill>
              <a:sysClr val="windowText" lastClr="000000"/>
            </a:solidFill>
            <a:prstDash val="solid"/>
            <a:miter lim="800000"/>
          </a:ln>
          <a:effectLst/>
        </p:spPr>
      </p:cxnSp>
      <p:cxnSp>
        <p:nvCxnSpPr>
          <p:cNvPr id="50" name="Straight Connector 49">
            <a:extLst>
              <a:ext uri="{FF2B5EF4-FFF2-40B4-BE49-F238E27FC236}">
                <a16:creationId xmlns:a16="http://schemas.microsoft.com/office/drawing/2014/main" id="{35FCD0ED-F502-4D07-9626-FB14844284FD}"/>
              </a:ext>
            </a:extLst>
          </p:cNvPr>
          <p:cNvCxnSpPr>
            <a:cxnSpLocks/>
          </p:cNvCxnSpPr>
          <p:nvPr/>
        </p:nvCxnSpPr>
        <p:spPr>
          <a:xfrm>
            <a:off x="1355563" y="4210443"/>
            <a:ext cx="0" cy="817766"/>
          </a:xfrm>
          <a:prstGeom prst="line">
            <a:avLst/>
          </a:prstGeom>
          <a:noFill/>
          <a:ln w="25400" cap="flat" cmpd="sng" algn="ctr">
            <a:solidFill>
              <a:sysClr val="windowText" lastClr="000000"/>
            </a:solidFill>
            <a:prstDash val="solid"/>
            <a:miter lim="800000"/>
          </a:ln>
          <a:effectLst/>
        </p:spPr>
      </p:cxnSp>
      <p:cxnSp>
        <p:nvCxnSpPr>
          <p:cNvPr id="7" name="Straight Arrow Connector 6">
            <a:extLst>
              <a:ext uri="{FF2B5EF4-FFF2-40B4-BE49-F238E27FC236}">
                <a16:creationId xmlns:a16="http://schemas.microsoft.com/office/drawing/2014/main" id="{E95C639F-C773-4DC9-A870-3CCF7050CFDA}"/>
              </a:ext>
            </a:extLst>
          </p:cNvPr>
          <p:cNvCxnSpPr/>
          <p:nvPr/>
        </p:nvCxnSpPr>
        <p:spPr>
          <a:xfrm flipH="1">
            <a:off x="965714" y="4271211"/>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54" name="Content Placeholder 2">
            <a:extLst>
              <a:ext uri="{FF2B5EF4-FFF2-40B4-BE49-F238E27FC236}">
                <a16:creationId xmlns:a16="http://schemas.microsoft.com/office/drawing/2014/main" id="{45CC0E89-509E-4131-8A07-117F81444374}"/>
              </a:ext>
            </a:extLst>
          </p:cNvPr>
          <p:cNvSpPr txBox="1">
            <a:spLocks/>
          </p:cNvSpPr>
          <p:nvPr/>
        </p:nvSpPr>
        <p:spPr>
          <a:xfrm>
            <a:off x="4982472" y="1486593"/>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PPM capacity is X MVA (ie 2 x X/2 MVA)</a:t>
            </a:r>
          </a:p>
          <a:p>
            <a:pPr>
              <a:lnSpc>
                <a:spcPct val="100000"/>
              </a:lnSpc>
            </a:pPr>
            <a:r>
              <a:rPr lang="en-GB" sz="1400" dirty="0">
                <a:solidFill>
                  <a:schemeClr val="tx1"/>
                </a:solidFill>
              </a:rPr>
              <a:t>SGPM capacity is Y MVA</a:t>
            </a:r>
          </a:p>
          <a:p>
            <a:pPr>
              <a:lnSpc>
                <a:spcPct val="100000"/>
              </a:lnSpc>
            </a:pPr>
            <a:r>
              <a:rPr lang="en-GB" sz="1400" dirty="0">
                <a:solidFill>
                  <a:schemeClr val="tx1"/>
                </a:solidFill>
              </a:rPr>
              <a:t>Load is 1.1Y (say)</a:t>
            </a:r>
          </a:p>
          <a:p>
            <a:pPr>
              <a:lnSpc>
                <a:spcPct val="100000"/>
              </a:lnSpc>
            </a:pPr>
            <a:endParaRPr lang="en-GB" sz="1400" dirty="0">
              <a:solidFill>
                <a:schemeClr val="tx1"/>
              </a:solidFill>
            </a:endParaRPr>
          </a:p>
          <a:p>
            <a:pPr>
              <a:lnSpc>
                <a:spcPct val="100000"/>
              </a:lnSpc>
            </a:pPr>
            <a:r>
              <a:rPr lang="en-GB" sz="1400" dirty="0">
                <a:solidFill>
                  <a:schemeClr val="tx1"/>
                </a:solidFill>
              </a:rPr>
              <a:t>RC of PPM is X </a:t>
            </a:r>
            <a:r>
              <a:rPr lang="en-GB" sz="1400" dirty="0" err="1">
                <a:solidFill>
                  <a:schemeClr val="tx1"/>
                </a:solidFill>
              </a:rPr>
              <a:t>x</a:t>
            </a:r>
            <a:r>
              <a:rPr lang="en-GB" sz="1400" dirty="0">
                <a:solidFill>
                  <a:schemeClr val="tx1"/>
                </a:solidFill>
              </a:rPr>
              <a:t> </a:t>
            </a:r>
            <a:r>
              <a:rPr lang="en-GB" sz="1400" dirty="0" err="1">
                <a:solidFill>
                  <a:schemeClr val="tx1"/>
                </a:solidFill>
              </a:rPr>
              <a:t>pf</a:t>
            </a:r>
            <a:r>
              <a:rPr lang="en-GB" sz="1400" baseline="-25000" dirty="0" err="1">
                <a:solidFill>
                  <a:schemeClr val="tx1"/>
                </a:solidFill>
              </a:rPr>
              <a:t>x</a:t>
            </a:r>
            <a:r>
              <a:rPr lang="en-GB" sz="1400" dirty="0">
                <a:solidFill>
                  <a:schemeClr val="tx1"/>
                </a:solidFill>
              </a:rPr>
              <a:t> MW</a:t>
            </a:r>
          </a:p>
          <a:p>
            <a:pPr>
              <a:lnSpc>
                <a:spcPct val="100000"/>
              </a:lnSpc>
            </a:pPr>
            <a:r>
              <a:rPr lang="en-GB" sz="1400" dirty="0">
                <a:solidFill>
                  <a:schemeClr val="tx1"/>
                </a:solidFill>
              </a:rPr>
              <a:t>RC of SPGM is Y x </a:t>
            </a:r>
            <a:r>
              <a:rPr lang="en-GB" sz="1400" dirty="0" err="1">
                <a:solidFill>
                  <a:schemeClr val="tx1"/>
                </a:solidFill>
              </a:rPr>
              <a:t>pf</a:t>
            </a:r>
            <a:r>
              <a:rPr lang="en-GB" sz="1400" baseline="-25000" dirty="0" err="1">
                <a:solidFill>
                  <a:schemeClr val="tx1"/>
                </a:solidFill>
              </a:rPr>
              <a:t>y</a:t>
            </a:r>
            <a:r>
              <a:rPr lang="en-GB" sz="1400" dirty="0">
                <a:solidFill>
                  <a:schemeClr val="tx1"/>
                </a:solidFill>
              </a:rPr>
              <a:t> MW</a:t>
            </a:r>
          </a:p>
          <a:p>
            <a:pPr>
              <a:lnSpc>
                <a:spcPct val="100000"/>
              </a:lnSpc>
            </a:pPr>
            <a:r>
              <a:rPr lang="en-GB" sz="1400" dirty="0">
                <a:solidFill>
                  <a:schemeClr val="tx1"/>
                </a:solidFill>
              </a:rPr>
              <a:t>RC of facility* is X </a:t>
            </a:r>
            <a:r>
              <a:rPr lang="en-GB" sz="1400" dirty="0" err="1">
                <a:solidFill>
                  <a:schemeClr val="tx1"/>
                </a:solidFill>
              </a:rPr>
              <a:t>x</a:t>
            </a:r>
            <a:r>
              <a:rPr lang="en-GB" sz="1400" dirty="0">
                <a:solidFill>
                  <a:schemeClr val="tx1"/>
                </a:solidFill>
              </a:rPr>
              <a:t> </a:t>
            </a:r>
            <a:r>
              <a:rPr lang="en-GB" sz="1400" dirty="0" err="1">
                <a:solidFill>
                  <a:schemeClr val="tx1"/>
                </a:solidFill>
              </a:rPr>
              <a:t>pf</a:t>
            </a:r>
            <a:r>
              <a:rPr lang="en-GB" sz="1400" baseline="-25000" dirty="0" err="1">
                <a:solidFill>
                  <a:schemeClr val="tx1"/>
                </a:solidFill>
              </a:rPr>
              <a:t>x</a:t>
            </a:r>
            <a:r>
              <a:rPr lang="en-GB" sz="1400" dirty="0">
                <a:solidFill>
                  <a:schemeClr val="tx1"/>
                </a:solidFill>
              </a:rPr>
              <a:t> + Y x </a:t>
            </a:r>
            <a:r>
              <a:rPr lang="en-GB" sz="1400" dirty="0" err="1">
                <a:solidFill>
                  <a:schemeClr val="tx1"/>
                </a:solidFill>
              </a:rPr>
              <a:t>pf</a:t>
            </a:r>
            <a:r>
              <a:rPr lang="en-GB" sz="1400" baseline="-25000" dirty="0" err="1">
                <a:solidFill>
                  <a:schemeClr val="tx1"/>
                </a:solidFill>
              </a:rPr>
              <a:t>y</a:t>
            </a:r>
            <a:r>
              <a:rPr lang="en-GB" sz="1400" dirty="0">
                <a:solidFill>
                  <a:schemeClr val="tx1"/>
                </a:solidFill>
              </a:rPr>
              <a:t> MW</a:t>
            </a:r>
          </a:p>
          <a:p>
            <a:pPr>
              <a:lnSpc>
                <a:spcPct val="100000"/>
              </a:lnSpc>
            </a:pPr>
            <a:r>
              <a:rPr lang="en-GB" sz="1200" dirty="0">
                <a:solidFill>
                  <a:schemeClr val="tx1"/>
                </a:solidFill>
              </a:rPr>
              <a:t>Where pf = required power factor:</a:t>
            </a:r>
          </a:p>
          <a:p>
            <a:pPr>
              <a:lnSpc>
                <a:spcPct val="100000"/>
              </a:lnSpc>
              <a:spcBef>
                <a:spcPts val="0"/>
              </a:spcBef>
            </a:pPr>
            <a:r>
              <a:rPr lang="en-GB" sz="1200" dirty="0">
                <a:solidFill>
                  <a:schemeClr val="tx1"/>
                </a:solidFill>
              </a:rPr>
              <a:t>Type A and B: ±0.95</a:t>
            </a:r>
          </a:p>
          <a:p>
            <a:pPr>
              <a:lnSpc>
                <a:spcPct val="100000"/>
              </a:lnSpc>
              <a:spcBef>
                <a:spcPts val="0"/>
              </a:spcBef>
            </a:pPr>
            <a:r>
              <a:rPr lang="en-GB" sz="1200" dirty="0">
                <a:solidFill>
                  <a:schemeClr val="tx1"/>
                </a:solidFill>
              </a:rPr>
              <a:t>Type C and D SWPGM: ±0.92</a:t>
            </a:r>
          </a:p>
          <a:p>
            <a:pPr>
              <a:lnSpc>
                <a:spcPct val="100000"/>
              </a:lnSpc>
              <a:spcBef>
                <a:spcPts val="0"/>
              </a:spcBef>
            </a:pPr>
            <a:r>
              <a:rPr lang="en-GB" sz="1200" dirty="0">
                <a:solidFill>
                  <a:schemeClr val="tx1"/>
                </a:solidFill>
              </a:rPr>
              <a:t>Type C and D PPM: lozenge or bow tie as per G99 para 13.5.5 </a:t>
            </a:r>
          </a:p>
          <a:p>
            <a:pPr>
              <a:lnSpc>
                <a:spcPct val="100000"/>
              </a:lnSpc>
            </a:pPr>
            <a:r>
              <a:rPr lang="en-GB" sz="1100" dirty="0">
                <a:solidFill>
                  <a:schemeClr val="tx1"/>
                </a:solidFill>
              </a:rPr>
              <a:t>*note that there might be reactive compensation on site – which would need to be included appropriately in this calculation.</a:t>
            </a:r>
          </a:p>
          <a:p>
            <a:endParaRPr lang="en-GB" dirty="0">
              <a:solidFill>
                <a:schemeClr val="tx1"/>
              </a:solidFill>
            </a:endParaRPr>
          </a:p>
          <a:p>
            <a:endParaRPr lang="en-GB" dirty="0"/>
          </a:p>
        </p:txBody>
      </p:sp>
      <p:sp>
        <p:nvSpPr>
          <p:cNvPr id="55" name="Content Placeholder 2">
            <a:extLst>
              <a:ext uri="{FF2B5EF4-FFF2-40B4-BE49-F238E27FC236}">
                <a16:creationId xmlns:a16="http://schemas.microsoft.com/office/drawing/2014/main" id="{13248BF8-89C5-44D7-A6E4-155ADCF2BE90}"/>
              </a:ext>
            </a:extLst>
          </p:cNvPr>
          <p:cNvSpPr txBox="1">
            <a:spLocks/>
          </p:cNvSpPr>
          <p:nvPr/>
        </p:nvSpPr>
        <p:spPr>
          <a:xfrm>
            <a:off x="8635692" y="1470870"/>
            <a:ext cx="3492808"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MEC could be X+Y</a:t>
            </a:r>
          </a:p>
          <a:p>
            <a:pPr>
              <a:lnSpc>
                <a:spcPct val="100000"/>
              </a:lnSpc>
            </a:pPr>
            <a:r>
              <a:rPr lang="en-GB" sz="1400" dirty="0">
                <a:solidFill>
                  <a:schemeClr val="tx1"/>
                </a:solidFill>
              </a:rPr>
              <a:t>or MEC might typically be 1.1X</a:t>
            </a:r>
          </a:p>
          <a:p>
            <a:pPr>
              <a:lnSpc>
                <a:spcPct val="100000"/>
              </a:lnSpc>
            </a:pPr>
            <a:r>
              <a:rPr lang="en-GB" sz="1400" dirty="0">
                <a:solidFill>
                  <a:schemeClr val="tx1"/>
                </a:solidFill>
              </a:rPr>
              <a:t>or could be X-0.1Y or 0.1Y or 0</a:t>
            </a:r>
          </a:p>
          <a:p>
            <a:pPr>
              <a:lnSpc>
                <a:spcPct val="100000"/>
              </a:lnSpc>
            </a:pPr>
            <a:endParaRPr lang="en-GB" sz="1400" dirty="0">
              <a:solidFill>
                <a:schemeClr val="tx1"/>
              </a:solidFill>
            </a:endParaRPr>
          </a:p>
          <a:p>
            <a:pPr>
              <a:lnSpc>
                <a:spcPct val="100000"/>
              </a:lnSpc>
            </a:pPr>
            <a:r>
              <a:rPr lang="en-GB" sz="1400" dirty="0">
                <a:solidFill>
                  <a:schemeClr val="tx1"/>
                </a:solidFill>
              </a:rPr>
              <a:t>MIC could be 1.1Y</a:t>
            </a:r>
          </a:p>
          <a:p>
            <a:pPr>
              <a:lnSpc>
                <a:spcPct val="100000"/>
              </a:lnSpc>
            </a:pPr>
            <a:r>
              <a:rPr lang="en-GB" sz="1400" dirty="0">
                <a:solidFill>
                  <a:schemeClr val="tx1"/>
                </a:solidFill>
              </a:rPr>
              <a:t>or MIC might typically be 0.1Y</a:t>
            </a:r>
          </a:p>
          <a:p>
            <a:pPr>
              <a:lnSpc>
                <a:spcPct val="100000"/>
              </a:lnSpc>
            </a:pPr>
            <a:r>
              <a:rPr lang="en-GB" sz="1400" dirty="0">
                <a:solidFill>
                  <a:schemeClr val="tx1"/>
                </a:solidFill>
              </a:rPr>
              <a:t>or MIC might be zero, or very close to.</a:t>
            </a:r>
            <a:endParaRPr lang="en-GB" dirty="0">
              <a:solidFill>
                <a:srgbClr val="FF0000"/>
              </a:solidFill>
            </a:endParaRPr>
          </a:p>
        </p:txBody>
      </p:sp>
      <p:cxnSp>
        <p:nvCxnSpPr>
          <p:cNvPr id="56" name="Straight Arrow Connector 55">
            <a:extLst>
              <a:ext uri="{FF2B5EF4-FFF2-40B4-BE49-F238E27FC236}">
                <a16:creationId xmlns:a16="http://schemas.microsoft.com/office/drawing/2014/main" id="{EACFED64-05E9-48CA-9B57-9AC50D4F0C45}"/>
              </a:ext>
            </a:extLst>
          </p:cNvPr>
          <p:cNvCxnSpPr/>
          <p:nvPr/>
        </p:nvCxnSpPr>
        <p:spPr>
          <a:xfrm flipH="1">
            <a:off x="968778" y="4380508"/>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DCA55AE-B1EE-4CE9-9C41-917DCF92CD36}"/>
              </a:ext>
            </a:extLst>
          </p:cNvPr>
          <p:cNvCxnSpPr/>
          <p:nvPr/>
        </p:nvCxnSpPr>
        <p:spPr>
          <a:xfrm flipH="1">
            <a:off x="965714" y="4529830"/>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76511A02-90F9-4B9E-B411-C1ED5A87D8AC}"/>
              </a:ext>
            </a:extLst>
          </p:cNvPr>
          <p:cNvCxnSpPr/>
          <p:nvPr/>
        </p:nvCxnSpPr>
        <p:spPr>
          <a:xfrm flipH="1">
            <a:off x="953327" y="4728411"/>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22BE009-BADA-422A-9051-F11AB64F1DD4}"/>
              </a:ext>
            </a:extLst>
          </p:cNvPr>
          <p:cNvCxnSpPr/>
          <p:nvPr/>
        </p:nvCxnSpPr>
        <p:spPr>
          <a:xfrm flipH="1">
            <a:off x="953327" y="4875586"/>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E42DC15E-A67B-418A-82B3-46C8E06210B5}"/>
              </a:ext>
            </a:extLst>
          </p:cNvPr>
          <p:cNvCxnSpPr/>
          <p:nvPr/>
        </p:nvCxnSpPr>
        <p:spPr>
          <a:xfrm flipH="1">
            <a:off x="953327" y="4987029"/>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12648FD-C462-443A-97B4-0834963E58E0}"/>
              </a:ext>
            </a:extLst>
          </p:cNvPr>
          <p:cNvSpPr txBox="1"/>
          <p:nvPr/>
        </p:nvSpPr>
        <p:spPr>
          <a:xfrm>
            <a:off x="1993207" y="3166669"/>
            <a:ext cx="299678" cy="276999"/>
          </a:xfrm>
          <a:prstGeom prst="rect">
            <a:avLst/>
          </a:prstGeom>
          <a:noFill/>
        </p:spPr>
        <p:txBody>
          <a:bodyPr wrap="square" rtlCol="0">
            <a:spAutoFit/>
          </a:bodyPr>
          <a:lstStyle/>
          <a:p>
            <a:r>
              <a:rPr lang="en-GB" sz="1200" b="1" dirty="0"/>
              <a:t>Y</a:t>
            </a:r>
          </a:p>
        </p:txBody>
      </p:sp>
      <p:cxnSp>
        <p:nvCxnSpPr>
          <p:cNvPr id="68" name="Straight Arrow Connector 67">
            <a:extLst>
              <a:ext uri="{FF2B5EF4-FFF2-40B4-BE49-F238E27FC236}">
                <a16:creationId xmlns:a16="http://schemas.microsoft.com/office/drawing/2014/main" id="{28FDA82B-39B0-4318-842E-D9E0766BE086}"/>
              </a:ext>
            </a:extLst>
          </p:cNvPr>
          <p:cNvCxnSpPr/>
          <p:nvPr/>
        </p:nvCxnSpPr>
        <p:spPr>
          <a:xfrm flipH="1">
            <a:off x="965713" y="4636779"/>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B7354946-6792-4678-B314-8F7AD300BFB5}"/>
              </a:ext>
            </a:extLst>
          </p:cNvPr>
          <p:cNvSpPr txBox="1"/>
          <p:nvPr/>
        </p:nvSpPr>
        <p:spPr>
          <a:xfrm>
            <a:off x="2021422" y="1756508"/>
            <a:ext cx="521599" cy="276999"/>
          </a:xfrm>
          <a:prstGeom prst="rect">
            <a:avLst/>
          </a:prstGeom>
          <a:noFill/>
        </p:spPr>
        <p:txBody>
          <a:bodyPr wrap="square" rtlCol="0">
            <a:spAutoFit/>
          </a:bodyPr>
          <a:lstStyle/>
          <a:p>
            <a:r>
              <a:rPr lang="en-GB" sz="1200" b="1" dirty="0"/>
              <a:t>X/2</a:t>
            </a:r>
          </a:p>
        </p:txBody>
      </p:sp>
      <p:sp>
        <p:nvSpPr>
          <p:cNvPr id="70" name="TextBox 69">
            <a:extLst>
              <a:ext uri="{FF2B5EF4-FFF2-40B4-BE49-F238E27FC236}">
                <a16:creationId xmlns:a16="http://schemas.microsoft.com/office/drawing/2014/main" id="{C63E70D2-108E-4FEE-88B3-09F8CC6D6DD4}"/>
              </a:ext>
            </a:extLst>
          </p:cNvPr>
          <p:cNvSpPr txBox="1"/>
          <p:nvPr/>
        </p:nvSpPr>
        <p:spPr>
          <a:xfrm>
            <a:off x="2012664" y="2208249"/>
            <a:ext cx="521599" cy="276999"/>
          </a:xfrm>
          <a:prstGeom prst="rect">
            <a:avLst/>
          </a:prstGeom>
          <a:noFill/>
        </p:spPr>
        <p:txBody>
          <a:bodyPr wrap="square" rtlCol="0">
            <a:spAutoFit/>
          </a:bodyPr>
          <a:lstStyle/>
          <a:p>
            <a:r>
              <a:rPr lang="en-GB" sz="1200" b="1" dirty="0"/>
              <a:t>X/2</a:t>
            </a:r>
          </a:p>
        </p:txBody>
      </p:sp>
      <p:sp>
        <p:nvSpPr>
          <p:cNvPr id="71" name="TextBox 70">
            <a:extLst>
              <a:ext uri="{FF2B5EF4-FFF2-40B4-BE49-F238E27FC236}">
                <a16:creationId xmlns:a16="http://schemas.microsoft.com/office/drawing/2014/main" id="{1AC81AFB-20B7-446B-B65C-050A59642B6E}"/>
              </a:ext>
            </a:extLst>
          </p:cNvPr>
          <p:cNvSpPr txBox="1"/>
          <p:nvPr/>
        </p:nvSpPr>
        <p:spPr>
          <a:xfrm>
            <a:off x="1355562" y="4175221"/>
            <a:ext cx="521599" cy="276999"/>
          </a:xfrm>
          <a:prstGeom prst="rect">
            <a:avLst/>
          </a:prstGeom>
          <a:noFill/>
        </p:spPr>
        <p:txBody>
          <a:bodyPr wrap="square" rtlCol="0">
            <a:spAutoFit/>
          </a:bodyPr>
          <a:lstStyle/>
          <a:p>
            <a:r>
              <a:rPr lang="en-GB" sz="1200" b="1" dirty="0"/>
              <a:t>1.1Y</a:t>
            </a:r>
          </a:p>
        </p:txBody>
      </p:sp>
      <p:pic>
        <p:nvPicPr>
          <p:cNvPr id="65" name="Picture 64">
            <a:extLst>
              <a:ext uri="{FF2B5EF4-FFF2-40B4-BE49-F238E27FC236}">
                <a16:creationId xmlns:a16="http://schemas.microsoft.com/office/drawing/2014/main" id="{5964EB72-3B5A-4331-88CE-06291FB3D7A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88264" y="3277061"/>
            <a:ext cx="354330" cy="354330"/>
          </a:xfrm>
          <a:prstGeom prst="rect">
            <a:avLst/>
          </a:prstGeom>
          <a:noFill/>
          <a:ln>
            <a:noFill/>
          </a:ln>
        </p:spPr>
      </p:pic>
      <p:sp>
        <p:nvSpPr>
          <p:cNvPr id="67" name="TextBox 66">
            <a:extLst>
              <a:ext uri="{FF2B5EF4-FFF2-40B4-BE49-F238E27FC236}">
                <a16:creationId xmlns:a16="http://schemas.microsoft.com/office/drawing/2014/main" id="{CBC5F7AE-0602-405E-B369-900870438FF5}"/>
              </a:ext>
            </a:extLst>
          </p:cNvPr>
          <p:cNvSpPr txBox="1"/>
          <p:nvPr/>
        </p:nvSpPr>
        <p:spPr>
          <a:xfrm>
            <a:off x="4150355" y="2308739"/>
            <a:ext cx="772606" cy="577081"/>
          </a:xfrm>
          <a:prstGeom prst="rect">
            <a:avLst/>
          </a:prstGeom>
          <a:noFill/>
        </p:spPr>
        <p:txBody>
          <a:bodyPr wrap="square" rtlCol="0">
            <a:spAutoFit/>
          </a:bodyPr>
          <a:lstStyle/>
          <a:p>
            <a:r>
              <a:rPr lang="en-GB" sz="1050" dirty="0"/>
              <a:t>MIC/</a:t>
            </a:r>
            <a:br>
              <a:rPr lang="en-GB" sz="1050" dirty="0"/>
            </a:br>
            <a:r>
              <a:rPr lang="en-GB" sz="1050" dirty="0"/>
              <a:t>MEC </a:t>
            </a:r>
            <a:br>
              <a:rPr lang="en-GB" sz="1050" dirty="0"/>
            </a:br>
            <a:r>
              <a:rPr lang="en-GB" sz="1050" dirty="0"/>
              <a:t>at PoC</a:t>
            </a:r>
          </a:p>
        </p:txBody>
      </p:sp>
      <p:sp>
        <p:nvSpPr>
          <p:cNvPr id="3" name="TextBox 2">
            <a:extLst>
              <a:ext uri="{FF2B5EF4-FFF2-40B4-BE49-F238E27FC236}">
                <a16:creationId xmlns:a16="http://schemas.microsoft.com/office/drawing/2014/main" id="{2672CA4F-1812-474A-ACC3-264EEEA560FA}"/>
              </a:ext>
            </a:extLst>
          </p:cNvPr>
          <p:cNvSpPr txBox="1"/>
          <p:nvPr/>
        </p:nvSpPr>
        <p:spPr>
          <a:xfrm>
            <a:off x="4795024" y="631376"/>
            <a:ext cx="3144644" cy="646331"/>
          </a:xfrm>
          <a:prstGeom prst="rect">
            <a:avLst/>
          </a:prstGeom>
          <a:noFill/>
        </p:spPr>
        <p:txBody>
          <a:bodyPr wrap="square" rtlCol="0">
            <a:spAutoFit/>
          </a:bodyPr>
          <a:lstStyle/>
          <a:p>
            <a:r>
              <a:rPr lang="en-GB" i="1" dirty="0">
                <a:solidFill>
                  <a:schemeClr val="accent3"/>
                </a:solidFill>
              </a:rPr>
              <a:t>As previous slide, but with site demand</a:t>
            </a:r>
          </a:p>
        </p:txBody>
      </p:sp>
    </p:spTree>
    <p:extLst>
      <p:ext uri="{BB962C8B-B14F-4D97-AF65-F5344CB8AC3E}">
        <p14:creationId xmlns:p14="http://schemas.microsoft.com/office/powerpoint/2010/main" val="331558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Agenda</a:t>
            </a:r>
          </a:p>
        </p:txBody>
      </p:sp>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fld id="{98FF217E-B86F-EA42-9607-BE163228A213}" type="slidenum">
              <a:rPr lang="en-GB"/>
              <a:pPr/>
              <a:t>3</a:t>
            </a:fld>
            <a:endParaRPr lang="en-GB"/>
          </a:p>
        </p:txBody>
      </p:sp>
      <p:graphicFrame>
        <p:nvGraphicFramePr>
          <p:cNvPr id="3" name="Table 2">
            <a:extLst>
              <a:ext uri="{FF2B5EF4-FFF2-40B4-BE49-F238E27FC236}">
                <a16:creationId xmlns:a16="http://schemas.microsoft.com/office/drawing/2014/main" id="{C45F87C8-BA29-4003-AAB0-22DCF6468618}"/>
              </a:ext>
            </a:extLst>
          </p:cNvPr>
          <p:cNvGraphicFramePr>
            <a:graphicFrameLocks noGrp="1"/>
          </p:cNvGraphicFramePr>
          <p:nvPr>
            <p:extLst>
              <p:ext uri="{D42A27DB-BD31-4B8C-83A1-F6EECF244321}">
                <p14:modId xmlns:p14="http://schemas.microsoft.com/office/powerpoint/2010/main" val="1790825209"/>
              </p:ext>
            </p:extLst>
          </p:nvPr>
        </p:nvGraphicFramePr>
        <p:xfrm>
          <a:off x="3994700" y="1800225"/>
          <a:ext cx="4488349" cy="3959224"/>
        </p:xfrm>
        <a:graphic>
          <a:graphicData uri="http://schemas.openxmlformats.org/drawingml/2006/table">
            <a:tbl>
              <a:tblPr bandRow="1">
                <a:tableStyleId>{ED083AE6-46FA-4A59-8FB0-9F97EB10719F}</a:tableStyleId>
              </a:tblPr>
              <a:tblGrid>
                <a:gridCol w="254146">
                  <a:extLst>
                    <a:ext uri="{9D8B030D-6E8A-4147-A177-3AD203B41FA5}">
                      <a16:colId xmlns:a16="http://schemas.microsoft.com/office/drawing/2014/main" val="3749163954"/>
                    </a:ext>
                  </a:extLst>
                </a:gridCol>
                <a:gridCol w="578138">
                  <a:extLst>
                    <a:ext uri="{9D8B030D-6E8A-4147-A177-3AD203B41FA5}">
                      <a16:colId xmlns:a16="http://schemas.microsoft.com/office/drawing/2014/main" val="2904933309"/>
                    </a:ext>
                  </a:extLst>
                </a:gridCol>
                <a:gridCol w="3656065">
                  <a:extLst>
                    <a:ext uri="{9D8B030D-6E8A-4147-A177-3AD203B41FA5}">
                      <a16:colId xmlns:a16="http://schemas.microsoft.com/office/drawing/2014/main" val="3627928765"/>
                    </a:ext>
                  </a:extLst>
                </a:gridCol>
              </a:tblGrid>
              <a:tr h="252092">
                <a:tc>
                  <a:txBody>
                    <a:bodyPr/>
                    <a:lstStyle/>
                    <a:p>
                      <a:pPr>
                        <a:lnSpc>
                          <a:spcPct val="150000"/>
                        </a:lnSpc>
                      </a:pPr>
                      <a:r>
                        <a:rPr lang="en-GB" sz="900">
                          <a:effectLst/>
                        </a:rPr>
                        <a:t>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dirty="0">
                          <a:effectLst/>
                        </a:rPr>
                        <a:t>14:00</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spc="-15">
                          <a:effectLst/>
                        </a:rPr>
                        <a:t>Welcome, introductions and acceptance of agenda.</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374919677"/>
                  </a:ext>
                </a:extLst>
              </a:tr>
              <a:tr h="252092">
                <a:tc>
                  <a:txBody>
                    <a:bodyPr/>
                    <a:lstStyle/>
                    <a:p>
                      <a:pPr>
                        <a:lnSpc>
                          <a:spcPct val="150000"/>
                        </a:lnSpc>
                      </a:pPr>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a:effectLst/>
                        </a:rPr>
                        <a:t>14:05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spc="-15" dirty="0">
                          <a:effectLst/>
                        </a:rPr>
                        <a:t>Digitalisation of connections</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87098931"/>
                  </a:ext>
                </a:extLst>
              </a:tr>
              <a:tr h="252092">
                <a:tc>
                  <a:txBody>
                    <a:bodyPr/>
                    <a:lstStyle/>
                    <a:p>
                      <a:pPr>
                        <a:lnSpc>
                          <a:spcPct val="150000"/>
                        </a:lnSpc>
                      </a:pPr>
                      <a:r>
                        <a:rPr lang="en-GB" sz="900" spc="-15">
                          <a:effectLst/>
                        </a:rPr>
                        <a:t>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a:effectLst/>
                        </a:rPr>
                        <a:t>14:20</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a:effectLst/>
                        </a:rPr>
                        <a:t>BESS connection issues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14617738"/>
                  </a:ext>
                </a:extLst>
              </a:tr>
              <a:tr h="252092">
                <a:tc>
                  <a:txBody>
                    <a:bodyPr/>
                    <a:lstStyle/>
                    <a:p>
                      <a:pPr>
                        <a:lnSpc>
                          <a:spcPct val="150000"/>
                        </a:lnSpc>
                      </a:pPr>
                      <a:r>
                        <a:rPr lang="en-GB" sz="900" spc="-15">
                          <a:effectLst/>
                        </a:rPr>
                        <a:t>4</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a:effectLst/>
                        </a:rPr>
                        <a:t>14:30</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spc="-15">
                          <a:effectLst/>
                        </a:rPr>
                        <a:t>System modelling challenges -  update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62481309"/>
                  </a:ext>
                </a:extLst>
              </a:tr>
              <a:tr h="463392">
                <a:tc>
                  <a:txBody>
                    <a:bodyPr/>
                    <a:lstStyle/>
                    <a:p>
                      <a:pPr>
                        <a:lnSpc>
                          <a:spcPct val="150000"/>
                        </a:lnSpc>
                      </a:pPr>
                      <a:r>
                        <a:rPr lang="en-GB" sz="900" spc="-15">
                          <a:effectLst/>
                        </a:rPr>
                        <a:t>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a:effectLst/>
                        </a:rPr>
                        <a:t>14:35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spc="-15">
                          <a:effectLst/>
                        </a:rPr>
                        <a:t>New Issues since the last forum:</a:t>
                      </a:r>
                      <a:endParaRPr lang="en-GB" sz="900">
                        <a:effectLst/>
                      </a:endParaRPr>
                    </a:p>
                    <a:p>
                      <a:pPr marL="342900" lvl="0" indent="-342900">
                        <a:lnSpc>
                          <a:spcPct val="150000"/>
                        </a:lnSpc>
                        <a:buFont typeface="Symbol" panose="05050102010706020507" pitchFamily="18" charset="2"/>
                        <a:buChar char=""/>
                      </a:pPr>
                      <a:r>
                        <a:rPr lang="en-GB" sz="900" spc="-15">
                          <a:effectLst/>
                        </a:rPr>
                        <a:t>122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68712496"/>
                  </a:ext>
                </a:extLst>
              </a:tr>
              <a:tr h="463392">
                <a:tc>
                  <a:txBody>
                    <a:bodyPr/>
                    <a:lstStyle/>
                    <a:p>
                      <a:pPr>
                        <a:lnSpc>
                          <a:spcPct val="150000"/>
                        </a:lnSpc>
                      </a:pPr>
                      <a:r>
                        <a:rPr lang="en-GB" sz="900" spc="-15">
                          <a:effectLst/>
                        </a:rPr>
                        <a:t>6</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a:effectLst/>
                        </a:rPr>
                        <a:t>14:45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spc="-15">
                          <a:effectLst/>
                        </a:rPr>
                        <a:t>Unresolved issues</a:t>
                      </a:r>
                      <a:endParaRPr lang="en-GB" sz="900">
                        <a:effectLst/>
                      </a:endParaRPr>
                    </a:p>
                    <a:p>
                      <a:pPr marL="342900" lvl="0" indent="-342900">
                        <a:lnSpc>
                          <a:spcPct val="150000"/>
                        </a:lnSpc>
                        <a:buFont typeface="Symbol" panose="05050102010706020507" pitchFamily="18" charset="2"/>
                        <a:buChar char=""/>
                      </a:pPr>
                      <a:r>
                        <a:rPr lang="en-GB" sz="900" spc="-15">
                          <a:effectLst/>
                        </a:rPr>
                        <a:t>112 - 121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11226597"/>
                  </a:ext>
                </a:extLst>
              </a:tr>
              <a:tr h="1519888">
                <a:tc>
                  <a:txBody>
                    <a:bodyPr/>
                    <a:lstStyle/>
                    <a:p>
                      <a:pPr>
                        <a:lnSpc>
                          <a:spcPct val="150000"/>
                        </a:lnSpc>
                      </a:pPr>
                      <a:r>
                        <a:rPr lang="en-GB" sz="900" spc="-15">
                          <a:effectLst/>
                        </a:rPr>
                        <a:t>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a:effectLst/>
                        </a:rPr>
                        <a:t>15:10</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spc="-15">
                          <a:effectLst/>
                        </a:rPr>
                        <a:t>Update on relevant topics:</a:t>
                      </a:r>
                      <a:endParaRPr lang="en-GB" sz="900">
                        <a:effectLst/>
                      </a:endParaRPr>
                    </a:p>
                    <a:p>
                      <a:pPr marL="342900" lvl="0" indent="-342900">
                        <a:lnSpc>
                          <a:spcPct val="150000"/>
                        </a:lnSpc>
                        <a:buFont typeface="+mj-lt"/>
                        <a:buAutoNum type="romanLcPeriod"/>
                      </a:pPr>
                      <a:r>
                        <a:rPr lang="en-GB" sz="900" spc="-15">
                          <a:effectLst/>
                        </a:rPr>
                        <a:t>G100</a:t>
                      </a:r>
                      <a:endParaRPr lang="en-GB" sz="900">
                        <a:effectLst/>
                      </a:endParaRPr>
                    </a:p>
                    <a:p>
                      <a:pPr marL="342900" lvl="0" indent="-342900">
                        <a:lnSpc>
                          <a:spcPct val="150000"/>
                        </a:lnSpc>
                        <a:buFont typeface="+mj-lt"/>
                        <a:buAutoNum type="romanLcPeriod"/>
                      </a:pPr>
                      <a:r>
                        <a:rPr lang="en-GB" sz="900" spc="-15">
                          <a:effectLst/>
                        </a:rPr>
                        <a:t>Fastrack storage etc connexions</a:t>
                      </a:r>
                      <a:endParaRPr lang="en-GB" sz="900">
                        <a:effectLst/>
                      </a:endParaRPr>
                    </a:p>
                    <a:p>
                      <a:pPr marL="342900" lvl="0" indent="-342900">
                        <a:lnSpc>
                          <a:spcPct val="150000"/>
                        </a:lnSpc>
                        <a:buFont typeface="+mj-lt"/>
                        <a:buAutoNum type="romanLcPeriod"/>
                      </a:pPr>
                      <a:r>
                        <a:rPr lang="en-GB" sz="900" spc="-15">
                          <a:effectLst/>
                        </a:rPr>
                        <a:t>GC0117</a:t>
                      </a:r>
                      <a:endParaRPr lang="en-GB" sz="900">
                        <a:effectLst/>
                      </a:endParaRPr>
                    </a:p>
                    <a:p>
                      <a:pPr marL="342900" lvl="0" indent="-342900">
                        <a:lnSpc>
                          <a:spcPct val="150000"/>
                        </a:lnSpc>
                        <a:buFont typeface="+mj-lt"/>
                        <a:buAutoNum type="romanLcPeriod"/>
                      </a:pPr>
                      <a:r>
                        <a:rPr lang="en-GB" sz="900" spc="-15">
                          <a:effectLst/>
                        </a:rPr>
                        <a:t>Distributed ReStart</a:t>
                      </a:r>
                      <a:endParaRPr lang="en-GB" sz="900">
                        <a:effectLst/>
                      </a:endParaRPr>
                    </a:p>
                    <a:p>
                      <a:pPr marL="342900" lvl="0" indent="-342900">
                        <a:lnSpc>
                          <a:spcPct val="150000"/>
                        </a:lnSpc>
                        <a:buFont typeface="+mj-lt"/>
                        <a:buAutoNum type="romanLcPeriod"/>
                      </a:pPr>
                      <a:r>
                        <a:rPr lang="en-GB" sz="900" spc="-15">
                          <a:effectLst/>
                        </a:rPr>
                        <a:t>D Code compliance</a:t>
                      </a:r>
                      <a:endParaRPr lang="en-GB" sz="900">
                        <a:effectLst/>
                      </a:endParaRPr>
                    </a:p>
                    <a:p>
                      <a:pPr marL="342900" lvl="0" indent="-342900">
                        <a:lnSpc>
                          <a:spcPct val="150000"/>
                        </a:lnSpc>
                        <a:buFont typeface="+mj-lt"/>
                        <a:buAutoNum type="romanLcPeriod"/>
                      </a:pPr>
                      <a:r>
                        <a:rPr lang="en-GB" sz="900" spc="-15">
                          <a:effectLst/>
                        </a:rPr>
                        <a:t>EU Developments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145418796"/>
                  </a:ext>
                </a:extLst>
              </a:tr>
              <a:tr h="252092">
                <a:tc>
                  <a:txBody>
                    <a:bodyPr/>
                    <a:lstStyle/>
                    <a:p>
                      <a:pPr>
                        <a:lnSpc>
                          <a:spcPct val="150000"/>
                        </a:lnSpc>
                      </a:pPr>
                      <a:r>
                        <a:rPr lang="en-GB" sz="900" spc="-15">
                          <a:effectLst/>
                        </a:rPr>
                        <a:t>8</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a:effectLst/>
                        </a:rPr>
                        <a:t>15:25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a:effectLst/>
                        </a:rPr>
                        <a:t>AOB</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198621326"/>
                  </a:ext>
                </a:extLst>
              </a:tr>
              <a:tr h="252092">
                <a:tc>
                  <a:txBody>
                    <a:bodyPr/>
                    <a:lstStyle/>
                    <a:p>
                      <a:pPr>
                        <a:lnSpc>
                          <a:spcPct val="150000"/>
                        </a:lnSpc>
                      </a:pPr>
                      <a:r>
                        <a:rPr lang="en-GB" sz="900" spc="-15">
                          <a:effectLst/>
                        </a:rPr>
                        <a:t>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900" spc="-15">
                          <a:effectLst/>
                        </a:rPr>
                        <a:t>15:30</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900" dirty="0">
                          <a:effectLst/>
                        </a:rPr>
                        <a:t>Next meeting arrangements</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390" marR="63390" marT="33456" marB="33456">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68242104"/>
                  </a:ext>
                </a:extLst>
              </a:tr>
            </a:tbl>
          </a:graphicData>
        </a:graphic>
      </p:graphicFrame>
    </p:spTree>
    <p:extLst>
      <p:ext uri="{BB962C8B-B14F-4D97-AF65-F5344CB8AC3E}">
        <p14:creationId xmlns:p14="http://schemas.microsoft.com/office/powerpoint/2010/main" val="2453159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F462-9690-44A4-8FBB-19FA91F837CB}"/>
              </a:ext>
            </a:extLst>
          </p:cNvPr>
          <p:cNvSpPr>
            <a:spLocks noGrp="1"/>
          </p:cNvSpPr>
          <p:nvPr>
            <p:ph type="title"/>
          </p:nvPr>
        </p:nvSpPr>
        <p:spPr/>
        <p:txBody>
          <a:bodyPr/>
          <a:lstStyle/>
          <a:p>
            <a:r>
              <a:rPr lang="en-GB" dirty="0"/>
              <a:t>PPM and storage</a:t>
            </a:r>
          </a:p>
        </p:txBody>
      </p:sp>
      <p:sp>
        <p:nvSpPr>
          <p:cNvPr id="4" name="Slide Number Placeholder 3">
            <a:extLst>
              <a:ext uri="{FF2B5EF4-FFF2-40B4-BE49-F238E27FC236}">
                <a16:creationId xmlns:a16="http://schemas.microsoft.com/office/drawing/2014/main" id="{235D9EC5-0D5C-4F58-BAA9-7AD1474E6032}"/>
              </a:ext>
            </a:extLst>
          </p:cNvPr>
          <p:cNvSpPr>
            <a:spLocks noGrp="1"/>
          </p:cNvSpPr>
          <p:nvPr>
            <p:ph type="sldNum" sz="quarter" idx="12"/>
          </p:nvPr>
        </p:nvSpPr>
        <p:spPr/>
        <p:txBody>
          <a:bodyPr/>
          <a:lstStyle/>
          <a:p>
            <a:fld id="{98FF217E-B86F-EA42-9607-BE163228A213}" type="slidenum">
              <a:rPr lang="en-GB" smtClean="0"/>
              <a:pPr/>
              <a:t>30</a:t>
            </a:fld>
            <a:endParaRPr lang="en-GB"/>
          </a:p>
        </p:txBody>
      </p:sp>
      <p:sp>
        <p:nvSpPr>
          <p:cNvPr id="10" name="Rectangle 9">
            <a:extLst>
              <a:ext uri="{FF2B5EF4-FFF2-40B4-BE49-F238E27FC236}">
                <a16:creationId xmlns:a16="http://schemas.microsoft.com/office/drawing/2014/main" id="{5B01D9B0-1237-451E-8D8A-98B35FD03354}"/>
              </a:ext>
            </a:extLst>
          </p:cNvPr>
          <p:cNvSpPr/>
          <p:nvPr/>
        </p:nvSpPr>
        <p:spPr>
          <a:xfrm>
            <a:off x="1484556" y="1704126"/>
            <a:ext cx="1186154" cy="234697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D33905D6-D1FA-47B8-B0FF-EBD314CB5415}"/>
              </a:ext>
            </a:extLst>
          </p:cNvPr>
          <p:cNvCxnSpPr>
            <a:cxnSpLocks/>
          </p:cNvCxnSpPr>
          <p:nvPr/>
        </p:nvCxnSpPr>
        <p:spPr>
          <a:xfrm>
            <a:off x="2028471" y="2002159"/>
            <a:ext cx="911250" cy="0"/>
          </a:xfrm>
          <a:prstGeom prst="line">
            <a:avLst/>
          </a:prstGeom>
          <a:noFill/>
          <a:ln w="254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F3984C15-5400-46EF-8803-E5196EBBD06C}"/>
              </a:ext>
            </a:extLst>
          </p:cNvPr>
          <p:cNvCxnSpPr>
            <a:cxnSpLocks/>
          </p:cNvCxnSpPr>
          <p:nvPr/>
        </p:nvCxnSpPr>
        <p:spPr>
          <a:xfrm flipV="1">
            <a:off x="2028470" y="2447349"/>
            <a:ext cx="911250" cy="0"/>
          </a:xfrm>
          <a:prstGeom prst="line">
            <a:avLst/>
          </a:prstGeom>
          <a:noFill/>
          <a:ln w="25400"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DE1F1399-612D-48D0-AC4F-DC0D2EC80736}"/>
              </a:ext>
            </a:extLst>
          </p:cNvPr>
          <p:cNvCxnSpPr>
            <a:cxnSpLocks/>
          </p:cNvCxnSpPr>
          <p:nvPr/>
        </p:nvCxnSpPr>
        <p:spPr>
          <a:xfrm flipV="1">
            <a:off x="2028470" y="3443668"/>
            <a:ext cx="911250" cy="0"/>
          </a:xfrm>
          <a:prstGeom prst="line">
            <a:avLst/>
          </a:prstGeom>
          <a:noFill/>
          <a:ln w="2540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id="{E84223C6-F482-4F17-B4A9-7509D808B195}"/>
              </a:ext>
            </a:extLst>
          </p:cNvPr>
          <p:cNvCxnSpPr>
            <a:cxnSpLocks/>
          </p:cNvCxnSpPr>
          <p:nvPr/>
        </p:nvCxnSpPr>
        <p:spPr>
          <a:xfrm>
            <a:off x="2939721" y="1781323"/>
            <a:ext cx="0" cy="3175306"/>
          </a:xfrm>
          <a:prstGeom prst="line">
            <a:avLst/>
          </a:prstGeom>
          <a:noFill/>
          <a:ln w="25400" cap="flat" cmpd="sng" algn="ctr">
            <a:solidFill>
              <a:sysClr val="windowText" lastClr="000000"/>
            </a:solidFill>
            <a:prstDash val="solid"/>
            <a:miter lim="800000"/>
          </a:ln>
          <a:effectLst/>
        </p:spPr>
      </p:cxnSp>
      <p:cxnSp>
        <p:nvCxnSpPr>
          <p:cNvPr id="15" name="Straight Connector 14">
            <a:extLst>
              <a:ext uri="{FF2B5EF4-FFF2-40B4-BE49-F238E27FC236}">
                <a16:creationId xmlns:a16="http://schemas.microsoft.com/office/drawing/2014/main" id="{95529DEA-2576-4D2B-8647-839E2322372D}"/>
              </a:ext>
            </a:extLst>
          </p:cNvPr>
          <p:cNvCxnSpPr>
            <a:cxnSpLocks/>
            <a:endCxn id="58" idx="2"/>
          </p:cNvCxnSpPr>
          <p:nvPr/>
        </p:nvCxnSpPr>
        <p:spPr>
          <a:xfrm>
            <a:off x="2946770" y="2258634"/>
            <a:ext cx="475685" cy="6354"/>
          </a:xfrm>
          <a:prstGeom prst="line">
            <a:avLst/>
          </a:prstGeom>
          <a:noFill/>
          <a:ln w="25400" cap="flat" cmpd="sng" algn="ctr">
            <a:solidFill>
              <a:sysClr val="windowText" lastClr="000000"/>
            </a:solidFill>
            <a:prstDash val="solid"/>
            <a:miter lim="800000"/>
          </a:ln>
          <a:effectLst/>
        </p:spPr>
      </p:cxnSp>
      <p:sp>
        <p:nvSpPr>
          <p:cNvPr id="16" name="Oval 15">
            <a:extLst>
              <a:ext uri="{FF2B5EF4-FFF2-40B4-BE49-F238E27FC236}">
                <a16:creationId xmlns:a16="http://schemas.microsoft.com/office/drawing/2014/main" id="{E973318A-A8B0-4295-99C7-979CAA3B7C43}"/>
              </a:ext>
            </a:extLst>
          </p:cNvPr>
          <p:cNvSpPr/>
          <p:nvPr/>
        </p:nvSpPr>
        <p:spPr>
          <a:xfrm>
            <a:off x="4128507" y="2222032"/>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E2B4129-E321-4365-9A00-74AC4595A8E9}"/>
              </a:ext>
            </a:extLst>
          </p:cNvPr>
          <p:cNvSpPr/>
          <p:nvPr/>
        </p:nvSpPr>
        <p:spPr>
          <a:xfrm>
            <a:off x="737884" y="1576615"/>
            <a:ext cx="3298074" cy="3577258"/>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78B7857-CD35-4D68-A291-E00585853EA8}"/>
              </a:ext>
            </a:extLst>
          </p:cNvPr>
          <p:cNvSpPr txBox="1"/>
          <p:nvPr/>
        </p:nvSpPr>
        <p:spPr>
          <a:xfrm>
            <a:off x="628567" y="5387810"/>
            <a:ext cx="1949415" cy="248209"/>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a:t>
            </a:r>
          </a:p>
        </p:txBody>
      </p:sp>
      <p:sp>
        <p:nvSpPr>
          <p:cNvPr id="19" name="TextBox 18">
            <a:extLst>
              <a:ext uri="{FF2B5EF4-FFF2-40B4-BE49-F238E27FC236}">
                <a16:creationId xmlns:a16="http://schemas.microsoft.com/office/drawing/2014/main" id="{610EF5C7-DB0C-4655-AA64-BD112DDD62F0}"/>
              </a:ext>
            </a:extLst>
          </p:cNvPr>
          <p:cNvSpPr txBox="1"/>
          <p:nvPr/>
        </p:nvSpPr>
        <p:spPr>
          <a:xfrm>
            <a:off x="628567" y="5741764"/>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20" name="Graphic 19">
            <a:extLst>
              <a:ext uri="{FF2B5EF4-FFF2-40B4-BE49-F238E27FC236}">
                <a16:creationId xmlns:a16="http://schemas.microsoft.com/office/drawing/2014/main" id="{4F198F95-F8BF-4D7C-9017-7F426D69E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9577" y="2273126"/>
            <a:ext cx="353616" cy="353616"/>
          </a:xfrm>
          <a:prstGeom prst="rect">
            <a:avLst/>
          </a:prstGeom>
        </p:spPr>
      </p:pic>
      <p:cxnSp>
        <p:nvCxnSpPr>
          <p:cNvPr id="22" name="Straight Connector 21">
            <a:extLst>
              <a:ext uri="{FF2B5EF4-FFF2-40B4-BE49-F238E27FC236}">
                <a16:creationId xmlns:a16="http://schemas.microsoft.com/office/drawing/2014/main" id="{9C94A28D-1EA5-4884-B29D-E90DD22E34F6}"/>
              </a:ext>
            </a:extLst>
          </p:cNvPr>
          <p:cNvCxnSpPr>
            <a:cxnSpLocks/>
          </p:cNvCxnSpPr>
          <p:nvPr/>
        </p:nvCxnSpPr>
        <p:spPr>
          <a:xfrm>
            <a:off x="1148252" y="2447349"/>
            <a:ext cx="541325" cy="0"/>
          </a:xfrm>
          <a:prstGeom prst="line">
            <a:avLst/>
          </a:prstGeom>
          <a:noFill/>
          <a:ln w="25400" cap="flat" cmpd="sng" algn="ctr">
            <a:solidFill>
              <a:sysClr val="windowText" lastClr="000000"/>
            </a:solidFill>
            <a:prstDash val="solid"/>
            <a:miter lim="800000"/>
          </a:ln>
          <a:effectLst/>
        </p:spPr>
      </p:cxnSp>
      <p:cxnSp>
        <p:nvCxnSpPr>
          <p:cNvPr id="23" name="Straight Connector 22">
            <a:extLst>
              <a:ext uri="{FF2B5EF4-FFF2-40B4-BE49-F238E27FC236}">
                <a16:creationId xmlns:a16="http://schemas.microsoft.com/office/drawing/2014/main" id="{68D866CB-5965-43E1-819E-205EC761907E}"/>
              </a:ext>
            </a:extLst>
          </p:cNvPr>
          <p:cNvCxnSpPr>
            <a:cxnSpLocks/>
          </p:cNvCxnSpPr>
          <p:nvPr/>
        </p:nvCxnSpPr>
        <p:spPr>
          <a:xfrm>
            <a:off x="1039412" y="2512549"/>
            <a:ext cx="58474" cy="68793"/>
          </a:xfrm>
          <a:prstGeom prst="line">
            <a:avLst/>
          </a:prstGeom>
          <a:noFill/>
          <a:ln w="19050" cap="flat" cmpd="sng" algn="ctr">
            <a:solidFill>
              <a:srgbClr val="FFC000"/>
            </a:solidFill>
            <a:prstDash val="solid"/>
            <a:miter lim="800000"/>
          </a:ln>
          <a:effectLst/>
        </p:spPr>
      </p:cxnSp>
      <p:cxnSp>
        <p:nvCxnSpPr>
          <p:cNvPr id="24" name="Straight Connector 23">
            <a:extLst>
              <a:ext uri="{FF2B5EF4-FFF2-40B4-BE49-F238E27FC236}">
                <a16:creationId xmlns:a16="http://schemas.microsoft.com/office/drawing/2014/main" id="{5619EBBD-B168-49C8-A32B-8BBAEF69C0BB}"/>
              </a:ext>
            </a:extLst>
          </p:cNvPr>
          <p:cNvCxnSpPr>
            <a:cxnSpLocks/>
          </p:cNvCxnSpPr>
          <p:nvPr/>
        </p:nvCxnSpPr>
        <p:spPr>
          <a:xfrm>
            <a:off x="849351" y="2303421"/>
            <a:ext cx="58474" cy="7947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F22A97B5-05F6-4C3A-9A2D-1194DE97EA88}"/>
              </a:ext>
            </a:extLst>
          </p:cNvPr>
          <p:cNvCxnSpPr>
            <a:cxnSpLocks/>
          </p:cNvCxnSpPr>
          <p:nvPr/>
        </p:nvCxnSpPr>
        <p:spPr>
          <a:xfrm flipH="1">
            <a:off x="1033269" y="2308739"/>
            <a:ext cx="58059" cy="57531"/>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C83C4ADC-8249-4B50-ADBD-9A130F600F20}"/>
              </a:ext>
            </a:extLst>
          </p:cNvPr>
          <p:cNvCxnSpPr>
            <a:cxnSpLocks/>
          </p:cNvCxnSpPr>
          <p:nvPr/>
        </p:nvCxnSpPr>
        <p:spPr>
          <a:xfrm flipH="1">
            <a:off x="855909" y="2508841"/>
            <a:ext cx="64599" cy="72502"/>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166720AD-0310-447A-A029-0E204A5F1E11}"/>
              </a:ext>
            </a:extLst>
          </p:cNvPr>
          <p:cNvCxnSpPr>
            <a:cxnSpLocks/>
          </p:cNvCxnSpPr>
          <p:nvPr/>
        </p:nvCxnSpPr>
        <p:spPr>
          <a:xfrm flipH="1">
            <a:off x="965714" y="2539402"/>
            <a:ext cx="3064" cy="97898"/>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BD611073-3329-426C-8DFC-B4B651B52A0C}"/>
              </a:ext>
            </a:extLst>
          </p:cNvPr>
          <p:cNvCxnSpPr>
            <a:cxnSpLocks/>
          </p:cNvCxnSpPr>
          <p:nvPr/>
        </p:nvCxnSpPr>
        <p:spPr>
          <a:xfrm>
            <a:off x="975276" y="2258143"/>
            <a:ext cx="0" cy="102456"/>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46DCC8D0-98E4-4CCD-9CD4-CEE57AC6D8BE}"/>
              </a:ext>
            </a:extLst>
          </p:cNvPr>
          <p:cNvCxnSpPr>
            <a:cxnSpLocks/>
          </p:cNvCxnSpPr>
          <p:nvPr/>
        </p:nvCxnSpPr>
        <p:spPr>
          <a:xfrm flipH="1">
            <a:off x="1066665" y="2447185"/>
            <a:ext cx="72113" cy="537"/>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F3181048-0901-4D2E-8208-753681FE2A26}"/>
              </a:ext>
            </a:extLst>
          </p:cNvPr>
          <p:cNvCxnSpPr>
            <a:cxnSpLocks/>
          </p:cNvCxnSpPr>
          <p:nvPr/>
        </p:nvCxnSpPr>
        <p:spPr>
          <a:xfrm flipH="1">
            <a:off x="824340" y="2447722"/>
            <a:ext cx="56232" cy="0"/>
          </a:xfrm>
          <a:prstGeom prst="line">
            <a:avLst/>
          </a:prstGeom>
          <a:noFill/>
          <a:ln w="19050" cap="flat" cmpd="sng" algn="ctr">
            <a:solidFill>
              <a:srgbClr val="FFC000"/>
            </a:solidFill>
            <a:prstDash val="solid"/>
            <a:miter lim="800000"/>
          </a:ln>
          <a:effectLst/>
        </p:spPr>
      </p:cxnSp>
      <p:sp>
        <p:nvSpPr>
          <p:cNvPr id="31" name="Oval 30">
            <a:extLst>
              <a:ext uri="{FF2B5EF4-FFF2-40B4-BE49-F238E27FC236}">
                <a16:creationId xmlns:a16="http://schemas.microsoft.com/office/drawing/2014/main" id="{CCDA18C6-0A6D-40D3-8790-92A16E9E4CCF}"/>
              </a:ext>
            </a:extLst>
          </p:cNvPr>
          <p:cNvSpPr/>
          <p:nvPr/>
        </p:nvSpPr>
        <p:spPr>
          <a:xfrm>
            <a:off x="880572" y="2356041"/>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33" name="Straight Connector 32">
            <a:extLst>
              <a:ext uri="{FF2B5EF4-FFF2-40B4-BE49-F238E27FC236}">
                <a16:creationId xmlns:a16="http://schemas.microsoft.com/office/drawing/2014/main" id="{14FBB1EF-371C-49FA-8DD1-0BE43147E587}"/>
              </a:ext>
            </a:extLst>
          </p:cNvPr>
          <p:cNvCxnSpPr>
            <a:cxnSpLocks/>
          </p:cNvCxnSpPr>
          <p:nvPr/>
        </p:nvCxnSpPr>
        <p:spPr>
          <a:xfrm>
            <a:off x="1138778" y="2002159"/>
            <a:ext cx="541325" cy="0"/>
          </a:xfrm>
          <a:prstGeom prst="line">
            <a:avLst/>
          </a:prstGeom>
          <a:noFill/>
          <a:ln w="25400" cap="flat" cmpd="sng" algn="ctr">
            <a:solidFill>
              <a:sysClr val="windowText" lastClr="000000"/>
            </a:solidFill>
            <a:prstDash val="solid"/>
            <a:miter lim="800000"/>
          </a:ln>
          <a:effectLst/>
        </p:spPr>
      </p:cxnSp>
      <p:pic>
        <p:nvPicPr>
          <p:cNvPr id="34" name="Graphic 33">
            <a:extLst>
              <a:ext uri="{FF2B5EF4-FFF2-40B4-BE49-F238E27FC236}">
                <a16:creationId xmlns:a16="http://schemas.microsoft.com/office/drawing/2014/main" id="{922EDC2A-C20B-4104-9AEA-CE52DBC851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0127" y="1829375"/>
            <a:ext cx="353616" cy="353616"/>
          </a:xfrm>
          <a:prstGeom prst="rect">
            <a:avLst/>
          </a:prstGeom>
        </p:spPr>
      </p:pic>
      <p:grpSp>
        <p:nvGrpSpPr>
          <p:cNvPr id="35" name="Group 34">
            <a:extLst>
              <a:ext uri="{FF2B5EF4-FFF2-40B4-BE49-F238E27FC236}">
                <a16:creationId xmlns:a16="http://schemas.microsoft.com/office/drawing/2014/main" id="{F5FC0B17-6E77-4A1E-99F3-4E46DD7E9DBD}"/>
              </a:ext>
            </a:extLst>
          </p:cNvPr>
          <p:cNvGrpSpPr/>
          <p:nvPr/>
        </p:nvGrpSpPr>
        <p:grpSpPr>
          <a:xfrm>
            <a:off x="824340" y="1816012"/>
            <a:ext cx="314438" cy="379157"/>
            <a:chOff x="1046977" y="6189792"/>
            <a:chExt cx="314438" cy="379157"/>
          </a:xfrm>
        </p:grpSpPr>
        <p:grpSp>
          <p:nvGrpSpPr>
            <p:cNvPr id="36" name="Group 35">
              <a:extLst>
                <a:ext uri="{FF2B5EF4-FFF2-40B4-BE49-F238E27FC236}">
                  <a16:creationId xmlns:a16="http://schemas.microsoft.com/office/drawing/2014/main" id="{0915884C-34C0-44AA-8A41-3F57665CD8D4}"/>
                </a:ext>
              </a:extLst>
            </p:cNvPr>
            <p:cNvGrpSpPr/>
            <p:nvPr/>
          </p:nvGrpSpPr>
          <p:grpSpPr>
            <a:xfrm>
              <a:off x="1046977" y="6189792"/>
              <a:ext cx="314438" cy="379157"/>
              <a:chOff x="1046977" y="6189792"/>
              <a:chExt cx="314438" cy="379157"/>
            </a:xfrm>
          </p:grpSpPr>
          <p:cxnSp>
            <p:nvCxnSpPr>
              <p:cNvPr id="38" name="Straight Connector 37">
                <a:extLst>
                  <a:ext uri="{FF2B5EF4-FFF2-40B4-BE49-F238E27FC236}">
                    <a16:creationId xmlns:a16="http://schemas.microsoft.com/office/drawing/2014/main" id="{A044A3F2-9CF1-462E-B834-B122F38B4090}"/>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F9A5DA6E-6336-4133-B441-CAFC14E177B5}"/>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61F394DF-DF10-4690-B204-6A6FBCF338C9}"/>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3309736-92D0-42B6-AF60-1BB1322AE7D3}"/>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EBED03D9-7A6E-4447-8B8F-CB3E00D1C36F}"/>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6BD32A47-3C25-46A3-8943-8AD3257E31F5}"/>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62B01AD8-DBD8-4FD0-9BAC-C4C490AF15C7}"/>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45" name="Straight Connector 44">
                <a:extLst>
                  <a:ext uri="{FF2B5EF4-FFF2-40B4-BE49-F238E27FC236}">
                    <a16:creationId xmlns:a16="http://schemas.microsoft.com/office/drawing/2014/main" id="{9499E4D7-CB4F-42FC-9DB5-21D903803D5F}"/>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37" name="Oval 36">
              <a:extLst>
                <a:ext uri="{FF2B5EF4-FFF2-40B4-BE49-F238E27FC236}">
                  <a16:creationId xmlns:a16="http://schemas.microsoft.com/office/drawing/2014/main" id="{C51D8FA5-9CF6-4575-BE85-04C3E519119E}"/>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8" name="Freeform: Shape 57">
            <a:extLst>
              <a:ext uri="{FF2B5EF4-FFF2-40B4-BE49-F238E27FC236}">
                <a16:creationId xmlns:a16="http://schemas.microsoft.com/office/drawing/2014/main" id="{DEF7131C-E25B-4550-B62C-684A53C143C3}"/>
              </a:ext>
            </a:extLst>
          </p:cNvPr>
          <p:cNvSpPr/>
          <p:nvPr/>
        </p:nvSpPr>
        <p:spPr>
          <a:xfrm>
            <a:off x="3422452" y="2098336"/>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58BEB6AD-9ECF-4B2A-81E3-ECB17D4EF679}"/>
              </a:ext>
            </a:extLst>
          </p:cNvPr>
          <p:cNvSpPr/>
          <p:nvPr/>
        </p:nvSpPr>
        <p:spPr>
          <a:xfrm>
            <a:off x="3574852" y="2087778"/>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60" name="Straight Connector 59">
            <a:extLst>
              <a:ext uri="{FF2B5EF4-FFF2-40B4-BE49-F238E27FC236}">
                <a16:creationId xmlns:a16="http://schemas.microsoft.com/office/drawing/2014/main" id="{F9AC33DC-27A9-49FE-8E5B-09B452DB9BCC}"/>
              </a:ext>
            </a:extLst>
          </p:cNvPr>
          <p:cNvCxnSpPr>
            <a:cxnSpLocks/>
          </p:cNvCxnSpPr>
          <p:nvPr/>
        </p:nvCxnSpPr>
        <p:spPr>
          <a:xfrm>
            <a:off x="3904882" y="2248678"/>
            <a:ext cx="475685" cy="6354"/>
          </a:xfrm>
          <a:prstGeom prst="line">
            <a:avLst/>
          </a:prstGeom>
          <a:noFill/>
          <a:ln w="25400" cap="flat" cmpd="sng" algn="ctr">
            <a:solidFill>
              <a:sysClr val="windowText" lastClr="000000"/>
            </a:solidFill>
            <a:prstDash val="solid"/>
            <a:miter lim="800000"/>
          </a:ln>
          <a:effectLst/>
        </p:spPr>
      </p:cxnSp>
      <p:cxnSp>
        <p:nvCxnSpPr>
          <p:cNvPr id="61" name="Straight Connector 60">
            <a:extLst>
              <a:ext uri="{FF2B5EF4-FFF2-40B4-BE49-F238E27FC236}">
                <a16:creationId xmlns:a16="http://schemas.microsoft.com/office/drawing/2014/main" id="{05C1C430-2E7F-4744-8230-65030359B443}"/>
              </a:ext>
            </a:extLst>
          </p:cNvPr>
          <p:cNvCxnSpPr>
            <a:cxnSpLocks/>
          </p:cNvCxnSpPr>
          <p:nvPr/>
        </p:nvCxnSpPr>
        <p:spPr>
          <a:xfrm>
            <a:off x="4157457" y="1829375"/>
            <a:ext cx="0" cy="751967"/>
          </a:xfrm>
          <a:prstGeom prst="line">
            <a:avLst/>
          </a:prstGeom>
          <a:noFill/>
          <a:ln w="25400" cap="flat" cmpd="sng" algn="ctr">
            <a:solidFill>
              <a:sysClr val="windowText" lastClr="000000"/>
            </a:solidFill>
            <a:prstDash val="solid"/>
            <a:miter lim="800000"/>
          </a:ln>
          <a:effectLst/>
        </p:spPr>
      </p:cxnSp>
      <p:sp>
        <p:nvSpPr>
          <p:cNvPr id="54" name="Content Placeholder 2">
            <a:extLst>
              <a:ext uri="{FF2B5EF4-FFF2-40B4-BE49-F238E27FC236}">
                <a16:creationId xmlns:a16="http://schemas.microsoft.com/office/drawing/2014/main" id="{45CC0E89-509E-4131-8A07-117F81444374}"/>
              </a:ext>
            </a:extLst>
          </p:cNvPr>
          <p:cNvSpPr txBox="1">
            <a:spLocks/>
          </p:cNvSpPr>
          <p:nvPr/>
        </p:nvSpPr>
        <p:spPr>
          <a:xfrm>
            <a:off x="4982472" y="1486593"/>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PPM capacity is X + Z MVA</a:t>
            </a:r>
          </a:p>
          <a:p>
            <a:pPr>
              <a:lnSpc>
                <a:spcPct val="100000"/>
              </a:lnSpc>
            </a:pPr>
            <a:endParaRPr lang="en-GB" sz="1400" dirty="0">
              <a:solidFill>
                <a:schemeClr val="tx1"/>
              </a:solidFill>
            </a:endParaRPr>
          </a:p>
          <a:p>
            <a:pPr>
              <a:lnSpc>
                <a:spcPct val="100000"/>
              </a:lnSpc>
            </a:pPr>
            <a:r>
              <a:rPr lang="en-GB" sz="1400" dirty="0">
                <a:solidFill>
                  <a:schemeClr val="tx1"/>
                </a:solidFill>
              </a:rPr>
              <a:t>RC of PPM is (X + Z) x pf MW</a:t>
            </a:r>
          </a:p>
          <a:p>
            <a:pPr>
              <a:lnSpc>
                <a:spcPct val="100000"/>
              </a:lnSpc>
            </a:pPr>
            <a:endParaRPr lang="en-GB" sz="1400" dirty="0">
              <a:solidFill>
                <a:schemeClr val="tx1"/>
              </a:solidFill>
            </a:endParaRPr>
          </a:p>
          <a:p>
            <a:pPr>
              <a:lnSpc>
                <a:spcPct val="100000"/>
              </a:lnSpc>
            </a:pPr>
            <a:r>
              <a:rPr lang="en-GB" sz="1400" dirty="0">
                <a:solidFill>
                  <a:schemeClr val="tx1"/>
                </a:solidFill>
              </a:rPr>
              <a:t>RC</a:t>
            </a:r>
            <a:r>
              <a:rPr lang="en-GB" sz="1400" baseline="-25000" dirty="0">
                <a:solidFill>
                  <a:schemeClr val="tx1"/>
                </a:solidFill>
              </a:rPr>
              <a:t>Z</a:t>
            </a:r>
            <a:r>
              <a:rPr lang="en-GB" sz="1400" dirty="0">
                <a:solidFill>
                  <a:schemeClr val="tx1"/>
                </a:solidFill>
              </a:rPr>
              <a:t> of facility* is (X + Z) x </a:t>
            </a:r>
            <a:r>
              <a:rPr lang="en-GB" sz="1400" dirty="0" err="1">
                <a:solidFill>
                  <a:schemeClr val="tx1"/>
                </a:solidFill>
              </a:rPr>
              <a:t>pf</a:t>
            </a:r>
            <a:r>
              <a:rPr lang="en-GB" sz="1400" baseline="-25000" dirty="0" err="1">
                <a:solidFill>
                  <a:schemeClr val="tx1"/>
                </a:solidFill>
              </a:rPr>
              <a:t>Z</a:t>
            </a:r>
            <a:r>
              <a:rPr lang="en-GB" sz="1400" dirty="0">
                <a:solidFill>
                  <a:schemeClr val="tx1"/>
                </a:solidFill>
              </a:rPr>
              <a:t> MW</a:t>
            </a:r>
          </a:p>
          <a:p>
            <a:pPr>
              <a:lnSpc>
                <a:spcPct val="100000"/>
              </a:lnSpc>
            </a:pPr>
            <a:r>
              <a:rPr lang="en-GB" sz="1200" dirty="0">
                <a:solidFill>
                  <a:schemeClr val="tx1"/>
                </a:solidFill>
              </a:rPr>
              <a:t>Where pf = required power factor:</a:t>
            </a:r>
          </a:p>
          <a:p>
            <a:pPr>
              <a:lnSpc>
                <a:spcPct val="100000"/>
              </a:lnSpc>
              <a:spcBef>
                <a:spcPts val="0"/>
              </a:spcBef>
            </a:pPr>
            <a:r>
              <a:rPr lang="en-GB" sz="1200" dirty="0">
                <a:solidFill>
                  <a:schemeClr val="tx1"/>
                </a:solidFill>
              </a:rPr>
              <a:t>Type A and B: ±0.95</a:t>
            </a:r>
          </a:p>
          <a:p>
            <a:pPr>
              <a:lnSpc>
                <a:spcPct val="100000"/>
              </a:lnSpc>
              <a:spcBef>
                <a:spcPts val="0"/>
              </a:spcBef>
            </a:pPr>
            <a:r>
              <a:rPr lang="en-GB" sz="1200" dirty="0">
                <a:solidFill>
                  <a:schemeClr val="tx1"/>
                </a:solidFill>
              </a:rPr>
              <a:t>Type C and D synchronous: ±0.92</a:t>
            </a:r>
          </a:p>
          <a:p>
            <a:pPr>
              <a:lnSpc>
                <a:spcPct val="100000"/>
              </a:lnSpc>
              <a:spcBef>
                <a:spcPts val="0"/>
              </a:spcBef>
            </a:pPr>
            <a:r>
              <a:rPr lang="en-GB" sz="1200" dirty="0">
                <a:solidFill>
                  <a:schemeClr val="tx1"/>
                </a:solidFill>
              </a:rPr>
              <a:t>Type C and D PPM: lozenge or bow tie as per G99 para 13.5.5 </a:t>
            </a:r>
          </a:p>
          <a:p>
            <a:pPr>
              <a:lnSpc>
                <a:spcPct val="100000"/>
              </a:lnSpc>
            </a:pPr>
            <a:endParaRPr lang="en-GB" sz="1400" dirty="0">
              <a:solidFill>
                <a:schemeClr val="tx1"/>
              </a:solidFill>
            </a:endParaRPr>
          </a:p>
          <a:p>
            <a:pPr>
              <a:lnSpc>
                <a:spcPct val="100000"/>
              </a:lnSpc>
            </a:pPr>
            <a:endParaRPr lang="en-GB" dirty="0">
              <a:solidFill>
                <a:schemeClr val="tx1"/>
              </a:solidFill>
            </a:endParaRPr>
          </a:p>
          <a:p>
            <a:pPr>
              <a:lnSpc>
                <a:spcPct val="100000"/>
              </a:lnSpc>
            </a:pPr>
            <a:r>
              <a:rPr lang="en-GB" sz="1100" dirty="0">
                <a:solidFill>
                  <a:schemeClr val="tx1"/>
                </a:solidFill>
              </a:rPr>
              <a:t>*note that there might be reactive compensation on site – which would need to be included appropriately in this calculation.</a:t>
            </a:r>
          </a:p>
          <a:p>
            <a:endParaRPr lang="en-GB" dirty="0">
              <a:solidFill>
                <a:schemeClr val="tx1"/>
              </a:solidFill>
            </a:endParaRPr>
          </a:p>
          <a:p>
            <a:endParaRPr lang="en-GB" dirty="0"/>
          </a:p>
        </p:txBody>
      </p:sp>
      <p:sp>
        <p:nvSpPr>
          <p:cNvPr id="55" name="Content Placeholder 2">
            <a:extLst>
              <a:ext uri="{FF2B5EF4-FFF2-40B4-BE49-F238E27FC236}">
                <a16:creationId xmlns:a16="http://schemas.microsoft.com/office/drawing/2014/main" id="{13248BF8-89C5-44D7-A6E4-155ADCF2BE90}"/>
              </a:ext>
            </a:extLst>
          </p:cNvPr>
          <p:cNvSpPr txBox="1">
            <a:spLocks/>
          </p:cNvSpPr>
          <p:nvPr/>
        </p:nvSpPr>
        <p:spPr>
          <a:xfrm>
            <a:off x="8699192" y="1470870"/>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MEC could be X+Z</a:t>
            </a:r>
          </a:p>
          <a:p>
            <a:pPr>
              <a:lnSpc>
                <a:spcPct val="100000"/>
              </a:lnSpc>
            </a:pPr>
            <a:endParaRPr lang="en-GB" sz="1400" dirty="0">
              <a:solidFill>
                <a:schemeClr val="tx1"/>
              </a:solidFill>
            </a:endParaRPr>
          </a:p>
          <a:p>
            <a:pPr>
              <a:lnSpc>
                <a:spcPct val="100000"/>
              </a:lnSpc>
            </a:pPr>
            <a:r>
              <a:rPr lang="en-GB" sz="1400" dirty="0">
                <a:solidFill>
                  <a:schemeClr val="tx1"/>
                </a:solidFill>
              </a:rPr>
              <a:t>MIC is probably Z (but could be a lot less)</a:t>
            </a:r>
          </a:p>
        </p:txBody>
      </p:sp>
      <p:sp>
        <p:nvSpPr>
          <p:cNvPr id="8" name="TextBox 7">
            <a:extLst>
              <a:ext uri="{FF2B5EF4-FFF2-40B4-BE49-F238E27FC236}">
                <a16:creationId xmlns:a16="http://schemas.microsoft.com/office/drawing/2014/main" id="{612648FD-C462-443A-97B4-0834963E58E0}"/>
              </a:ext>
            </a:extLst>
          </p:cNvPr>
          <p:cNvSpPr txBox="1"/>
          <p:nvPr/>
        </p:nvSpPr>
        <p:spPr>
          <a:xfrm>
            <a:off x="1993207" y="3166669"/>
            <a:ext cx="299678" cy="276999"/>
          </a:xfrm>
          <a:prstGeom prst="rect">
            <a:avLst/>
          </a:prstGeom>
          <a:noFill/>
        </p:spPr>
        <p:txBody>
          <a:bodyPr wrap="square" rtlCol="0">
            <a:spAutoFit/>
          </a:bodyPr>
          <a:lstStyle/>
          <a:p>
            <a:r>
              <a:rPr lang="en-GB" sz="1200" b="1" dirty="0"/>
              <a:t>Z</a:t>
            </a:r>
          </a:p>
        </p:txBody>
      </p:sp>
      <p:sp>
        <p:nvSpPr>
          <p:cNvPr id="69" name="TextBox 68">
            <a:extLst>
              <a:ext uri="{FF2B5EF4-FFF2-40B4-BE49-F238E27FC236}">
                <a16:creationId xmlns:a16="http://schemas.microsoft.com/office/drawing/2014/main" id="{B7354946-6792-4678-B314-8F7AD300BFB5}"/>
              </a:ext>
            </a:extLst>
          </p:cNvPr>
          <p:cNvSpPr txBox="1"/>
          <p:nvPr/>
        </p:nvSpPr>
        <p:spPr>
          <a:xfrm>
            <a:off x="2021422" y="1756508"/>
            <a:ext cx="521599" cy="276999"/>
          </a:xfrm>
          <a:prstGeom prst="rect">
            <a:avLst/>
          </a:prstGeom>
          <a:noFill/>
        </p:spPr>
        <p:txBody>
          <a:bodyPr wrap="square" rtlCol="0">
            <a:spAutoFit/>
          </a:bodyPr>
          <a:lstStyle/>
          <a:p>
            <a:r>
              <a:rPr lang="en-GB" sz="1200" b="1" dirty="0"/>
              <a:t>X/2</a:t>
            </a:r>
          </a:p>
        </p:txBody>
      </p:sp>
      <p:sp>
        <p:nvSpPr>
          <p:cNvPr id="70" name="TextBox 69">
            <a:extLst>
              <a:ext uri="{FF2B5EF4-FFF2-40B4-BE49-F238E27FC236}">
                <a16:creationId xmlns:a16="http://schemas.microsoft.com/office/drawing/2014/main" id="{C63E70D2-108E-4FEE-88B3-09F8CC6D6DD4}"/>
              </a:ext>
            </a:extLst>
          </p:cNvPr>
          <p:cNvSpPr txBox="1"/>
          <p:nvPr/>
        </p:nvSpPr>
        <p:spPr>
          <a:xfrm>
            <a:off x="2012664" y="2208249"/>
            <a:ext cx="521599" cy="276999"/>
          </a:xfrm>
          <a:prstGeom prst="rect">
            <a:avLst/>
          </a:prstGeom>
          <a:noFill/>
        </p:spPr>
        <p:txBody>
          <a:bodyPr wrap="square" rtlCol="0">
            <a:spAutoFit/>
          </a:bodyPr>
          <a:lstStyle/>
          <a:p>
            <a:r>
              <a:rPr lang="en-GB" sz="1200" b="1" dirty="0"/>
              <a:t>X/2</a:t>
            </a:r>
          </a:p>
        </p:txBody>
      </p:sp>
      <p:sp>
        <p:nvSpPr>
          <p:cNvPr id="67" name="TextBox 66">
            <a:extLst>
              <a:ext uri="{FF2B5EF4-FFF2-40B4-BE49-F238E27FC236}">
                <a16:creationId xmlns:a16="http://schemas.microsoft.com/office/drawing/2014/main" id="{CBC5F7AE-0602-405E-B369-900870438FF5}"/>
              </a:ext>
            </a:extLst>
          </p:cNvPr>
          <p:cNvSpPr txBox="1"/>
          <p:nvPr/>
        </p:nvSpPr>
        <p:spPr>
          <a:xfrm>
            <a:off x="4150355" y="2308739"/>
            <a:ext cx="772606" cy="577081"/>
          </a:xfrm>
          <a:prstGeom prst="rect">
            <a:avLst/>
          </a:prstGeom>
          <a:noFill/>
        </p:spPr>
        <p:txBody>
          <a:bodyPr wrap="square" rtlCol="0">
            <a:spAutoFit/>
          </a:bodyPr>
          <a:lstStyle/>
          <a:p>
            <a:r>
              <a:rPr lang="en-GB" sz="1050" dirty="0"/>
              <a:t>MIC/</a:t>
            </a:r>
            <a:br>
              <a:rPr lang="en-GB" sz="1050" dirty="0"/>
            </a:br>
            <a:r>
              <a:rPr lang="en-GB" sz="1050" dirty="0"/>
              <a:t>MEC </a:t>
            </a:r>
            <a:br>
              <a:rPr lang="en-GB" sz="1050" dirty="0"/>
            </a:br>
            <a:r>
              <a:rPr lang="en-GB" sz="1050" dirty="0"/>
              <a:t>at PoC</a:t>
            </a:r>
          </a:p>
        </p:txBody>
      </p:sp>
      <p:pic>
        <p:nvPicPr>
          <p:cNvPr id="72" name="Picture 71">
            <a:extLst>
              <a:ext uri="{FF2B5EF4-FFF2-40B4-BE49-F238E27FC236}">
                <a16:creationId xmlns:a16="http://schemas.microsoft.com/office/drawing/2014/main" id="{93411B72-C3EB-4183-AAAD-C94C17A2ECE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7176" y="3245871"/>
            <a:ext cx="237490" cy="420370"/>
          </a:xfrm>
          <a:prstGeom prst="rect">
            <a:avLst/>
          </a:prstGeom>
          <a:noFill/>
          <a:ln>
            <a:noFill/>
          </a:ln>
        </p:spPr>
      </p:pic>
      <p:sp>
        <p:nvSpPr>
          <p:cNvPr id="49" name="TextBox 48">
            <a:extLst>
              <a:ext uri="{FF2B5EF4-FFF2-40B4-BE49-F238E27FC236}">
                <a16:creationId xmlns:a16="http://schemas.microsoft.com/office/drawing/2014/main" id="{CA234A8A-22CF-4953-85F2-2C3122BAD4C5}"/>
              </a:ext>
            </a:extLst>
          </p:cNvPr>
          <p:cNvSpPr txBox="1"/>
          <p:nvPr/>
        </p:nvSpPr>
        <p:spPr>
          <a:xfrm>
            <a:off x="4795023" y="631376"/>
            <a:ext cx="4118517" cy="646331"/>
          </a:xfrm>
          <a:prstGeom prst="rect">
            <a:avLst/>
          </a:prstGeom>
          <a:noFill/>
        </p:spPr>
        <p:txBody>
          <a:bodyPr wrap="square" rtlCol="0">
            <a:spAutoFit/>
          </a:bodyPr>
          <a:lstStyle/>
          <a:p>
            <a:r>
              <a:rPr lang="en-GB" i="1" dirty="0">
                <a:solidFill>
                  <a:schemeClr val="accent3"/>
                </a:solidFill>
              </a:rPr>
              <a:t>As first example, but with storage forming part of the PPM</a:t>
            </a:r>
          </a:p>
        </p:txBody>
      </p:sp>
    </p:spTree>
    <p:extLst>
      <p:ext uri="{BB962C8B-B14F-4D97-AF65-F5344CB8AC3E}">
        <p14:creationId xmlns:p14="http://schemas.microsoft.com/office/powerpoint/2010/main" val="738232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F462-9690-44A4-8FBB-19FA91F837CB}"/>
              </a:ext>
            </a:extLst>
          </p:cNvPr>
          <p:cNvSpPr>
            <a:spLocks noGrp="1"/>
          </p:cNvSpPr>
          <p:nvPr>
            <p:ph type="title"/>
          </p:nvPr>
        </p:nvSpPr>
        <p:spPr/>
        <p:txBody>
          <a:bodyPr/>
          <a:lstStyle/>
          <a:p>
            <a:r>
              <a:rPr lang="en-GB" dirty="0"/>
              <a:t>PPM and storage; PGM output limited</a:t>
            </a:r>
          </a:p>
        </p:txBody>
      </p:sp>
      <p:sp>
        <p:nvSpPr>
          <p:cNvPr id="4" name="Slide Number Placeholder 3">
            <a:extLst>
              <a:ext uri="{FF2B5EF4-FFF2-40B4-BE49-F238E27FC236}">
                <a16:creationId xmlns:a16="http://schemas.microsoft.com/office/drawing/2014/main" id="{235D9EC5-0D5C-4F58-BAA9-7AD1474E6032}"/>
              </a:ext>
            </a:extLst>
          </p:cNvPr>
          <p:cNvSpPr>
            <a:spLocks noGrp="1"/>
          </p:cNvSpPr>
          <p:nvPr>
            <p:ph type="sldNum" sz="quarter" idx="12"/>
          </p:nvPr>
        </p:nvSpPr>
        <p:spPr/>
        <p:txBody>
          <a:bodyPr/>
          <a:lstStyle/>
          <a:p>
            <a:fld id="{98FF217E-B86F-EA42-9607-BE163228A213}" type="slidenum">
              <a:rPr lang="en-GB" smtClean="0"/>
              <a:pPr/>
              <a:t>31</a:t>
            </a:fld>
            <a:endParaRPr lang="en-GB"/>
          </a:p>
        </p:txBody>
      </p:sp>
      <p:sp>
        <p:nvSpPr>
          <p:cNvPr id="10" name="Rectangle 9">
            <a:extLst>
              <a:ext uri="{FF2B5EF4-FFF2-40B4-BE49-F238E27FC236}">
                <a16:creationId xmlns:a16="http://schemas.microsoft.com/office/drawing/2014/main" id="{5B01D9B0-1237-451E-8D8A-98B35FD03354}"/>
              </a:ext>
            </a:extLst>
          </p:cNvPr>
          <p:cNvSpPr/>
          <p:nvPr/>
        </p:nvSpPr>
        <p:spPr>
          <a:xfrm>
            <a:off x="1484556" y="1704126"/>
            <a:ext cx="1186154" cy="234697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D33905D6-D1FA-47B8-B0FF-EBD314CB5415}"/>
              </a:ext>
            </a:extLst>
          </p:cNvPr>
          <p:cNvCxnSpPr>
            <a:cxnSpLocks/>
          </p:cNvCxnSpPr>
          <p:nvPr/>
        </p:nvCxnSpPr>
        <p:spPr>
          <a:xfrm>
            <a:off x="2028471" y="2002159"/>
            <a:ext cx="911250" cy="0"/>
          </a:xfrm>
          <a:prstGeom prst="line">
            <a:avLst/>
          </a:prstGeom>
          <a:noFill/>
          <a:ln w="254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F3984C15-5400-46EF-8803-E5196EBBD06C}"/>
              </a:ext>
            </a:extLst>
          </p:cNvPr>
          <p:cNvCxnSpPr>
            <a:cxnSpLocks/>
          </p:cNvCxnSpPr>
          <p:nvPr/>
        </p:nvCxnSpPr>
        <p:spPr>
          <a:xfrm flipV="1">
            <a:off x="2028470" y="2447349"/>
            <a:ext cx="911250" cy="0"/>
          </a:xfrm>
          <a:prstGeom prst="line">
            <a:avLst/>
          </a:prstGeom>
          <a:noFill/>
          <a:ln w="25400"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DE1F1399-612D-48D0-AC4F-DC0D2EC80736}"/>
              </a:ext>
            </a:extLst>
          </p:cNvPr>
          <p:cNvCxnSpPr>
            <a:cxnSpLocks/>
          </p:cNvCxnSpPr>
          <p:nvPr/>
        </p:nvCxnSpPr>
        <p:spPr>
          <a:xfrm flipV="1">
            <a:off x="2028470" y="3443668"/>
            <a:ext cx="911250" cy="0"/>
          </a:xfrm>
          <a:prstGeom prst="line">
            <a:avLst/>
          </a:prstGeom>
          <a:noFill/>
          <a:ln w="2540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id="{E84223C6-F482-4F17-B4A9-7509D808B195}"/>
              </a:ext>
            </a:extLst>
          </p:cNvPr>
          <p:cNvCxnSpPr>
            <a:cxnSpLocks/>
          </p:cNvCxnSpPr>
          <p:nvPr/>
        </p:nvCxnSpPr>
        <p:spPr>
          <a:xfrm>
            <a:off x="2939721" y="1781323"/>
            <a:ext cx="0" cy="3175306"/>
          </a:xfrm>
          <a:prstGeom prst="line">
            <a:avLst/>
          </a:prstGeom>
          <a:noFill/>
          <a:ln w="25400" cap="flat" cmpd="sng" algn="ctr">
            <a:solidFill>
              <a:sysClr val="windowText" lastClr="000000"/>
            </a:solidFill>
            <a:prstDash val="solid"/>
            <a:miter lim="800000"/>
          </a:ln>
          <a:effectLst/>
        </p:spPr>
      </p:cxnSp>
      <p:cxnSp>
        <p:nvCxnSpPr>
          <p:cNvPr id="15" name="Straight Connector 14">
            <a:extLst>
              <a:ext uri="{FF2B5EF4-FFF2-40B4-BE49-F238E27FC236}">
                <a16:creationId xmlns:a16="http://schemas.microsoft.com/office/drawing/2014/main" id="{95529DEA-2576-4D2B-8647-839E2322372D}"/>
              </a:ext>
            </a:extLst>
          </p:cNvPr>
          <p:cNvCxnSpPr>
            <a:cxnSpLocks/>
            <a:endCxn id="58" idx="2"/>
          </p:cNvCxnSpPr>
          <p:nvPr/>
        </p:nvCxnSpPr>
        <p:spPr>
          <a:xfrm>
            <a:off x="2934359" y="2273136"/>
            <a:ext cx="191313" cy="0"/>
          </a:xfrm>
          <a:prstGeom prst="line">
            <a:avLst/>
          </a:prstGeom>
          <a:noFill/>
          <a:ln w="25400" cap="flat" cmpd="sng" algn="ctr">
            <a:solidFill>
              <a:sysClr val="windowText" lastClr="000000"/>
            </a:solidFill>
            <a:prstDash val="solid"/>
            <a:miter lim="800000"/>
          </a:ln>
          <a:effectLst/>
        </p:spPr>
      </p:cxnSp>
      <p:sp>
        <p:nvSpPr>
          <p:cNvPr id="16" name="Oval 15">
            <a:extLst>
              <a:ext uri="{FF2B5EF4-FFF2-40B4-BE49-F238E27FC236}">
                <a16:creationId xmlns:a16="http://schemas.microsoft.com/office/drawing/2014/main" id="{E973318A-A8B0-4295-99C7-979CAA3B7C43}"/>
              </a:ext>
            </a:extLst>
          </p:cNvPr>
          <p:cNvSpPr/>
          <p:nvPr/>
        </p:nvSpPr>
        <p:spPr>
          <a:xfrm>
            <a:off x="4128507" y="2222032"/>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E2B4129-E321-4365-9A00-74AC4595A8E9}"/>
              </a:ext>
            </a:extLst>
          </p:cNvPr>
          <p:cNvSpPr/>
          <p:nvPr/>
        </p:nvSpPr>
        <p:spPr>
          <a:xfrm>
            <a:off x="737884" y="1576615"/>
            <a:ext cx="3298074" cy="3577258"/>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78B7857-CD35-4D68-A291-E00585853EA8}"/>
              </a:ext>
            </a:extLst>
          </p:cNvPr>
          <p:cNvSpPr txBox="1"/>
          <p:nvPr/>
        </p:nvSpPr>
        <p:spPr>
          <a:xfrm>
            <a:off x="628567" y="5387810"/>
            <a:ext cx="1949415" cy="248209"/>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a:t>
            </a:r>
          </a:p>
        </p:txBody>
      </p:sp>
      <p:sp>
        <p:nvSpPr>
          <p:cNvPr id="19" name="TextBox 18">
            <a:extLst>
              <a:ext uri="{FF2B5EF4-FFF2-40B4-BE49-F238E27FC236}">
                <a16:creationId xmlns:a16="http://schemas.microsoft.com/office/drawing/2014/main" id="{610EF5C7-DB0C-4655-AA64-BD112DDD62F0}"/>
              </a:ext>
            </a:extLst>
          </p:cNvPr>
          <p:cNvSpPr txBox="1"/>
          <p:nvPr/>
        </p:nvSpPr>
        <p:spPr>
          <a:xfrm>
            <a:off x="628567" y="5741764"/>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20" name="Graphic 19">
            <a:extLst>
              <a:ext uri="{FF2B5EF4-FFF2-40B4-BE49-F238E27FC236}">
                <a16:creationId xmlns:a16="http://schemas.microsoft.com/office/drawing/2014/main" id="{4F198F95-F8BF-4D7C-9017-7F426D69E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9577" y="2273126"/>
            <a:ext cx="353616" cy="353616"/>
          </a:xfrm>
          <a:prstGeom prst="rect">
            <a:avLst/>
          </a:prstGeom>
        </p:spPr>
      </p:pic>
      <p:cxnSp>
        <p:nvCxnSpPr>
          <p:cNvPr id="22" name="Straight Connector 21">
            <a:extLst>
              <a:ext uri="{FF2B5EF4-FFF2-40B4-BE49-F238E27FC236}">
                <a16:creationId xmlns:a16="http://schemas.microsoft.com/office/drawing/2014/main" id="{9C94A28D-1EA5-4884-B29D-E90DD22E34F6}"/>
              </a:ext>
            </a:extLst>
          </p:cNvPr>
          <p:cNvCxnSpPr>
            <a:cxnSpLocks/>
          </p:cNvCxnSpPr>
          <p:nvPr/>
        </p:nvCxnSpPr>
        <p:spPr>
          <a:xfrm>
            <a:off x="1148252" y="2447349"/>
            <a:ext cx="541325" cy="0"/>
          </a:xfrm>
          <a:prstGeom prst="line">
            <a:avLst/>
          </a:prstGeom>
          <a:noFill/>
          <a:ln w="25400" cap="flat" cmpd="sng" algn="ctr">
            <a:solidFill>
              <a:sysClr val="windowText" lastClr="000000"/>
            </a:solidFill>
            <a:prstDash val="solid"/>
            <a:miter lim="800000"/>
          </a:ln>
          <a:effectLst/>
        </p:spPr>
      </p:cxnSp>
      <p:cxnSp>
        <p:nvCxnSpPr>
          <p:cNvPr id="23" name="Straight Connector 22">
            <a:extLst>
              <a:ext uri="{FF2B5EF4-FFF2-40B4-BE49-F238E27FC236}">
                <a16:creationId xmlns:a16="http://schemas.microsoft.com/office/drawing/2014/main" id="{68D866CB-5965-43E1-819E-205EC761907E}"/>
              </a:ext>
            </a:extLst>
          </p:cNvPr>
          <p:cNvCxnSpPr>
            <a:cxnSpLocks/>
          </p:cNvCxnSpPr>
          <p:nvPr/>
        </p:nvCxnSpPr>
        <p:spPr>
          <a:xfrm>
            <a:off x="1039412" y="2512549"/>
            <a:ext cx="58474" cy="68793"/>
          </a:xfrm>
          <a:prstGeom prst="line">
            <a:avLst/>
          </a:prstGeom>
          <a:noFill/>
          <a:ln w="19050" cap="flat" cmpd="sng" algn="ctr">
            <a:solidFill>
              <a:srgbClr val="FFC000"/>
            </a:solidFill>
            <a:prstDash val="solid"/>
            <a:miter lim="800000"/>
          </a:ln>
          <a:effectLst/>
        </p:spPr>
      </p:cxnSp>
      <p:cxnSp>
        <p:nvCxnSpPr>
          <p:cNvPr id="24" name="Straight Connector 23">
            <a:extLst>
              <a:ext uri="{FF2B5EF4-FFF2-40B4-BE49-F238E27FC236}">
                <a16:creationId xmlns:a16="http://schemas.microsoft.com/office/drawing/2014/main" id="{5619EBBD-B168-49C8-A32B-8BBAEF69C0BB}"/>
              </a:ext>
            </a:extLst>
          </p:cNvPr>
          <p:cNvCxnSpPr>
            <a:cxnSpLocks/>
          </p:cNvCxnSpPr>
          <p:nvPr/>
        </p:nvCxnSpPr>
        <p:spPr>
          <a:xfrm>
            <a:off x="849351" y="2303421"/>
            <a:ext cx="58474" cy="7947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F22A97B5-05F6-4C3A-9A2D-1194DE97EA88}"/>
              </a:ext>
            </a:extLst>
          </p:cNvPr>
          <p:cNvCxnSpPr>
            <a:cxnSpLocks/>
          </p:cNvCxnSpPr>
          <p:nvPr/>
        </p:nvCxnSpPr>
        <p:spPr>
          <a:xfrm flipH="1">
            <a:off x="1033269" y="2308739"/>
            <a:ext cx="58059" cy="57531"/>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C83C4ADC-8249-4B50-ADBD-9A130F600F20}"/>
              </a:ext>
            </a:extLst>
          </p:cNvPr>
          <p:cNvCxnSpPr>
            <a:cxnSpLocks/>
          </p:cNvCxnSpPr>
          <p:nvPr/>
        </p:nvCxnSpPr>
        <p:spPr>
          <a:xfrm flipH="1">
            <a:off x="855909" y="2508841"/>
            <a:ext cx="64599" cy="72502"/>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166720AD-0310-447A-A029-0E204A5F1E11}"/>
              </a:ext>
            </a:extLst>
          </p:cNvPr>
          <p:cNvCxnSpPr>
            <a:cxnSpLocks/>
          </p:cNvCxnSpPr>
          <p:nvPr/>
        </p:nvCxnSpPr>
        <p:spPr>
          <a:xfrm flipH="1">
            <a:off x="965714" y="2539402"/>
            <a:ext cx="3064" cy="97898"/>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BD611073-3329-426C-8DFC-B4B651B52A0C}"/>
              </a:ext>
            </a:extLst>
          </p:cNvPr>
          <p:cNvCxnSpPr>
            <a:cxnSpLocks/>
          </p:cNvCxnSpPr>
          <p:nvPr/>
        </p:nvCxnSpPr>
        <p:spPr>
          <a:xfrm>
            <a:off x="975276" y="2258143"/>
            <a:ext cx="0" cy="102456"/>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46DCC8D0-98E4-4CCD-9CD4-CEE57AC6D8BE}"/>
              </a:ext>
            </a:extLst>
          </p:cNvPr>
          <p:cNvCxnSpPr>
            <a:cxnSpLocks/>
          </p:cNvCxnSpPr>
          <p:nvPr/>
        </p:nvCxnSpPr>
        <p:spPr>
          <a:xfrm flipH="1">
            <a:off x="1066665" y="2447185"/>
            <a:ext cx="72113" cy="537"/>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F3181048-0901-4D2E-8208-753681FE2A26}"/>
              </a:ext>
            </a:extLst>
          </p:cNvPr>
          <p:cNvCxnSpPr>
            <a:cxnSpLocks/>
          </p:cNvCxnSpPr>
          <p:nvPr/>
        </p:nvCxnSpPr>
        <p:spPr>
          <a:xfrm flipH="1">
            <a:off x="824340" y="2447722"/>
            <a:ext cx="56232" cy="0"/>
          </a:xfrm>
          <a:prstGeom prst="line">
            <a:avLst/>
          </a:prstGeom>
          <a:noFill/>
          <a:ln w="19050" cap="flat" cmpd="sng" algn="ctr">
            <a:solidFill>
              <a:srgbClr val="FFC000"/>
            </a:solidFill>
            <a:prstDash val="solid"/>
            <a:miter lim="800000"/>
          </a:ln>
          <a:effectLst/>
        </p:spPr>
      </p:cxnSp>
      <p:sp>
        <p:nvSpPr>
          <p:cNvPr id="31" name="Oval 30">
            <a:extLst>
              <a:ext uri="{FF2B5EF4-FFF2-40B4-BE49-F238E27FC236}">
                <a16:creationId xmlns:a16="http://schemas.microsoft.com/office/drawing/2014/main" id="{CCDA18C6-0A6D-40D3-8790-92A16E9E4CCF}"/>
              </a:ext>
            </a:extLst>
          </p:cNvPr>
          <p:cNvSpPr/>
          <p:nvPr/>
        </p:nvSpPr>
        <p:spPr>
          <a:xfrm>
            <a:off x="880572" y="2356041"/>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33" name="Straight Connector 32">
            <a:extLst>
              <a:ext uri="{FF2B5EF4-FFF2-40B4-BE49-F238E27FC236}">
                <a16:creationId xmlns:a16="http://schemas.microsoft.com/office/drawing/2014/main" id="{14FBB1EF-371C-49FA-8DD1-0BE43147E587}"/>
              </a:ext>
            </a:extLst>
          </p:cNvPr>
          <p:cNvCxnSpPr>
            <a:cxnSpLocks/>
          </p:cNvCxnSpPr>
          <p:nvPr/>
        </p:nvCxnSpPr>
        <p:spPr>
          <a:xfrm>
            <a:off x="1138778" y="2002159"/>
            <a:ext cx="541325" cy="0"/>
          </a:xfrm>
          <a:prstGeom prst="line">
            <a:avLst/>
          </a:prstGeom>
          <a:noFill/>
          <a:ln w="25400" cap="flat" cmpd="sng" algn="ctr">
            <a:solidFill>
              <a:sysClr val="windowText" lastClr="000000"/>
            </a:solidFill>
            <a:prstDash val="solid"/>
            <a:miter lim="800000"/>
          </a:ln>
          <a:effectLst/>
        </p:spPr>
      </p:cxnSp>
      <p:pic>
        <p:nvPicPr>
          <p:cNvPr id="34" name="Graphic 33">
            <a:extLst>
              <a:ext uri="{FF2B5EF4-FFF2-40B4-BE49-F238E27FC236}">
                <a16:creationId xmlns:a16="http://schemas.microsoft.com/office/drawing/2014/main" id="{922EDC2A-C20B-4104-9AEA-CE52DBC851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0127" y="1829375"/>
            <a:ext cx="353616" cy="353616"/>
          </a:xfrm>
          <a:prstGeom prst="rect">
            <a:avLst/>
          </a:prstGeom>
        </p:spPr>
      </p:pic>
      <p:grpSp>
        <p:nvGrpSpPr>
          <p:cNvPr id="35" name="Group 34">
            <a:extLst>
              <a:ext uri="{FF2B5EF4-FFF2-40B4-BE49-F238E27FC236}">
                <a16:creationId xmlns:a16="http://schemas.microsoft.com/office/drawing/2014/main" id="{F5FC0B17-6E77-4A1E-99F3-4E46DD7E9DBD}"/>
              </a:ext>
            </a:extLst>
          </p:cNvPr>
          <p:cNvGrpSpPr/>
          <p:nvPr/>
        </p:nvGrpSpPr>
        <p:grpSpPr>
          <a:xfrm>
            <a:off x="824340" y="1816012"/>
            <a:ext cx="314438" cy="379157"/>
            <a:chOff x="1046977" y="6189792"/>
            <a:chExt cx="314438" cy="379157"/>
          </a:xfrm>
        </p:grpSpPr>
        <p:grpSp>
          <p:nvGrpSpPr>
            <p:cNvPr id="36" name="Group 35">
              <a:extLst>
                <a:ext uri="{FF2B5EF4-FFF2-40B4-BE49-F238E27FC236}">
                  <a16:creationId xmlns:a16="http://schemas.microsoft.com/office/drawing/2014/main" id="{0915884C-34C0-44AA-8A41-3F57665CD8D4}"/>
                </a:ext>
              </a:extLst>
            </p:cNvPr>
            <p:cNvGrpSpPr/>
            <p:nvPr/>
          </p:nvGrpSpPr>
          <p:grpSpPr>
            <a:xfrm>
              <a:off x="1046977" y="6189792"/>
              <a:ext cx="314438" cy="379157"/>
              <a:chOff x="1046977" y="6189792"/>
              <a:chExt cx="314438" cy="379157"/>
            </a:xfrm>
          </p:grpSpPr>
          <p:cxnSp>
            <p:nvCxnSpPr>
              <p:cNvPr id="38" name="Straight Connector 37">
                <a:extLst>
                  <a:ext uri="{FF2B5EF4-FFF2-40B4-BE49-F238E27FC236}">
                    <a16:creationId xmlns:a16="http://schemas.microsoft.com/office/drawing/2014/main" id="{A044A3F2-9CF1-462E-B834-B122F38B4090}"/>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F9A5DA6E-6336-4133-B441-CAFC14E177B5}"/>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61F394DF-DF10-4690-B204-6A6FBCF338C9}"/>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3309736-92D0-42B6-AF60-1BB1322AE7D3}"/>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EBED03D9-7A6E-4447-8B8F-CB3E00D1C36F}"/>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6BD32A47-3C25-46A3-8943-8AD3257E31F5}"/>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62B01AD8-DBD8-4FD0-9BAC-C4C490AF15C7}"/>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45" name="Straight Connector 44">
                <a:extLst>
                  <a:ext uri="{FF2B5EF4-FFF2-40B4-BE49-F238E27FC236}">
                    <a16:creationId xmlns:a16="http://schemas.microsoft.com/office/drawing/2014/main" id="{9499E4D7-CB4F-42FC-9DB5-21D903803D5F}"/>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37" name="Oval 36">
              <a:extLst>
                <a:ext uri="{FF2B5EF4-FFF2-40B4-BE49-F238E27FC236}">
                  <a16:creationId xmlns:a16="http://schemas.microsoft.com/office/drawing/2014/main" id="{C51D8FA5-9CF6-4575-BE85-04C3E519119E}"/>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8" name="Freeform: Shape 57">
            <a:extLst>
              <a:ext uri="{FF2B5EF4-FFF2-40B4-BE49-F238E27FC236}">
                <a16:creationId xmlns:a16="http://schemas.microsoft.com/office/drawing/2014/main" id="{DEF7131C-E25B-4550-B62C-684A53C143C3}"/>
              </a:ext>
            </a:extLst>
          </p:cNvPr>
          <p:cNvSpPr/>
          <p:nvPr/>
        </p:nvSpPr>
        <p:spPr>
          <a:xfrm>
            <a:off x="3125669" y="2106484"/>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58BEB6AD-9ECF-4B2A-81E3-ECB17D4EF679}"/>
              </a:ext>
            </a:extLst>
          </p:cNvPr>
          <p:cNvSpPr/>
          <p:nvPr/>
        </p:nvSpPr>
        <p:spPr>
          <a:xfrm>
            <a:off x="3278069" y="2095926"/>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60" name="Straight Connector 59">
            <a:extLst>
              <a:ext uri="{FF2B5EF4-FFF2-40B4-BE49-F238E27FC236}">
                <a16:creationId xmlns:a16="http://schemas.microsoft.com/office/drawing/2014/main" id="{F9AC33DC-27A9-49FE-8E5B-09B452DB9BCC}"/>
              </a:ext>
            </a:extLst>
          </p:cNvPr>
          <p:cNvCxnSpPr>
            <a:cxnSpLocks/>
            <a:stCxn id="59" idx="0"/>
          </p:cNvCxnSpPr>
          <p:nvPr/>
        </p:nvCxnSpPr>
        <p:spPr>
          <a:xfrm flipV="1">
            <a:off x="3611357" y="2255032"/>
            <a:ext cx="769210" cy="7546"/>
          </a:xfrm>
          <a:prstGeom prst="line">
            <a:avLst/>
          </a:prstGeom>
          <a:noFill/>
          <a:ln w="25400" cap="flat" cmpd="sng" algn="ctr">
            <a:solidFill>
              <a:sysClr val="windowText" lastClr="000000"/>
            </a:solidFill>
            <a:prstDash val="solid"/>
            <a:miter lim="800000"/>
          </a:ln>
          <a:effectLst/>
        </p:spPr>
      </p:cxnSp>
      <p:cxnSp>
        <p:nvCxnSpPr>
          <p:cNvPr id="61" name="Straight Connector 60">
            <a:extLst>
              <a:ext uri="{FF2B5EF4-FFF2-40B4-BE49-F238E27FC236}">
                <a16:creationId xmlns:a16="http://schemas.microsoft.com/office/drawing/2014/main" id="{05C1C430-2E7F-4744-8230-65030359B443}"/>
              </a:ext>
            </a:extLst>
          </p:cNvPr>
          <p:cNvCxnSpPr>
            <a:cxnSpLocks/>
          </p:cNvCxnSpPr>
          <p:nvPr/>
        </p:nvCxnSpPr>
        <p:spPr>
          <a:xfrm>
            <a:off x="4157457" y="1829375"/>
            <a:ext cx="0" cy="751967"/>
          </a:xfrm>
          <a:prstGeom prst="line">
            <a:avLst/>
          </a:prstGeom>
          <a:noFill/>
          <a:ln w="25400" cap="flat" cmpd="sng" algn="ctr">
            <a:solidFill>
              <a:sysClr val="windowText" lastClr="000000"/>
            </a:solidFill>
            <a:prstDash val="solid"/>
            <a:miter lim="800000"/>
          </a:ln>
          <a:effectLst/>
        </p:spPr>
      </p:cxnSp>
      <p:sp>
        <p:nvSpPr>
          <p:cNvPr id="54" name="Content Placeholder 2">
            <a:extLst>
              <a:ext uri="{FF2B5EF4-FFF2-40B4-BE49-F238E27FC236}">
                <a16:creationId xmlns:a16="http://schemas.microsoft.com/office/drawing/2014/main" id="{45CC0E89-509E-4131-8A07-117F81444374}"/>
              </a:ext>
            </a:extLst>
          </p:cNvPr>
          <p:cNvSpPr txBox="1">
            <a:spLocks/>
          </p:cNvSpPr>
          <p:nvPr/>
        </p:nvSpPr>
        <p:spPr>
          <a:xfrm>
            <a:off x="4982472" y="1486593"/>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PPM capacity is X + Z MVA</a:t>
            </a:r>
          </a:p>
          <a:p>
            <a:pPr>
              <a:lnSpc>
                <a:spcPct val="100000"/>
              </a:lnSpc>
            </a:pPr>
            <a:endParaRPr lang="en-GB" sz="1400" dirty="0">
              <a:solidFill>
                <a:schemeClr val="tx1"/>
              </a:solidFill>
            </a:endParaRPr>
          </a:p>
          <a:p>
            <a:pPr>
              <a:lnSpc>
                <a:spcPct val="100000"/>
              </a:lnSpc>
            </a:pPr>
            <a:r>
              <a:rPr lang="en-GB" sz="1400" dirty="0">
                <a:solidFill>
                  <a:schemeClr val="tx1"/>
                </a:solidFill>
              </a:rPr>
              <a:t>RC of PPM is E x pf MW</a:t>
            </a:r>
          </a:p>
          <a:p>
            <a:pPr>
              <a:lnSpc>
                <a:spcPct val="100000"/>
              </a:lnSpc>
            </a:pPr>
            <a:endParaRPr lang="en-GB" sz="1400" dirty="0">
              <a:solidFill>
                <a:schemeClr val="tx1"/>
              </a:solidFill>
            </a:endParaRPr>
          </a:p>
          <a:p>
            <a:pPr>
              <a:lnSpc>
                <a:spcPct val="100000"/>
              </a:lnSpc>
            </a:pPr>
            <a:r>
              <a:rPr lang="en-GB" sz="1400" dirty="0">
                <a:solidFill>
                  <a:schemeClr val="tx1"/>
                </a:solidFill>
              </a:rPr>
              <a:t>RC of facility* is E x pf MW</a:t>
            </a:r>
          </a:p>
          <a:p>
            <a:pPr>
              <a:lnSpc>
                <a:spcPct val="100000"/>
              </a:lnSpc>
            </a:pPr>
            <a:r>
              <a:rPr lang="en-GB" sz="1200" dirty="0">
                <a:solidFill>
                  <a:schemeClr val="tx1"/>
                </a:solidFill>
              </a:rPr>
              <a:t>Where pf = required power factor:</a:t>
            </a:r>
          </a:p>
          <a:p>
            <a:pPr>
              <a:lnSpc>
                <a:spcPct val="100000"/>
              </a:lnSpc>
              <a:spcBef>
                <a:spcPts val="0"/>
              </a:spcBef>
            </a:pPr>
            <a:r>
              <a:rPr lang="en-GB" sz="1200" dirty="0">
                <a:solidFill>
                  <a:schemeClr val="tx1"/>
                </a:solidFill>
              </a:rPr>
              <a:t>Type A and B: ±0.95</a:t>
            </a:r>
          </a:p>
          <a:p>
            <a:pPr>
              <a:lnSpc>
                <a:spcPct val="100000"/>
              </a:lnSpc>
              <a:spcBef>
                <a:spcPts val="0"/>
              </a:spcBef>
            </a:pPr>
            <a:r>
              <a:rPr lang="en-GB" sz="1200" dirty="0">
                <a:solidFill>
                  <a:schemeClr val="tx1"/>
                </a:solidFill>
              </a:rPr>
              <a:t>Type C and D SPGM: ±0.92</a:t>
            </a:r>
          </a:p>
          <a:p>
            <a:pPr>
              <a:lnSpc>
                <a:spcPct val="100000"/>
              </a:lnSpc>
              <a:spcBef>
                <a:spcPts val="0"/>
              </a:spcBef>
            </a:pPr>
            <a:r>
              <a:rPr lang="en-GB" sz="1200" dirty="0">
                <a:solidFill>
                  <a:schemeClr val="tx1"/>
                </a:solidFill>
              </a:rPr>
              <a:t>Type C and D PPM: lozenge or bow tie as per G99 para 13.5.5 </a:t>
            </a:r>
          </a:p>
          <a:p>
            <a:pPr>
              <a:lnSpc>
                <a:spcPct val="100000"/>
              </a:lnSpc>
            </a:pPr>
            <a:r>
              <a:rPr lang="en-GB" sz="1100" dirty="0">
                <a:solidFill>
                  <a:schemeClr val="tx1"/>
                </a:solidFill>
              </a:rPr>
              <a:t>*note that there might be reactive compensation on site – which would need to be included appropriately in this calculation.</a:t>
            </a:r>
          </a:p>
          <a:p>
            <a:pPr>
              <a:lnSpc>
                <a:spcPct val="100000"/>
              </a:lnSpc>
            </a:pPr>
            <a:r>
              <a:rPr lang="en-GB" sz="1100" baseline="30000" dirty="0">
                <a:solidFill>
                  <a:schemeClr val="accent1"/>
                </a:solidFill>
              </a:rPr>
              <a:t>† </a:t>
            </a:r>
            <a:r>
              <a:rPr lang="en-GB" sz="1100" dirty="0">
                <a:solidFill>
                  <a:schemeClr val="tx1"/>
                </a:solidFill>
              </a:rPr>
              <a:t>E could be any value less than X+Z, but likely that X ≤ E ≤ X+Z</a:t>
            </a:r>
          </a:p>
          <a:p>
            <a:pPr>
              <a:lnSpc>
                <a:spcPct val="100000"/>
              </a:lnSpc>
            </a:pPr>
            <a:endParaRPr lang="en-GB" sz="1100" dirty="0">
              <a:solidFill>
                <a:schemeClr val="tx1"/>
              </a:solidFill>
            </a:endParaRPr>
          </a:p>
          <a:p>
            <a:pPr>
              <a:lnSpc>
                <a:spcPct val="100000"/>
              </a:lnSpc>
            </a:pPr>
            <a:r>
              <a:rPr lang="en-GB" sz="1100" dirty="0">
                <a:solidFill>
                  <a:schemeClr val="tx1"/>
                </a:solidFill>
              </a:rPr>
              <a:t>Compliance based on RC – but note that it might need to be demonstrated for various mixes of generating units within the PPM.</a:t>
            </a:r>
          </a:p>
          <a:p>
            <a:endParaRPr lang="en-GB" dirty="0">
              <a:solidFill>
                <a:schemeClr val="tx1"/>
              </a:solidFill>
            </a:endParaRPr>
          </a:p>
          <a:p>
            <a:endParaRPr lang="en-GB" dirty="0"/>
          </a:p>
        </p:txBody>
      </p:sp>
      <p:sp>
        <p:nvSpPr>
          <p:cNvPr id="55" name="Content Placeholder 2">
            <a:extLst>
              <a:ext uri="{FF2B5EF4-FFF2-40B4-BE49-F238E27FC236}">
                <a16:creationId xmlns:a16="http://schemas.microsoft.com/office/drawing/2014/main" id="{13248BF8-89C5-44D7-A6E4-155ADCF2BE90}"/>
              </a:ext>
            </a:extLst>
          </p:cNvPr>
          <p:cNvSpPr txBox="1">
            <a:spLocks/>
          </p:cNvSpPr>
          <p:nvPr/>
        </p:nvSpPr>
        <p:spPr>
          <a:xfrm>
            <a:off x="8699192" y="1470870"/>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MEC is E MVA</a:t>
            </a:r>
          </a:p>
          <a:p>
            <a:pPr>
              <a:lnSpc>
                <a:spcPct val="100000"/>
              </a:lnSpc>
            </a:pPr>
            <a:endParaRPr lang="en-GB" sz="1400" dirty="0">
              <a:solidFill>
                <a:schemeClr val="tx1"/>
              </a:solidFill>
            </a:endParaRPr>
          </a:p>
          <a:p>
            <a:pPr>
              <a:lnSpc>
                <a:spcPct val="100000"/>
              </a:lnSpc>
            </a:pPr>
            <a:r>
              <a:rPr lang="en-GB" sz="1400" dirty="0">
                <a:solidFill>
                  <a:schemeClr val="tx1"/>
                </a:solidFill>
              </a:rPr>
              <a:t>MIC is Z (but could be a lot less)</a:t>
            </a:r>
          </a:p>
          <a:p>
            <a:pPr>
              <a:lnSpc>
                <a:spcPct val="100000"/>
              </a:lnSpc>
            </a:pPr>
            <a:endParaRPr lang="en-GB" sz="1400" dirty="0">
              <a:solidFill>
                <a:schemeClr val="tx1"/>
              </a:solidFill>
            </a:endParaRPr>
          </a:p>
          <a:p>
            <a:pPr>
              <a:lnSpc>
                <a:spcPct val="100000"/>
              </a:lnSpc>
            </a:pPr>
            <a:r>
              <a:rPr lang="en-GB" sz="1400" dirty="0">
                <a:solidFill>
                  <a:schemeClr val="accent3"/>
                </a:solidFill>
              </a:rPr>
              <a:t>This approach is comparable with the intrinsic design capacity concept being considered for the fast track process.</a:t>
            </a:r>
          </a:p>
        </p:txBody>
      </p:sp>
      <p:sp>
        <p:nvSpPr>
          <p:cNvPr id="8" name="TextBox 7">
            <a:extLst>
              <a:ext uri="{FF2B5EF4-FFF2-40B4-BE49-F238E27FC236}">
                <a16:creationId xmlns:a16="http://schemas.microsoft.com/office/drawing/2014/main" id="{612648FD-C462-443A-97B4-0834963E58E0}"/>
              </a:ext>
            </a:extLst>
          </p:cNvPr>
          <p:cNvSpPr txBox="1"/>
          <p:nvPr/>
        </p:nvSpPr>
        <p:spPr>
          <a:xfrm>
            <a:off x="1993207" y="3166669"/>
            <a:ext cx="299678" cy="276999"/>
          </a:xfrm>
          <a:prstGeom prst="rect">
            <a:avLst/>
          </a:prstGeom>
          <a:noFill/>
        </p:spPr>
        <p:txBody>
          <a:bodyPr wrap="square" rtlCol="0">
            <a:spAutoFit/>
          </a:bodyPr>
          <a:lstStyle/>
          <a:p>
            <a:r>
              <a:rPr lang="en-GB" sz="1200" b="1" dirty="0"/>
              <a:t>Z</a:t>
            </a:r>
          </a:p>
        </p:txBody>
      </p:sp>
      <p:sp>
        <p:nvSpPr>
          <p:cNvPr id="69" name="TextBox 68">
            <a:extLst>
              <a:ext uri="{FF2B5EF4-FFF2-40B4-BE49-F238E27FC236}">
                <a16:creationId xmlns:a16="http://schemas.microsoft.com/office/drawing/2014/main" id="{B7354946-6792-4678-B314-8F7AD300BFB5}"/>
              </a:ext>
            </a:extLst>
          </p:cNvPr>
          <p:cNvSpPr txBox="1"/>
          <p:nvPr/>
        </p:nvSpPr>
        <p:spPr>
          <a:xfrm>
            <a:off x="2021422" y="1756508"/>
            <a:ext cx="521599" cy="276999"/>
          </a:xfrm>
          <a:prstGeom prst="rect">
            <a:avLst/>
          </a:prstGeom>
          <a:noFill/>
        </p:spPr>
        <p:txBody>
          <a:bodyPr wrap="square" rtlCol="0">
            <a:spAutoFit/>
          </a:bodyPr>
          <a:lstStyle/>
          <a:p>
            <a:r>
              <a:rPr lang="en-GB" sz="1200" b="1" dirty="0"/>
              <a:t>X/2</a:t>
            </a:r>
          </a:p>
        </p:txBody>
      </p:sp>
      <p:sp>
        <p:nvSpPr>
          <p:cNvPr id="70" name="TextBox 69">
            <a:extLst>
              <a:ext uri="{FF2B5EF4-FFF2-40B4-BE49-F238E27FC236}">
                <a16:creationId xmlns:a16="http://schemas.microsoft.com/office/drawing/2014/main" id="{C63E70D2-108E-4FEE-88B3-09F8CC6D6DD4}"/>
              </a:ext>
            </a:extLst>
          </p:cNvPr>
          <p:cNvSpPr txBox="1"/>
          <p:nvPr/>
        </p:nvSpPr>
        <p:spPr>
          <a:xfrm>
            <a:off x="2012664" y="2208249"/>
            <a:ext cx="521599" cy="276999"/>
          </a:xfrm>
          <a:prstGeom prst="rect">
            <a:avLst/>
          </a:prstGeom>
          <a:noFill/>
        </p:spPr>
        <p:txBody>
          <a:bodyPr wrap="square" rtlCol="0">
            <a:spAutoFit/>
          </a:bodyPr>
          <a:lstStyle/>
          <a:p>
            <a:r>
              <a:rPr lang="en-GB" sz="1200" b="1" dirty="0"/>
              <a:t>X/2</a:t>
            </a:r>
          </a:p>
        </p:txBody>
      </p:sp>
      <p:sp>
        <p:nvSpPr>
          <p:cNvPr id="67" name="TextBox 66">
            <a:extLst>
              <a:ext uri="{FF2B5EF4-FFF2-40B4-BE49-F238E27FC236}">
                <a16:creationId xmlns:a16="http://schemas.microsoft.com/office/drawing/2014/main" id="{CBC5F7AE-0602-405E-B369-900870438FF5}"/>
              </a:ext>
            </a:extLst>
          </p:cNvPr>
          <p:cNvSpPr txBox="1"/>
          <p:nvPr/>
        </p:nvSpPr>
        <p:spPr>
          <a:xfrm>
            <a:off x="4150355" y="2308739"/>
            <a:ext cx="772606" cy="577081"/>
          </a:xfrm>
          <a:prstGeom prst="rect">
            <a:avLst/>
          </a:prstGeom>
          <a:noFill/>
        </p:spPr>
        <p:txBody>
          <a:bodyPr wrap="square" rtlCol="0">
            <a:spAutoFit/>
          </a:bodyPr>
          <a:lstStyle/>
          <a:p>
            <a:r>
              <a:rPr lang="en-GB" sz="1050" dirty="0"/>
              <a:t>MIC/</a:t>
            </a:r>
            <a:br>
              <a:rPr lang="en-GB" sz="1050" dirty="0"/>
            </a:br>
            <a:r>
              <a:rPr lang="en-GB" sz="1050" dirty="0"/>
              <a:t>MEC </a:t>
            </a:r>
            <a:br>
              <a:rPr lang="en-GB" sz="1050" dirty="0"/>
            </a:br>
            <a:r>
              <a:rPr lang="en-GB" sz="1050" dirty="0"/>
              <a:t>at PoC</a:t>
            </a:r>
          </a:p>
        </p:txBody>
      </p:sp>
      <p:pic>
        <p:nvPicPr>
          <p:cNvPr id="72" name="Picture 71">
            <a:extLst>
              <a:ext uri="{FF2B5EF4-FFF2-40B4-BE49-F238E27FC236}">
                <a16:creationId xmlns:a16="http://schemas.microsoft.com/office/drawing/2014/main" id="{93411B72-C3EB-4183-AAAD-C94C17A2ECE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7176" y="3245871"/>
            <a:ext cx="237490" cy="420370"/>
          </a:xfrm>
          <a:prstGeom prst="rect">
            <a:avLst/>
          </a:prstGeom>
          <a:noFill/>
          <a:ln>
            <a:noFill/>
          </a:ln>
        </p:spPr>
      </p:pic>
      <p:sp>
        <p:nvSpPr>
          <p:cNvPr id="50" name="Rectangle 49">
            <a:extLst>
              <a:ext uri="{FF2B5EF4-FFF2-40B4-BE49-F238E27FC236}">
                <a16:creationId xmlns:a16="http://schemas.microsoft.com/office/drawing/2014/main" id="{ECFD7F1E-CD39-481E-89E2-663F60F14515}"/>
              </a:ext>
            </a:extLst>
          </p:cNvPr>
          <p:cNvSpPr/>
          <p:nvPr/>
        </p:nvSpPr>
        <p:spPr>
          <a:xfrm>
            <a:off x="1479493" y="4209321"/>
            <a:ext cx="1191217" cy="593503"/>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accent1"/>
                </a:solidFill>
              </a:rPr>
              <a:t>PPM export limitation, eg overload relay, set at E</a:t>
            </a:r>
            <a:r>
              <a:rPr lang="en-GB" sz="1000" baseline="30000" dirty="0">
                <a:solidFill>
                  <a:schemeClr val="accent1"/>
                </a:solidFill>
              </a:rPr>
              <a:t>†</a:t>
            </a:r>
          </a:p>
        </p:txBody>
      </p:sp>
      <p:cxnSp>
        <p:nvCxnSpPr>
          <p:cNvPr id="73" name="Straight Connector 72">
            <a:extLst>
              <a:ext uri="{FF2B5EF4-FFF2-40B4-BE49-F238E27FC236}">
                <a16:creationId xmlns:a16="http://schemas.microsoft.com/office/drawing/2014/main" id="{FD553101-0955-4910-9599-5E86FCDEA447}"/>
              </a:ext>
            </a:extLst>
          </p:cNvPr>
          <p:cNvCxnSpPr/>
          <p:nvPr/>
        </p:nvCxnSpPr>
        <p:spPr>
          <a:xfrm flipH="1">
            <a:off x="1607524" y="2180525"/>
            <a:ext cx="82053" cy="82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DF93CCC-09A2-47D1-B82C-5260214A4586}"/>
              </a:ext>
            </a:extLst>
          </p:cNvPr>
          <p:cNvCxnSpPr>
            <a:cxnSpLocks/>
          </p:cNvCxnSpPr>
          <p:nvPr/>
        </p:nvCxnSpPr>
        <p:spPr>
          <a:xfrm flipH="1">
            <a:off x="1608552" y="2626742"/>
            <a:ext cx="81026" cy="81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93F74C6-0064-49BE-80D4-FCEC8D09CAF6}"/>
              </a:ext>
            </a:extLst>
          </p:cNvPr>
          <p:cNvCxnSpPr/>
          <p:nvPr/>
        </p:nvCxnSpPr>
        <p:spPr>
          <a:xfrm>
            <a:off x="1603274" y="2262578"/>
            <a:ext cx="0" cy="1946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0AD9D0F-200F-41B4-8119-F0CD0F6B2E39}"/>
              </a:ext>
            </a:extLst>
          </p:cNvPr>
          <p:cNvCxnSpPr/>
          <p:nvPr/>
        </p:nvCxnSpPr>
        <p:spPr>
          <a:xfrm flipH="1">
            <a:off x="1608552" y="3677605"/>
            <a:ext cx="208792" cy="208792"/>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02D551B-341C-409B-8EB4-2FE80A3B44E5}"/>
              </a:ext>
            </a:extLst>
          </p:cNvPr>
          <p:cNvSpPr txBox="1"/>
          <p:nvPr/>
        </p:nvSpPr>
        <p:spPr>
          <a:xfrm>
            <a:off x="6096000" y="308210"/>
            <a:ext cx="3624000" cy="646331"/>
          </a:xfrm>
          <a:prstGeom prst="rect">
            <a:avLst/>
          </a:prstGeom>
          <a:noFill/>
        </p:spPr>
        <p:txBody>
          <a:bodyPr wrap="square" rtlCol="0">
            <a:spAutoFit/>
          </a:bodyPr>
          <a:lstStyle/>
          <a:p>
            <a:r>
              <a:rPr lang="en-GB" i="1" dirty="0">
                <a:solidFill>
                  <a:schemeClr val="accent3"/>
                </a:solidFill>
              </a:rPr>
              <a:t>As previous slide, but with the PPM output restricted</a:t>
            </a:r>
          </a:p>
        </p:txBody>
      </p:sp>
    </p:spTree>
    <p:extLst>
      <p:ext uri="{BB962C8B-B14F-4D97-AF65-F5344CB8AC3E}">
        <p14:creationId xmlns:p14="http://schemas.microsoft.com/office/powerpoint/2010/main" val="33328625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F462-9690-44A4-8FBB-19FA91F837CB}"/>
              </a:ext>
            </a:extLst>
          </p:cNvPr>
          <p:cNvSpPr>
            <a:spLocks noGrp="1"/>
          </p:cNvSpPr>
          <p:nvPr>
            <p:ph type="title"/>
          </p:nvPr>
        </p:nvSpPr>
        <p:spPr/>
        <p:txBody>
          <a:bodyPr/>
          <a:lstStyle/>
          <a:p>
            <a:r>
              <a:rPr lang="en-GB" dirty="0"/>
              <a:t>PPM and storage; PGF export limited</a:t>
            </a:r>
          </a:p>
        </p:txBody>
      </p:sp>
      <p:sp>
        <p:nvSpPr>
          <p:cNvPr id="4" name="Slide Number Placeholder 3">
            <a:extLst>
              <a:ext uri="{FF2B5EF4-FFF2-40B4-BE49-F238E27FC236}">
                <a16:creationId xmlns:a16="http://schemas.microsoft.com/office/drawing/2014/main" id="{235D9EC5-0D5C-4F58-BAA9-7AD1474E6032}"/>
              </a:ext>
            </a:extLst>
          </p:cNvPr>
          <p:cNvSpPr>
            <a:spLocks noGrp="1"/>
          </p:cNvSpPr>
          <p:nvPr>
            <p:ph type="sldNum" sz="quarter" idx="12"/>
          </p:nvPr>
        </p:nvSpPr>
        <p:spPr/>
        <p:txBody>
          <a:bodyPr/>
          <a:lstStyle/>
          <a:p>
            <a:fld id="{98FF217E-B86F-EA42-9607-BE163228A213}" type="slidenum">
              <a:rPr lang="en-GB" smtClean="0"/>
              <a:pPr/>
              <a:t>32</a:t>
            </a:fld>
            <a:endParaRPr lang="en-GB"/>
          </a:p>
        </p:txBody>
      </p:sp>
      <p:sp>
        <p:nvSpPr>
          <p:cNvPr id="10" name="Rectangle 9">
            <a:extLst>
              <a:ext uri="{FF2B5EF4-FFF2-40B4-BE49-F238E27FC236}">
                <a16:creationId xmlns:a16="http://schemas.microsoft.com/office/drawing/2014/main" id="{5B01D9B0-1237-451E-8D8A-98B35FD03354}"/>
              </a:ext>
            </a:extLst>
          </p:cNvPr>
          <p:cNvSpPr/>
          <p:nvPr/>
        </p:nvSpPr>
        <p:spPr>
          <a:xfrm>
            <a:off x="1484556" y="1704126"/>
            <a:ext cx="1186154" cy="234697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D33905D6-D1FA-47B8-B0FF-EBD314CB5415}"/>
              </a:ext>
            </a:extLst>
          </p:cNvPr>
          <p:cNvCxnSpPr>
            <a:cxnSpLocks/>
          </p:cNvCxnSpPr>
          <p:nvPr/>
        </p:nvCxnSpPr>
        <p:spPr>
          <a:xfrm>
            <a:off x="2028471" y="2002159"/>
            <a:ext cx="911250" cy="0"/>
          </a:xfrm>
          <a:prstGeom prst="line">
            <a:avLst/>
          </a:prstGeom>
          <a:noFill/>
          <a:ln w="254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F3984C15-5400-46EF-8803-E5196EBBD06C}"/>
              </a:ext>
            </a:extLst>
          </p:cNvPr>
          <p:cNvCxnSpPr>
            <a:cxnSpLocks/>
          </p:cNvCxnSpPr>
          <p:nvPr/>
        </p:nvCxnSpPr>
        <p:spPr>
          <a:xfrm flipV="1">
            <a:off x="2028470" y="2447349"/>
            <a:ext cx="911250" cy="0"/>
          </a:xfrm>
          <a:prstGeom prst="line">
            <a:avLst/>
          </a:prstGeom>
          <a:noFill/>
          <a:ln w="25400"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DE1F1399-612D-48D0-AC4F-DC0D2EC80736}"/>
              </a:ext>
            </a:extLst>
          </p:cNvPr>
          <p:cNvCxnSpPr>
            <a:cxnSpLocks/>
          </p:cNvCxnSpPr>
          <p:nvPr/>
        </p:nvCxnSpPr>
        <p:spPr>
          <a:xfrm flipV="1">
            <a:off x="2028470" y="3443668"/>
            <a:ext cx="911250" cy="0"/>
          </a:xfrm>
          <a:prstGeom prst="line">
            <a:avLst/>
          </a:prstGeom>
          <a:noFill/>
          <a:ln w="2540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id="{E84223C6-F482-4F17-B4A9-7509D808B195}"/>
              </a:ext>
            </a:extLst>
          </p:cNvPr>
          <p:cNvCxnSpPr>
            <a:cxnSpLocks/>
          </p:cNvCxnSpPr>
          <p:nvPr/>
        </p:nvCxnSpPr>
        <p:spPr>
          <a:xfrm>
            <a:off x="2939721" y="1781323"/>
            <a:ext cx="0" cy="3175306"/>
          </a:xfrm>
          <a:prstGeom prst="line">
            <a:avLst/>
          </a:prstGeom>
          <a:noFill/>
          <a:ln w="25400" cap="flat" cmpd="sng" algn="ctr">
            <a:solidFill>
              <a:sysClr val="windowText" lastClr="000000"/>
            </a:solidFill>
            <a:prstDash val="solid"/>
            <a:miter lim="800000"/>
          </a:ln>
          <a:effectLst/>
        </p:spPr>
      </p:cxnSp>
      <p:cxnSp>
        <p:nvCxnSpPr>
          <p:cNvPr id="15" name="Straight Connector 14">
            <a:extLst>
              <a:ext uri="{FF2B5EF4-FFF2-40B4-BE49-F238E27FC236}">
                <a16:creationId xmlns:a16="http://schemas.microsoft.com/office/drawing/2014/main" id="{95529DEA-2576-4D2B-8647-839E2322372D}"/>
              </a:ext>
            </a:extLst>
          </p:cNvPr>
          <p:cNvCxnSpPr>
            <a:cxnSpLocks/>
            <a:endCxn id="58" idx="2"/>
          </p:cNvCxnSpPr>
          <p:nvPr/>
        </p:nvCxnSpPr>
        <p:spPr>
          <a:xfrm>
            <a:off x="2934359" y="2273136"/>
            <a:ext cx="191313" cy="0"/>
          </a:xfrm>
          <a:prstGeom prst="line">
            <a:avLst/>
          </a:prstGeom>
          <a:noFill/>
          <a:ln w="25400" cap="flat" cmpd="sng" algn="ctr">
            <a:solidFill>
              <a:sysClr val="windowText" lastClr="000000"/>
            </a:solidFill>
            <a:prstDash val="solid"/>
            <a:miter lim="800000"/>
          </a:ln>
          <a:effectLst/>
        </p:spPr>
      </p:cxnSp>
      <p:sp>
        <p:nvSpPr>
          <p:cNvPr id="16" name="Oval 15">
            <a:extLst>
              <a:ext uri="{FF2B5EF4-FFF2-40B4-BE49-F238E27FC236}">
                <a16:creationId xmlns:a16="http://schemas.microsoft.com/office/drawing/2014/main" id="{E973318A-A8B0-4295-99C7-979CAA3B7C43}"/>
              </a:ext>
            </a:extLst>
          </p:cNvPr>
          <p:cNvSpPr/>
          <p:nvPr/>
        </p:nvSpPr>
        <p:spPr>
          <a:xfrm>
            <a:off x="4128507" y="2222032"/>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E2B4129-E321-4365-9A00-74AC4595A8E9}"/>
              </a:ext>
            </a:extLst>
          </p:cNvPr>
          <p:cNvSpPr/>
          <p:nvPr/>
        </p:nvSpPr>
        <p:spPr>
          <a:xfrm>
            <a:off x="737884" y="1576615"/>
            <a:ext cx="3298074" cy="3577258"/>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78B7857-CD35-4D68-A291-E00585853EA8}"/>
              </a:ext>
            </a:extLst>
          </p:cNvPr>
          <p:cNvSpPr txBox="1"/>
          <p:nvPr/>
        </p:nvSpPr>
        <p:spPr>
          <a:xfrm>
            <a:off x="628567" y="5387810"/>
            <a:ext cx="1949415" cy="248209"/>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a:t>
            </a:r>
          </a:p>
        </p:txBody>
      </p:sp>
      <p:sp>
        <p:nvSpPr>
          <p:cNvPr id="19" name="TextBox 18">
            <a:extLst>
              <a:ext uri="{FF2B5EF4-FFF2-40B4-BE49-F238E27FC236}">
                <a16:creationId xmlns:a16="http://schemas.microsoft.com/office/drawing/2014/main" id="{610EF5C7-DB0C-4655-AA64-BD112DDD62F0}"/>
              </a:ext>
            </a:extLst>
          </p:cNvPr>
          <p:cNvSpPr txBox="1"/>
          <p:nvPr/>
        </p:nvSpPr>
        <p:spPr>
          <a:xfrm>
            <a:off x="628567" y="5741764"/>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20" name="Graphic 19">
            <a:extLst>
              <a:ext uri="{FF2B5EF4-FFF2-40B4-BE49-F238E27FC236}">
                <a16:creationId xmlns:a16="http://schemas.microsoft.com/office/drawing/2014/main" id="{4F198F95-F8BF-4D7C-9017-7F426D69E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9577" y="2273126"/>
            <a:ext cx="353616" cy="353616"/>
          </a:xfrm>
          <a:prstGeom prst="rect">
            <a:avLst/>
          </a:prstGeom>
        </p:spPr>
      </p:pic>
      <p:cxnSp>
        <p:nvCxnSpPr>
          <p:cNvPr id="22" name="Straight Connector 21">
            <a:extLst>
              <a:ext uri="{FF2B5EF4-FFF2-40B4-BE49-F238E27FC236}">
                <a16:creationId xmlns:a16="http://schemas.microsoft.com/office/drawing/2014/main" id="{9C94A28D-1EA5-4884-B29D-E90DD22E34F6}"/>
              </a:ext>
            </a:extLst>
          </p:cNvPr>
          <p:cNvCxnSpPr>
            <a:cxnSpLocks/>
          </p:cNvCxnSpPr>
          <p:nvPr/>
        </p:nvCxnSpPr>
        <p:spPr>
          <a:xfrm>
            <a:off x="1148252" y="2447349"/>
            <a:ext cx="541325" cy="0"/>
          </a:xfrm>
          <a:prstGeom prst="line">
            <a:avLst/>
          </a:prstGeom>
          <a:noFill/>
          <a:ln w="25400" cap="flat" cmpd="sng" algn="ctr">
            <a:solidFill>
              <a:sysClr val="windowText" lastClr="000000"/>
            </a:solidFill>
            <a:prstDash val="solid"/>
            <a:miter lim="800000"/>
          </a:ln>
          <a:effectLst/>
        </p:spPr>
      </p:cxnSp>
      <p:cxnSp>
        <p:nvCxnSpPr>
          <p:cNvPr id="23" name="Straight Connector 22">
            <a:extLst>
              <a:ext uri="{FF2B5EF4-FFF2-40B4-BE49-F238E27FC236}">
                <a16:creationId xmlns:a16="http://schemas.microsoft.com/office/drawing/2014/main" id="{68D866CB-5965-43E1-819E-205EC761907E}"/>
              </a:ext>
            </a:extLst>
          </p:cNvPr>
          <p:cNvCxnSpPr>
            <a:cxnSpLocks/>
          </p:cNvCxnSpPr>
          <p:nvPr/>
        </p:nvCxnSpPr>
        <p:spPr>
          <a:xfrm>
            <a:off x="1039412" y="2512549"/>
            <a:ext cx="58474" cy="68793"/>
          </a:xfrm>
          <a:prstGeom prst="line">
            <a:avLst/>
          </a:prstGeom>
          <a:noFill/>
          <a:ln w="19050" cap="flat" cmpd="sng" algn="ctr">
            <a:solidFill>
              <a:srgbClr val="FFC000"/>
            </a:solidFill>
            <a:prstDash val="solid"/>
            <a:miter lim="800000"/>
          </a:ln>
          <a:effectLst/>
        </p:spPr>
      </p:cxnSp>
      <p:cxnSp>
        <p:nvCxnSpPr>
          <p:cNvPr id="24" name="Straight Connector 23">
            <a:extLst>
              <a:ext uri="{FF2B5EF4-FFF2-40B4-BE49-F238E27FC236}">
                <a16:creationId xmlns:a16="http://schemas.microsoft.com/office/drawing/2014/main" id="{5619EBBD-B168-49C8-A32B-8BBAEF69C0BB}"/>
              </a:ext>
            </a:extLst>
          </p:cNvPr>
          <p:cNvCxnSpPr>
            <a:cxnSpLocks/>
          </p:cNvCxnSpPr>
          <p:nvPr/>
        </p:nvCxnSpPr>
        <p:spPr>
          <a:xfrm>
            <a:off x="849351" y="2303421"/>
            <a:ext cx="58474" cy="7947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F22A97B5-05F6-4C3A-9A2D-1194DE97EA88}"/>
              </a:ext>
            </a:extLst>
          </p:cNvPr>
          <p:cNvCxnSpPr>
            <a:cxnSpLocks/>
          </p:cNvCxnSpPr>
          <p:nvPr/>
        </p:nvCxnSpPr>
        <p:spPr>
          <a:xfrm flipH="1">
            <a:off x="1033269" y="2308739"/>
            <a:ext cx="58059" cy="57531"/>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C83C4ADC-8249-4B50-ADBD-9A130F600F20}"/>
              </a:ext>
            </a:extLst>
          </p:cNvPr>
          <p:cNvCxnSpPr>
            <a:cxnSpLocks/>
          </p:cNvCxnSpPr>
          <p:nvPr/>
        </p:nvCxnSpPr>
        <p:spPr>
          <a:xfrm flipH="1">
            <a:off x="855909" y="2508841"/>
            <a:ext cx="64599" cy="72502"/>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166720AD-0310-447A-A029-0E204A5F1E11}"/>
              </a:ext>
            </a:extLst>
          </p:cNvPr>
          <p:cNvCxnSpPr>
            <a:cxnSpLocks/>
          </p:cNvCxnSpPr>
          <p:nvPr/>
        </p:nvCxnSpPr>
        <p:spPr>
          <a:xfrm flipH="1">
            <a:off x="965714" y="2539402"/>
            <a:ext cx="3064" cy="97898"/>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BD611073-3329-426C-8DFC-B4B651B52A0C}"/>
              </a:ext>
            </a:extLst>
          </p:cNvPr>
          <p:cNvCxnSpPr>
            <a:cxnSpLocks/>
          </p:cNvCxnSpPr>
          <p:nvPr/>
        </p:nvCxnSpPr>
        <p:spPr>
          <a:xfrm>
            <a:off x="975276" y="2258143"/>
            <a:ext cx="0" cy="102456"/>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46DCC8D0-98E4-4CCD-9CD4-CEE57AC6D8BE}"/>
              </a:ext>
            </a:extLst>
          </p:cNvPr>
          <p:cNvCxnSpPr>
            <a:cxnSpLocks/>
          </p:cNvCxnSpPr>
          <p:nvPr/>
        </p:nvCxnSpPr>
        <p:spPr>
          <a:xfrm flipH="1">
            <a:off x="1066665" y="2447185"/>
            <a:ext cx="72113" cy="537"/>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F3181048-0901-4D2E-8208-753681FE2A26}"/>
              </a:ext>
            </a:extLst>
          </p:cNvPr>
          <p:cNvCxnSpPr>
            <a:cxnSpLocks/>
          </p:cNvCxnSpPr>
          <p:nvPr/>
        </p:nvCxnSpPr>
        <p:spPr>
          <a:xfrm flipH="1">
            <a:off x="824340" y="2447722"/>
            <a:ext cx="56232" cy="0"/>
          </a:xfrm>
          <a:prstGeom prst="line">
            <a:avLst/>
          </a:prstGeom>
          <a:noFill/>
          <a:ln w="19050" cap="flat" cmpd="sng" algn="ctr">
            <a:solidFill>
              <a:srgbClr val="FFC000"/>
            </a:solidFill>
            <a:prstDash val="solid"/>
            <a:miter lim="800000"/>
          </a:ln>
          <a:effectLst/>
        </p:spPr>
      </p:cxnSp>
      <p:sp>
        <p:nvSpPr>
          <p:cNvPr id="31" name="Oval 30">
            <a:extLst>
              <a:ext uri="{FF2B5EF4-FFF2-40B4-BE49-F238E27FC236}">
                <a16:creationId xmlns:a16="http://schemas.microsoft.com/office/drawing/2014/main" id="{CCDA18C6-0A6D-40D3-8790-92A16E9E4CCF}"/>
              </a:ext>
            </a:extLst>
          </p:cNvPr>
          <p:cNvSpPr/>
          <p:nvPr/>
        </p:nvSpPr>
        <p:spPr>
          <a:xfrm>
            <a:off x="880572" y="2356041"/>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33" name="Straight Connector 32">
            <a:extLst>
              <a:ext uri="{FF2B5EF4-FFF2-40B4-BE49-F238E27FC236}">
                <a16:creationId xmlns:a16="http://schemas.microsoft.com/office/drawing/2014/main" id="{14FBB1EF-371C-49FA-8DD1-0BE43147E587}"/>
              </a:ext>
            </a:extLst>
          </p:cNvPr>
          <p:cNvCxnSpPr>
            <a:cxnSpLocks/>
          </p:cNvCxnSpPr>
          <p:nvPr/>
        </p:nvCxnSpPr>
        <p:spPr>
          <a:xfrm>
            <a:off x="1138778" y="2002159"/>
            <a:ext cx="541325" cy="0"/>
          </a:xfrm>
          <a:prstGeom prst="line">
            <a:avLst/>
          </a:prstGeom>
          <a:noFill/>
          <a:ln w="25400" cap="flat" cmpd="sng" algn="ctr">
            <a:solidFill>
              <a:sysClr val="windowText" lastClr="000000"/>
            </a:solidFill>
            <a:prstDash val="solid"/>
            <a:miter lim="800000"/>
          </a:ln>
          <a:effectLst/>
        </p:spPr>
      </p:cxnSp>
      <p:pic>
        <p:nvPicPr>
          <p:cNvPr id="34" name="Graphic 33">
            <a:extLst>
              <a:ext uri="{FF2B5EF4-FFF2-40B4-BE49-F238E27FC236}">
                <a16:creationId xmlns:a16="http://schemas.microsoft.com/office/drawing/2014/main" id="{922EDC2A-C20B-4104-9AEA-CE52DBC851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0127" y="1829375"/>
            <a:ext cx="353616" cy="353616"/>
          </a:xfrm>
          <a:prstGeom prst="rect">
            <a:avLst/>
          </a:prstGeom>
        </p:spPr>
      </p:pic>
      <p:grpSp>
        <p:nvGrpSpPr>
          <p:cNvPr id="35" name="Group 34">
            <a:extLst>
              <a:ext uri="{FF2B5EF4-FFF2-40B4-BE49-F238E27FC236}">
                <a16:creationId xmlns:a16="http://schemas.microsoft.com/office/drawing/2014/main" id="{F5FC0B17-6E77-4A1E-99F3-4E46DD7E9DBD}"/>
              </a:ext>
            </a:extLst>
          </p:cNvPr>
          <p:cNvGrpSpPr/>
          <p:nvPr/>
        </p:nvGrpSpPr>
        <p:grpSpPr>
          <a:xfrm>
            <a:off x="824340" y="1816012"/>
            <a:ext cx="314438" cy="379157"/>
            <a:chOff x="1046977" y="6189792"/>
            <a:chExt cx="314438" cy="379157"/>
          </a:xfrm>
        </p:grpSpPr>
        <p:grpSp>
          <p:nvGrpSpPr>
            <p:cNvPr id="36" name="Group 35">
              <a:extLst>
                <a:ext uri="{FF2B5EF4-FFF2-40B4-BE49-F238E27FC236}">
                  <a16:creationId xmlns:a16="http://schemas.microsoft.com/office/drawing/2014/main" id="{0915884C-34C0-44AA-8A41-3F57665CD8D4}"/>
                </a:ext>
              </a:extLst>
            </p:cNvPr>
            <p:cNvGrpSpPr/>
            <p:nvPr/>
          </p:nvGrpSpPr>
          <p:grpSpPr>
            <a:xfrm>
              <a:off x="1046977" y="6189792"/>
              <a:ext cx="314438" cy="379157"/>
              <a:chOff x="1046977" y="6189792"/>
              <a:chExt cx="314438" cy="379157"/>
            </a:xfrm>
          </p:grpSpPr>
          <p:cxnSp>
            <p:nvCxnSpPr>
              <p:cNvPr id="38" name="Straight Connector 37">
                <a:extLst>
                  <a:ext uri="{FF2B5EF4-FFF2-40B4-BE49-F238E27FC236}">
                    <a16:creationId xmlns:a16="http://schemas.microsoft.com/office/drawing/2014/main" id="{A044A3F2-9CF1-462E-B834-B122F38B4090}"/>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F9A5DA6E-6336-4133-B441-CAFC14E177B5}"/>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61F394DF-DF10-4690-B204-6A6FBCF338C9}"/>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3309736-92D0-42B6-AF60-1BB1322AE7D3}"/>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EBED03D9-7A6E-4447-8B8F-CB3E00D1C36F}"/>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6BD32A47-3C25-46A3-8943-8AD3257E31F5}"/>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62B01AD8-DBD8-4FD0-9BAC-C4C490AF15C7}"/>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45" name="Straight Connector 44">
                <a:extLst>
                  <a:ext uri="{FF2B5EF4-FFF2-40B4-BE49-F238E27FC236}">
                    <a16:creationId xmlns:a16="http://schemas.microsoft.com/office/drawing/2014/main" id="{9499E4D7-CB4F-42FC-9DB5-21D903803D5F}"/>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37" name="Oval 36">
              <a:extLst>
                <a:ext uri="{FF2B5EF4-FFF2-40B4-BE49-F238E27FC236}">
                  <a16:creationId xmlns:a16="http://schemas.microsoft.com/office/drawing/2014/main" id="{C51D8FA5-9CF6-4575-BE85-04C3E519119E}"/>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8" name="Freeform: Shape 57">
            <a:extLst>
              <a:ext uri="{FF2B5EF4-FFF2-40B4-BE49-F238E27FC236}">
                <a16:creationId xmlns:a16="http://schemas.microsoft.com/office/drawing/2014/main" id="{DEF7131C-E25B-4550-B62C-684A53C143C3}"/>
              </a:ext>
            </a:extLst>
          </p:cNvPr>
          <p:cNvSpPr/>
          <p:nvPr/>
        </p:nvSpPr>
        <p:spPr>
          <a:xfrm>
            <a:off x="3125669" y="2106484"/>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58BEB6AD-9ECF-4B2A-81E3-ECB17D4EF679}"/>
              </a:ext>
            </a:extLst>
          </p:cNvPr>
          <p:cNvSpPr/>
          <p:nvPr/>
        </p:nvSpPr>
        <p:spPr>
          <a:xfrm>
            <a:off x="3278069" y="2095926"/>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60" name="Straight Connector 59">
            <a:extLst>
              <a:ext uri="{FF2B5EF4-FFF2-40B4-BE49-F238E27FC236}">
                <a16:creationId xmlns:a16="http://schemas.microsoft.com/office/drawing/2014/main" id="{F9AC33DC-27A9-49FE-8E5B-09B452DB9BCC}"/>
              </a:ext>
            </a:extLst>
          </p:cNvPr>
          <p:cNvCxnSpPr>
            <a:cxnSpLocks/>
            <a:stCxn id="59" idx="0"/>
          </p:cNvCxnSpPr>
          <p:nvPr/>
        </p:nvCxnSpPr>
        <p:spPr>
          <a:xfrm flipV="1">
            <a:off x="3611357" y="2255032"/>
            <a:ext cx="769210" cy="7546"/>
          </a:xfrm>
          <a:prstGeom prst="line">
            <a:avLst/>
          </a:prstGeom>
          <a:noFill/>
          <a:ln w="25400" cap="flat" cmpd="sng" algn="ctr">
            <a:solidFill>
              <a:sysClr val="windowText" lastClr="000000"/>
            </a:solidFill>
            <a:prstDash val="solid"/>
            <a:miter lim="800000"/>
          </a:ln>
          <a:effectLst/>
        </p:spPr>
      </p:cxnSp>
      <p:cxnSp>
        <p:nvCxnSpPr>
          <p:cNvPr id="61" name="Straight Connector 60">
            <a:extLst>
              <a:ext uri="{FF2B5EF4-FFF2-40B4-BE49-F238E27FC236}">
                <a16:creationId xmlns:a16="http://schemas.microsoft.com/office/drawing/2014/main" id="{05C1C430-2E7F-4744-8230-65030359B443}"/>
              </a:ext>
            </a:extLst>
          </p:cNvPr>
          <p:cNvCxnSpPr>
            <a:cxnSpLocks/>
          </p:cNvCxnSpPr>
          <p:nvPr/>
        </p:nvCxnSpPr>
        <p:spPr>
          <a:xfrm>
            <a:off x="4157457" y="1829375"/>
            <a:ext cx="0" cy="751967"/>
          </a:xfrm>
          <a:prstGeom prst="line">
            <a:avLst/>
          </a:prstGeom>
          <a:noFill/>
          <a:ln w="25400" cap="flat" cmpd="sng" algn="ctr">
            <a:solidFill>
              <a:sysClr val="windowText" lastClr="000000"/>
            </a:solidFill>
            <a:prstDash val="solid"/>
            <a:miter lim="800000"/>
          </a:ln>
          <a:effectLst/>
        </p:spPr>
      </p:cxnSp>
      <p:sp>
        <p:nvSpPr>
          <p:cNvPr id="54" name="Content Placeholder 2">
            <a:extLst>
              <a:ext uri="{FF2B5EF4-FFF2-40B4-BE49-F238E27FC236}">
                <a16:creationId xmlns:a16="http://schemas.microsoft.com/office/drawing/2014/main" id="{45CC0E89-509E-4131-8A07-117F81444374}"/>
              </a:ext>
            </a:extLst>
          </p:cNvPr>
          <p:cNvSpPr txBox="1">
            <a:spLocks/>
          </p:cNvSpPr>
          <p:nvPr/>
        </p:nvSpPr>
        <p:spPr>
          <a:xfrm>
            <a:off x="4982472" y="1486593"/>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PPM capacity is X + Z MVA</a:t>
            </a:r>
          </a:p>
          <a:p>
            <a:pPr>
              <a:lnSpc>
                <a:spcPct val="100000"/>
              </a:lnSpc>
            </a:pPr>
            <a:endParaRPr lang="en-GB" sz="1400" dirty="0">
              <a:solidFill>
                <a:schemeClr val="tx1"/>
              </a:solidFill>
            </a:endParaRPr>
          </a:p>
          <a:p>
            <a:pPr>
              <a:lnSpc>
                <a:spcPct val="100000"/>
              </a:lnSpc>
            </a:pPr>
            <a:r>
              <a:rPr lang="en-GB" sz="1400" dirty="0">
                <a:solidFill>
                  <a:schemeClr val="tx1"/>
                </a:solidFill>
              </a:rPr>
              <a:t>RC of PPM is (X+Z) x pf MW</a:t>
            </a:r>
          </a:p>
          <a:p>
            <a:pPr>
              <a:lnSpc>
                <a:spcPct val="100000"/>
              </a:lnSpc>
            </a:pPr>
            <a:endParaRPr lang="en-GB" sz="1400" dirty="0">
              <a:solidFill>
                <a:schemeClr val="tx1"/>
              </a:solidFill>
            </a:endParaRPr>
          </a:p>
          <a:p>
            <a:pPr>
              <a:lnSpc>
                <a:spcPct val="100000"/>
              </a:lnSpc>
            </a:pPr>
            <a:r>
              <a:rPr lang="en-GB" sz="1400" dirty="0">
                <a:solidFill>
                  <a:schemeClr val="tx1"/>
                </a:solidFill>
              </a:rPr>
              <a:t>RC of facility* is (X+Z) x pf MW</a:t>
            </a:r>
          </a:p>
          <a:p>
            <a:pPr>
              <a:lnSpc>
                <a:spcPct val="100000"/>
              </a:lnSpc>
            </a:pPr>
            <a:r>
              <a:rPr lang="en-GB" sz="1200" dirty="0">
                <a:solidFill>
                  <a:schemeClr val="tx1"/>
                </a:solidFill>
              </a:rPr>
              <a:t>Where pf = required power factor:</a:t>
            </a:r>
          </a:p>
          <a:p>
            <a:pPr>
              <a:lnSpc>
                <a:spcPct val="100000"/>
              </a:lnSpc>
              <a:spcBef>
                <a:spcPts val="0"/>
              </a:spcBef>
            </a:pPr>
            <a:r>
              <a:rPr lang="en-GB" sz="1200" dirty="0">
                <a:solidFill>
                  <a:schemeClr val="tx1"/>
                </a:solidFill>
              </a:rPr>
              <a:t>Type A and B: ±0.95</a:t>
            </a:r>
          </a:p>
          <a:p>
            <a:pPr>
              <a:lnSpc>
                <a:spcPct val="100000"/>
              </a:lnSpc>
              <a:spcBef>
                <a:spcPts val="0"/>
              </a:spcBef>
            </a:pPr>
            <a:r>
              <a:rPr lang="en-GB" sz="1200" dirty="0">
                <a:solidFill>
                  <a:schemeClr val="tx1"/>
                </a:solidFill>
              </a:rPr>
              <a:t>Type C and D synchronous: ±0.92</a:t>
            </a:r>
          </a:p>
          <a:p>
            <a:pPr>
              <a:lnSpc>
                <a:spcPct val="100000"/>
              </a:lnSpc>
              <a:spcBef>
                <a:spcPts val="0"/>
              </a:spcBef>
            </a:pPr>
            <a:r>
              <a:rPr lang="en-GB" sz="1200" dirty="0">
                <a:solidFill>
                  <a:schemeClr val="tx1"/>
                </a:solidFill>
              </a:rPr>
              <a:t>Type C and D PPM: lozenge or bow tie as per G99 para 13.5.5 </a:t>
            </a:r>
          </a:p>
          <a:p>
            <a:pPr>
              <a:lnSpc>
                <a:spcPct val="100000"/>
              </a:lnSpc>
            </a:pPr>
            <a:r>
              <a:rPr lang="en-GB" sz="1100" dirty="0">
                <a:solidFill>
                  <a:schemeClr val="tx1"/>
                </a:solidFill>
              </a:rPr>
              <a:t>*note that there might be reactive compensation on site – which would need to be included appropriately in this calculation.</a:t>
            </a:r>
          </a:p>
          <a:p>
            <a:pPr>
              <a:lnSpc>
                <a:spcPct val="100000"/>
              </a:lnSpc>
            </a:pPr>
            <a:r>
              <a:rPr lang="en-GB" sz="1100" baseline="30000" dirty="0">
                <a:solidFill>
                  <a:schemeClr val="accent1"/>
                </a:solidFill>
              </a:rPr>
              <a:t>† </a:t>
            </a:r>
            <a:r>
              <a:rPr lang="en-GB" sz="1100" dirty="0">
                <a:solidFill>
                  <a:schemeClr val="tx1"/>
                </a:solidFill>
              </a:rPr>
              <a:t>E could be any value less than X+Z, but likely that X ≤ E ≤ X+Z</a:t>
            </a:r>
          </a:p>
          <a:p>
            <a:pPr>
              <a:lnSpc>
                <a:spcPct val="100000"/>
              </a:lnSpc>
            </a:pPr>
            <a:endParaRPr lang="en-GB" sz="1100" dirty="0">
              <a:solidFill>
                <a:schemeClr val="tx1"/>
              </a:solidFill>
            </a:endParaRPr>
          </a:p>
          <a:p>
            <a:pPr>
              <a:lnSpc>
                <a:spcPct val="100000"/>
              </a:lnSpc>
            </a:pPr>
            <a:r>
              <a:rPr lang="en-GB" sz="1100" dirty="0">
                <a:solidFill>
                  <a:schemeClr val="tx1"/>
                </a:solidFill>
              </a:rPr>
              <a:t>PGM Compliance based on PGM’s RC – but note that it might need to be demonstrated for various mixes of generating units within the PPM.</a:t>
            </a:r>
          </a:p>
          <a:p>
            <a:endParaRPr lang="en-GB" dirty="0">
              <a:solidFill>
                <a:schemeClr val="tx1"/>
              </a:solidFill>
            </a:endParaRPr>
          </a:p>
          <a:p>
            <a:endParaRPr lang="en-GB" dirty="0"/>
          </a:p>
        </p:txBody>
      </p:sp>
      <p:sp>
        <p:nvSpPr>
          <p:cNvPr id="55" name="Content Placeholder 2">
            <a:extLst>
              <a:ext uri="{FF2B5EF4-FFF2-40B4-BE49-F238E27FC236}">
                <a16:creationId xmlns:a16="http://schemas.microsoft.com/office/drawing/2014/main" id="{13248BF8-89C5-44D7-A6E4-155ADCF2BE90}"/>
              </a:ext>
            </a:extLst>
          </p:cNvPr>
          <p:cNvSpPr txBox="1">
            <a:spLocks/>
          </p:cNvSpPr>
          <p:nvPr/>
        </p:nvSpPr>
        <p:spPr>
          <a:xfrm>
            <a:off x="8699192" y="1470870"/>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MEC is E MVA</a:t>
            </a:r>
          </a:p>
          <a:p>
            <a:pPr>
              <a:lnSpc>
                <a:spcPct val="100000"/>
              </a:lnSpc>
            </a:pPr>
            <a:endParaRPr lang="en-GB" sz="1400" dirty="0">
              <a:solidFill>
                <a:schemeClr val="tx1"/>
              </a:solidFill>
            </a:endParaRPr>
          </a:p>
          <a:p>
            <a:pPr>
              <a:lnSpc>
                <a:spcPct val="100000"/>
              </a:lnSpc>
            </a:pPr>
            <a:r>
              <a:rPr lang="en-GB" sz="1400" dirty="0">
                <a:solidFill>
                  <a:schemeClr val="tx1"/>
                </a:solidFill>
              </a:rPr>
              <a:t>MIC is Z (but could be a lot less)</a:t>
            </a:r>
          </a:p>
        </p:txBody>
      </p:sp>
      <p:sp>
        <p:nvSpPr>
          <p:cNvPr id="8" name="TextBox 7">
            <a:extLst>
              <a:ext uri="{FF2B5EF4-FFF2-40B4-BE49-F238E27FC236}">
                <a16:creationId xmlns:a16="http://schemas.microsoft.com/office/drawing/2014/main" id="{612648FD-C462-443A-97B4-0834963E58E0}"/>
              </a:ext>
            </a:extLst>
          </p:cNvPr>
          <p:cNvSpPr txBox="1"/>
          <p:nvPr/>
        </p:nvSpPr>
        <p:spPr>
          <a:xfrm>
            <a:off x="1993207" y="3166669"/>
            <a:ext cx="299678" cy="276999"/>
          </a:xfrm>
          <a:prstGeom prst="rect">
            <a:avLst/>
          </a:prstGeom>
          <a:noFill/>
        </p:spPr>
        <p:txBody>
          <a:bodyPr wrap="square" rtlCol="0">
            <a:spAutoFit/>
          </a:bodyPr>
          <a:lstStyle/>
          <a:p>
            <a:r>
              <a:rPr lang="en-GB" sz="1200" b="1" dirty="0"/>
              <a:t>Z</a:t>
            </a:r>
          </a:p>
        </p:txBody>
      </p:sp>
      <p:sp>
        <p:nvSpPr>
          <p:cNvPr id="69" name="TextBox 68">
            <a:extLst>
              <a:ext uri="{FF2B5EF4-FFF2-40B4-BE49-F238E27FC236}">
                <a16:creationId xmlns:a16="http://schemas.microsoft.com/office/drawing/2014/main" id="{B7354946-6792-4678-B314-8F7AD300BFB5}"/>
              </a:ext>
            </a:extLst>
          </p:cNvPr>
          <p:cNvSpPr txBox="1"/>
          <p:nvPr/>
        </p:nvSpPr>
        <p:spPr>
          <a:xfrm>
            <a:off x="2021422" y="1756508"/>
            <a:ext cx="521599" cy="276999"/>
          </a:xfrm>
          <a:prstGeom prst="rect">
            <a:avLst/>
          </a:prstGeom>
          <a:noFill/>
        </p:spPr>
        <p:txBody>
          <a:bodyPr wrap="square" rtlCol="0">
            <a:spAutoFit/>
          </a:bodyPr>
          <a:lstStyle/>
          <a:p>
            <a:r>
              <a:rPr lang="en-GB" sz="1200" b="1" dirty="0"/>
              <a:t>X/2</a:t>
            </a:r>
          </a:p>
        </p:txBody>
      </p:sp>
      <p:sp>
        <p:nvSpPr>
          <p:cNvPr id="70" name="TextBox 69">
            <a:extLst>
              <a:ext uri="{FF2B5EF4-FFF2-40B4-BE49-F238E27FC236}">
                <a16:creationId xmlns:a16="http://schemas.microsoft.com/office/drawing/2014/main" id="{C63E70D2-108E-4FEE-88B3-09F8CC6D6DD4}"/>
              </a:ext>
            </a:extLst>
          </p:cNvPr>
          <p:cNvSpPr txBox="1"/>
          <p:nvPr/>
        </p:nvSpPr>
        <p:spPr>
          <a:xfrm>
            <a:off x="2012664" y="2208249"/>
            <a:ext cx="521599" cy="276999"/>
          </a:xfrm>
          <a:prstGeom prst="rect">
            <a:avLst/>
          </a:prstGeom>
          <a:noFill/>
        </p:spPr>
        <p:txBody>
          <a:bodyPr wrap="square" rtlCol="0">
            <a:spAutoFit/>
          </a:bodyPr>
          <a:lstStyle/>
          <a:p>
            <a:r>
              <a:rPr lang="en-GB" sz="1200" b="1" dirty="0"/>
              <a:t>X/2</a:t>
            </a:r>
          </a:p>
        </p:txBody>
      </p:sp>
      <p:sp>
        <p:nvSpPr>
          <p:cNvPr id="67" name="TextBox 66">
            <a:extLst>
              <a:ext uri="{FF2B5EF4-FFF2-40B4-BE49-F238E27FC236}">
                <a16:creationId xmlns:a16="http://schemas.microsoft.com/office/drawing/2014/main" id="{CBC5F7AE-0602-405E-B369-900870438FF5}"/>
              </a:ext>
            </a:extLst>
          </p:cNvPr>
          <p:cNvSpPr txBox="1"/>
          <p:nvPr/>
        </p:nvSpPr>
        <p:spPr>
          <a:xfrm>
            <a:off x="4150355" y="2308739"/>
            <a:ext cx="772606" cy="577081"/>
          </a:xfrm>
          <a:prstGeom prst="rect">
            <a:avLst/>
          </a:prstGeom>
          <a:noFill/>
        </p:spPr>
        <p:txBody>
          <a:bodyPr wrap="square" rtlCol="0">
            <a:spAutoFit/>
          </a:bodyPr>
          <a:lstStyle/>
          <a:p>
            <a:r>
              <a:rPr lang="en-GB" sz="1050" dirty="0"/>
              <a:t>MIC/</a:t>
            </a:r>
            <a:br>
              <a:rPr lang="en-GB" sz="1050" dirty="0"/>
            </a:br>
            <a:r>
              <a:rPr lang="en-GB" sz="1050" dirty="0"/>
              <a:t>MEC </a:t>
            </a:r>
            <a:br>
              <a:rPr lang="en-GB" sz="1050" dirty="0"/>
            </a:br>
            <a:r>
              <a:rPr lang="en-GB" sz="1050" dirty="0"/>
              <a:t>at PoC</a:t>
            </a:r>
          </a:p>
        </p:txBody>
      </p:sp>
      <p:pic>
        <p:nvPicPr>
          <p:cNvPr id="72" name="Picture 71">
            <a:extLst>
              <a:ext uri="{FF2B5EF4-FFF2-40B4-BE49-F238E27FC236}">
                <a16:creationId xmlns:a16="http://schemas.microsoft.com/office/drawing/2014/main" id="{93411B72-C3EB-4183-AAAD-C94C17A2ECE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7176" y="3245871"/>
            <a:ext cx="237490" cy="420370"/>
          </a:xfrm>
          <a:prstGeom prst="rect">
            <a:avLst/>
          </a:prstGeom>
          <a:noFill/>
          <a:ln>
            <a:noFill/>
          </a:ln>
        </p:spPr>
      </p:pic>
      <p:pic>
        <p:nvPicPr>
          <p:cNvPr id="53" name="Picture 52" descr="Icon&#10;&#10;Description automatically generated">
            <a:extLst>
              <a:ext uri="{FF2B5EF4-FFF2-40B4-BE49-F238E27FC236}">
                <a16:creationId xmlns:a16="http://schemas.microsoft.com/office/drawing/2014/main" id="{B90E954E-CD75-48DD-9E95-648328B6B0CE}"/>
              </a:ext>
            </a:extLst>
          </p:cNvPr>
          <p:cNvPicPr>
            <a:picLocks noChangeAspect="1"/>
          </p:cNvPicPr>
          <p:nvPr/>
        </p:nvPicPr>
        <p:blipFill>
          <a:blip r:embed="rId5"/>
          <a:stretch>
            <a:fillRect/>
          </a:stretch>
        </p:blipFill>
        <p:spPr>
          <a:xfrm flipH="1">
            <a:off x="3741979" y="2180525"/>
            <a:ext cx="149352" cy="131064"/>
          </a:xfrm>
          <a:prstGeom prst="rect">
            <a:avLst/>
          </a:prstGeom>
        </p:spPr>
      </p:pic>
      <p:sp>
        <p:nvSpPr>
          <p:cNvPr id="50" name="Rectangle 49">
            <a:extLst>
              <a:ext uri="{FF2B5EF4-FFF2-40B4-BE49-F238E27FC236}">
                <a16:creationId xmlns:a16="http://schemas.microsoft.com/office/drawing/2014/main" id="{ECFD7F1E-CD39-481E-89E2-663F60F14515}"/>
              </a:ext>
            </a:extLst>
          </p:cNvPr>
          <p:cNvSpPr/>
          <p:nvPr/>
        </p:nvSpPr>
        <p:spPr>
          <a:xfrm>
            <a:off x="1479493" y="4209322"/>
            <a:ext cx="1191217" cy="523194"/>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accent1"/>
                </a:solidFill>
              </a:rPr>
              <a:t>G100 Export Limitation System set at E</a:t>
            </a:r>
            <a:r>
              <a:rPr lang="en-GB" sz="1000" baseline="30000" dirty="0">
                <a:solidFill>
                  <a:schemeClr val="accent1"/>
                </a:solidFill>
              </a:rPr>
              <a:t>†</a:t>
            </a:r>
          </a:p>
        </p:txBody>
      </p:sp>
      <p:cxnSp>
        <p:nvCxnSpPr>
          <p:cNvPr id="65" name="Straight Connector 64">
            <a:extLst>
              <a:ext uri="{FF2B5EF4-FFF2-40B4-BE49-F238E27FC236}">
                <a16:creationId xmlns:a16="http://schemas.microsoft.com/office/drawing/2014/main" id="{A698EE6E-EF3A-42D0-99CF-238ED48E664F}"/>
              </a:ext>
            </a:extLst>
          </p:cNvPr>
          <p:cNvCxnSpPr>
            <a:stCxn id="53" idx="2"/>
          </p:cNvCxnSpPr>
          <p:nvPr/>
        </p:nvCxnSpPr>
        <p:spPr>
          <a:xfrm>
            <a:off x="3816655" y="2311589"/>
            <a:ext cx="8725" cy="226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20D6F8D4-9576-4C71-83EE-450371CDD750}"/>
              </a:ext>
            </a:extLst>
          </p:cNvPr>
          <p:cNvCxnSpPr/>
          <p:nvPr/>
        </p:nvCxnSpPr>
        <p:spPr>
          <a:xfrm flipH="1">
            <a:off x="2685783" y="4595423"/>
            <a:ext cx="11395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D553101-0955-4910-9599-5E86FCDEA447}"/>
              </a:ext>
            </a:extLst>
          </p:cNvPr>
          <p:cNvCxnSpPr/>
          <p:nvPr/>
        </p:nvCxnSpPr>
        <p:spPr>
          <a:xfrm flipH="1">
            <a:off x="1607524" y="2180525"/>
            <a:ext cx="82053" cy="82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DF93CCC-09A2-47D1-B82C-5260214A4586}"/>
              </a:ext>
            </a:extLst>
          </p:cNvPr>
          <p:cNvCxnSpPr>
            <a:cxnSpLocks/>
          </p:cNvCxnSpPr>
          <p:nvPr/>
        </p:nvCxnSpPr>
        <p:spPr>
          <a:xfrm flipH="1">
            <a:off x="1608552" y="2626742"/>
            <a:ext cx="81026" cy="81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93F74C6-0064-49BE-80D4-FCEC8D09CAF6}"/>
              </a:ext>
            </a:extLst>
          </p:cNvPr>
          <p:cNvCxnSpPr/>
          <p:nvPr/>
        </p:nvCxnSpPr>
        <p:spPr>
          <a:xfrm>
            <a:off x="1603274" y="2262578"/>
            <a:ext cx="0" cy="1946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0AD9D0F-200F-41B4-8119-F0CD0F6B2E39}"/>
              </a:ext>
            </a:extLst>
          </p:cNvPr>
          <p:cNvCxnSpPr/>
          <p:nvPr/>
        </p:nvCxnSpPr>
        <p:spPr>
          <a:xfrm flipH="1">
            <a:off x="1608552" y="3677605"/>
            <a:ext cx="208792" cy="208792"/>
          </a:xfrm>
          <a:prstGeom prst="line">
            <a:avLst/>
          </a:prstGeom>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836D9C0A-D57C-4A09-AA2A-8CC543C94F8E}"/>
              </a:ext>
            </a:extLst>
          </p:cNvPr>
          <p:cNvSpPr txBox="1"/>
          <p:nvPr/>
        </p:nvSpPr>
        <p:spPr>
          <a:xfrm>
            <a:off x="6155472" y="407576"/>
            <a:ext cx="3709639" cy="646331"/>
          </a:xfrm>
          <a:prstGeom prst="rect">
            <a:avLst/>
          </a:prstGeom>
          <a:noFill/>
        </p:spPr>
        <p:txBody>
          <a:bodyPr wrap="square" rtlCol="0">
            <a:spAutoFit/>
          </a:bodyPr>
          <a:lstStyle/>
          <a:p>
            <a:r>
              <a:rPr lang="en-GB" i="1" dirty="0">
                <a:solidFill>
                  <a:schemeClr val="accent3"/>
                </a:solidFill>
              </a:rPr>
              <a:t>As previous slide, but with site export restricted</a:t>
            </a:r>
          </a:p>
        </p:txBody>
      </p:sp>
    </p:spTree>
    <p:extLst>
      <p:ext uri="{BB962C8B-B14F-4D97-AF65-F5344CB8AC3E}">
        <p14:creationId xmlns:p14="http://schemas.microsoft.com/office/powerpoint/2010/main" val="1003482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F462-9690-44A4-8FBB-19FA91F837CB}"/>
              </a:ext>
            </a:extLst>
          </p:cNvPr>
          <p:cNvSpPr>
            <a:spLocks noGrp="1"/>
          </p:cNvSpPr>
          <p:nvPr>
            <p:ph type="title"/>
          </p:nvPr>
        </p:nvSpPr>
        <p:spPr/>
        <p:txBody>
          <a:bodyPr/>
          <a:lstStyle/>
          <a:p>
            <a:r>
              <a:rPr lang="en-GB" dirty="0"/>
              <a:t>PPM, demand and storage; PGF export limited</a:t>
            </a:r>
          </a:p>
        </p:txBody>
      </p:sp>
      <p:sp>
        <p:nvSpPr>
          <p:cNvPr id="4" name="Slide Number Placeholder 3">
            <a:extLst>
              <a:ext uri="{FF2B5EF4-FFF2-40B4-BE49-F238E27FC236}">
                <a16:creationId xmlns:a16="http://schemas.microsoft.com/office/drawing/2014/main" id="{235D9EC5-0D5C-4F58-BAA9-7AD1474E6032}"/>
              </a:ext>
            </a:extLst>
          </p:cNvPr>
          <p:cNvSpPr>
            <a:spLocks noGrp="1"/>
          </p:cNvSpPr>
          <p:nvPr>
            <p:ph type="sldNum" sz="quarter" idx="12"/>
          </p:nvPr>
        </p:nvSpPr>
        <p:spPr/>
        <p:txBody>
          <a:bodyPr/>
          <a:lstStyle/>
          <a:p>
            <a:fld id="{98FF217E-B86F-EA42-9607-BE163228A213}" type="slidenum">
              <a:rPr lang="en-GB" smtClean="0"/>
              <a:pPr/>
              <a:t>33</a:t>
            </a:fld>
            <a:endParaRPr lang="en-GB"/>
          </a:p>
        </p:txBody>
      </p:sp>
      <p:sp>
        <p:nvSpPr>
          <p:cNvPr id="10" name="Rectangle 9">
            <a:extLst>
              <a:ext uri="{FF2B5EF4-FFF2-40B4-BE49-F238E27FC236}">
                <a16:creationId xmlns:a16="http://schemas.microsoft.com/office/drawing/2014/main" id="{5B01D9B0-1237-451E-8D8A-98B35FD03354}"/>
              </a:ext>
            </a:extLst>
          </p:cNvPr>
          <p:cNvSpPr/>
          <p:nvPr/>
        </p:nvSpPr>
        <p:spPr>
          <a:xfrm>
            <a:off x="1484556" y="1704126"/>
            <a:ext cx="1186154" cy="1608391"/>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D33905D6-D1FA-47B8-B0FF-EBD314CB5415}"/>
              </a:ext>
            </a:extLst>
          </p:cNvPr>
          <p:cNvCxnSpPr>
            <a:cxnSpLocks/>
          </p:cNvCxnSpPr>
          <p:nvPr/>
        </p:nvCxnSpPr>
        <p:spPr>
          <a:xfrm>
            <a:off x="2028471" y="2002159"/>
            <a:ext cx="911250" cy="0"/>
          </a:xfrm>
          <a:prstGeom prst="line">
            <a:avLst/>
          </a:prstGeom>
          <a:noFill/>
          <a:ln w="254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F3984C15-5400-46EF-8803-E5196EBBD06C}"/>
              </a:ext>
            </a:extLst>
          </p:cNvPr>
          <p:cNvCxnSpPr>
            <a:cxnSpLocks/>
          </p:cNvCxnSpPr>
          <p:nvPr/>
        </p:nvCxnSpPr>
        <p:spPr>
          <a:xfrm flipV="1">
            <a:off x="2028470" y="2447349"/>
            <a:ext cx="911250" cy="0"/>
          </a:xfrm>
          <a:prstGeom prst="line">
            <a:avLst/>
          </a:prstGeom>
          <a:noFill/>
          <a:ln w="25400"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DE1F1399-612D-48D0-AC4F-DC0D2EC80736}"/>
              </a:ext>
            </a:extLst>
          </p:cNvPr>
          <p:cNvCxnSpPr>
            <a:cxnSpLocks/>
          </p:cNvCxnSpPr>
          <p:nvPr/>
        </p:nvCxnSpPr>
        <p:spPr>
          <a:xfrm flipV="1">
            <a:off x="2012664" y="2964114"/>
            <a:ext cx="911250" cy="0"/>
          </a:xfrm>
          <a:prstGeom prst="line">
            <a:avLst/>
          </a:prstGeom>
          <a:noFill/>
          <a:ln w="2540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id="{E84223C6-F482-4F17-B4A9-7509D808B195}"/>
              </a:ext>
            </a:extLst>
          </p:cNvPr>
          <p:cNvCxnSpPr>
            <a:cxnSpLocks/>
          </p:cNvCxnSpPr>
          <p:nvPr/>
        </p:nvCxnSpPr>
        <p:spPr>
          <a:xfrm>
            <a:off x="2939721" y="1781323"/>
            <a:ext cx="0" cy="3175306"/>
          </a:xfrm>
          <a:prstGeom prst="line">
            <a:avLst/>
          </a:prstGeom>
          <a:noFill/>
          <a:ln w="25400" cap="flat" cmpd="sng" algn="ctr">
            <a:solidFill>
              <a:sysClr val="windowText" lastClr="000000"/>
            </a:solidFill>
            <a:prstDash val="solid"/>
            <a:miter lim="800000"/>
          </a:ln>
          <a:effectLst/>
        </p:spPr>
      </p:cxnSp>
      <p:cxnSp>
        <p:nvCxnSpPr>
          <p:cNvPr id="15" name="Straight Connector 14">
            <a:extLst>
              <a:ext uri="{FF2B5EF4-FFF2-40B4-BE49-F238E27FC236}">
                <a16:creationId xmlns:a16="http://schemas.microsoft.com/office/drawing/2014/main" id="{95529DEA-2576-4D2B-8647-839E2322372D}"/>
              </a:ext>
            </a:extLst>
          </p:cNvPr>
          <p:cNvCxnSpPr>
            <a:cxnSpLocks/>
            <a:endCxn id="58" idx="2"/>
          </p:cNvCxnSpPr>
          <p:nvPr/>
        </p:nvCxnSpPr>
        <p:spPr>
          <a:xfrm>
            <a:off x="2934359" y="2273136"/>
            <a:ext cx="191313" cy="0"/>
          </a:xfrm>
          <a:prstGeom prst="line">
            <a:avLst/>
          </a:prstGeom>
          <a:noFill/>
          <a:ln w="25400" cap="flat" cmpd="sng" algn="ctr">
            <a:solidFill>
              <a:sysClr val="windowText" lastClr="000000"/>
            </a:solidFill>
            <a:prstDash val="solid"/>
            <a:miter lim="800000"/>
          </a:ln>
          <a:effectLst/>
        </p:spPr>
      </p:cxnSp>
      <p:sp>
        <p:nvSpPr>
          <p:cNvPr id="16" name="Oval 15">
            <a:extLst>
              <a:ext uri="{FF2B5EF4-FFF2-40B4-BE49-F238E27FC236}">
                <a16:creationId xmlns:a16="http://schemas.microsoft.com/office/drawing/2014/main" id="{E973318A-A8B0-4295-99C7-979CAA3B7C43}"/>
              </a:ext>
            </a:extLst>
          </p:cNvPr>
          <p:cNvSpPr/>
          <p:nvPr/>
        </p:nvSpPr>
        <p:spPr>
          <a:xfrm>
            <a:off x="4128507" y="2222032"/>
            <a:ext cx="60750" cy="6075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E2B4129-E321-4365-9A00-74AC4595A8E9}"/>
              </a:ext>
            </a:extLst>
          </p:cNvPr>
          <p:cNvSpPr/>
          <p:nvPr/>
        </p:nvSpPr>
        <p:spPr>
          <a:xfrm>
            <a:off x="737884" y="1576615"/>
            <a:ext cx="3298074" cy="3577258"/>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78B7857-CD35-4D68-A291-E00585853EA8}"/>
              </a:ext>
            </a:extLst>
          </p:cNvPr>
          <p:cNvSpPr txBox="1"/>
          <p:nvPr/>
        </p:nvSpPr>
        <p:spPr>
          <a:xfrm>
            <a:off x="628567" y="5387810"/>
            <a:ext cx="1949415" cy="248209"/>
          </a:xfrm>
          <a:prstGeom prst="rect">
            <a:avLst/>
          </a:prstGeom>
          <a:noFill/>
          <a:ln w="25400">
            <a:solidFill>
              <a:srgbClr val="70AD47">
                <a:lumMod val="50000"/>
              </a:srgbClr>
            </a:solidFill>
            <a:prstDash val="sys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Module (PGM)</a:t>
            </a:r>
          </a:p>
        </p:txBody>
      </p:sp>
      <p:sp>
        <p:nvSpPr>
          <p:cNvPr id="19" name="TextBox 18">
            <a:extLst>
              <a:ext uri="{FF2B5EF4-FFF2-40B4-BE49-F238E27FC236}">
                <a16:creationId xmlns:a16="http://schemas.microsoft.com/office/drawing/2014/main" id="{610EF5C7-DB0C-4655-AA64-BD112DDD62F0}"/>
              </a:ext>
            </a:extLst>
          </p:cNvPr>
          <p:cNvSpPr txBox="1"/>
          <p:nvPr/>
        </p:nvSpPr>
        <p:spPr>
          <a:xfrm>
            <a:off x="628567" y="5741764"/>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rPr>
              <a:t>Power Generating Facility (PGF)</a:t>
            </a:r>
          </a:p>
        </p:txBody>
      </p:sp>
      <p:pic>
        <p:nvPicPr>
          <p:cNvPr id="20" name="Graphic 19">
            <a:extLst>
              <a:ext uri="{FF2B5EF4-FFF2-40B4-BE49-F238E27FC236}">
                <a16:creationId xmlns:a16="http://schemas.microsoft.com/office/drawing/2014/main" id="{4F198F95-F8BF-4D7C-9017-7F426D69E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9577" y="2273126"/>
            <a:ext cx="353616" cy="353616"/>
          </a:xfrm>
          <a:prstGeom prst="rect">
            <a:avLst/>
          </a:prstGeom>
        </p:spPr>
      </p:pic>
      <p:cxnSp>
        <p:nvCxnSpPr>
          <p:cNvPr id="22" name="Straight Connector 21">
            <a:extLst>
              <a:ext uri="{FF2B5EF4-FFF2-40B4-BE49-F238E27FC236}">
                <a16:creationId xmlns:a16="http://schemas.microsoft.com/office/drawing/2014/main" id="{9C94A28D-1EA5-4884-B29D-E90DD22E34F6}"/>
              </a:ext>
            </a:extLst>
          </p:cNvPr>
          <p:cNvCxnSpPr>
            <a:cxnSpLocks/>
          </p:cNvCxnSpPr>
          <p:nvPr/>
        </p:nvCxnSpPr>
        <p:spPr>
          <a:xfrm>
            <a:off x="1148252" y="2447349"/>
            <a:ext cx="541325" cy="0"/>
          </a:xfrm>
          <a:prstGeom prst="line">
            <a:avLst/>
          </a:prstGeom>
          <a:noFill/>
          <a:ln w="25400" cap="flat" cmpd="sng" algn="ctr">
            <a:solidFill>
              <a:sysClr val="windowText" lastClr="000000"/>
            </a:solidFill>
            <a:prstDash val="solid"/>
            <a:miter lim="800000"/>
          </a:ln>
          <a:effectLst/>
        </p:spPr>
      </p:cxnSp>
      <p:cxnSp>
        <p:nvCxnSpPr>
          <p:cNvPr id="23" name="Straight Connector 22">
            <a:extLst>
              <a:ext uri="{FF2B5EF4-FFF2-40B4-BE49-F238E27FC236}">
                <a16:creationId xmlns:a16="http://schemas.microsoft.com/office/drawing/2014/main" id="{68D866CB-5965-43E1-819E-205EC761907E}"/>
              </a:ext>
            </a:extLst>
          </p:cNvPr>
          <p:cNvCxnSpPr>
            <a:cxnSpLocks/>
          </p:cNvCxnSpPr>
          <p:nvPr/>
        </p:nvCxnSpPr>
        <p:spPr>
          <a:xfrm>
            <a:off x="1039412" y="2512549"/>
            <a:ext cx="58474" cy="68793"/>
          </a:xfrm>
          <a:prstGeom prst="line">
            <a:avLst/>
          </a:prstGeom>
          <a:noFill/>
          <a:ln w="19050" cap="flat" cmpd="sng" algn="ctr">
            <a:solidFill>
              <a:srgbClr val="FFC000"/>
            </a:solidFill>
            <a:prstDash val="solid"/>
            <a:miter lim="800000"/>
          </a:ln>
          <a:effectLst/>
        </p:spPr>
      </p:cxnSp>
      <p:cxnSp>
        <p:nvCxnSpPr>
          <p:cNvPr id="24" name="Straight Connector 23">
            <a:extLst>
              <a:ext uri="{FF2B5EF4-FFF2-40B4-BE49-F238E27FC236}">
                <a16:creationId xmlns:a16="http://schemas.microsoft.com/office/drawing/2014/main" id="{5619EBBD-B168-49C8-A32B-8BBAEF69C0BB}"/>
              </a:ext>
            </a:extLst>
          </p:cNvPr>
          <p:cNvCxnSpPr>
            <a:cxnSpLocks/>
          </p:cNvCxnSpPr>
          <p:nvPr/>
        </p:nvCxnSpPr>
        <p:spPr>
          <a:xfrm>
            <a:off x="849351" y="2303421"/>
            <a:ext cx="58474" cy="79473"/>
          </a:xfrm>
          <a:prstGeom prst="line">
            <a:avLst/>
          </a:prstGeom>
          <a:noFill/>
          <a:ln w="19050" cap="flat" cmpd="sng" algn="ctr">
            <a:solidFill>
              <a:srgbClr val="FFC000"/>
            </a:solidFill>
            <a:prstDash val="solid"/>
            <a:miter lim="800000"/>
          </a:ln>
          <a:effectLst/>
        </p:spPr>
      </p:cxnSp>
      <p:cxnSp>
        <p:nvCxnSpPr>
          <p:cNvPr id="25" name="Straight Connector 24">
            <a:extLst>
              <a:ext uri="{FF2B5EF4-FFF2-40B4-BE49-F238E27FC236}">
                <a16:creationId xmlns:a16="http://schemas.microsoft.com/office/drawing/2014/main" id="{F22A97B5-05F6-4C3A-9A2D-1194DE97EA88}"/>
              </a:ext>
            </a:extLst>
          </p:cNvPr>
          <p:cNvCxnSpPr>
            <a:cxnSpLocks/>
          </p:cNvCxnSpPr>
          <p:nvPr/>
        </p:nvCxnSpPr>
        <p:spPr>
          <a:xfrm flipH="1">
            <a:off x="1033269" y="2308739"/>
            <a:ext cx="58059" cy="57531"/>
          </a:xfrm>
          <a:prstGeom prst="line">
            <a:avLst/>
          </a:prstGeom>
          <a:noFill/>
          <a:ln w="19050" cap="flat" cmpd="sng" algn="ctr">
            <a:solidFill>
              <a:srgbClr val="FFC000"/>
            </a:solidFill>
            <a:prstDash val="solid"/>
            <a:miter lim="800000"/>
          </a:ln>
          <a:effectLst/>
        </p:spPr>
      </p:cxnSp>
      <p:cxnSp>
        <p:nvCxnSpPr>
          <p:cNvPr id="26" name="Straight Connector 25">
            <a:extLst>
              <a:ext uri="{FF2B5EF4-FFF2-40B4-BE49-F238E27FC236}">
                <a16:creationId xmlns:a16="http://schemas.microsoft.com/office/drawing/2014/main" id="{C83C4ADC-8249-4B50-ADBD-9A130F600F20}"/>
              </a:ext>
            </a:extLst>
          </p:cNvPr>
          <p:cNvCxnSpPr>
            <a:cxnSpLocks/>
          </p:cNvCxnSpPr>
          <p:nvPr/>
        </p:nvCxnSpPr>
        <p:spPr>
          <a:xfrm flipH="1">
            <a:off x="855909" y="2508841"/>
            <a:ext cx="64599" cy="72502"/>
          </a:xfrm>
          <a:prstGeom prst="line">
            <a:avLst/>
          </a:prstGeom>
          <a:noFill/>
          <a:ln w="19050" cap="flat" cmpd="sng" algn="ctr">
            <a:solidFill>
              <a:srgbClr val="FFC000"/>
            </a:solidFill>
            <a:prstDash val="solid"/>
            <a:miter lim="800000"/>
          </a:ln>
          <a:effectLst/>
        </p:spPr>
      </p:cxnSp>
      <p:cxnSp>
        <p:nvCxnSpPr>
          <p:cNvPr id="27" name="Straight Connector 26">
            <a:extLst>
              <a:ext uri="{FF2B5EF4-FFF2-40B4-BE49-F238E27FC236}">
                <a16:creationId xmlns:a16="http://schemas.microsoft.com/office/drawing/2014/main" id="{166720AD-0310-447A-A029-0E204A5F1E11}"/>
              </a:ext>
            </a:extLst>
          </p:cNvPr>
          <p:cNvCxnSpPr>
            <a:cxnSpLocks/>
          </p:cNvCxnSpPr>
          <p:nvPr/>
        </p:nvCxnSpPr>
        <p:spPr>
          <a:xfrm flipH="1">
            <a:off x="965714" y="2539402"/>
            <a:ext cx="3064" cy="97898"/>
          </a:xfrm>
          <a:prstGeom prst="line">
            <a:avLst/>
          </a:prstGeom>
          <a:noFill/>
          <a:ln w="19050" cap="flat" cmpd="sng" algn="ctr">
            <a:solidFill>
              <a:srgbClr val="FFC000"/>
            </a:solidFill>
            <a:prstDash val="solid"/>
            <a:miter lim="800000"/>
          </a:ln>
          <a:effectLst/>
        </p:spPr>
      </p:cxnSp>
      <p:cxnSp>
        <p:nvCxnSpPr>
          <p:cNvPr id="28" name="Straight Connector 27">
            <a:extLst>
              <a:ext uri="{FF2B5EF4-FFF2-40B4-BE49-F238E27FC236}">
                <a16:creationId xmlns:a16="http://schemas.microsoft.com/office/drawing/2014/main" id="{BD611073-3329-426C-8DFC-B4B651B52A0C}"/>
              </a:ext>
            </a:extLst>
          </p:cNvPr>
          <p:cNvCxnSpPr>
            <a:cxnSpLocks/>
          </p:cNvCxnSpPr>
          <p:nvPr/>
        </p:nvCxnSpPr>
        <p:spPr>
          <a:xfrm>
            <a:off x="975276" y="2258143"/>
            <a:ext cx="0" cy="102456"/>
          </a:xfrm>
          <a:prstGeom prst="line">
            <a:avLst/>
          </a:prstGeom>
          <a:noFill/>
          <a:ln w="19050" cap="flat" cmpd="sng" algn="ctr">
            <a:solidFill>
              <a:srgbClr val="FFC000"/>
            </a:solidFill>
            <a:prstDash val="solid"/>
            <a:miter lim="800000"/>
          </a:ln>
          <a:effectLst/>
        </p:spPr>
      </p:cxnSp>
      <p:cxnSp>
        <p:nvCxnSpPr>
          <p:cNvPr id="29" name="Straight Connector 28">
            <a:extLst>
              <a:ext uri="{FF2B5EF4-FFF2-40B4-BE49-F238E27FC236}">
                <a16:creationId xmlns:a16="http://schemas.microsoft.com/office/drawing/2014/main" id="{46DCC8D0-98E4-4CCD-9CD4-CEE57AC6D8BE}"/>
              </a:ext>
            </a:extLst>
          </p:cNvPr>
          <p:cNvCxnSpPr>
            <a:cxnSpLocks/>
          </p:cNvCxnSpPr>
          <p:nvPr/>
        </p:nvCxnSpPr>
        <p:spPr>
          <a:xfrm flipH="1">
            <a:off x="1066665" y="2447185"/>
            <a:ext cx="72113" cy="537"/>
          </a:xfrm>
          <a:prstGeom prst="line">
            <a:avLst/>
          </a:prstGeom>
          <a:noFill/>
          <a:ln w="19050" cap="flat" cmpd="sng" algn="ctr">
            <a:solidFill>
              <a:srgbClr val="FFC000"/>
            </a:solidFill>
            <a:prstDash val="solid"/>
            <a:miter lim="800000"/>
          </a:ln>
          <a:effectLst/>
        </p:spPr>
      </p:cxnSp>
      <p:cxnSp>
        <p:nvCxnSpPr>
          <p:cNvPr id="30" name="Straight Connector 29">
            <a:extLst>
              <a:ext uri="{FF2B5EF4-FFF2-40B4-BE49-F238E27FC236}">
                <a16:creationId xmlns:a16="http://schemas.microsoft.com/office/drawing/2014/main" id="{F3181048-0901-4D2E-8208-753681FE2A26}"/>
              </a:ext>
            </a:extLst>
          </p:cNvPr>
          <p:cNvCxnSpPr>
            <a:cxnSpLocks/>
          </p:cNvCxnSpPr>
          <p:nvPr/>
        </p:nvCxnSpPr>
        <p:spPr>
          <a:xfrm flipH="1">
            <a:off x="824340" y="2447722"/>
            <a:ext cx="56232" cy="0"/>
          </a:xfrm>
          <a:prstGeom prst="line">
            <a:avLst/>
          </a:prstGeom>
          <a:noFill/>
          <a:ln w="19050" cap="flat" cmpd="sng" algn="ctr">
            <a:solidFill>
              <a:srgbClr val="FFC000"/>
            </a:solidFill>
            <a:prstDash val="solid"/>
            <a:miter lim="800000"/>
          </a:ln>
          <a:effectLst/>
        </p:spPr>
      </p:cxnSp>
      <p:sp>
        <p:nvSpPr>
          <p:cNvPr id="31" name="Oval 30">
            <a:extLst>
              <a:ext uri="{FF2B5EF4-FFF2-40B4-BE49-F238E27FC236}">
                <a16:creationId xmlns:a16="http://schemas.microsoft.com/office/drawing/2014/main" id="{CCDA18C6-0A6D-40D3-8790-92A16E9E4CCF}"/>
              </a:ext>
            </a:extLst>
          </p:cNvPr>
          <p:cNvSpPr/>
          <p:nvPr/>
        </p:nvSpPr>
        <p:spPr>
          <a:xfrm>
            <a:off x="880572" y="2356041"/>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33" name="Straight Connector 32">
            <a:extLst>
              <a:ext uri="{FF2B5EF4-FFF2-40B4-BE49-F238E27FC236}">
                <a16:creationId xmlns:a16="http://schemas.microsoft.com/office/drawing/2014/main" id="{14FBB1EF-371C-49FA-8DD1-0BE43147E587}"/>
              </a:ext>
            </a:extLst>
          </p:cNvPr>
          <p:cNvCxnSpPr>
            <a:cxnSpLocks/>
          </p:cNvCxnSpPr>
          <p:nvPr/>
        </p:nvCxnSpPr>
        <p:spPr>
          <a:xfrm>
            <a:off x="1138778" y="2002159"/>
            <a:ext cx="541325" cy="0"/>
          </a:xfrm>
          <a:prstGeom prst="line">
            <a:avLst/>
          </a:prstGeom>
          <a:noFill/>
          <a:ln w="25400" cap="flat" cmpd="sng" algn="ctr">
            <a:solidFill>
              <a:sysClr val="windowText" lastClr="000000"/>
            </a:solidFill>
            <a:prstDash val="solid"/>
            <a:miter lim="800000"/>
          </a:ln>
          <a:effectLst/>
        </p:spPr>
      </p:cxnSp>
      <p:pic>
        <p:nvPicPr>
          <p:cNvPr id="34" name="Graphic 33">
            <a:extLst>
              <a:ext uri="{FF2B5EF4-FFF2-40B4-BE49-F238E27FC236}">
                <a16:creationId xmlns:a16="http://schemas.microsoft.com/office/drawing/2014/main" id="{922EDC2A-C20B-4104-9AEA-CE52DBC851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80127" y="1829375"/>
            <a:ext cx="353616" cy="353616"/>
          </a:xfrm>
          <a:prstGeom prst="rect">
            <a:avLst/>
          </a:prstGeom>
        </p:spPr>
      </p:pic>
      <p:grpSp>
        <p:nvGrpSpPr>
          <p:cNvPr id="35" name="Group 34">
            <a:extLst>
              <a:ext uri="{FF2B5EF4-FFF2-40B4-BE49-F238E27FC236}">
                <a16:creationId xmlns:a16="http://schemas.microsoft.com/office/drawing/2014/main" id="{F5FC0B17-6E77-4A1E-99F3-4E46DD7E9DBD}"/>
              </a:ext>
            </a:extLst>
          </p:cNvPr>
          <p:cNvGrpSpPr/>
          <p:nvPr/>
        </p:nvGrpSpPr>
        <p:grpSpPr>
          <a:xfrm>
            <a:off x="824340" y="1816012"/>
            <a:ext cx="314438" cy="379157"/>
            <a:chOff x="1046977" y="6189792"/>
            <a:chExt cx="314438" cy="379157"/>
          </a:xfrm>
        </p:grpSpPr>
        <p:grpSp>
          <p:nvGrpSpPr>
            <p:cNvPr id="36" name="Group 35">
              <a:extLst>
                <a:ext uri="{FF2B5EF4-FFF2-40B4-BE49-F238E27FC236}">
                  <a16:creationId xmlns:a16="http://schemas.microsoft.com/office/drawing/2014/main" id="{0915884C-34C0-44AA-8A41-3F57665CD8D4}"/>
                </a:ext>
              </a:extLst>
            </p:cNvPr>
            <p:cNvGrpSpPr/>
            <p:nvPr/>
          </p:nvGrpSpPr>
          <p:grpSpPr>
            <a:xfrm>
              <a:off x="1046977" y="6189792"/>
              <a:ext cx="314438" cy="379157"/>
              <a:chOff x="1046977" y="6189792"/>
              <a:chExt cx="314438" cy="379157"/>
            </a:xfrm>
          </p:grpSpPr>
          <p:cxnSp>
            <p:nvCxnSpPr>
              <p:cNvPr id="38" name="Straight Connector 37">
                <a:extLst>
                  <a:ext uri="{FF2B5EF4-FFF2-40B4-BE49-F238E27FC236}">
                    <a16:creationId xmlns:a16="http://schemas.microsoft.com/office/drawing/2014/main" id="{A044A3F2-9CF1-462E-B834-B122F38B4090}"/>
                  </a:ext>
                </a:extLst>
              </p:cNvPr>
              <p:cNvCxnSpPr>
                <a:cxnSpLocks/>
              </p:cNvCxnSpPr>
              <p:nvPr/>
            </p:nvCxnSpPr>
            <p:spPr>
              <a:xfrm>
                <a:off x="1262049" y="6444198"/>
                <a:ext cx="58474" cy="68793"/>
              </a:xfrm>
              <a:prstGeom prst="line">
                <a:avLst/>
              </a:prstGeom>
              <a:noFill/>
              <a:ln w="19050" cap="flat" cmpd="sng" algn="ctr">
                <a:solidFill>
                  <a:srgbClr val="FFC000"/>
                </a:solidFill>
                <a:prstDash val="solid"/>
                <a:miter lim="800000"/>
              </a:ln>
              <a:effectLst/>
            </p:spPr>
          </p:cxnSp>
          <p:cxnSp>
            <p:nvCxnSpPr>
              <p:cNvPr id="39" name="Straight Connector 38">
                <a:extLst>
                  <a:ext uri="{FF2B5EF4-FFF2-40B4-BE49-F238E27FC236}">
                    <a16:creationId xmlns:a16="http://schemas.microsoft.com/office/drawing/2014/main" id="{F9A5DA6E-6336-4133-B441-CAFC14E177B5}"/>
                  </a:ext>
                </a:extLst>
              </p:cNvPr>
              <p:cNvCxnSpPr>
                <a:cxnSpLocks/>
              </p:cNvCxnSpPr>
              <p:nvPr/>
            </p:nvCxnSpPr>
            <p:spPr>
              <a:xfrm>
                <a:off x="1071988" y="6235070"/>
                <a:ext cx="58474" cy="79473"/>
              </a:xfrm>
              <a:prstGeom prst="line">
                <a:avLst/>
              </a:prstGeom>
              <a:noFill/>
              <a:ln w="1905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61F394DF-DF10-4690-B204-6A6FBCF338C9}"/>
                  </a:ext>
                </a:extLst>
              </p:cNvPr>
              <p:cNvCxnSpPr>
                <a:cxnSpLocks/>
              </p:cNvCxnSpPr>
              <p:nvPr/>
            </p:nvCxnSpPr>
            <p:spPr>
              <a:xfrm flipH="1">
                <a:off x="1255906" y="6240388"/>
                <a:ext cx="58059" cy="57531"/>
              </a:xfrm>
              <a:prstGeom prst="line">
                <a:avLst/>
              </a:prstGeom>
              <a:noFill/>
              <a:ln w="19050" cap="flat" cmpd="sng" algn="ctr">
                <a:solidFill>
                  <a:srgbClr val="FFC000"/>
                </a:solidFill>
                <a:prstDash val="solid"/>
                <a:miter lim="800000"/>
              </a:ln>
              <a:effectLst/>
            </p:spPr>
          </p:cxnSp>
          <p:cxnSp>
            <p:nvCxnSpPr>
              <p:cNvPr id="41" name="Straight Connector 40">
                <a:extLst>
                  <a:ext uri="{FF2B5EF4-FFF2-40B4-BE49-F238E27FC236}">
                    <a16:creationId xmlns:a16="http://schemas.microsoft.com/office/drawing/2014/main" id="{D3309736-92D0-42B6-AF60-1BB1322AE7D3}"/>
                  </a:ext>
                </a:extLst>
              </p:cNvPr>
              <p:cNvCxnSpPr>
                <a:cxnSpLocks/>
              </p:cNvCxnSpPr>
              <p:nvPr/>
            </p:nvCxnSpPr>
            <p:spPr>
              <a:xfrm flipH="1">
                <a:off x="1078546" y="6440490"/>
                <a:ext cx="64599" cy="72502"/>
              </a:xfrm>
              <a:prstGeom prst="line">
                <a:avLst/>
              </a:prstGeom>
              <a:noFill/>
              <a:ln w="19050" cap="flat" cmpd="sng" algn="ctr">
                <a:solidFill>
                  <a:srgbClr val="FFC000"/>
                </a:solidFill>
                <a:prstDash val="solid"/>
                <a:miter lim="800000"/>
              </a:ln>
              <a:effectLst/>
            </p:spPr>
          </p:cxnSp>
          <p:cxnSp>
            <p:nvCxnSpPr>
              <p:cNvPr id="42" name="Straight Connector 41">
                <a:extLst>
                  <a:ext uri="{FF2B5EF4-FFF2-40B4-BE49-F238E27FC236}">
                    <a16:creationId xmlns:a16="http://schemas.microsoft.com/office/drawing/2014/main" id="{EBED03D9-7A6E-4447-8B8F-CB3E00D1C36F}"/>
                  </a:ext>
                </a:extLst>
              </p:cNvPr>
              <p:cNvCxnSpPr>
                <a:cxnSpLocks/>
              </p:cNvCxnSpPr>
              <p:nvPr/>
            </p:nvCxnSpPr>
            <p:spPr>
              <a:xfrm flipH="1">
                <a:off x="1188351" y="6471051"/>
                <a:ext cx="3064" cy="97898"/>
              </a:xfrm>
              <a:prstGeom prst="line">
                <a:avLst/>
              </a:prstGeom>
              <a:noFill/>
              <a:ln w="19050" cap="flat" cmpd="sng" algn="ctr">
                <a:solidFill>
                  <a:srgbClr val="FFC000"/>
                </a:solidFill>
                <a:prstDash val="solid"/>
                <a:miter lim="800000"/>
              </a:ln>
              <a:effectLst/>
            </p:spPr>
          </p:cxnSp>
          <p:cxnSp>
            <p:nvCxnSpPr>
              <p:cNvPr id="43" name="Straight Connector 42">
                <a:extLst>
                  <a:ext uri="{FF2B5EF4-FFF2-40B4-BE49-F238E27FC236}">
                    <a16:creationId xmlns:a16="http://schemas.microsoft.com/office/drawing/2014/main" id="{6BD32A47-3C25-46A3-8943-8AD3257E31F5}"/>
                  </a:ext>
                </a:extLst>
              </p:cNvPr>
              <p:cNvCxnSpPr>
                <a:cxnSpLocks/>
              </p:cNvCxnSpPr>
              <p:nvPr/>
            </p:nvCxnSpPr>
            <p:spPr>
              <a:xfrm>
                <a:off x="1197913" y="6189792"/>
                <a:ext cx="0" cy="102456"/>
              </a:xfrm>
              <a:prstGeom prst="line">
                <a:avLst/>
              </a:prstGeom>
              <a:noFill/>
              <a:ln w="19050" cap="flat" cmpd="sng" algn="ctr">
                <a:solidFill>
                  <a:srgbClr val="FFC000"/>
                </a:solidFill>
                <a:prstDash val="solid"/>
                <a:miter lim="800000"/>
              </a:ln>
              <a:effectLst/>
            </p:spPr>
          </p:cxnSp>
          <p:cxnSp>
            <p:nvCxnSpPr>
              <p:cNvPr id="44" name="Straight Connector 43">
                <a:extLst>
                  <a:ext uri="{FF2B5EF4-FFF2-40B4-BE49-F238E27FC236}">
                    <a16:creationId xmlns:a16="http://schemas.microsoft.com/office/drawing/2014/main" id="{62B01AD8-DBD8-4FD0-9BAC-C4C490AF15C7}"/>
                  </a:ext>
                </a:extLst>
              </p:cNvPr>
              <p:cNvCxnSpPr>
                <a:cxnSpLocks/>
              </p:cNvCxnSpPr>
              <p:nvPr/>
            </p:nvCxnSpPr>
            <p:spPr>
              <a:xfrm flipH="1">
                <a:off x="1289302" y="6378834"/>
                <a:ext cx="72113" cy="537"/>
              </a:xfrm>
              <a:prstGeom prst="line">
                <a:avLst/>
              </a:prstGeom>
              <a:noFill/>
              <a:ln w="19050" cap="flat" cmpd="sng" algn="ctr">
                <a:solidFill>
                  <a:srgbClr val="FFC000"/>
                </a:solidFill>
                <a:prstDash val="solid"/>
                <a:miter lim="800000"/>
              </a:ln>
              <a:effectLst/>
            </p:spPr>
          </p:cxnSp>
          <p:cxnSp>
            <p:nvCxnSpPr>
              <p:cNvPr id="45" name="Straight Connector 44">
                <a:extLst>
                  <a:ext uri="{FF2B5EF4-FFF2-40B4-BE49-F238E27FC236}">
                    <a16:creationId xmlns:a16="http://schemas.microsoft.com/office/drawing/2014/main" id="{9499E4D7-CB4F-42FC-9DB5-21D903803D5F}"/>
                  </a:ext>
                </a:extLst>
              </p:cNvPr>
              <p:cNvCxnSpPr>
                <a:cxnSpLocks/>
              </p:cNvCxnSpPr>
              <p:nvPr/>
            </p:nvCxnSpPr>
            <p:spPr>
              <a:xfrm flipH="1">
                <a:off x="1046977" y="6379371"/>
                <a:ext cx="56232" cy="0"/>
              </a:xfrm>
              <a:prstGeom prst="line">
                <a:avLst/>
              </a:prstGeom>
              <a:noFill/>
              <a:ln w="19050" cap="flat" cmpd="sng" algn="ctr">
                <a:solidFill>
                  <a:srgbClr val="FFC000"/>
                </a:solidFill>
                <a:prstDash val="solid"/>
                <a:miter lim="800000"/>
              </a:ln>
              <a:effectLst/>
            </p:spPr>
          </p:cxnSp>
        </p:grpSp>
        <p:sp>
          <p:nvSpPr>
            <p:cNvPr id="37" name="Oval 36">
              <a:extLst>
                <a:ext uri="{FF2B5EF4-FFF2-40B4-BE49-F238E27FC236}">
                  <a16:creationId xmlns:a16="http://schemas.microsoft.com/office/drawing/2014/main" id="{C51D8FA5-9CF6-4575-BE85-04C3E519119E}"/>
                </a:ext>
              </a:extLst>
            </p:cNvPr>
            <p:cNvSpPr/>
            <p:nvPr/>
          </p:nvSpPr>
          <p:spPr>
            <a:xfrm>
              <a:off x="1103209" y="6287690"/>
              <a:ext cx="186093" cy="183361"/>
            </a:xfrm>
            <a:prstGeom prst="ellipse">
              <a:avLst/>
            </a:prstGeom>
            <a:noFill/>
            <a:ln w="1270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8" name="Freeform: Shape 57">
            <a:extLst>
              <a:ext uri="{FF2B5EF4-FFF2-40B4-BE49-F238E27FC236}">
                <a16:creationId xmlns:a16="http://schemas.microsoft.com/office/drawing/2014/main" id="{DEF7131C-E25B-4550-B62C-684A53C143C3}"/>
              </a:ext>
            </a:extLst>
          </p:cNvPr>
          <p:cNvSpPr/>
          <p:nvPr/>
        </p:nvSpPr>
        <p:spPr>
          <a:xfrm>
            <a:off x="3125669" y="2106484"/>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58BEB6AD-9ECF-4B2A-81E3-ECB17D4EF679}"/>
              </a:ext>
            </a:extLst>
          </p:cNvPr>
          <p:cNvSpPr/>
          <p:nvPr/>
        </p:nvSpPr>
        <p:spPr>
          <a:xfrm>
            <a:off x="3278069" y="2095926"/>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60" name="Straight Connector 59">
            <a:extLst>
              <a:ext uri="{FF2B5EF4-FFF2-40B4-BE49-F238E27FC236}">
                <a16:creationId xmlns:a16="http://schemas.microsoft.com/office/drawing/2014/main" id="{F9AC33DC-27A9-49FE-8E5B-09B452DB9BCC}"/>
              </a:ext>
            </a:extLst>
          </p:cNvPr>
          <p:cNvCxnSpPr>
            <a:cxnSpLocks/>
            <a:stCxn id="59" idx="0"/>
          </p:cNvCxnSpPr>
          <p:nvPr/>
        </p:nvCxnSpPr>
        <p:spPr>
          <a:xfrm flipV="1">
            <a:off x="3611357" y="2255032"/>
            <a:ext cx="769210" cy="7546"/>
          </a:xfrm>
          <a:prstGeom prst="line">
            <a:avLst/>
          </a:prstGeom>
          <a:noFill/>
          <a:ln w="25400" cap="flat" cmpd="sng" algn="ctr">
            <a:solidFill>
              <a:sysClr val="windowText" lastClr="000000"/>
            </a:solidFill>
            <a:prstDash val="solid"/>
            <a:miter lim="800000"/>
          </a:ln>
          <a:effectLst/>
        </p:spPr>
      </p:cxnSp>
      <p:cxnSp>
        <p:nvCxnSpPr>
          <p:cNvPr id="61" name="Straight Connector 60">
            <a:extLst>
              <a:ext uri="{FF2B5EF4-FFF2-40B4-BE49-F238E27FC236}">
                <a16:creationId xmlns:a16="http://schemas.microsoft.com/office/drawing/2014/main" id="{05C1C430-2E7F-4744-8230-65030359B443}"/>
              </a:ext>
            </a:extLst>
          </p:cNvPr>
          <p:cNvCxnSpPr>
            <a:cxnSpLocks/>
          </p:cNvCxnSpPr>
          <p:nvPr/>
        </p:nvCxnSpPr>
        <p:spPr>
          <a:xfrm>
            <a:off x="4157457" y="1829375"/>
            <a:ext cx="0" cy="751967"/>
          </a:xfrm>
          <a:prstGeom prst="line">
            <a:avLst/>
          </a:prstGeom>
          <a:noFill/>
          <a:ln w="25400" cap="flat" cmpd="sng" algn="ctr">
            <a:solidFill>
              <a:sysClr val="windowText" lastClr="000000"/>
            </a:solidFill>
            <a:prstDash val="solid"/>
            <a:miter lim="800000"/>
          </a:ln>
          <a:effectLst/>
        </p:spPr>
      </p:cxnSp>
      <p:sp>
        <p:nvSpPr>
          <p:cNvPr id="54" name="Content Placeholder 2">
            <a:extLst>
              <a:ext uri="{FF2B5EF4-FFF2-40B4-BE49-F238E27FC236}">
                <a16:creationId xmlns:a16="http://schemas.microsoft.com/office/drawing/2014/main" id="{45CC0E89-509E-4131-8A07-117F81444374}"/>
              </a:ext>
            </a:extLst>
          </p:cNvPr>
          <p:cNvSpPr txBox="1">
            <a:spLocks/>
          </p:cNvSpPr>
          <p:nvPr/>
        </p:nvSpPr>
        <p:spPr>
          <a:xfrm>
            <a:off x="4982472" y="1486593"/>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PPM capacity is X + Z MVA</a:t>
            </a:r>
          </a:p>
          <a:p>
            <a:pPr>
              <a:lnSpc>
                <a:spcPct val="100000"/>
              </a:lnSpc>
            </a:pPr>
            <a:endParaRPr lang="en-GB" sz="1400" dirty="0">
              <a:solidFill>
                <a:schemeClr val="tx1"/>
              </a:solidFill>
            </a:endParaRPr>
          </a:p>
          <a:p>
            <a:pPr>
              <a:lnSpc>
                <a:spcPct val="100000"/>
              </a:lnSpc>
            </a:pPr>
            <a:r>
              <a:rPr lang="en-GB" sz="1400" dirty="0">
                <a:solidFill>
                  <a:schemeClr val="tx1"/>
                </a:solidFill>
              </a:rPr>
              <a:t>RC of PPM is (X+Z) x pf MW</a:t>
            </a:r>
          </a:p>
          <a:p>
            <a:pPr>
              <a:lnSpc>
                <a:spcPct val="100000"/>
              </a:lnSpc>
            </a:pPr>
            <a:endParaRPr lang="en-GB" sz="1400" dirty="0">
              <a:solidFill>
                <a:schemeClr val="tx1"/>
              </a:solidFill>
            </a:endParaRPr>
          </a:p>
          <a:p>
            <a:pPr>
              <a:lnSpc>
                <a:spcPct val="100000"/>
              </a:lnSpc>
            </a:pPr>
            <a:r>
              <a:rPr lang="en-GB" sz="1400" dirty="0">
                <a:solidFill>
                  <a:schemeClr val="tx1"/>
                </a:solidFill>
              </a:rPr>
              <a:t>RC of facility* is (X+Z) x pf MW</a:t>
            </a:r>
          </a:p>
          <a:p>
            <a:pPr>
              <a:lnSpc>
                <a:spcPct val="100000"/>
              </a:lnSpc>
            </a:pPr>
            <a:r>
              <a:rPr lang="en-GB" sz="1200" dirty="0">
                <a:solidFill>
                  <a:schemeClr val="tx1"/>
                </a:solidFill>
              </a:rPr>
              <a:t>Where pf = required power factor:</a:t>
            </a:r>
          </a:p>
          <a:p>
            <a:pPr>
              <a:lnSpc>
                <a:spcPct val="100000"/>
              </a:lnSpc>
              <a:spcBef>
                <a:spcPts val="0"/>
              </a:spcBef>
            </a:pPr>
            <a:r>
              <a:rPr lang="en-GB" sz="1200" dirty="0">
                <a:solidFill>
                  <a:schemeClr val="tx1"/>
                </a:solidFill>
              </a:rPr>
              <a:t>Type A and B: ±0.95</a:t>
            </a:r>
          </a:p>
          <a:p>
            <a:pPr>
              <a:lnSpc>
                <a:spcPct val="100000"/>
              </a:lnSpc>
              <a:spcBef>
                <a:spcPts val="0"/>
              </a:spcBef>
            </a:pPr>
            <a:r>
              <a:rPr lang="en-GB" sz="1200" dirty="0">
                <a:solidFill>
                  <a:schemeClr val="tx1"/>
                </a:solidFill>
              </a:rPr>
              <a:t>Type C and D SPGM: ±0.92</a:t>
            </a:r>
          </a:p>
          <a:p>
            <a:pPr>
              <a:lnSpc>
                <a:spcPct val="100000"/>
              </a:lnSpc>
              <a:spcBef>
                <a:spcPts val="0"/>
              </a:spcBef>
            </a:pPr>
            <a:r>
              <a:rPr lang="en-GB" sz="1200" dirty="0">
                <a:solidFill>
                  <a:schemeClr val="tx1"/>
                </a:solidFill>
              </a:rPr>
              <a:t>Type C and D PPM: lozenge or bow tie as per G99 para 13.5.5 </a:t>
            </a:r>
          </a:p>
          <a:p>
            <a:pPr>
              <a:lnSpc>
                <a:spcPct val="100000"/>
              </a:lnSpc>
            </a:pPr>
            <a:r>
              <a:rPr lang="en-GB" sz="1100" dirty="0">
                <a:solidFill>
                  <a:schemeClr val="tx1"/>
                </a:solidFill>
              </a:rPr>
              <a:t>*note that there might be reactive compensation on site – which would need to be included appropriately in this calculation.</a:t>
            </a:r>
          </a:p>
          <a:p>
            <a:pPr>
              <a:lnSpc>
                <a:spcPct val="100000"/>
              </a:lnSpc>
            </a:pPr>
            <a:r>
              <a:rPr lang="en-GB" sz="1100" baseline="30000" dirty="0">
                <a:solidFill>
                  <a:schemeClr val="accent1"/>
                </a:solidFill>
              </a:rPr>
              <a:t>† </a:t>
            </a:r>
            <a:r>
              <a:rPr lang="en-GB" sz="1100" dirty="0">
                <a:solidFill>
                  <a:schemeClr val="tx1"/>
                </a:solidFill>
              </a:rPr>
              <a:t>F could be any value less than X+Z, but likely that X-1.1Y ≤ F ≤ X+Z</a:t>
            </a:r>
          </a:p>
          <a:p>
            <a:pPr>
              <a:lnSpc>
                <a:spcPct val="100000"/>
              </a:lnSpc>
            </a:pPr>
            <a:r>
              <a:rPr lang="en-GB" sz="1100" dirty="0">
                <a:solidFill>
                  <a:schemeClr val="tx1"/>
                </a:solidFill>
              </a:rPr>
              <a:t>G could any value up to 1.1Y + Z but likely to be  G ≤ 0.6Y + Z or just G ≤ 0.6Y </a:t>
            </a:r>
          </a:p>
          <a:p>
            <a:pPr>
              <a:lnSpc>
                <a:spcPct val="100000"/>
              </a:lnSpc>
            </a:pPr>
            <a:endParaRPr lang="en-GB" sz="1100" dirty="0">
              <a:solidFill>
                <a:schemeClr val="tx1"/>
              </a:solidFill>
            </a:endParaRPr>
          </a:p>
          <a:p>
            <a:pPr>
              <a:lnSpc>
                <a:spcPct val="100000"/>
              </a:lnSpc>
            </a:pPr>
            <a:endParaRPr lang="en-GB" sz="1100" dirty="0">
              <a:solidFill>
                <a:schemeClr val="tx1"/>
              </a:solidFill>
            </a:endParaRPr>
          </a:p>
          <a:p>
            <a:pPr>
              <a:lnSpc>
                <a:spcPct val="100000"/>
              </a:lnSpc>
            </a:pPr>
            <a:r>
              <a:rPr lang="en-GB" sz="1100" dirty="0">
                <a:solidFill>
                  <a:schemeClr val="tx1"/>
                </a:solidFill>
              </a:rPr>
              <a:t>.</a:t>
            </a:r>
          </a:p>
          <a:p>
            <a:endParaRPr lang="en-GB" dirty="0">
              <a:solidFill>
                <a:schemeClr val="tx1"/>
              </a:solidFill>
            </a:endParaRPr>
          </a:p>
          <a:p>
            <a:endParaRPr lang="en-GB" dirty="0"/>
          </a:p>
        </p:txBody>
      </p:sp>
      <p:sp>
        <p:nvSpPr>
          <p:cNvPr id="55" name="Content Placeholder 2">
            <a:extLst>
              <a:ext uri="{FF2B5EF4-FFF2-40B4-BE49-F238E27FC236}">
                <a16:creationId xmlns:a16="http://schemas.microsoft.com/office/drawing/2014/main" id="{13248BF8-89C5-44D7-A6E4-155ADCF2BE90}"/>
              </a:ext>
            </a:extLst>
          </p:cNvPr>
          <p:cNvSpPr txBox="1">
            <a:spLocks/>
          </p:cNvSpPr>
          <p:nvPr/>
        </p:nvSpPr>
        <p:spPr>
          <a:xfrm>
            <a:off x="8699192" y="1470870"/>
            <a:ext cx="3337924" cy="4165149"/>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solidFill>
                  <a:schemeClr val="tx1"/>
                </a:solidFill>
              </a:rPr>
              <a:t>MEC is F MVA</a:t>
            </a:r>
          </a:p>
          <a:p>
            <a:pPr>
              <a:lnSpc>
                <a:spcPct val="100000"/>
              </a:lnSpc>
            </a:pPr>
            <a:endParaRPr lang="en-GB" sz="1400" dirty="0">
              <a:solidFill>
                <a:schemeClr val="tx1"/>
              </a:solidFill>
            </a:endParaRPr>
          </a:p>
          <a:p>
            <a:pPr>
              <a:lnSpc>
                <a:spcPct val="100000"/>
              </a:lnSpc>
            </a:pPr>
            <a:r>
              <a:rPr lang="en-GB" sz="1400" dirty="0">
                <a:solidFill>
                  <a:schemeClr val="tx1"/>
                </a:solidFill>
              </a:rPr>
              <a:t>MIC is G MVA</a:t>
            </a:r>
          </a:p>
        </p:txBody>
      </p:sp>
      <p:sp>
        <p:nvSpPr>
          <p:cNvPr id="8" name="TextBox 7">
            <a:extLst>
              <a:ext uri="{FF2B5EF4-FFF2-40B4-BE49-F238E27FC236}">
                <a16:creationId xmlns:a16="http://schemas.microsoft.com/office/drawing/2014/main" id="{612648FD-C462-443A-97B4-0834963E58E0}"/>
              </a:ext>
            </a:extLst>
          </p:cNvPr>
          <p:cNvSpPr txBox="1"/>
          <p:nvPr/>
        </p:nvSpPr>
        <p:spPr>
          <a:xfrm>
            <a:off x="2001400" y="2604087"/>
            <a:ext cx="299678" cy="276999"/>
          </a:xfrm>
          <a:prstGeom prst="rect">
            <a:avLst/>
          </a:prstGeom>
          <a:noFill/>
        </p:spPr>
        <p:txBody>
          <a:bodyPr wrap="square" rtlCol="0">
            <a:spAutoFit/>
          </a:bodyPr>
          <a:lstStyle/>
          <a:p>
            <a:r>
              <a:rPr lang="en-GB" sz="1200" b="1" dirty="0"/>
              <a:t>Z</a:t>
            </a:r>
          </a:p>
        </p:txBody>
      </p:sp>
      <p:sp>
        <p:nvSpPr>
          <p:cNvPr id="69" name="TextBox 68">
            <a:extLst>
              <a:ext uri="{FF2B5EF4-FFF2-40B4-BE49-F238E27FC236}">
                <a16:creationId xmlns:a16="http://schemas.microsoft.com/office/drawing/2014/main" id="{B7354946-6792-4678-B314-8F7AD300BFB5}"/>
              </a:ext>
            </a:extLst>
          </p:cNvPr>
          <p:cNvSpPr txBox="1"/>
          <p:nvPr/>
        </p:nvSpPr>
        <p:spPr>
          <a:xfrm>
            <a:off x="2021422" y="1756508"/>
            <a:ext cx="521599" cy="276999"/>
          </a:xfrm>
          <a:prstGeom prst="rect">
            <a:avLst/>
          </a:prstGeom>
          <a:noFill/>
        </p:spPr>
        <p:txBody>
          <a:bodyPr wrap="square" rtlCol="0">
            <a:spAutoFit/>
          </a:bodyPr>
          <a:lstStyle/>
          <a:p>
            <a:r>
              <a:rPr lang="en-GB" sz="1200" b="1" dirty="0"/>
              <a:t>X/2</a:t>
            </a:r>
          </a:p>
        </p:txBody>
      </p:sp>
      <p:sp>
        <p:nvSpPr>
          <p:cNvPr id="70" name="TextBox 69">
            <a:extLst>
              <a:ext uri="{FF2B5EF4-FFF2-40B4-BE49-F238E27FC236}">
                <a16:creationId xmlns:a16="http://schemas.microsoft.com/office/drawing/2014/main" id="{C63E70D2-108E-4FEE-88B3-09F8CC6D6DD4}"/>
              </a:ext>
            </a:extLst>
          </p:cNvPr>
          <p:cNvSpPr txBox="1"/>
          <p:nvPr/>
        </p:nvSpPr>
        <p:spPr>
          <a:xfrm>
            <a:off x="2012664" y="2208249"/>
            <a:ext cx="521599" cy="276999"/>
          </a:xfrm>
          <a:prstGeom prst="rect">
            <a:avLst/>
          </a:prstGeom>
          <a:noFill/>
        </p:spPr>
        <p:txBody>
          <a:bodyPr wrap="square" rtlCol="0">
            <a:spAutoFit/>
          </a:bodyPr>
          <a:lstStyle/>
          <a:p>
            <a:r>
              <a:rPr lang="en-GB" sz="1200" b="1" dirty="0"/>
              <a:t>X/2</a:t>
            </a:r>
          </a:p>
        </p:txBody>
      </p:sp>
      <p:sp>
        <p:nvSpPr>
          <p:cNvPr id="67" name="TextBox 66">
            <a:extLst>
              <a:ext uri="{FF2B5EF4-FFF2-40B4-BE49-F238E27FC236}">
                <a16:creationId xmlns:a16="http://schemas.microsoft.com/office/drawing/2014/main" id="{CBC5F7AE-0602-405E-B369-900870438FF5}"/>
              </a:ext>
            </a:extLst>
          </p:cNvPr>
          <p:cNvSpPr txBox="1"/>
          <p:nvPr/>
        </p:nvSpPr>
        <p:spPr>
          <a:xfrm>
            <a:off x="4150355" y="2308739"/>
            <a:ext cx="772606" cy="577081"/>
          </a:xfrm>
          <a:prstGeom prst="rect">
            <a:avLst/>
          </a:prstGeom>
          <a:noFill/>
        </p:spPr>
        <p:txBody>
          <a:bodyPr wrap="square" rtlCol="0">
            <a:spAutoFit/>
          </a:bodyPr>
          <a:lstStyle/>
          <a:p>
            <a:r>
              <a:rPr lang="en-GB" sz="1050" dirty="0"/>
              <a:t>MIC/</a:t>
            </a:r>
            <a:br>
              <a:rPr lang="en-GB" sz="1050" dirty="0"/>
            </a:br>
            <a:r>
              <a:rPr lang="en-GB" sz="1050" dirty="0"/>
              <a:t>MEC </a:t>
            </a:r>
            <a:br>
              <a:rPr lang="en-GB" sz="1050" dirty="0"/>
            </a:br>
            <a:r>
              <a:rPr lang="en-GB" sz="1050" dirty="0"/>
              <a:t>at PoC</a:t>
            </a:r>
          </a:p>
        </p:txBody>
      </p:sp>
      <p:pic>
        <p:nvPicPr>
          <p:cNvPr id="72" name="Picture 71">
            <a:extLst>
              <a:ext uri="{FF2B5EF4-FFF2-40B4-BE49-F238E27FC236}">
                <a16:creationId xmlns:a16="http://schemas.microsoft.com/office/drawing/2014/main" id="{93411B72-C3EB-4183-AAAD-C94C17A2ECE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01370" y="2766317"/>
            <a:ext cx="237490" cy="420370"/>
          </a:xfrm>
          <a:prstGeom prst="rect">
            <a:avLst/>
          </a:prstGeom>
          <a:noFill/>
          <a:ln>
            <a:noFill/>
          </a:ln>
        </p:spPr>
      </p:pic>
      <p:pic>
        <p:nvPicPr>
          <p:cNvPr id="53" name="Picture 52" descr="Icon&#10;&#10;Description automatically generated">
            <a:extLst>
              <a:ext uri="{FF2B5EF4-FFF2-40B4-BE49-F238E27FC236}">
                <a16:creationId xmlns:a16="http://schemas.microsoft.com/office/drawing/2014/main" id="{B90E954E-CD75-48DD-9E95-648328B6B0CE}"/>
              </a:ext>
            </a:extLst>
          </p:cNvPr>
          <p:cNvPicPr>
            <a:picLocks noChangeAspect="1"/>
          </p:cNvPicPr>
          <p:nvPr/>
        </p:nvPicPr>
        <p:blipFill>
          <a:blip r:embed="rId5"/>
          <a:stretch>
            <a:fillRect/>
          </a:stretch>
        </p:blipFill>
        <p:spPr>
          <a:xfrm flipH="1">
            <a:off x="3741979" y="2180525"/>
            <a:ext cx="149352" cy="131064"/>
          </a:xfrm>
          <a:prstGeom prst="rect">
            <a:avLst/>
          </a:prstGeom>
        </p:spPr>
      </p:pic>
      <p:sp>
        <p:nvSpPr>
          <p:cNvPr id="50" name="Rectangle 49">
            <a:extLst>
              <a:ext uri="{FF2B5EF4-FFF2-40B4-BE49-F238E27FC236}">
                <a16:creationId xmlns:a16="http://schemas.microsoft.com/office/drawing/2014/main" id="{ECFD7F1E-CD39-481E-89E2-663F60F14515}"/>
              </a:ext>
            </a:extLst>
          </p:cNvPr>
          <p:cNvSpPr/>
          <p:nvPr/>
        </p:nvSpPr>
        <p:spPr>
          <a:xfrm>
            <a:off x="1479493" y="4209322"/>
            <a:ext cx="1191217" cy="523194"/>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accent1"/>
                </a:solidFill>
              </a:rPr>
              <a:t>G100 Limitation System set at F export, G import</a:t>
            </a:r>
            <a:r>
              <a:rPr lang="en-GB" sz="1000" baseline="30000" dirty="0">
                <a:solidFill>
                  <a:schemeClr val="accent1"/>
                </a:solidFill>
              </a:rPr>
              <a:t>†</a:t>
            </a:r>
          </a:p>
        </p:txBody>
      </p:sp>
      <p:cxnSp>
        <p:nvCxnSpPr>
          <p:cNvPr id="65" name="Straight Connector 64">
            <a:extLst>
              <a:ext uri="{FF2B5EF4-FFF2-40B4-BE49-F238E27FC236}">
                <a16:creationId xmlns:a16="http://schemas.microsoft.com/office/drawing/2014/main" id="{A698EE6E-EF3A-42D0-99CF-238ED48E664F}"/>
              </a:ext>
            </a:extLst>
          </p:cNvPr>
          <p:cNvCxnSpPr>
            <a:stCxn id="53" idx="2"/>
          </p:cNvCxnSpPr>
          <p:nvPr/>
        </p:nvCxnSpPr>
        <p:spPr>
          <a:xfrm>
            <a:off x="3816655" y="2311589"/>
            <a:ext cx="8725" cy="226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20D6F8D4-9576-4C71-83EE-450371CDD750}"/>
              </a:ext>
            </a:extLst>
          </p:cNvPr>
          <p:cNvCxnSpPr/>
          <p:nvPr/>
        </p:nvCxnSpPr>
        <p:spPr>
          <a:xfrm flipH="1">
            <a:off x="2685783" y="4595423"/>
            <a:ext cx="11395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D553101-0955-4910-9599-5E86FCDEA447}"/>
              </a:ext>
            </a:extLst>
          </p:cNvPr>
          <p:cNvCxnSpPr/>
          <p:nvPr/>
        </p:nvCxnSpPr>
        <p:spPr>
          <a:xfrm flipH="1">
            <a:off x="1607524" y="2180525"/>
            <a:ext cx="82053" cy="82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DF93CCC-09A2-47D1-B82C-5260214A4586}"/>
              </a:ext>
            </a:extLst>
          </p:cNvPr>
          <p:cNvCxnSpPr>
            <a:cxnSpLocks/>
          </p:cNvCxnSpPr>
          <p:nvPr/>
        </p:nvCxnSpPr>
        <p:spPr>
          <a:xfrm flipH="1">
            <a:off x="1608552" y="2626742"/>
            <a:ext cx="81026" cy="81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93F74C6-0064-49BE-80D4-FCEC8D09CAF6}"/>
              </a:ext>
            </a:extLst>
          </p:cNvPr>
          <p:cNvCxnSpPr/>
          <p:nvPr/>
        </p:nvCxnSpPr>
        <p:spPr>
          <a:xfrm>
            <a:off x="1603274" y="2262578"/>
            <a:ext cx="0" cy="1946744"/>
          </a:xfrm>
          <a:prstGeom prst="line">
            <a:avLst/>
          </a:prstGeom>
        </p:spPr>
        <p:style>
          <a:lnRef idx="1">
            <a:schemeClr val="accent1"/>
          </a:lnRef>
          <a:fillRef idx="0">
            <a:schemeClr val="accent1"/>
          </a:fillRef>
          <a:effectRef idx="0">
            <a:schemeClr val="accent1"/>
          </a:effectRef>
          <a:fontRef idx="minor">
            <a:schemeClr val="tx1"/>
          </a:fontRef>
        </p:style>
      </p:cxnSp>
      <p:sp>
        <p:nvSpPr>
          <p:cNvPr id="66" name="Freeform: Shape 65">
            <a:extLst>
              <a:ext uri="{FF2B5EF4-FFF2-40B4-BE49-F238E27FC236}">
                <a16:creationId xmlns:a16="http://schemas.microsoft.com/office/drawing/2014/main" id="{A759102A-501F-4991-A730-044B5DD37A2B}"/>
              </a:ext>
            </a:extLst>
          </p:cNvPr>
          <p:cNvSpPr/>
          <p:nvPr/>
        </p:nvSpPr>
        <p:spPr>
          <a:xfrm>
            <a:off x="1590870" y="3603422"/>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0067CB6A-6DFB-48B6-B1E8-6D86881D0DB5}"/>
              </a:ext>
            </a:extLst>
          </p:cNvPr>
          <p:cNvSpPr/>
          <p:nvPr/>
        </p:nvSpPr>
        <p:spPr>
          <a:xfrm>
            <a:off x="1743270" y="3592864"/>
            <a:ext cx="333284" cy="333284"/>
          </a:xfrm>
          <a:custGeom>
            <a:avLst/>
            <a:gdLst>
              <a:gd name="connsiteX0" fmla="*/ 333288 w 333284"/>
              <a:gd name="connsiteY0" fmla="*/ 166652 h 333284"/>
              <a:gd name="connsiteX1" fmla="*/ 166646 w 333284"/>
              <a:gd name="connsiteY1" fmla="*/ 333295 h 333284"/>
              <a:gd name="connsiteX2" fmla="*/ 3 w 333284"/>
              <a:gd name="connsiteY2" fmla="*/ 166652 h 333284"/>
              <a:gd name="connsiteX3" fmla="*/ 166646 w 333284"/>
              <a:gd name="connsiteY3" fmla="*/ 10 h 333284"/>
              <a:gd name="connsiteX4" fmla="*/ 333288 w 333284"/>
              <a:gd name="connsiteY4" fmla="*/ 166652 h 333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84" h="333284">
                <a:moveTo>
                  <a:pt x="333288" y="166652"/>
                </a:moveTo>
                <a:cubicBezTo>
                  <a:pt x="333288" y="258686"/>
                  <a:pt x="258680" y="333295"/>
                  <a:pt x="166646" y="333295"/>
                </a:cubicBezTo>
                <a:cubicBezTo>
                  <a:pt x="74612" y="333295"/>
                  <a:pt x="3" y="258686"/>
                  <a:pt x="3" y="166652"/>
                </a:cubicBezTo>
                <a:cubicBezTo>
                  <a:pt x="3" y="74618"/>
                  <a:pt x="74612" y="10"/>
                  <a:pt x="166646" y="10"/>
                </a:cubicBezTo>
                <a:cubicBezTo>
                  <a:pt x="258680" y="10"/>
                  <a:pt x="333288" y="74618"/>
                  <a:pt x="333288" y="166652"/>
                </a:cubicBezTo>
                <a:close/>
              </a:path>
            </a:pathLst>
          </a:custGeom>
          <a:noFill/>
          <a:ln w="13663" cap="flat">
            <a:solidFill>
              <a:srgbClr val="000000"/>
            </a:solidFill>
            <a:prstDash val="solid"/>
            <a:miter/>
          </a:ln>
        </p:spPr>
        <p:txBody>
          <a:bodyPr rtlCol="0" anchor="ctr"/>
          <a:lstStyle/>
          <a:p>
            <a:endParaRPr lang="en-GB"/>
          </a:p>
        </p:txBody>
      </p:sp>
      <p:cxnSp>
        <p:nvCxnSpPr>
          <p:cNvPr id="74" name="Straight Connector 73">
            <a:extLst>
              <a:ext uri="{FF2B5EF4-FFF2-40B4-BE49-F238E27FC236}">
                <a16:creationId xmlns:a16="http://schemas.microsoft.com/office/drawing/2014/main" id="{9AC839A3-6203-4AC8-A0CC-7ECEDE659130}"/>
              </a:ext>
            </a:extLst>
          </p:cNvPr>
          <p:cNvCxnSpPr>
            <a:cxnSpLocks/>
          </p:cNvCxnSpPr>
          <p:nvPr/>
        </p:nvCxnSpPr>
        <p:spPr>
          <a:xfrm>
            <a:off x="1409037" y="3784696"/>
            <a:ext cx="179364" cy="0"/>
          </a:xfrm>
          <a:prstGeom prst="line">
            <a:avLst/>
          </a:prstGeom>
          <a:noFill/>
          <a:ln w="25400" cap="flat" cmpd="sng" algn="ctr">
            <a:solidFill>
              <a:sysClr val="windowText" lastClr="000000"/>
            </a:solidFill>
            <a:prstDash val="solid"/>
            <a:miter lim="800000"/>
          </a:ln>
          <a:effectLst/>
        </p:spPr>
      </p:cxnSp>
      <p:cxnSp>
        <p:nvCxnSpPr>
          <p:cNvPr id="75" name="Straight Connector 74">
            <a:extLst>
              <a:ext uri="{FF2B5EF4-FFF2-40B4-BE49-F238E27FC236}">
                <a16:creationId xmlns:a16="http://schemas.microsoft.com/office/drawing/2014/main" id="{F4DB3EFD-D237-4AC7-ABF1-96557D3E2534}"/>
              </a:ext>
            </a:extLst>
          </p:cNvPr>
          <p:cNvCxnSpPr>
            <a:cxnSpLocks/>
          </p:cNvCxnSpPr>
          <p:nvPr/>
        </p:nvCxnSpPr>
        <p:spPr>
          <a:xfrm>
            <a:off x="1397011" y="3553444"/>
            <a:ext cx="0" cy="612061"/>
          </a:xfrm>
          <a:prstGeom prst="line">
            <a:avLst/>
          </a:prstGeom>
          <a:noFill/>
          <a:ln w="25400" cap="flat" cmpd="sng" algn="ctr">
            <a:solidFill>
              <a:sysClr val="windowText" lastClr="000000"/>
            </a:solidFill>
            <a:prstDash val="solid"/>
            <a:miter lim="800000"/>
          </a:ln>
          <a:effectLst/>
        </p:spPr>
      </p:cxnSp>
      <p:cxnSp>
        <p:nvCxnSpPr>
          <p:cNvPr id="76" name="Straight Arrow Connector 75">
            <a:extLst>
              <a:ext uri="{FF2B5EF4-FFF2-40B4-BE49-F238E27FC236}">
                <a16:creationId xmlns:a16="http://schemas.microsoft.com/office/drawing/2014/main" id="{75E39198-E551-481D-B519-FE0F80F66661}"/>
              </a:ext>
            </a:extLst>
          </p:cNvPr>
          <p:cNvCxnSpPr/>
          <p:nvPr/>
        </p:nvCxnSpPr>
        <p:spPr>
          <a:xfrm flipH="1">
            <a:off x="1007162" y="3667126"/>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FE9ADD8D-CB72-4F58-862F-1D08665359DA}"/>
              </a:ext>
            </a:extLst>
          </p:cNvPr>
          <p:cNvCxnSpPr/>
          <p:nvPr/>
        </p:nvCxnSpPr>
        <p:spPr>
          <a:xfrm flipH="1">
            <a:off x="994775" y="4041595"/>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66727D34-6090-450D-9774-5D9CE192A06F}"/>
              </a:ext>
            </a:extLst>
          </p:cNvPr>
          <p:cNvCxnSpPr/>
          <p:nvPr/>
        </p:nvCxnSpPr>
        <p:spPr>
          <a:xfrm flipH="1">
            <a:off x="1007161" y="3774075"/>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852DCCE-A392-4230-A62D-A526324108BC}"/>
              </a:ext>
            </a:extLst>
          </p:cNvPr>
          <p:cNvSpPr txBox="1"/>
          <p:nvPr/>
        </p:nvSpPr>
        <p:spPr>
          <a:xfrm>
            <a:off x="2001400" y="3430207"/>
            <a:ext cx="521599" cy="276999"/>
          </a:xfrm>
          <a:prstGeom prst="rect">
            <a:avLst/>
          </a:prstGeom>
          <a:noFill/>
        </p:spPr>
        <p:txBody>
          <a:bodyPr wrap="square" rtlCol="0">
            <a:spAutoFit/>
          </a:bodyPr>
          <a:lstStyle/>
          <a:p>
            <a:r>
              <a:rPr lang="en-GB" sz="1200" b="1" dirty="0"/>
              <a:t>1.1Y</a:t>
            </a:r>
          </a:p>
        </p:txBody>
      </p:sp>
      <p:cxnSp>
        <p:nvCxnSpPr>
          <p:cNvPr id="82" name="Straight Connector 81">
            <a:extLst>
              <a:ext uri="{FF2B5EF4-FFF2-40B4-BE49-F238E27FC236}">
                <a16:creationId xmlns:a16="http://schemas.microsoft.com/office/drawing/2014/main" id="{84D70479-C5E4-4FD3-B4BD-BBBCBDDB9B4C}"/>
              </a:ext>
            </a:extLst>
          </p:cNvPr>
          <p:cNvCxnSpPr/>
          <p:nvPr/>
        </p:nvCxnSpPr>
        <p:spPr>
          <a:xfrm flipH="1">
            <a:off x="1592578" y="3023358"/>
            <a:ext cx="208792" cy="208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0742E6B-E4CE-4511-AF77-1F66BABFF64B}"/>
              </a:ext>
            </a:extLst>
          </p:cNvPr>
          <p:cNvCxnSpPr>
            <a:cxnSpLocks/>
          </p:cNvCxnSpPr>
          <p:nvPr/>
        </p:nvCxnSpPr>
        <p:spPr>
          <a:xfrm>
            <a:off x="2082835" y="3762188"/>
            <a:ext cx="851524" cy="0"/>
          </a:xfrm>
          <a:prstGeom prst="line">
            <a:avLst/>
          </a:prstGeom>
          <a:noFill/>
          <a:ln w="25400" cap="flat" cmpd="sng" algn="ctr">
            <a:solidFill>
              <a:sysClr val="windowText" lastClr="000000"/>
            </a:solidFill>
            <a:prstDash val="solid"/>
            <a:miter lim="800000"/>
          </a:ln>
          <a:effectLst/>
        </p:spPr>
      </p:cxnSp>
      <p:pic>
        <p:nvPicPr>
          <p:cNvPr id="85" name="Picture 84" descr="Icon&#10;&#10;Description automatically generated">
            <a:extLst>
              <a:ext uri="{FF2B5EF4-FFF2-40B4-BE49-F238E27FC236}">
                <a16:creationId xmlns:a16="http://schemas.microsoft.com/office/drawing/2014/main" id="{D44283DC-5F50-4F71-9422-8AF48C10CB3B}"/>
              </a:ext>
            </a:extLst>
          </p:cNvPr>
          <p:cNvPicPr>
            <a:picLocks noChangeAspect="1"/>
          </p:cNvPicPr>
          <p:nvPr/>
        </p:nvPicPr>
        <p:blipFill>
          <a:blip r:embed="rId5"/>
          <a:stretch>
            <a:fillRect/>
          </a:stretch>
        </p:blipFill>
        <p:spPr>
          <a:xfrm flipH="1">
            <a:off x="1152797" y="3986070"/>
            <a:ext cx="149352" cy="131064"/>
          </a:xfrm>
          <a:prstGeom prst="rect">
            <a:avLst/>
          </a:prstGeom>
        </p:spPr>
      </p:pic>
      <p:cxnSp>
        <p:nvCxnSpPr>
          <p:cNvPr id="86" name="Straight Arrow Connector 85">
            <a:extLst>
              <a:ext uri="{FF2B5EF4-FFF2-40B4-BE49-F238E27FC236}">
                <a16:creationId xmlns:a16="http://schemas.microsoft.com/office/drawing/2014/main" id="{63A41FC4-0EFA-4F35-942E-04BB3F839ECC}"/>
              </a:ext>
            </a:extLst>
          </p:cNvPr>
          <p:cNvCxnSpPr/>
          <p:nvPr/>
        </p:nvCxnSpPr>
        <p:spPr>
          <a:xfrm flipH="1">
            <a:off x="998633" y="3926148"/>
            <a:ext cx="389849" cy="0"/>
          </a:xfrm>
          <a:prstGeom prst="straightConnector1">
            <a:avLst/>
          </a:prstGeom>
          <a:ln>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603D2E4-CC60-449B-89DF-B2AC8EEDDC00}"/>
              </a:ext>
            </a:extLst>
          </p:cNvPr>
          <p:cNvCxnSpPr/>
          <p:nvPr/>
        </p:nvCxnSpPr>
        <p:spPr>
          <a:xfrm flipV="1">
            <a:off x="1227473" y="4117134"/>
            <a:ext cx="0" cy="2905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BF5FD414-8153-4C3A-89D2-651382509C25}"/>
              </a:ext>
            </a:extLst>
          </p:cNvPr>
          <p:cNvCxnSpPr>
            <a:cxnSpLocks/>
          </p:cNvCxnSpPr>
          <p:nvPr/>
        </p:nvCxnSpPr>
        <p:spPr>
          <a:xfrm flipH="1">
            <a:off x="1227473" y="4407640"/>
            <a:ext cx="252020" cy="0"/>
          </a:xfrm>
          <a:prstGeom prst="line">
            <a:avLst/>
          </a:prstGeom>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2AA6B21D-FB34-42A4-AD39-D14DCD91D6A6}"/>
              </a:ext>
            </a:extLst>
          </p:cNvPr>
          <p:cNvSpPr txBox="1"/>
          <p:nvPr/>
        </p:nvSpPr>
        <p:spPr>
          <a:xfrm>
            <a:off x="209950" y="3995499"/>
            <a:ext cx="976483" cy="553998"/>
          </a:xfrm>
          <a:prstGeom prst="rect">
            <a:avLst/>
          </a:prstGeom>
          <a:noFill/>
        </p:spPr>
        <p:txBody>
          <a:bodyPr wrap="square" rtlCol="0">
            <a:spAutoFit/>
          </a:bodyPr>
          <a:lstStyle/>
          <a:p>
            <a:r>
              <a:rPr lang="en-GB" sz="1000" b="1" dirty="0"/>
              <a:t>0.5Y</a:t>
            </a:r>
          </a:p>
          <a:p>
            <a:r>
              <a:rPr lang="en-GB" sz="1000" b="1" dirty="0"/>
              <a:t>controllable load</a:t>
            </a:r>
          </a:p>
        </p:txBody>
      </p:sp>
      <p:sp>
        <p:nvSpPr>
          <p:cNvPr id="90" name="TextBox 89">
            <a:extLst>
              <a:ext uri="{FF2B5EF4-FFF2-40B4-BE49-F238E27FC236}">
                <a16:creationId xmlns:a16="http://schemas.microsoft.com/office/drawing/2014/main" id="{3A210524-9B30-409E-AD06-32A798E99BFF}"/>
              </a:ext>
            </a:extLst>
          </p:cNvPr>
          <p:cNvSpPr txBox="1"/>
          <p:nvPr/>
        </p:nvSpPr>
        <p:spPr>
          <a:xfrm>
            <a:off x="7069872" y="288000"/>
            <a:ext cx="3709639" cy="646331"/>
          </a:xfrm>
          <a:prstGeom prst="rect">
            <a:avLst/>
          </a:prstGeom>
          <a:noFill/>
        </p:spPr>
        <p:txBody>
          <a:bodyPr wrap="square" rtlCol="0">
            <a:spAutoFit/>
          </a:bodyPr>
          <a:lstStyle/>
          <a:p>
            <a:r>
              <a:rPr lang="en-GB" i="1" dirty="0">
                <a:solidFill>
                  <a:schemeClr val="accent3"/>
                </a:solidFill>
              </a:rPr>
              <a:t>As previous slide, but with site demand</a:t>
            </a:r>
          </a:p>
        </p:txBody>
      </p:sp>
    </p:spTree>
    <p:extLst>
      <p:ext uri="{BB962C8B-B14F-4D97-AF65-F5344CB8AC3E}">
        <p14:creationId xmlns:p14="http://schemas.microsoft.com/office/powerpoint/2010/main" val="2384105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a:xfrm>
            <a:off x="720000" y="261874"/>
            <a:ext cx="9000000" cy="936000"/>
          </a:xfrm>
        </p:spPr>
        <p:txBody>
          <a:bodyPr/>
          <a:lstStyle/>
          <a:p>
            <a:r>
              <a:rPr lang="en-GB" dirty="0"/>
              <a:t>Outstanding Issues - 4.</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34</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456840" cy="4396740"/>
        </p:xfrm>
        <a:graphic>
          <a:graphicData uri="http://schemas.openxmlformats.org/drawingml/2006/table">
            <a:tbl>
              <a:tblPr firstRow="1" bandRow="1">
                <a:tableStyleId>{1E171933-4619-4E11-9A3F-F7608DF75F80}</a:tableStyleId>
              </a:tblPr>
              <a:tblGrid>
                <a:gridCol w="675843">
                  <a:extLst>
                    <a:ext uri="{9D8B030D-6E8A-4147-A177-3AD203B41FA5}">
                      <a16:colId xmlns:a16="http://schemas.microsoft.com/office/drawing/2014/main" val="1036516743"/>
                    </a:ext>
                  </a:extLst>
                </a:gridCol>
                <a:gridCol w="3399523">
                  <a:extLst>
                    <a:ext uri="{9D8B030D-6E8A-4147-A177-3AD203B41FA5}">
                      <a16:colId xmlns:a16="http://schemas.microsoft.com/office/drawing/2014/main" val="3070091812"/>
                    </a:ext>
                  </a:extLst>
                </a:gridCol>
                <a:gridCol w="6381474">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Draft response</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200" b="0" u="none" strike="noStrike" kern="1200" dirty="0">
                          <a:solidFill>
                            <a:schemeClr val="tx1"/>
                          </a:solidFill>
                          <a:effectLst/>
                        </a:rPr>
                        <a:t>117</a:t>
                      </a:r>
                      <a:endParaRPr lang="en-GB" sz="12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Need of Effective date: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Even though the current amendment is classified as minor changes there are significant changes that would require time for manufacturers to update their PGMs to comply with recent requirements. Ex one of those is the Cyber security requirement.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For changes like these that would require identifying and implement a solution to an already compliant machine would take significant time/cost. Hence any requirements that would require modification of existing hardware/software design would require an effective date from the current release (a minimum of 6 months is recommended) to enable the manufacturer to be compliant with up-to-date requirements. Currently, the exception is applicable only for certain technologies but is required to be made for all technologies.  Please be mindful that it would take manufacturers some time to find an effective solution and to prove compliance.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050" b="0" u="none" strike="noStrike" kern="1200" dirty="0">
                          <a:solidFill>
                            <a:schemeClr val="tx1"/>
                          </a:solidFill>
                          <a:effectLst/>
                        </a:rPr>
                        <a:t>We agree that any change of requirements will generally need a period before compliance is required to allow manufacturers and others to accommodate the new requirements.  As you are probably aware the recent modification to introduce new requirements for storage built in a 12 month period for manufactures and developers to implement any required changes before compliance is required.  It might be that this is what you have in mind when you refer to the exception in your last sentence?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We do not believe that there are any changes that we have classified as minor in the most recent amendment that impose any new compliance requirements on manufacturers or developers.  </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Even without a specific formal implementation period, manufacturers do have significant warning of even the minor changes.  They are all discussed at the DER Technical Forum, often over more than one meeting, and are </a:t>
                      </a:r>
                      <a:r>
                        <a:rPr lang="en-US" sz="1050" b="0" u="none" strike="noStrike" kern="1200" dirty="0" err="1">
                          <a:solidFill>
                            <a:schemeClr val="tx1"/>
                          </a:solidFill>
                          <a:effectLst/>
                        </a:rPr>
                        <a:t>summarised</a:t>
                      </a:r>
                      <a:r>
                        <a:rPr lang="en-US" sz="1050" b="0" u="none" strike="noStrike" kern="1200" dirty="0">
                          <a:solidFill>
                            <a:schemeClr val="tx1"/>
                          </a:solidFill>
                          <a:effectLst/>
                        </a:rPr>
                        <a:t> in the slides for the Forum which are published.  The changes are formally consulted on, providing both an opportunity to absorb the proposed changes, to assimilate the implications, and provide a response or challenge to the proposals.  There is then a further period, usually a couple of months, before the modification is approved by the regulator and published.</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In regard of the new references for cybersecurity, there is no new specific performance or compliance requirements added at this time, simply an expectation that manufacturers will be applying industry good practices, as well as standards that manufacturers should already be working to, or adapting to.  It might be that the requirements </a:t>
                      </a:r>
                      <a:r>
                        <a:rPr lang="en-US" sz="1050" b="0" u="none" strike="noStrike" kern="1200" dirty="0">
                          <a:solidFill>
                            <a:schemeClr val="tx1"/>
                          </a:solidFill>
                          <a:effectLst/>
                          <a:latin typeface="+mn-lt"/>
                          <a:ea typeface="+mn-ea"/>
                          <a:cs typeface="+mn-cs"/>
                        </a:rPr>
                        <a:t>of the network licensees, as provider of critical national infrastructure, do become more specific in the future, but we recognize this is a developing area and we are initially seeking to apply guidance and a light touch. </a:t>
                      </a:r>
                      <a:r>
                        <a:rPr lang="en-US" sz="1050" b="0" u="none" strike="noStrike" kern="1200" noProof="0" dirty="0">
                          <a:solidFill>
                            <a:schemeClr val="tx1"/>
                          </a:solidFill>
                          <a:effectLst/>
                          <a:latin typeface="+mn-lt"/>
                          <a:ea typeface="+mn-ea"/>
                          <a:cs typeface="+mn-cs"/>
                        </a:rPr>
                        <a:t>In conjunction with BEIS ENA has produced guidance for </a:t>
                      </a:r>
                      <a:r>
                        <a:rPr lang="en-GB" sz="1050" b="0" u="none" strike="noStrike" kern="1200" noProof="0" dirty="0">
                          <a:solidFill>
                            <a:schemeClr val="tx1"/>
                          </a:solidFill>
                          <a:effectLst/>
                          <a:latin typeface="+mn-lt"/>
                          <a:ea typeface="+mn-ea"/>
                          <a:cs typeface="+mn-cs"/>
                        </a:rPr>
                        <a:t>Distributed energy resources (DER) cyber security connection </a:t>
                      </a:r>
                      <a:r>
                        <a:rPr lang="en-US" sz="1050" b="0" u="none" strike="noStrike" kern="1200" noProof="0" dirty="0">
                          <a:solidFill>
                            <a:schemeClr val="tx1"/>
                          </a:solidFill>
                          <a:effectLst/>
                          <a:latin typeface="+mn-lt"/>
                          <a:ea typeface="+mn-ea"/>
                          <a:cs typeface="+mn-cs"/>
                        </a:rPr>
                        <a:t>at </a:t>
                      </a:r>
                      <a:r>
                        <a:rPr lang="en-US" sz="1050" b="0" u="none" strike="noStrike" kern="1200" noProof="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https://www.energynetworks.org/operating-the-networks/managing-cyber-security</a:t>
                      </a:r>
                      <a:r>
                        <a:rPr lang="en-US" sz="1050" b="0" u="none" strike="noStrike" kern="1200" noProof="0" dirty="0">
                          <a:solidFill>
                            <a:schemeClr val="tx1"/>
                          </a:solidFill>
                          <a:effectLst/>
                          <a:latin typeface="+mn-lt"/>
                          <a:ea typeface="+mn-ea"/>
                          <a:cs typeface="+mn-cs"/>
                        </a:rPr>
                        <a:t>.</a:t>
                      </a:r>
                      <a:endParaRPr lang="en-US" sz="1050" b="0" u="none" strike="noStrike" kern="1200" dirty="0">
                        <a:solidFill>
                          <a:schemeClr val="tx1"/>
                        </a:solidFill>
                        <a:effectLst/>
                        <a:latin typeface="+mn-lt"/>
                        <a:ea typeface="+mn-ea"/>
                        <a:cs typeface="+mn-cs"/>
                      </a:endParaRPr>
                    </a:p>
                    <a:p>
                      <a:pPr marL="0" algn="l" defTabSz="914400" rtl="0" eaLnBrk="1" fontAlgn="t" latinLnBrk="0" hangingPunct="1">
                        <a:spcBef>
                          <a:spcPts val="0"/>
                        </a:spcBef>
                        <a:spcAft>
                          <a:spcPts val="500"/>
                        </a:spcAft>
                      </a:pPr>
                      <a:r>
                        <a:rPr lang="en-US" sz="1050" b="0" u="none" strike="noStrike" kern="1200" dirty="0">
                          <a:solidFill>
                            <a:schemeClr val="tx1"/>
                          </a:solidFill>
                          <a:effectLst/>
                        </a:rPr>
                        <a:t>However we do note your concern over the most recent change and we will be happy to discuss any points relating to them, or modifications to ENA documents more generally.</a:t>
                      </a:r>
                      <a:endParaRPr lang="en-GB" sz="1050" b="0" u="none" strike="noStrike" kern="1200" dirty="0">
                        <a:solidFill>
                          <a:schemeClr val="tx1"/>
                        </a:solidFill>
                        <a:effectLst/>
                        <a:latin typeface="+mn-lt"/>
                        <a:ea typeface="+mn-ea"/>
                        <a:cs typeface="+mn-cs"/>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157031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5.</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35</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186690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273735">
                  <a:extLst>
                    <a:ext uri="{9D8B030D-6E8A-4147-A177-3AD203B41FA5}">
                      <a16:colId xmlns:a16="http://schemas.microsoft.com/office/drawing/2014/main" val="3070091812"/>
                    </a:ext>
                  </a:extLst>
                </a:gridCol>
                <a:gridCol w="6145349">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Draft response</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200" b="0" u="none" strike="noStrike" kern="1200" dirty="0">
                          <a:solidFill>
                            <a:schemeClr val="tx1"/>
                          </a:solidFill>
                          <a:effectLst/>
                        </a:rPr>
                        <a:t>118</a:t>
                      </a:r>
                      <a:endParaRPr lang="en-GB" sz="12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100" b="0" u="none" strike="noStrike" kern="1200" dirty="0">
                          <a:solidFill>
                            <a:schemeClr val="tx1"/>
                          </a:solidFill>
                          <a:effectLst/>
                        </a:rPr>
                        <a:t>Clarification required on certificate/compliance validity:</a:t>
                      </a:r>
                    </a:p>
                    <a:p>
                      <a:pPr marL="0" algn="l" defTabSz="914400" rtl="0" eaLnBrk="1" fontAlgn="t" latinLnBrk="0" hangingPunct="1">
                        <a:spcBef>
                          <a:spcPts val="0"/>
                        </a:spcBef>
                        <a:spcAft>
                          <a:spcPts val="0"/>
                        </a:spcAft>
                      </a:pPr>
                      <a:r>
                        <a:rPr lang="en-US" sz="1100" b="0" u="none" strike="noStrike" kern="1200" dirty="0">
                          <a:solidFill>
                            <a:schemeClr val="tx1"/>
                          </a:solidFill>
                          <a:effectLst/>
                        </a:rPr>
                        <a:t>As it is difficult in managing different requirements at Plant level/PGMs/DNO/manufacturers it is requested to define the duration for the validity of a compliance report/certificate already obtained.</a:t>
                      </a:r>
                    </a:p>
                    <a:p>
                      <a:pPr marL="0" algn="l" defTabSz="914400" rtl="0" eaLnBrk="1" fontAlgn="t" latinLnBrk="0" hangingPunct="1">
                        <a:spcBef>
                          <a:spcPts val="0"/>
                        </a:spcBef>
                        <a:spcAft>
                          <a:spcPts val="0"/>
                        </a:spcAft>
                      </a:pPr>
                      <a:endParaRPr lang="en-US" sz="110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100" b="0" u="none" strike="noStrike" kern="1200" dirty="0">
                          <a:solidFill>
                            <a:schemeClr val="tx1"/>
                          </a:solidFill>
                          <a:effectLst/>
                        </a:rPr>
                        <a:t>Our current working assumption is that any certification is valid for the working life of the equipment it is associated with, provided that (</a:t>
                      </a:r>
                      <a:r>
                        <a:rPr lang="en-US" sz="1100" b="0" u="none" strike="noStrike" kern="1200" dirty="0" err="1">
                          <a:solidFill>
                            <a:schemeClr val="tx1"/>
                          </a:solidFill>
                          <a:effectLst/>
                        </a:rPr>
                        <a:t>i</a:t>
                      </a:r>
                      <a:r>
                        <a:rPr lang="en-US" sz="1100" b="0" u="none" strike="noStrike" kern="1200" dirty="0">
                          <a:solidFill>
                            <a:schemeClr val="tx1"/>
                          </a:solidFill>
                          <a:effectLst/>
                        </a:rPr>
                        <a:t>) the manufacturer does not change the design or manufacturing techniques such that the original compliance assessment becomes invalid or (ii) the requirements in the Distribution Code (or G99 etc) do not change.  In this case we would expect to draw explicit attention to this, as we have for the changes to the requirements for storage.</a:t>
                      </a:r>
                    </a:p>
                    <a:p>
                      <a:pPr marL="0" algn="l" defTabSz="914400" rtl="0" eaLnBrk="1" fontAlgn="t" latinLnBrk="0" hangingPunct="1">
                        <a:spcBef>
                          <a:spcPts val="0"/>
                        </a:spcBef>
                        <a:spcAft>
                          <a:spcPts val="500"/>
                        </a:spcAft>
                      </a:pPr>
                      <a:r>
                        <a:rPr lang="en-US" sz="1100" b="0" u="none" strike="noStrike" kern="1200" dirty="0">
                          <a:solidFill>
                            <a:schemeClr val="tx1"/>
                          </a:solidFill>
                          <a:effectLst/>
                        </a:rPr>
                        <a:t>Please note that 2.14 in G99 tries to make it clear that an update to G99 does not require any equipment to be recertified, unless the requirements have fundamentally changed.</a:t>
                      </a: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3999975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6.</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36</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44627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273735">
                  <a:extLst>
                    <a:ext uri="{9D8B030D-6E8A-4147-A177-3AD203B41FA5}">
                      <a16:colId xmlns:a16="http://schemas.microsoft.com/office/drawing/2014/main" val="3070091812"/>
                    </a:ext>
                  </a:extLst>
                </a:gridCol>
                <a:gridCol w="6145349">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119</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Clarity on how the regulation is applied between releases:</a:t>
                      </a:r>
                    </a:p>
                    <a:p>
                      <a:pPr marL="0" algn="l" defTabSz="914400" rtl="0" eaLnBrk="1" fontAlgn="t" latinLnBrk="0" hangingPunct="1">
                        <a:spcBef>
                          <a:spcPts val="0"/>
                        </a:spcBef>
                        <a:spcAft>
                          <a:spcPts val="0"/>
                        </a:spcAft>
                      </a:pPr>
                      <a:r>
                        <a:rPr lang="en-US" sz="1050" b="0" u="none" strike="noStrike" kern="1200" dirty="0">
                          <a:solidFill>
                            <a:schemeClr val="tx1"/>
                          </a:solidFill>
                          <a:effectLst/>
                        </a:rPr>
                        <a:t>Manufacturers normally produce products in mass and it is difficult to keep the products up to date with frequently changing requirements and it is difficult to produce products to suit different regulatory releases either. Moreover, the Stock that would is currently held would be dead.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Suppose a plant connection agreement is signed up for Amendment 4 and during the Connection phase and  Amendment 8 is released, it would be difficult for manufacturers to produce products to be compliant with both 8 and 4. Similar confusion might arise for DNO while trying to maintain records of what Amendment applies to which plant/product during the FON stage.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It is proposed that a similar method for expiry date is adopted from Germany. For example, if a product is certified in 2021 for Amendment 8, then it would be valid for 5 years. During the expiry of the certificate, the product has to be updated to the most recently released version.  By doing so, it would be easy to manage the certificates from the Manufacturer side and DNO.</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050" b="0" u="none" strike="noStrike" kern="1200" dirty="0">
                          <a:solidFill>
                            <a:schemeClr val="tx1"/>
                          </a:solidFill>
                          <a:effectLst/>
                        </a:rPr>
                        <a:t>As stated in 117 and 118 above G99 does not require that changes to the drafting of G99 necessarily trigger a need for manufacturers to change anything (unless there has been a misapprehension of the existing requirements).</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Where there is a need to change equipment, and where there is stock in the supply chain, we would expect to provide sufficient time for manufacturers to be aware and to work the stock through the chain.  This is why we provided a 12 month implementation period for the recent changes of requirements for storage.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The Requirements for Generators formally provided a mechanism for plant in construction under a contract struck before the implementation date of the RfG could retain the pre-RfG requirements.  This seems equitable and sensible and therefore it might be worth drafting an approach based on this principle into G99.</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Thank you for the suggestion re certification in terms of the German approach.  </a:t>
                      </a:r>
                      <a:r>
                        <a:rPr lang="en-US" sz="1050" b="0" u="none" strike="noStrike" kern="1200" dirty="0">
                          <a:solidFill>
                            <a:schemeClr val="tx1"/>
                          </a:solidFill>
                          <a:effectLst/>
                          <a:latin typeface="+mn-lt"/>
                          <a:ea typeface="+mn-ea"/>
                          <a:cs typeface="+mn-cs"/>
                        </a:rPr>
                        <a:t>We believe it introduces an automatically driven new workload for manufacturers, and in many cases would add </a:t>
                      </a:r>
                      <a:r>
                        <a:rPr lang="en-US" sz="1050" b="0" u="none" strike="noStrike" kern="1200" dirty="0">
                          <a:solidFill>
                            <a:schemeClr val="tx1"/>
                          </a:solidFill>
                          <a:effectLst/>
                        </a:rPr>
                        <a:t>little given the approach outlined in the above answers.</a:t>
                      </a: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6857668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7.</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37</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38531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273735">
                  <a:extLst>
                    <a:ext uri="{9D8B030D-6E8A-4147-A177-3AD203B41FA5}">
                      <a16:colId xmlns:a16="http://schemas.microsoft.com/office/drawing/2014/main" val="3070091812"/>
                    </a:ext>
                  </a:extLst>
                </a:gridCol>
                <a:gridCol w="6145349">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120</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Regulated releases dates  and updates to G99</a:t>
                      </a:r>
                    </a:p>
                    <a:p>
                      <a:pPr marL="0" algn="l" defTabSz="914400" rtl="0" eaLnBrk="1" fontAlgn="t" latinLnBrk="0" hangingPunct="1">
                        <a:spcBef>
                          <a:spcPts val="0"/>
                        </a:spcBef>
                        <a:spcAft>
                          <a:spcPts val="0"/>
                        </a:spcAft>
                      </a:pPr>
                      <a:r>
                        <a:rPr lang="en-US" sz="1050" b="0" u="none" strike="noStrike" kern="1200" dirty="0">
                          <a:solidFill>
                            <a:schemeClr val="tx1"/>
                          </a:solidFill>
                          <a:effectLst/>
                        </a:rPr>
                        <a:t>It is recommended that G99 changes happen Annually or every 3 or 5 years similar to other regions in Europe. In the future, we would like to understand if there would be sudden releases similar to Amendment 7 and Amendment 8? If so, can it be avoided and change made annually or few years in once as there might be a difficulty for the users to keep up with the changes? Similar to Italy, is it possible just to release the version with details of what the new changes are instead of a complete release of an existing standard. This would be easier for DNO/Supplier/User to understand what is new between the baseline version and new amendments. The current version has changes in the revision table which is not covered in the document hence it is confusing.</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GB" sz="1050" b="0" u="none" strike="noStrike" kern="1200" dirty="0">
                          <a:solidFill>
                            <a:schemeClr val="tx1"/>
                          </a:solidFill>
                          <a:effectLst/>
                          <a:latin typeface="+mn-lt"/>
                          <a:ea typeface="+mn-ea"/>
                          <a:cs typeface="+mn-cs"/>
                        </a:rPr>
                        <a:t>2021 was an exceptional year where we issued a number of versions which dealt with both legal and minor technical issues or provided clarification of clauses.  </a:t>
                      </a:r>
                      <a:r>
                        <a:rPr lang="en-US" sz="1050" b="0" u="none" strike="noStrike" kern="1200" dirty="0">
                          <a:solidFill>
                            <a:schemeClr val="tx1"/>
                          </a:solidFill>
                          <a:effectLst/>
                        </a:rPr>
                        <a:t>We are very aware of the frequency of G99 amendments, and we also would like to restrict them to about one per year. </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G99 is subtly different to a conventional technical standard.  It actually implements legal obligations that generation owners (and DNOs) have to meet.  If a problem with its interpretation or implementation is brought to our attention, generally we need to deal with it expediently; otherwise the legal interpretation of the requirements might be misaligned with the actual requirements – and this can have an effect on developers who have projects in development that might being adversely affected by the text that needs modifying.</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G99 implemented a significant change in the requirements for generation in GB and took effect just over two years ago.  Initially there were many queries raised, but the amendments made to date have generally now addressed most of these and we expect the pace of necessary changes to reduce.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As regards understand the changes, the consultation version of the documents include full tracked changes, and the consultation paper explains each change and its relevance.  However it might be helpful for us to publish as final change tracked version of the latest issue alongside the approved new version.  </a:t>
                      </a:r>
                      <a:r>
                        <a:rPr lang="en-US" sz="1050" b="0" u="none" strike="noStrike" kern="1200" dirty="0">
                          <a:solidFill>
                            <a:schemeClr val="tx1"/>
                          </a:solidFill>
                          <a:effectLst/>
                          <a:latin typeface="+mn-lt"/>
                          <a:ea typeface="+mn-ea"/>
                          <a:cs typeface="+mn-cs"/>
                        </a:rPr>
                        <a:t>This would provide a simple check for users as to what has changed from the text they are familiar with.  We are currently exploring the option of publishing a track-changed version of the new documents alongside the Report to Authority documents on the Distribution Code website (http://www.dcode.org.uk/).</a:t>
                      </a: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1813487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8.</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38</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398272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382593">
                  <a:extLst>
                    <a:ext uri="{9D8B030D-6E8A-4147-A177-3AD203B41FA5}">
                      <a16:colId xmlns:a16="http://schemas.microsoft.com/office/drawing/2014/main" val="3070091812"/>
                    </a:ext>
                  </a:extLst>
                </a:gridCol>
                <a:gridCol w="6036491">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Minor corrections in G99</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It is proposed to replace all "electricity storage devices" with "Energy storage devices". Currently, all the devices store the electricity in alternative energy form not as electric/charge form directly.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Clarification on which requirements apply for Energy storage devices. As the word is included in synchronous machine and power pack modules. Synchronous machine working is limited by the machine's ability to fulfill grid codes, but convertor-based devices can be altered to fulfill stringent requirements due to electronic capability. Hence for devices that employing different technologies, it is recommended to keep the requirements separately and not to mix them.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Clarity on what is the acceptable minimum level of cyber security required at the power generating module. Is it required for the power gen and the power generating control system components to be at the same security level as the facility and the ENA network? </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G99 is a network oriented documented and as such it is blind to the storage medium.  From the network perspective storage consumes electricity when charging, and produces electricity when discharging – ie a flow of electricity in and out.  Energy storage includes heat storage, and electric vehicles, where the final output is heat and mechanical energy respectively, not electricity.</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 wording of the synchronous power generating module has been chosen deliberately to cater for technologies such as compressed air storage where the same synchronous machine is used for compression and expansion.  In all cases the power generating module has to meet all the requirements for that technology, irrespective of how it is constituted.</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There are no specific requirements in G99 or G98 in relation to cybersecurity; only a general obligation to manage cyber risks appropriately.</a:t>
                      </a:r>
                    </a:p>
                    <a:p>
                      <a:pPr marL="0" algn="l" defTabSz="914400" rtl="0" eaLnBrk="1" fontAlgn="t" latinLnBrk="0" hangingPunct="1">
                        <a:spcBef>
                          <a:spcPts val="0"/>
                        </a:spcBef>
                        <a:spcAft>
                          <a:spcPts val="50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4167066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9.</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39</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44627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803507">
                  <a:extLst>
                    <a:ext uri="{9D8B030D-6E8A-4147-A177-3AD203B41FA5}">
                      <a16:colId xmlns:a16="http://schemas.microsoft.com/office/drawing/2014/main" val="3070091812"/>
                    </a:ext>
                  </a:extLst>
                </a:gridCol>
                <a:gridCol w="5615577">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228600" indent="-228600" algn="l" defTabSz="914400" rtl="0" eaLnBrk="1" fontAlgn="t" latinLnBrk="0" hangingPunct="1">
                        <a:spcBef>
                          <a:spcPts val="0"/>
                        </a:spcBef>
                        <a:spcAft>
                          <a:spcPts val="0"/>
                        </a:spcAft>
                        <a:buFont typeface="+mj-lt"/>
                        <a:buAutoNum type="alphaLcParenR" startAt="4"/>
                      </a:pPr>
                      <a:r>
                        <a:rPr lang="en-US" sz="1050" b="0" u="none" strike="noStrike" kern="1200" dirty="0">
                          <a:solidFill>
                            <a:schemeClr val="tx1"/>
                          </a:solidFill>
                          <a:effectLst/>
                        </a:rPr>
                        <a:t>Gas turbine can work independent of Heat recovery system and might start working before HR blocks starts. Hence recommended to show as two different modules instead of one. As once synchronized, it is possible for GT to run independently from the HR block.</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228600" indent="-228600" algn="l" defTabSz="914400" rtl="0" eaLnBrk="1" fontAlgn="t" latinLnBrk="0" hangingPunct="1">
                        <a:spcBef>
                          <a:spcPts val="0"/>
                        </a:spcBef>
                        <a:spcAft>
                          <a:spcPts val="0"/>
                        </a:spcAft>
                        <a:buFont typeface="+mj-lt"/>
                        <a:buAutoNum type="alphaLcParenR" startAt="5"/>
                      </a:pPr>
                      <a:r>
                        <a:rPr lang="en-US" sz="1050" b="0" u="none" strike="noStrike" kern="1200" dirty="0">
                          <a:solidFill>
                            <a:schemeClr val="tx1"/>
                          </a:solidFill>
                          <a:effectLst/>
                        </a:rPr>
                        <a:t>Modification of synchronous power generating module definition: recommend to remove energy storage device unless it is a flywheel like device that would be used as power generating device (ex. Mechanical UPS system - rotary UPS) but these devices are least used against grid as it supports power backup for short duration and just a load on grid until the grid fails. </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lvl="0" indent="-228600">
                        <a:buFont typeface="+mj-lt"/>
                        <a:buAutoNum type="alphaLcParenR" startAt="4"/>
                      </a:pPr>
                      <a:r>
                        <a:rPr lang="en-GB" sz="1050" kern="1200" dirty="0">
                          <a:solidFill>
                            <a:schemeClr val="dk1"/>
                          </a:solidFill>
                          <a:effectLst/>
                          <a:latin typeface="+mn-lt"/>
                          <a:ea typeface="+mn-ea"/>
                          <a:cs typeface="+mn-cs"/>
                        </a:rPr>
                        <a:t>Figure 4.1a shows a single power generating module comprising two separate power generating units. Whilst it is true that the gas turbine unit can be run independently, it is assumed that the steam turbine cannot.  If the steam turbine were capable of independent operation then there would indeed be two separate synchronous PGMs.  However as the steam turbine (a) cannot run independently and (b) normally runs in tandem with the gas turbine, the two units comprise a single SPGM.</a:t>
                      </a: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indent="-228600">
                        <a:buFont typeface="+mj-lt"/>
                        <a:buAutoNum type="alphaLcParenR" startAt="4"/>
                      </a:pPr>
                      <a:r>
                        <a:rPr lang="en-GB" sz="1050" kern="1200" dirty="0">
                          <a:solidFill>
                            <a:schemeClr val="dk1"/>
                          </a:solidFill>
                          <a:effectLst/>
                          <a:latin typeface="+mn-lt"/>
                          <a:ea typeface="+mn-ea"/>
                          <a:cs typeface="+mn-cs"/>
                        </a:rPr>
                        <a:t>As per (a) above the definition caters for technologies such as hydro pumped storage and compressed air storage.  Short term energy storage devices such as flywheels, DRUPs etc are specifically excluded from G99 – see section 7.1.2: </a:t>
                      </a:r>
                    </a:p>
                    <a:p>
                      <a:pPr marL="228600" indent="-228600">
                        <a:buFont typeface="+mj-lt"/>
                        <a:buAutoNum type="alphaLcParenR" startAt="4"/>
                      </a:pPr>
                      <a:endParaRPr lang="en-GB" sz="1050" kern="1200" dirty="0">
                        <a:solidFill>
                          <a:schemeClr val="dk1"/>
                        </a:solidFill>
                        <a:effectLst/>
                        <a:latin typeface="+mn-lt"/>
                        <a:ea typeface="+mn-ea"/>
                        <a:cs typeface="+mn-cs"/>
                      </a:endParaRPr>
                    </a:p>
                    <a:p>
                      <a:pPr marL="457200" lvl="1" indent="0">
                        <a:buFont typeface="+mj-lt"/>
                        <a:buNone/>
                      </a:pPr>
                      <a:r>
                        <a:rPr lang="en-GB" sz="1050" kern="1200" dirty="0">
                          <a:solidFill>
                            <a:schemeClr val="dk1"/>
                          </a:solidFill>
                          <a:effectLst/>
                          <a:latin typeface="+mn-lt"/>
                          <a:ea typeface="+mn-ea"/>
                          <a:cs typeface="+mn-cs"/>
                        </a:rPr>
                        <a:t>“</a:t>
                      </a:r>
                      <a:r>
                        <a:rPr lang="en-GB" sz="1050" i="1" kern="1200" dirty="0">
                          <a:solidFill>
                            <a:schemeClr val="dk1"/>
                          </a:solidFill>
                          <a:effectLst/>
                          <a:latin typeface="+mn-lt"/>
                          <a:ea typeface="+mn-ea"/>
                          <a:cs typeface="+mn-cs"/>
                        </a:rPr>
                        <a:t>Equipment other than </a:t>
                      </a:r>
                      <a:r>
                        <a:rPr lang="en-GB" sz="1050" b="1" i="1" kern="1200" dirty="0">
                          <a:solidFill>
                            <a:schemeClr val="dk1"/>
                          </a:solidFill>
                          <a:effectLst/>
                          <a:latin typeface="+mn-lt"/>
                          <a:ea typeface="+mn-ea"/>
                          <a:cs typeface="+mn-cs"/>
                        </a:rPr>
                        <a:t>Generating Units</a:t>
                      </a:r>
                      <a:r>
                        <a:rPr lang="en-GB" sz="1050" i="1" kern="1200" dirty="0">
                          <a:solidFill>
                            <a:schemeClr val="dk1"/>
                          </a:solidFill>
                          <a:effectLst/>
                          <a:latin typeface="+mn-lt"/>
                          <a:ea typeface="+mn-ea"/>
                          <a:cs typeface="+mn-cs"/>
                        </a:rPr>
                        <a:t> (eg traction loads, lift motors etc) may act as a short term source of energy, and inject electrical energy into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when they operate in a regenerative mode. In general EREC G99 will not apply as there will be no need to make any specific design accommodation for such equipment as it is unlikely that they will support any possible power island for a significant length of time. Where such equipment can act as a source of electrical energy for more than a few seconds (say typically 20 s), the </a:t>
                      </a:r>
                      <a:r>
                        <a:rPr lang="en-GB" sz="1050" b="1" i="1" kern="1200" dirty="0">
                          <a:solidFill>
                            <a:schemeClr val="dk1"/>
                          </a:solidFill>
                          <a:effectLst/>
                          <a:latin typeface="+mn-lt"/>
                          <a:ea typeface="+mn-ea"/>
                          <a:cs typeface="+mn-cs"/>
                        </a:rPr>
                        <a:t>DNO</a:t>
                      </a:r>
                      <a:r>
                        <a:rPr lang="en-GB" sz="1050" i="1" kern="1200" dirty="0">
                          <a:solidFill>
                            <a:schemeClr val="dk1"/>
                          </a:solidFill>
                          <a:effectLst/>
                          <a:latin typeface="+mn-lt"/>
                          <a:ea typeface="+mn-ea"/>
                          <a:cs typeface="+mn-cs"/>
                        </a:rPr>
                        <a:t> will advise the </a:t>
                      </a:r>
                      <a:r>
                        <a:rPr lang="en-GB" sz="1050" b="1" i="1" kern="1200" dirty="0">
                          <a:solidFill>
                            <a:schemeClr val="dk1"/>
                          </a:solidFill>
                          <a:effectLst/>
                          <a:latin typeface="+mn-lt"/>
                          <a:ea typeface="+mn-ea"/>
                          <a:cs typeface="+mn-cs"/>
                        </a:rPr>
                        <a:t>Customer</a:t>
                      </a:r>
                      <a:r>
                        <a:rPr lang="en-GB" sz="1050" i="1" kern="1200" dirty="0">
                          <a:solidFill>
                            <a:schemeClr val="dk1"/>
                          </a:solidFill>
                          <a:effectLst/>
                          <a:latin typeface="+mn-lt"/>
                          <a:ea typeface="+mn-ea"/>
                          <a:cs typeface="+mn-cs"/>
                        </a:rPr>
                        <a:t> if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requires any special consideration such as reverse power protection on a case by case basis</a:t>
                      </a:r>
                      <a:r>
                        <a:rPr lang="en-GB" sz="1050" kern="1200" dirty="0">
                          <a:solidFill>
                            <a:schemeClr val="dk1"/>
                          </a:solidFill>
                          <a:effectLst/>
                          <a:latin typeface="+mn-lt"/>
                          <a:ea typeface="+mn-ea"/>
                          <a:cs typeface="+mn-cs"/>
                        </a:rPr>
                        <a:t>.”</a:t>
                      </a: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pic>
        <p:nvPicPr>
          <p:cNvPr id="6" name="Picture 5">
            <a:extLst>
              <a:ext uri="{FF2B5EF4-FFF2-40B4-BE49-F238E27FC236}">
                <a16:creationId xmlns:a16="http://schemas.microsoft.com/office/drawing/2014/main" id="{D3AE3AD6-CB3C-48CD-BE87-490649C74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3083" y="2817468"/>
            <a:ext cx="2771775" cy="1776095"/>
          </a:xfrm>
          <a:prstGeom prst="rect">
            <a:avLst/>
          </a:prstGeom>
        </p:spPr>
      </p:pic>
    </p:spTree>
    <p:extLst>
      <p:ext uri="{BB962C8B-B14F-4D97-AF65-F5344CB8AC3E}">
        <p14:creationId xmlns:p14="http://schemas.microsoft.com/office/powerpoint/2010/main" val="421759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B98CD-6E84-40B9-9DDC-355A81D4BD7F}"/>
              </a:ext>
            </a:extLst>
          </p:cNvPr>
          <p:cNvSpPr>
            <a:spLocks noGrp="1"/>
          </p:cNvSpPr>
          <p:nvPr>
            <p:ph type="ctrTitle"/>
          </p:nvPr>
        </p:nvSpPr>
        <p:spPr/>
        <p:txBody>
          <a:bodyPr/>
          <a:lstStyle/>
          <a:p>
            <a:r>
              <a:rPr lang="en-GB" dirty="0"/>
              <a:t>Digitalization of Connections</a:t>
            </a:r>
          </a:p>
        </p:txBody>
      </p:sp>
      <p:sp>
        <p:nvSpPr>
          <p:cNvPr id="3" name="Slide Number Placeholder 2">
            <a:extLst>
              <a:ext uri="{FF2B5EF4-FFF2-40B4-BE49-F238E27FC236}">
                <a16:creationId xmlns:a16="http://schemas.microsoft.com/office/drawing/2014/main" id="{7C2F96EF-177E-405C-8901-64E6EA35B93D}"/>
              </a:ext>
            </a:extLst>
          </p:cNvPr>
          <p:cNvSpPr>
            <a:spLocks noGrp="1"/>
          </p:cNvSpPr>
          <p:nvPr>
            <p:ph type="sldNum" sz="quarter" idx="12"/>
          </p:nvPr>
        </p:nvSpPr>
        <p:spPr/>
        <p:txBody>
          <a:bodyPr/>
          <a:lstStyle/>
          <a:p>
            <a:fld id="{98FF217E-B86F-EA42-9607-BE163228A213}" type="slidenum">
              <a:rPr lang="en-GB" smtClean="0"/>
              <a:t>4</a:t>
            </a:fld>
            <a:endParaRPr lang="en-GB"/>
          </a:p>
        </p:txBody>
      </p:sp>
    </p:spTree>
    <p:extLst>
      <p:ext uri="{BB962C8B-B14F-4D97-AF65-F5344CB8AC3E}">
        <p14:creationId xmlns:p14="http://schemas.microsoft.com/office/powerpoint/2010/main" val="30771411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B31E2-658C-4BD4-A1D2-615DE077F551}"/>
              </a:ext>
            </a:extLst>
          </p:cNvPr>
          <p:cNvSpPr>
            <a:spLocks noGrp="1"/>
          </p:cNvSpPr>
          <p:nvPr>
            <p:ph type="ctrTitle"/>
          </p:nvPr>
        </p:nvSpPr>
        <p:spPr/>
        <p:txBody>
          <a:bodyPr/>
          <a:lstStyle/>
          <a:p>
            <a:r>
              <a:rPr lang="en-GB" dirty="0"/>
              <a:t>Update on G100 and Fast Track</a:t>
            </a:r>
          </a:p>
        </p:txBody>
      </p:sp>
      <p:sp>
        <p:nvSpPr>
          <p:cNvPr id="3" name="Slide Number Placeholder 2">
            <a:extLst>
              <a:ext uri="{FF2B5EF4-FFF2-40B4-BE49-F238E27FC236}">
                <a16:creationId xmlns:a16="http://schemas.microsoft.com/office/drawing/2014/main" id="{497C660C-4280-494D-B6AD-3665872C845C}"/>
              </a:ext>
            </a:extLst>
          </p:cNvPr>
          <p:cNvSpPr>
            <a:spLocks noGrp="1"/>
          </p:cNvSpPr>
          <p:nvPr>
            <p:ph type="sldNum" sz="quarter" idx="12"/>
          </p:nvPr>
        </p:nvSpPr>
        <p:spPr/>
        <p:txBody>
          <a:bodyPr/>
          <a:lstStyle/>
          <a:p>
            <a:fld id="{98FF217E-B86F-EA42-9607-BE163228A213}" type="slidenum">
              <a:rPr lang="en-GB" smtClean="0"/>
              <a:t>40</a:t>
            </a:fld>
            <a:endParaRPr lang="en-GB"/>
          </a:p>
        </p:txBody>
      </p:sp>
    </p:spTree>
    <p:extLst>
      <p:ext uri="{BB962C8B-B14F-4D97-AF65-F5344CB8AC3E}">
        <p14:creationId xmlns:p14="http://schemas.microsoft.com/office/powerpoint/2010/main" val="17111157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350A0-A681-4048-A02E-758FB7E8B8B7}"/>
              </a:ext>
            </a:extLst>
          </p:cNvPr>
          <p:cNvSpPr>
            <a:spLocks noGrp="1"/>
          </p:cNvSpPr>
          <p:nvPr>
            <p:ph type="title"/>
          </p:nvPr>
        </p:nvSpPr>
        <p:spPr/>
        <p:txBody>
          <a:bodyPr/>
          <a:lstStyle/>
          <a:p>
            <a:r>
              <a:rPr lang="en-GB" dirty="0"/>
              <a:t>G100 and Fast Track</a:t>
            </a:r>
          </a:p>
        </p:txBody>
      </p:sp>
      <p:sp>
        <p:nvSpPr>
          <p:cNvPr id="3" name="Content Placeholder 2">
            <a:extLst>
              <a:ext uri="{FF2B5EF4-FFF2-40B4-BE49-F238E27FC236}">
                <a16:creationId xmlns:a16="http://schemas.microsoft.com/office/drawing/2014/main" id="{6A236B61-77B8-45A6-854C-0E32CE3296E3}"/>
              </a:ext>
            </a:extLst>
          </p:cNvPr>
          <p:cNvSpPr>
            <a:spLocks noGrp="1"/>
          </p:cNvSpPr>
          <p:nvPr>
            <p:ph idx="1"/>
          </p:nvPr>
        </p:nvSpPr>
        <p:spPr/>
        <p:txBody>
          <a:bodyPr/>
          <a:lstStyle/>
          <a:p>
            <a:r>
              <a:rPr lang="en-GB" dirty="0"/>
              <a:t>G100 WG - Last formal meeting 15 December and treatment of responses largely agreed.</a:t>
            </a:r>
          </a:p>
          <a:p>
            <a:r>
              <a:rPr lang="en-GB" dirty="0"/>
              <a:t>There was also a meeting between BEAMA and some of the DNO reps on 25 January.  This has resulted in some additional examples of application to loads being proposed in the current draft.</a:t>
            </a:r>
          </a:p>
          <a:p>
            <a:r>
              <a:rPr lang="en-GB" dirty="0"/>
              <a:t>The next WG is 28 February when it is anticipated that the remaining changes and new material will be agreed and can then be presented to the DCRP – either for submission to Ofgem as a relevant Distribution Code document, or recommended for the ENA to publish outside of D Code governance.</a:t>
            </a:r>
          </a:p>
          <a:p>
            <a:r>
              <a:rPr lang="en-GB" dirty="0"/>
              <a:t>DNOs are still reviewing fast track options, but hope to have proposals to take to the DCRP in April</a:t>
            </a:r>
          </a:p>
        </p:txBody>
      </p:sp>
      <p:sp>
        <p:nvSpPr>
          <p:cNvPr id="4" name="Slide Number Placeholder 3">
            <a:extLst>
              <a:ext uri="{FF2B5EF4-FFF2-40B4-BE49-F238E27FC236}">
                <a16:creationId xmlns:a16="http://schemas.microsoft.com/office/drawing/2014/main" id="{8D2B1BA1-955A-4F2A-AC59-7C5A6768D250}"/>
              </a:ext>
            </a:extLst>
          </p:cNvPr>
          <p:cNvSpPr>
            <a:spLocks noGrp="1"/>
          </p:cNvSpPr>
          <p:nvPr>
            <p:ph type="sldNum" sz="quarter" idx="12"/>
          </p:nvPr>
        </p:nvSpPr>
        <p:spPr/>
        <p:txBody>
          <a:bodyPr/>
          <a:lstStyle/>
          <a:p>
            <a:fld id="{98FF217E-B86F-EA42-9607-BE163228A213}" type="slidenum">
              <a:rPr lang="en-GB" smtClean="0"/>
              <a:pPr/>
              <a:t>41</a:t>
            </a:fld>
            <a:endParaRPr lang="en-GB"/>
          </a:p>
        </p:txBody>
      </p:sp>
    </p:spTree>
    <p:extLst>
      <p:ext uri="{BB962C8B-B14F-4D97-AF65-F5344CB8AC3E}">
        <p14:creationId xmlns:p14="http://schemas.microsoft.com/office/powerpoint/2010/main" val="3388874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BA59F9-9D61-4729-B14E-72B7485DF160}"/>
              </a:ext>
            </a:extLst>
          </p:cNvPr>
          <p:cNvSpPr>
            <a:spLocks noGrp="1"/>
          </p:cNvSpPr>
          <p:nvPr>
            <p:ph type="ctrTitle"/>
          </p:nvPr>
        </p:nvSpPr>
        <p:spPr/>
        <p:txBody>
          <a:bodyPr/>
          <a:lstStyle/>
          <a:p>
            <a:r>
              <a:rPr lang="en-GB" dirty="0"/>
              <a:t>GC0117</a:t>
            </a:r>
          </a:p>
        </p:txBody>
      </p:sp>
      <p:sp>
        <p:nvSpPr>
          <p:cNvPr id="4" name="Slide Number Placeholder 3">
            <a:extLst>
              <a:ext uri="{FF2B5EF4-FFF2-40B4-BE49-F238E27FC236}">
                <a16:creationId xmlns:a16="http://schemas.microsoft.com/office/drawing/2014/main" id="{89B76D53-9269-4FEF-8AA9-8F44C5528F77}"/>
              </a:ext>
            </a:extLst>
          </p:cNvPr>
          <p:cNvSpPr>
            <a:spLocks noGrp="1"/>
          </p:cNvSpPr>
          <p:nvPr>
            <p:ph type="sldNum" sz="quarter" idx="12"/>
          </p:nvPr>
        </p:nvSpPr>
        <p:spPr/>
        <p:txBody>
          <a:bodyPr/>
          <a:lstStyle/>
          <a:p>
            <a:fld id="{98FF217E-B86F-EA42-9607-BE163228A213}" type="slidenum">
              <a:rPr lang="en-GB" smtClean="0"/>
              <a:pPr/>
              <a:t>42</a:t>
            </a:fld>
            <a:endParaRPr lang="en-GB"/>
          </a:p>
        </p:txBody>
      </p:sp>
    </p:spTree>
    <p:extLst>
      <p:ext uri="{BB962C8B-B14F-4D97-AF65-F5344CB8AC3E}">
        <p14:creationId xmlns:p14="http://schemas.microsoft.com/office/powerpoint/2010/main" val="600962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5D9A-43D1-4701-B682-E1E6D98B7257}"/>
              </a:ext>
            </a:extLst>
          </p:cNvPr>
          <p:cNvSpPr>
            <a:spLocks noGrp="1"/>
          </p:cNvSpPr>
          <p:nvPr>
            <p:ph type="title"/>
          </p:nvPr>
        </p:nvSpPr>
        <p:spPr/>
        <p:txBody>
          <a:bodyPr/>
          <a:lstStyle/>
          <a:p>
            <a:r>
              <a:rPr lang="en-GB" dirty="0"/>
              <a:t>Grid Code Modification Proposal GC0117</a:t>
            </a:r>
          </a:p>
        </p:txBody>
      </p:sp>
      <p:sp>
        <p:nvSpPr>
          <p:cNvPr id="3" name="Content Placeholder 2">
            <a:extLst>
              <a:ext uri="{FF2B5EF4-FFF2-40B4-BE49-F238E27FC236}">
                <a16:creationId xmlns:a16="http://schemas.microsoft.com/office/drawing/2014/main" id="{9F4DFA58-6BBD-48C4-BF25-AFA6EE48DE05}"/>
              </a:ext>
            </a:extLst>
          </p:cNvPr>
          <p:cNvSpPr>
            <a:spLocks noGrp="1"/>
          </p:cNvSpPr>
          <p:nvPr>
            <p:ph idx="1"/>
          </p:nvPr>
        </p:nvSpPr>
        <p:spPr/>
        <p:txBody>
          <a:bodyPr/>
          <a:lstStyle/>
          <a:p>
            <a:r>
              <a:rPr lang="en-GB" dirty="0"/>
              <a:t>Objective is to align the definition of Small and Large across GB.</a:t>
            </a:r>
          </a:p>
          <a:p>
            <a:r>
              <a:rPr lang="en-GB" dirty="0"/>
              <a:t>Two key proposals being considered:</a:t>
            </a:r>
          </a:p>
          <a:p>
            <a:pPr lvl="2"/>
            <a:r>
              <a:rPr lang="en-GB" dirty="0"/>
              <a:t>Lower the Large threshold to 10MW in England and Wales</a:t>
            </a:r>
          </a:p>
          <a:p>
            <a:pPr lvl="2"/>
            <a:r>
              <a:rPr lang="en-GB" dirty="0"/>
              <a:t>Raise the 10MW and 30MW threshold in Scotland to 100MW</a:t>
            </a:r>
          </a:p>
          <a:p>
            <a:pPr lvl="2"/>
            <a:endParaRPr lang="en-GB" dirty="0"/>
          </a:p>
          <a:p>
            <a:pPr indent="-258763"/>
            <a:r>
              <a:rPr lang="en-GB" dirty="0"/>
              <a:t>NGESO are arguing for the first of these options.</a:t>
            </a:r>
          </a:p>
          <a:p>
            <a:pPr indent="-258763"/>
            <a:r>
              <a:rPr lang="en-GB" dirty="0"/>
              <a:t>The effect would be that any generation ≥ 10MW would have to </a:t>
            </a:r>
          </a:p>
          <a:p>
            <a:pPr marL="92075" lvl="1" indent="-342900">
              <a:buFont typeface="Arial" panose="020B0604020202020204" pitchFamily="34" charset="0"/>
              <a:buChar char="•"/>
            </a:pPr>
            <a:r>
              <a:rPr lang="en-GB" dirty="0"/>
              <a:t>accede to the CUSC</a:t>
            </a:r>
          </a:p>
          <a:p>
            <a:pPr marL="92075" lvl="1" indent="-342900">
              <a:buFont typeface="Arial" panose="020B0604020202020204" pitchFamily="34" charset="0"/>
              <a:buChar char="•"/>
            </a:pPr>
            <a:r>
              <a:rPr lang="en-GB" dirty="0"/>
              <a:t>Be part of the Balancing Mechanism</a:t>
            </a:r>
          </a:p>
          <a:p>
            <a:pPr marL="92075" lvl="1" indent="-342900">
              <a:buFont typeface="Arial" panose="020B0604020202020204" pitchFamily="34" charset="0"/>
              <a:buChar char="•"/>
            </a:pPr>
            <a:r>
              <a:rPr lang="en-GB" dirty="0"/>
              <a:t>Provide data directly to NGESO</a:t>
            </a:r>
          </a:p>
          <a:p>
            <a:r>
              <a:rPr lang="en-GB" dirty="0"/>
              <a:t>Consultation on the proposals is now expected middle of 2022</a:t>
            </a:r>
          </a:p>
        </p:txBody>
      </p:sp>
      <p:sp>
        <p:nvSpPr>
          <p:cNvPr id="4" name="Slide Number Placeholder 3">
            <a:extLst>
              <a:ext uri="{FF2B5EF4-FFF2-40B4-BE49-F238E27FC236}">
                <a16:creationId xmlns:a16="http://schemas.microsoft.com/office/drawing/2014/main" id="{7496B79B-17B1-40C2-8196-6E9906A315AE}"/>
              </a:ext>
            </a:extLst>
          </p:cNvPr>
          <p:cNvSpPr>
            <a:spLocks noGrp="1"/>
          </p:cNvSpPr>
          <p:nvPr>
            <p:ph type="sldNum" sz="quarter" idx="12"/>
          </p:nvPr>
        </p:nvSpPr>
        <p:spPr/>
        <p:txBody>
          <a:bodyPr/>
          <a:lstStyle/>
          <a:p>
            <a:fld id="{98FF217E-B86F-EA42-9607-BE163228A213}" type="slidenum">
              <a:rPr lang="en-GB" smtClean="0"/>
              <a:pPr/>
              <a:t>43</a:t>
            </a:fld>
            <a:endParaRPr lang="en-GB"/>
          </a:p>
        </p:txBody>
      </p:sp>
    </p:spTree>
    <p:extLst>
      <p:ext uri="{BB962C8B-B14F-4D97-AF65-F5344CB8AC3E}">
        <p14:creationId xmlns:p14="http://schemas.microsoft.com/office/powerpoint/2010/main" val="3734809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2A5E-7A3D-4DB1-B11E-751214C1A6D1}"/>
              </a:ext>
            </a:extLst>
          </p:cNvPr>
          <p:cNvSpPr>
            <a:spLocks noGrp="1"/>
          </p:cNvSpPr>
          <p:nvPr>
            <p:ph type="ctrTitle"/>
          </p:nvPr>
        </p:nvSpPr>
        <p:spPr/>
        <p:txBody>
          <a:bodyPr/>
          <a:lstStyle/>
          <a:p>
            <a:r>
              <a:rPr lang="en-GB" dirty="0"/>
              <a:t>GC0148 Emergency and Restoration</a:t>
            </a:r>
          </a:p>
        </p:txBody>
      </p:sp>
      <p:sp>
        <p:nvSpPr>
          <p:cNvPr id="3" name="Slide Number Placeholder 2">
            <a:extLst>
              <a:ext uri="{FF2B5EF4-FFF2-40B4-BE49-F238E27FC236}">
                <a16:creationId xmlns:a16="http://schemas.microsoft.com/office/drawing/2014/main" id="{746ED24F-6696-47BA-9CEB-36C1ECB07004}"/>
              </a:ext>
            </a:extLst>
          </p:cNvPr>
          <p:cNvSpPr>
            <a:spLocks noGrp="1"/>
          </p:cNvSpPr>
          <p:nvPr>
            <p:ph type="sldNum" sz="quarter" idx="12"/>
          </p:nvPr>
        </p:nvSpPr>
        <p:spPr/>
        <p:txBody>
          <a:bodyPr/>
          <a:lstStyle/>
          <a:p>
            <a:fld id="{98FF217E-B86F-EA42-9607-BE163228A213}" type="slidenum">
              <a:rPr lang="en-GB" smtClean="0"/>
              <a:t>44</a:t>
            </a:fld>
            <a:endParaRPr lang="en-GB"/>
          </a:p>
        </p:txBody>
      </p:sp>
    </p:spTree>
    <p:extLst>
      <p:ext uri="{BB962C8B-B14F-4D97-AF65-F5344CB8AC3E}">
        <p14:creationId xmlns:p14="http://schemas.microsoft.com/office/powerpoint/2010/main" val="31613915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1B4E-AAE2-439E-8805-F282C89BE339}"/>
              </a:ext>
            </a:extLst>
          </p:cNvPr>
          <p:cNvSpPr>
            <a:spLocks noGrp="1"/>
          </p:cNvSpPr>
          <p:nvPr>
            <p:ph type="title"/>
          </p:nvPr>
        </p:nvSpPr>
        <p:spPr/>
        <p:txBody>
          <a:bodyPr/>
          <a:lstStyle/>
          <a:p>
            <a:r>
              <a:rPr lang="en-GB" dirty="0"/>
              <a:t>Distributed Restart Project -1</a:t>
            </a:r>
          </a:p>
        </p:txBody>
      </p:sp>
      <p:sp>
        <p:nvSpPr>
          <p:cNvPr id="3" name="Content Placeholder 2">
            <a:extLst>
              <a:ext uri="{FF2B5EF4-FFF2-40B4-BE49-F238E27FC236}">
                <a16:creationId xmlns:a16="http://schemas.microsoft.com/office/drawing/2014/main" id="{F9D88101-3D7B-46FB-8442-6A27DB8967E0}"/>
              </a:ext>
            </a:extLst>
          </p:cNvPr>
          <p:cNvSpPr>
            <a:spLocks noGrp="1"/>
          </p:cNvSpPr>
          <p:nvPr>
            <p:ph idx="1"/>
          </p:nvPr>
        </p:nvSpPr>
        <p:spPr>
          <a:xfrm>
            <a:off x="720000" y="1641302"/>
            <a:ext cx="11083554" cy="3960000"/>
          </a:xfrm>
        </p:spPr>
        <p:txBody>
          <a:bodyPr/>
          <a:lstStyle/>
          <a:p>
            <a:r>
              <a:rPr lang="en-GB" dirty="0"/>
              <a:t>Previous discussions on this topic have focussed on Distributed Restart.  But there are no proposals that affect storage as well – see later.</a:t>
            </a:r>
          </a:p>
          <a:p>
            <a:r>
              <a:rPr lang="en-GB" dirty="0"/>
              <a:t>Distributed Restart introduces the concept of an Anchor Generator, which is an embedded PGM cable of self starting and re-energising the DNO’s system, supplying DNO’s customers, and ideally being able to re-energize an element of the transmission system.</a:t>
            </a:r>
          </a:p>
          <a:p>
            <a:r>
              <a:rPr lang="en-GB" dirty="0"/>
              <a:t>The Project’s working assumption is that such PGMs might be as small as 2MW.  Initially NGESO assumed that all Anchor Generation would need to accede to the CUSC, but have now dropped that as an assumption – opening the opportunities to a wider population.</a:t>
            </a:r>
          </a:p>
          <a:p>
            <a:r>
              <a:rPr lang="en-GB" dirty="0"/>
              <a:t>The draft requirements are being incorporated into Grid Code OC9 (black start) and OC5 (testing).</a:t>
            </a:r>
          </a:p>
          <a:p>
            <a:r>
              <a:rPr lang="en-GB" dirty="0"/>
              <a:t>Matching requirements have been developed for the Distribution Code – which is particularly helpful if Anchor Generators (and other embedded Restoration Service Providers) are not CUSC parties.</a:t>
            </a:r>
          </a:p>
          <a:p>
            <a:endParaRPr lang="en-GB" dirty="0"/>
          </a:p>
          <a:p>
            <a:endParaRPr lang="en-GB" dirty="0"/>
          </a:p>
        </p:txBody>
      </p:sp>
      <p:sp>
        <p:nvSpPr>
          <p:cNvPr id="4" name="Slide Number Placeholder 3">
            <a:extLst>
              <a:ext uri="{FF2B5EF4-FFF2-40B4-BE49-F238E27FC236}">
                <a16:creationId xmlns:a16="http://schemas.microsoft.com/office/drawing/2014/main" id="{57C13F9B-A224-431B-90D4-747F6805CA75}"/>
              </a:ext>
            </a:extLst>
          </p:cNvPr>
          <p:cNvSpPr>
            <a:spLocks noGrp="1"/>
          </p:cNvSpPr>
          <p:nvPr>
            <p:ph type="sldNum" sz="quarter" idx="12"/>
          </p:nvPr>
        </p:nvSpPr>
        <p:spPr/>
        <p:txBody>
          <a:bodyPr/>
          <a:lstStyle/>
          <a:p>
            <a:fld id="{98FF217E-B86F-EA42-9607-BE163228A213}" type="slidenum">
              <a:rPr lang="en-GB" smtClean="0"/>
              <a:pPr/>
              <a:t>45</a:t>
            </a:fld>
            <a:endParaRPr lang="en-GB"/>
          </a:p>
        </p:txBody>
      </p:sp>
    </p:spTree>
    <p:extLst>
      <p:ext uri="{BB962C8B-B14F-4D97-AF65-F5344CB8AC3E}">
        <p14:creationId xmlns:p14="http://schemas.microsoft.com/office/powerpoint/2010/main" val="21100501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1B4E-AAE2-439E-8805-F282C89BE339}"/>
              </a:ext>
            </a:extLst>
          </p:cNvPr>
          <p:cNvSpPr>
            <a:spLocks noGrp="1"/>
          </p:cNvSpPr>
          <p:nvPr>
            <p:ph type="title"/>
          </p:nvPr>
        </p:nvSpPr>
        <p:spPr/>
        <p:txBody>
          <a:bodyPr/>
          <a:lstStyle/>
          <a:p>
            <a:r>
              <a:rPr lang="en-GB" dirty="0"/>
              <a:t>Distributed Restart Project - 2</a:t>
            </a:r>
          </a:p>
        </p:txBody>
      </p:sp>
      <p:sp>
        <p:nvSpPr>
          <p:cNvPr id="3" name="Content Placeholder 2">
            <a:extLst>
              <a:ext uri="{FF2B5EF4-FFF2-40B4-BE49-F238E27FC236}">
                <a16:creationId xmlns:a16="http://schemas.microsoft.com/office/drawing/2014/main" id="{F9D88101-3D7B-46FB-8442-6A27DB8967E0}"/>
              </a:ext>
            </a:extLst>
          </p:cNvPr>
          <p:cNvSpPr>
            <a:spLocks noGrp="1"/>
          </p:cNvSpPr>
          <p:nvPr>
            <p:ph idx="1"/>
          </p:nvPr>
        </p:nvSpPr>
        <p:spPr/>
        <p:txBody>
          <a:bodyPr/>
          <a:lstStyle/>
          <a:p>
            <a:r>
              <a:rPr lang="en-GB" dirty="0"/>
              <a:t>G99 (and G59) largely avoids direct conflict with DRZ requirements, but would benefit from a few tweaks (particularly to the definition of its scope) to remove any possible confusion.</a:t>
            </a:r>
          </a:p>
          <a:p>
            <a:r>
              <a:rPr lang="en-GB" dirty="0"/>
              <a:t>The project has completed draft amendments of the Grid Code, D Code, G59 and G99 which will form part of the formal consultations of GC0148.</a:t>
            </a:r>
          </a:p>
          <a:p>
            <a:r>
              <a:rPr lang="en-GB" dirty="0"/>
              <a:t>NGESO have also introduced draft mandatory requirements on storage to have frequency response on falling frequency below statutory minimum, and a defined recovery response.</a:t>
            </a:r>
          </a:p>
          <a:p>
            <a:r>
              <a:rPr lang="en-GB" dirty="0"/>
              <a:t>It has always been expected that these requirements </a:t>
            </a:r>
            <a:r>
              <a:rPr lang="en-GB"/>
              <a:t>on storage would </a:t>
            </a:r>
            <a:r>
              <a:rPr lang="en-GB" dirty="0"/>
              <a:t>be mirrored in G99 (and G98) in due course – although there is no need to match the GC0148 timescales.</a:t>
            </a:r>
          </a:p>
        </p:txBody>
      </p:sp>
      <p:sp>
        <p:nvSpPr>
          <p:cNvPr id="4" name="Slide Number Placeholder 3">
            <a:extLst>
              <a:ext uri="{FF2B5EF4-FFF2-40B4-BE49-F238E27FC236}">
                <a16:creationId xmlns:a16="http://schemas.microsoft.com/office/drawing/2014/main" id="{57C13F9B-A224-431B-90D4-747F6805CA75}"/>
              </a:ext>
            </a:extLst>
          </p:cNvPr>
          <p:cNvSpPr>
            <a:spLocks noGrp="1"/>
          </p:cNvSpPr>
          <p:nvPr>
            <p:ph type="sldNum" sz="quarter" idx="12"/>
          </p:nvPr>
        </p:nvSpPr>
        <p:spPr/>
        <p:txBody>
          <a:bodyPr/>
          <a:lstStyle/>
          <a:p>
            <a:fld id="{98FF217E-B86F-EA42-9607-BE163228A213}" type="slidenum">
              <a:rPr lang="en-GB" smtClean="0"/>
              <a:pPr/>
              <a:t>46</a:t>
            </a:fld>
            <a:endParaRPr lang="en-GB"/>
          </a:p>
        </p:txBody>
      </p:sp>
    </p:spTree>
    <p:extLst>
      <p:ext uri="{BB962C8B-B14F-4D97-AF65-F5344CB8AC3E}">
        <p14:creationId xmlns:p14="http://schemas.microsoft.com/office/powerpoint/2010/main" val="291296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6346-40F1-474B-81B4-11C51F928FB0}"/>
              </a:ext>
            </a:extLst>
          </p:cNvPr>
          <p:cNvSpPr>
            <a:spLocks noGrp="1"/>
          </p:cNvSpPr>
          <p:nvPr>
            <p:ph type="ctrTitle"/>
          </p:nvPr>
        </p:nvSpPr>
        <p:spPr/>
        <p:txBody>
          <a:bodyPr/>
          <a:lstStyle/>
          <a:p>
            <a:r>
              <a:rPr lang="en-GB" dirty="0"/>
              <a:t>EU Developments</a:t>
            </a:r>
          </a:p>
        </p:txBody>
      </p:sp>
      <p:sp>
        <p:nvSpPr>
          <p:cNvPr id="3" name="Slide Number Placeholder 2">
            <a:extLst>
              <a:ext uri="{FF2B5EF4-FFF2-40B4-BE49-F238E27FC236}">
                <a16:creationId xmlns:a16="http://schemas.microsoft.com/office/drawing/2014/main" id="{0E02435B-D645-4228-86C6-CD1B1B07B410}"/>
              </a:ext>
            </a:extLst>
          </p:cNvPr>
          <p:cNvSpPr>
            <a:spLocks noGrp="1"/>
          </p:cNvSpPr>
          <p:nvPr>
            <p:ph type="sldNum" sz="quarter" idx="12"/>
          </p:nvPr>
        </p:nvSpPr>
        <p:spPr/>
        <p:txBody>
          <a:bodyPr/>
          <a:lstStyle/>
          <a:p>
            <a:fld id="{98FF217E-B86F-EA42-9607-BE163228A213}" type="slidenum">
              <a:rPr lang="en-GB" smtClean="0"/>
              <a:t>47</a:t>
            </a:fld>
            <a:endParaRPr lang="en-GB"/>
          </a:p>
        </p:txBody>
      </p:sp>
    </p:spTree>
    <p:extLst>
      <p:ext uri="{BB962C8B-B14F-4D97-AF65-F5344CB8AC3E}">
        <p14:creationId xmlns:p14="http://schemas.microsoft.com/office/powerpoint/2010/main" val="20014958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DE9A-0919-4196-A243-CBC5F7889904}"/>
              </a:ext>
            </a:extLst>
          </p:cNvPr>
          <p:cNvSpPr>
            <a:spLocks noGrp="1"/>
          </p:cNvSpPr>
          <p:nvPr>
            <p:ph type="title"/>
          </p:nvPr>
        </p:nvSpPr>
        <p:spPr/>
        <p:txBody>
          <a:bodyPr/>
          <a:lstStyle/>
          <a:p>
            <a:r>
              <a:rPr lang="en-GB" dirty="0"/>
              <a:t>EU developments</a:t>
            </a:r>
          </a:p>
        </p:txBody>
      </p:sp>
      <p:sp>
        <p:nvSpPr>
          <p:cNvPr id="3" name="Content Placeholder 2">
            <a:extLst>
              <a:ext uri="{FF2B5EF4-FFF2-40B4-BE49-F238E27FC236}">
                <a16:creationId xmlns:a16="http://schemas.microsoft.com/office/drawing/2014/main" id="{6C4200AC-C964-4ACD-A325-55B6B4442220}"/>
              </a:ext>
            </a:extLst>
          </p:cNvPr>
          <p:cNvSpPr>
            <a:spLocks noGrp="1"/>
          </p:cNvSpPr>
          <p:nvPr>
            <p:ph idx="1"/>
          </p:nvPr>
        </p:nvSpPr>
        <p:spPr>
          <a:xfrm>
            <a:off x="632915" y="1449000"/>
            <a:ext cx="11083554" cy="3960000"/>
          </a:xfrm>
        </p:spPr>
        <p:txBody>
          <a:bodyPr/>
          <a:lstStyle/>
          <a:p>
            <a:r>
              <a:rPr lang="en-GB" sz="1600" dirty="0"/>
              <a:t>A new draft EU network code on cybersecurity was out for comment until 10 December.</a:t>
            </a:r>
          </a:p>
          <a:p>
            <a:r>
              <a:rPr lang="en-GB" sz="1600" dirty="0"/>
              <a:t>There are three new expert groups starting that are likely to feed revisions into the EU Network Codes:</a:t>
            </a:r>
          </a:p>
          <a:p>
            <a:pPr marL="179388" lvl="1" indent="-171450">
              <a:buFont typeface="Arial" panose="020B0604020202020204" pitchFamily="34" charset="0"/>
              <a:buChar char="•"/>
            </a:pPr>
            <a:r>
              <a:rPr lang="en-GB" sz="1200" dirty="0"/>
              <a:t>Harmonization of certification and family groupings</a:t>
            </a:r>
          </a:p>
          <a:p>
            <a:pPr marL="179388" lvl="1" indent="-171450">
              <a:buFont typeface="Arial" panose="020B0604020202020204" pitchFamily="34" charset="0"/>
              <a:buChar char="•"/>
            </a:pPr>
            <a:r>
              <a:rPr lang="en-GB" sz="1200" dirty="0"/>
              <a:t>Advanced grid services and controls for grids with a high penetration of DER</a:t>
            </a:r>
          </a:p>
          <a:p>
            <a:pPr marL="179388" lvl="1" indent="-171450">
              <a:buFont typeface="Arial" panose="020B0604020202020204" pitchFamily="34" charset="0"/>
              <a:buChar char="•"/>
            </a:pPr>
            <a:r>
              <a:rPr lang="en-GB" sz="1200" dirty="0"/>
              <a:t>Connexion issues for offshore systems.</a:t>
            </a:r>
          </a:p>
          <a:p>
            <a:r>
              <a:rPr lang="en-GB" sz="1600" dirty="0"/>
              <a:t>The third of these is unlikely to have any impact on DNOs and their stakeholders.</a:t>
            </a:r>
          </a:p>
        </p:txBody>
      </p:sp>
      <p:sp>
        <p:nvSpPr>
          <p:cNvPr id="4" name="Slide Number Placeholder 3">
            <a:extLst>
              <a:ext uri="{FF2B5EF4-FFF2-40B4-BE49-F238E27FC236}">
                <a16:creationId xmlns:a16="http://schemas.microsoft.com/office/drawing/2014/main" id="{7CAE553F-A2F8-4EE6-9177-3331502ECD42}"/>
              </a:ext>
            </a:extLst>
          </p:cNvPr>
          <p:cNvSpPr>
            <a:spLocks noGrp="1"/>
          </p:cNvSpPr>
          <p:nvPr>
            <p:ph type="sldNum" sz="quarter" idx="12"/>
          </p:nvPr>
        </p:nvSpPr>
        <p:spPr/>
        <p:txBody>
          <a:bodyPr/>
          <a:lstStyle/>
          <a:p>
            <a:fld id="{98FF217E-B86F-EA42-9607-BE163228A213}" type="slidenum">
              <a:rPr lang="en-GB" smtClean="0"/>
              <a:pPr/>
              <a:t>48</a:t>
            </a:fld>
            <a:endParaRPr lang="en-GB"/>
          </a:p>
        </p:txBody>
      </p:sp>
    </p:spTree>
    <p:extLst>
      <p:ext uri="{BB962C8B-B14F-4D97-AF65-F5344CB8AC3E}">
        <p14:creationId xmlns:p14="http://schemas.microsoft.com/office/powerpoint/2010/main" val="28428563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BD0CF-BB50-4D40-B956-0BF300C09C5F}"/>
              </a:ext>
            </a:extLst>
          </p:cNvPr>
          <p:cNvSpPr>
            <a:spLocks noGrp="1"/>
          </p:cNvSpPr>
          <p:nvPr>
            <p:ph type="ctrTitle"/>
          </p:nvPr>
        </p:nvSpPr>
        <p:spPr/>
        <p:txBody>
          <a:bodyPr/>
          <a:lstStyle/>
          <a:p>
            <a:r>
              <a:rPr lang="en-GB" dirty="0"/>
              <a:t>Distribution Code Compliance</a:t>
            </a:r>
          </a:p>
        </p:txBody>
      </p:sp>
      <p:sp>
        <p:nvSpPr>
          <p:cNvPr id="3" name="Slide Number Placeholder 2">
            <a:extLst>
              <a:ext uri="{FF2B5EF4-FFF2-40B4-BE49-F238E27FC236}">
                <a16:creationId xmlns:a16="http://schemas.microsoft.com/office/drawing/2014/main" id="{A2CE28FB-41A8-4D63-89A9-4B4B6756E1CB}"/>
              </a:ext>
            </a:extLst>
          </p:cNvPr>
          <p:cNvSpPr>
            <a:spLocks noGrp="1"/>
          </p:cNvSpPr>
          <p:nvPr>
            <p:ph type="sldNum" sz="quarter" idx="12"/>
          </p:nvPr>
        </p:nvSpPr>
        <p:spPr/>
        <p:txBody>
          <a:bodyPr/>
          <a:lstStyle/>
          <a:p>
            <a:fld id="{98FF217E-B86F-EA42-9607-BE163228A213}" type="slidenum">
              <a:rPr lang="en-GB" smtClean="0"/>
              <a:t>49</a:t>
            </a:fld>
            <a:endParaRPr lang="en-GB"/>
          </a:p>
        </p:txBody>
      </p:sp>
    </p:spTree>
    <p:extLst>
      <p:ext uri="{BB962C8B-B14F-4D97-AF65-F5344CB8AC3E}">
        <p14:creationId xmlns:p14="http://schemas.microsoft.com/office/powerpoint/2010/main" val="294198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Battery Energy Storage Systems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5</a:t>
            </a:fld>
            <a:endParaRPr lang="en-GB"/>
          </a:p>
        </p:txBody>
      </p:sp>
    </p:spTree>
    <p:extLst>
      <p:ext uri="{BB962C8B-B14F-4D97-AF65-F5344CB8AC3E}">
        <p14:creationId xmlns:p14="http://schemas.microsoft.com/office/powerpoint/2010/main" val="4779852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702F4-3ADA-4909-93C2-A198ABFAA04F}"/>
              </a:ext>
            </a:extLst>
          </p:cNvPr>
          <p:cNvSpPr>
            <a:spLocks noGrp="1"/>
          </p:cNvSpPr>
          <p:nvPr>
            <p:ph type="title"/>
          </p:nvPr>
        </p:nvSpPr>
        <p:spPr/>
        <p:txBody>
          <a:bodyPr/>
          <a:lstStyle/>
          <a:p>
            <a:r>
              <a:rPr lang="en-GB" dirty="0"/>
              <a:t>Distribution Code Compliance</a:t>
            </a:r>
            <a:endParaRPr lang="en-GB" dirty="0">
              <a:solidFill>
                <a:srgbClr val="FF0000"/>
              </a:solidFill>
            </a:endParaRPr>
          </a:p>
        </p:txBody>
      </p:sp>
      <p:sp>
        <p:nvSpPr>
          <p:cNvPr id="3" name="Content Placeholder 2">
            <a:extLst>
              <a:ext uri="{FF2B5EF4-FFF2-40B4-BE49-F238E27FC236}">
                <a16:creationId xmlns:a16="http://schemas.microsoft.com/office/drawing/2014/main" id="{84B801F8-C6B2-46BA-9E87-581AD706651C}"/>
              </a:ext>
            </a:extLst>
          </p:cNvPr>
          <p:cNvSpPr>
            <a:spLocks noGrp="1"/>
          </p:cNvSpPr>
          <p:nvPr>
            <p:ph idx="1"/>
          </p:nvPr>
        </p:nvSpPr>
        <p:spPr>
          <a:xfrm>
            <a:off x="720000" y="1679087"/>
            <a:ext cx="11083554" cy="3960000"/>
          </a:xfrm>
        </p:spPr>
        <p:txBody>
          <a:bodyPr/>
          <a:lstStyle/>
          <a:p>
            <a:pPr>
              <a:lnSpc>
                <a:spcPct val="100000"/>
              </a:lnSpc>
            </a:pPr>
            <a:r>
              <a:rPr lang="en-GB" sz="1700" dirty="0"/>
              <a:t>Background:</a:t>
            </a:r>
          </a:p>
          <a:p>
            <a:pPr marL="350838" lvl="1" indent="-342900">
              <a:lnSpc>
                <a:spcPct val="100000"/>
              </a:lnSpc>
              <a:buFont typeface="Arial" panose="020B0604020202020204" pitchFamily="34" charset="0"/>
              <a:buChar char="•"/>
            </a:pPr>
            <a:r>
              <a:rPr lang="en-GB" sz="1700" dirty="0"/>
              <a:t>The accelerated loss of mains programme requires that all generation in GB retrospectively adopts new loss of mains protection arrangements.  </a:t>
            </a:r>
          </a:p>
          <a:p>
            <a:pPr marL="350838" lvl="1" indent="-342900">
              <a:lnSpc>
                <a:spcPct val="100000"/>
              </a:lnSpc>
              <a:buFont typeface="Arial" panose="020B0604020202020204" pitchFamily="34" charset="0"/>
              <a:buChar char="•"/>
            </a:pPr>
            <a:r>
              <a:rPr lang="en-GB" sz="1700" dirty="0"/>
              <a:t>In some cases these changes are not trivial.</a:t>
            </a:r>
          </a:p>
          <a:p>
            <a:pPr marL="350838" lvl="1" indent="-342900">
              <a:lnSpc>
                <a:spcPct val="100000"/>
              </a:lnSpc>
              <a:buFont typeface="Arial" panose="020B0604020202020204" pitchFamily="34" charset="0"/>
              <a:buChar char="•"/>
            </a:pPr>
            <a:r>
              <a:rPr lang="en-GB" sz="1700" dirty="0"/>
              <a:t>In some cases owners might ignore the requirements.</a:t>
            </a:r>
          </a:p>
          <a:p>
            <a:pPr marL="350838" lvl="1" indent="-342900">
              <a:lnSpc>
                <a:spcPct val="100000"/>
              </a:lnSpc>
              <a:buFont typeface="Arial" panose="020B0604020202020204" pitchFamily="34" charset="0"/>
              <a:buChar char="•"/>
            </a:pPr>
            <a:r>
              <a:rPr lang="en-GB" sz="1700" dirty="0"/>
              <a:t>DNOs have not had a strong historic need to rigorously enforce D Code compliance, and lack the legal tools and experience to routinely challenge non-compliances, both in general, but specifically for loss of mains protection.</a:t>
            </a:r>
          </a:p>
          <a:p>
            <a:pPr>
              <a:lnSpc>
                <a:spcPct val="100000"/>
              </a:lnSpc>
            </a:pPr>
            <a:r>
              <a:rPr lang="en-GB" sz="1700" dirty="0"/>
              <a:t>Solution</a:t>
            </a:r>
          </a:p>
          <a:p>
            <a:pPr marL="350838" lvl="1" indent="-342900">
              <a:lnSpc>
                <a:spcPct val="100000"/>
              </a:lnSpc>
              <a:buFont typeface="Arial" panose="020B0604020202020204" pitchFamily="34" charset="0"/>
              <a:buChar char="•"/>
            </a:pPr>
            <a:r>
              <a:rPr lang="en-GB" sz="1700" dirty="0"/>
              <a:t>Modification DCRP/21/05/PC proposes D Code text that works through a managed compliance process over six months.</a:t>
            </a:r>
          </a:p>
          <a:p>
            <a:pPr marL="350838" lvl="1" indent="-342900">
              <a:lnSpc>
                <a:spcPct val="100000"/>
              </a:lnSpc>
              <a:buFont typeface="Arial" panose="020B0604020202020204" pitchFamily="34" charset="0"/>
              <a:buChar char="•"/>
            </a:pPr>
            <a:r>
              <a:rPr lang="en-GB" sz="1700" dirty="0"/>
              <a:t>Subject to appropriate checks and balances, if compliance not achieved in this timescale, the customer can be disconnected by the DNO.</a:t>
            </a:r>
          </a:p>
          <a:p>
            <a:pPr marL="350838" lvl="1" indent="-342900">
              <a:lnSpc>
                <a:spcPct val="100000"/>
              </a:lnSpc>
              <a:buFont typeface="Arial" panose="020B0604020202020204" pitchFamily="34" charset="0"/>
              <a:buChar char="•"/>
            </a:pPr>
            <a:r>
              <a:rPr lang="en-GB" sz="1700" dirty="0"/>
              <a:t>Following public consultation the DNOs submitted the modification to Ofgem for approval in early December and are now awaiting Ofgem’s decision.</a:t>
            </a:r>
          </a:p>
        </p:txBody>
      </p:sp>
      <p:sp>
        <p:nvSpPr>
          <p:cNvPr id="4" name="Slide Number Placeholder 3">
            <a:extLst>
              <a:ext uri="{FF2B5EF4-FFF2-40B4-BE49-F238E27FC236}">
                <a16:creationId xmlns:a16="http://schemas.microsoft.com/office/drawing/2014/main" id="{E7E57EE9-951C-484B-B046-23C68308A4B0}"/>
              </a:ext>
            </a:extLst>
          </p:cNvPr>
          <p:cNvSpPr>
            <a:spLocks noGrp="1"/>
          </p:cNvSpPr>
          <p:nvPr>
            <p:ph type="sldNum" sz="quarter" idx="12"/>
          </p:nvPr>
        </p:nvSpPr>
        <p:spPr/>
        <p:txBody>
          <a:bodyPr/>
          <a:lstStyle/>
          <a:p>
            <a:fld id="{98FF217E-B86F-EA42-9607-BE163228A213}" type="slidenum">
              <a:rPr lang="en-GB" smtClean="0"/>
              <a:pPr/>
              <a:t>50</a:t>
            </a:fld>
            <a:endParaRPr lang="en-GB"/>
          </a:p>
        </p:txBody>
      </p:sp>
    </p:spTree>
    <p:extLst>
      <p:ext uri="{BB962C8B-B14F-4D97-AF65-F5344CB8AC3E}">
        <p14:creationId xmlns:p14="http://schemas.microsoft.com/office/powerpoint/2010/main" val="3610784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1CD4-C25A-4CA4-B7BD-A9A13C85B279}"/>
              </a:ext>
            </a:extLst>
          </p:cNvPr>
          <p:cNvSpPr>
            <a:spLocks noGrp="1"/>
          </p:cNvSpPr>
          <p:nvPr>
            <p:ph type="ctrTitle"/>
          </p:nvPr>
        </p:nvSpPr>
        <p:spPr/>
        <p:txBody>
          <a:bodyPr/>
          <a:lstStyle/>
          <a:p>
            <a:r>
              <a:rPr lang="en-GB" dirty="0"/>
              <a:t>Wrap up:</a:t>
            </a:r>
          </a:p>
        </p:txBody>
      </p:sp>
      <p:sp>
        <p:nvSpPr>
          <p:cNvPr id="3" name="Slide Number Placeholder 2">
            <a:extLst>
              <a:ext uri="{FF2B5EF4-FFF2-40B4-BE49-F238E27FC236}">
                <a16:creationId xmlns:a16="http://schemas.microsoft.com/office/drawing/2014/main" id="{A0D43732-FC11-4C8F-A6F1-73AC716C8D29}"/>
              </a:ext>
            </a:extLst>
          </p:cNvPr>
          <p:cNvSpPr>
            <a:spLocks noGrp="1"/>
          </p:cNvSpPr>
          <p:nvPr>
            <p:ph type="sldNum" sz="quarter" idx="12"/>
          </p:nvPr>
        </p:nvSpPr>
        <p:spPr/>
        <p:txBody>
          <a:bodyPr/>
          <a:lstStyle/>
          <a:p>
            <a:fld id="{98FF217E-B86F-EA42-9607-BE163228A213}" type="slidenum">
              <a:rPr lang="en-GB" smtClean="0"/>
              <a:t>51</a:t>
            </a:fld>
            <a:endParaRPr lang="en-GB"/>
          </a:p>
        </p:txBody>
      </p:sp>
    </p:spTree>
    <p:extLst>
      <p:ext uri="{BB962C8B-B14F-4D97-AF65-F5344CB8AC3E}">
        <p14:creationId xmlns:p14="http://schemas.microsoft.com/office/powerpoint/2010/main" val="7449912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21D9-1041-47F3-87A1-90B768349E7A}"/>
              </a:ext>
            </a:extLst>
          </p:cNvPr>
          <p:cNvSpPr>
            <a:spLocks noGrp="1"/>
          </p:cNvSpPr>
          <p:nvPr>
            <p:ph type="title"/>
          </p:nvPr>
        </p:nvSpPr>
        <p:spPr/>
        <p:txBody>
          <a:bodyPr/>
          <a:lstStyle/>
          <a:p>
            <a:r>
              <a:rPr lang="en-US" dirty="0"/>
              <a:t>Minutes of previous meeting and actions</a:t>
            </a:r>
            <a:endParaRPr lang="en-GB" dirty="0"/>
          </a:p>
        </p:txBody>
      </p:sp>
      <p:sp>
        <p:nvSpPr>
          <p:cNvPr id="3" name="Content Placeholder 2">
            <a:extLst>
              <a:ext uri="{FF2B5EF4-FFF2-40B4-BE49-F238E27FC236}">
                <a16:creationId xmlns:a16="http://schemas.microsoft.com/office/drawing/2014/main" id="{89F4AE9E-7CB6-424B-B41E-445B4A7538FE}"/>
              </a:ext>
            </a:extLst>
          </p:cNvPr>
          <p:cNvSpPr>
            <a:spLocks noGrp="1"/>
          </p:cNvSpPr>
          <p:nvPr>
            <p:ph idx="1"/>
          </p:nvPr>
        </p:nvSpPr>
        <p:spPr/>
        <p:txBody>
          <a:bodyPr/>
          <a:lstStyle/>
          <a:p>
            <a:r>
              <a:rPr lang="en-GB" dirty="0"/>
              <a:t>Outstanding matters arising not on the agenda:</a:t>
            </a:r>
          </a:p>
          <a:p>
            <a:pPr marL="350838" lvl="1" indent="-342900">
              <a:buFont typeface="Arial" panose="020B0604020202020204" pitchFamily="34" charset="0"/>
              <a:buChar char="•"/>
            </a:pPr>
            <a:r>
              <a:rPr lang="en-GB" dirty="0"/>
              <a:t>None?</a:t>
            </a:r>
          </a:p>
        </p:txBody>
      </p:sp>
      <p:sp>
        <p:nvSpPr>
          <p:cNvPr id="4" name="Slide Number Placeholder 3">
            <a:extLst>
              <a:ext uri="{FF2B5EF4-FFF2-40B4-BE49-F238E27FC236}">
                <a16:creationId xmlns:a16="http://schemas.microsoft.com/office/drawing/2014/main" id="{FED31D21-6F61-41A7-A137-2265A054AF7D}"/>
              </a:ext>
            </a:extLst>
          </p:cNvPr>
          <p:cNvSpPr>
            <a:spLocks noGrp="1"/>
          </p:cNvSpPr>
          <p:nvPr>
            <p:ph type="sldNum" sz="quarter" idx="12"/>
          </p:nvPr>
        </p:nvSpPr>
        <p:spPr/>
        <p:txBody>
          <a:bodyPr/>
          <a:lstStyle/>
          <a:p>
            <a:fld id="{98FF217E-B86F-EA42-9607-BE163228A213}" type="slidenum">
              <a:rPr lang="en-GB" smtClean="0"/>
              <a:pPr/>
              <a:t>52</a:t>
            </a:fld>
            <a:endParaRPr lang="en-GB"/>
          </a:p>
        </p:txBody>
      </p:sp>
    </p:spTree>
    <p:extLst>
      <p:ext uri="{BB962C8B-B14F-4D97-AF65-F5344CB8AC3E}">
        <p14:creationId xmlns:p14="http://schemas.microsoft.com/office/powerpoint/2010/main" val="27161088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432C-F251-4836-BE5F-1FE4CD6DF5B5}"/>
              </a:ext>
            </a:extLst>
          </p:cNvPr>
          <p:cNvSpPr>
            <a:spLocks noGrp="1"/>
          </p:cNvSpPr>
          <p:nvPr>
            <p:ph type="title"/>
          </p:nvPr>
        </p:nvSpPr>
        <p:spPr/>
        <p:txBody>
          <a:bodyPr/>
          <a:lstStyle/>
          <a:p>
            <a:r>
              <a:rPr lang="en-GB" dirty="0"/>
              <a:t>AOB and next meeting</a:t>
            </a:r>
          </a:p>
        </p:txBody>
      </p:sp>
      <p:sp>
        <p:nvSpPr>
          <p:cNvPr id="3" name="Content Placeholder 2">
            <a:extLst>
              <a:ext uri="{FF2B5EF4-FFF2-40B4-BE49-F238E27FC236}">
                <a16:creationId xmlns:a16="http://schemas.microsoft.com/office/drawing/2014/main" id="{719A2E5D-6B92-4FC0-A23E-29EEDD9D1047}"/>
              </a:ext>
            </a:extLst>
          </p:cNvPr>
          <p:cNvSpPr>
            <a:spLocks noGrp="1"/>
          </p:cNvSpPr>
          <p:nvPr>
            <p:ph idx="1"/>
          </p:nvPr>
        </p:nvSpPr>
        <p:spPr/>
        <p:txBody>
          <a:bodyPr/>
          <a:lstStyle/>
          <a:p>
            <a:r>
              <a:rPr lang="en-US" dirty="0"/>
              <a:t>AOB</a:t>
            </a:r>
          </a:p>
          <a:p>
            <a:pPr marL="342900" indent="-342900">
              <a:buFont typeface="Arial" panose="020B0604020202020204" pitchFamily="34" charset="0"/>
              <a:buChar char="•"/>
            </a:pPr>
            <a:r>
              <a:rPr lang="en-US" dirty="0"/>
              <a:t>None?</a:t>
            </a:r>
          </a:p>
          <a:p>
            <a:endParaRPr lang="en-US" dirty="0"/>
          </a:p>
          <a:p>
            <a:endParaRPr lang="en-US" dirty="0"/>
          </a:p>
          <a:p>
            <a:r>
              <a:rPr lang="en-US" dirty="0"/>
              <a:t>Next meeting</a:t>
            </a:r>
            <a:r>
              <a:rPr lang="en-US"/>
              <a:t>?  </a:t>
            </a:r>
            <a:endParaRPr lang="en-GB" dirty="0"/>
          </a:p>
        </p:txBody>
      </p:sp>
      <p:sp>
        <p:nvSpPr>
          <p:cNvPr id="4" name="Slide Number Placeholder 3">
            <a:extLst>
              <a:ext uri="{FF2B5EF4-FFF2-40B4-BE49-F238E27FC236}">
                <a16:creationId xmlns:a16="http://schemas.microsoft.com/office/drawing/2014/main" id="{82B5373E-78E7-4A6F-A325-68ABF9AFB1E1}"/>
              </a:ext>
            </a:extLst>
          </p:cNvPr>
          <p:cNvSpPr>
            <a:spLocks noGrp="1"/>
          </p:cNvSpPr>
          <p:nvPr>
            <p:ph type="sldNum" sz="quarter" idx="12"/>
          </p:nvPr>
        </p:nvSpPr>
        <p:spPr/>
        <p:txBody>
          <a:bodyPr/>
          <a:lstStyle/>
          <a:p>
            <a:fld id="{98FF217E-B86F-EA42-9607-BE163228A213}" type="slidenum">
              <a:rPr lang="en-GB" smtClean="0"/>
              <a:pPr/>
              <a:t>53</a:t>
            </a:fld>
            <a:endParaRPr lang="en-GB"/>
          </a:p>
        </p:txBody>
      </p:sp>
    </p:spTree>
    <p:extLst>
      <p:ext uri="{BB962C8B-B14F-4D97-AF65-F5344CB8AC3E}">
        <p14:creationId xmlns:p14="http://schemas.microsoft.com/office/powerpoint/2010/main" val="32878620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F23B5-4551-4228-BA59-16DCE8BC68F9}"/>
              </a:ext>
            </a:extLst>
          </p:cNvPr>
          <p:cNvSpPr>
            <a:spLocks noGrp="1"/>
          </p:cNvSpPr>
          <p:nvPr>
            <p:ph type="title"/>
          </p:nvPr>
        </p:nvSpPr>
        <p:spPr/>
        <p:txBody>
          <a:bodyPr/>
          <a:lstStyle/>
          <a:p>
            <a:r>
              <a:rPr lang="en-GB" dirty="0"/>
              <a:t>BESS discussion session</a:t>
            </a:r>
          </a:p>
        </p:txBody>
      </p:sp>
      <p:sp>
        <p:nvSpPr>
          <p:cNvPr id="3" name="Content Placeholder 2">
            <a:extLst>
              <a:ext uri="{FF2B5EF4-FFF2-40B4-BE49-F238E27FC236}">
                <a16:creationId xmlns:a16="http://schemas.microsoft.com/office/drawing/2014/main" id="{C335C940-EE5D-4B4C-B923-C1E3CF5EF086}"/>
              </a:ext>
            </a:extLst>
          </p:cNvPr>
          <p:cNvSpPr>
            <a:spLocks noGrp="1"/>
          </p:cNvSpPr>
          <p:nvPr>
            <p:ph idx="1"/>
          </p:nvPr>
        </p:nvSpPr>
        <p:spPr>
          <a:xfrm>
            <a:off x="720000" y="1573289"/>
            <a:ext cx="11083554" cy="3960000"/>
          </a:xfrm>
        </p:spPr>
        <p:txBody>
          <a:bodyPr/>
          <a:lstStyle/>
          <a:p>
            <a:r>
              <a:rPr lang="en-GB" dirty="0"/>
              <a:t>A session with stakeholders was held on 11 February 2022</a:t>
            </a:r>
          </a:p>
          <a:p>
            <a:r>
              <a:rPr lang="en-GB" dirty="0"/>
              <a:t>The following points were discussed:</a:t>
            </a:r>
          </a:p>
          <a:p>
            <a:pPr marL="350838" lvl="1" indent="-342900">
              <a:buFont typeface="Arial" panose="020B0604020202020204" pitchFamily="34" charset="0"/>
              <a:buChar char="•"/>
            </a:pPr>
            <a:r>
              <a:rPr lang="en-GB" dirty="0"/>
              <a:t>Upstream capacity – it was agreed that pro </a:t>
            </a:r>
            <a:r>
              <a:rPr lang="en-GB" dirty="0" err="1"/>
              <a:t>tem</a:t>
            </a:r>
            <a:r>
              <a:rPr lang="en-GB" dirty="0"/>
              <a:t> the existing treatment of this in the standard application form remains appropriate as a basis for the discussion on this topic which DNOs and developers need to have.</a:t>
            </a:r>
          </a:p>
          <a:p>
            <a:pPr marL="350838" lvl="1" indent="-342900">
              <a:buFont typeface="Arial" panose="020B0604020202020204" pitchFamily="34" charset="0"/>
              <a:buChar char="•"/>
            </a:pPr>
            <a:r>
              <a:rPr lang="en-GB" dirty="0"/>
              <a:t>Reactive power operating requirements – the DNOs’ proposals for modifying the SAF to capture developers’ initial views as a prompt for appropriate design discussions was accepted by stakeholders, noting that restrictions on VAr flows might be needed to be included in the connexion agreement.</a:t>
            </a:r>
          </a:p>
          <a:p>
            <a:pPr marL="350838" lvl="1" indent="-342900">
              <a:buFont typeface="Arial" panose="020B0604020202020204" pitchFamily="34" charset="0"/>
              <a:buChar char="•"/>
            </a:pPr>
            <a:r>
              <a:rPr lang="en-GB" dirty="0"/>
              <a:t>Simultaneous battery operation and resultant voltage changes – DNOs agreed to give this more thought.</a:t>
            </a:r>
          </a:p>
          <a:p>
            <a:pPr marL="350838" lvl="1" indent="-342900">
              <a:buFont typeface="Arial" panose="020B0604020202020204" pitchFamily="34" charset="0"/>
              <a:buChar char="•"/>
            </a:pPr>
            <a:r>
              <a:rPr lang="en-GB" dirty="0"/>
              <a:t>Voltage control approach – agreed that again pro </a:t>
            </a:r>
            <a:r>
              <a:rPr lang="en-GB" dirty="0" err="1"/>
              <a:t>tem</a:t>
            </a:r>
            <a:r>
              <a:rPr lang="en-GB" dirty="0"/>
              <a:t> this needs to be approached bilaterally as each DNO, and even networks within a DNO, have different historic design approaches and needs.</a:t>
            </a:r>
          </a:p>
          <a:p>
            <a:r>
              <a:rPr lang="en-GB" dirty="0"/>
              <a:t>Next meeting to be scheduled for 13 April 2022</a:t>
            </a:r>
          </a:p>
        </p:txBody>
      </p:sp>
      <p:sp>
        <p:nvSpPr>
          <p:cNvPr id="4" name="Slide Number Placeholder 3">
            <a:extLst>
              <a:ext uri="{FF2B5EF4-FFF2-40B4-BE49-F238E27FC236}">
                <a16:creationId xmlns:a16="http://schemas.microsoft.com/office/drawing/2014/main" id="{CA43B56D-291E-42F1-BBC1-98BF0F86FAA1}"/>
              </a:ext>
            </a:extLst>
          </p:cNvPr>
          <p:cNvSpPr>
            <a:spLocks noGrp="1"/>
          </p:cNvSpPr>
          <p:nvPr>
            <p:ph type="sldNum" sz="quarter" idx="12"/>
          </p:nvPr>
        </p:nvSpPr>
        <p:spPr/>
        <p:txBody>
          <a:bodyPr/>
          <a:lstStyle/>
          <a:p>
            <a:fld id="{98FF217E-B86F-EA42-9607-BE163228A213}" type="slidenum">
              <a:rPr lang="en-GB" smtClean="0"/>
              <a:pPr/>
              <a:t>6</a:t>
            </a:fld>
            <a:endParaRPr lang="en-GB"/>
          </a:p>
        </p:txBody>
      </p:sp>
    </p:spTree>
    <p:extLst>
      <p:ext uri="{BB962C8B-B14F-4D97-AF65-F5344CB8AC3E}">
        <p14:creationId xmlns:p14="http://schemas.microsoft.com/office/powerpoint/2010/main" val="19851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6AA9-F8BD-4DAF-832B-5B6208DB64B5}"/>
              </a:ext>
            </a:extLst>
          </p:cNvPr>
          <p:cNvSpPr>
            <a:spLocks noGrp="1"/>
          </p:cNvSpPr>
          <p:nvPr>
            <p:ph type="ctrTitle"/>
          </p:nvPr>
        </p:nvSpPr>
        <p:spPr/>
        <p:txBody>
          <a:bodyPr/>
          <a:lstStyle/>
          <a:p>
            <a:r>
              <a:rPr lang="en-GB" dirty="0"/>
              <a:t>Special Interest Session on Modelling and Simulations</a:t>
            </a:r>
          </a:p>
        </p:txBody>
      </p:sp>
      <p:sp>
        <p:nvSpPr>
          <p:cNvPr id="3" name="Slide Number Placeholder 2">
            <a:extLst>
              <a:ext uri="{FF2B5EF4-FFF2-40B4-BE49-F238E27FC236}">
                <a16:creationId xmlns:a16="http://schemas.microsoft.com/office/drawing/2014/main" id="{37EDC2C5-F8C6-4681-8E95-EF2615D7C7B7}"/>
              </a:ext>
            </a:extLst>
          </p:cNvPr>
          <p:cNvSpPr>
            <a:spLocks noGrp="1"/>
          </p:cNvSpPr>
          <p:nvPr>
            <p:ph type="sldNum" sz="quarter" idx="12"/>
          </p:nvPr>
        </p:nvSpPr>
        <p:spPr/>
        <p:txBody>
          <a:bodyPr/>
          <a:lstStyle/>
          <a:p>
            <a:fld id="{98FF217E-B86F-EA42-9607-BE163228A213}" type="slidenum">
              <a:rPr lang="en-GB" smtClean="0"/>
              <a:t>7</a:t>
            </a:fld>
            <a:endParaRPr lang="en-GB"/>
          </a:p>
        </p:txBody>
      </p:sp>
    </p:spTree>
    <p:extLst>
      <p:ext uri="{BB962C8B-B14F-4D97-AF65-F5344CB8AC3E}">
        <p14:creationId xmlns:p14="http://schemas.microsoft.com/office/powerpoint/2010/main" val="338765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D7ABF-2EA8-45C2-8B7E-0EC41A5C4818}"/>
              </a:ext>
            </a:extLst>
          </p:cNvPr>
          <p:cNvSpPr>
            <a:spLocks noGrp="1"/>
          </p:cNvSpPr>
          <p:nvPr>
            <p:ph type="title"/>
          </p:nvPr>
        </p:nvSpPr>
        <p:spPr/>
        <p:txBody>
          <a:bodyPr/>
          <a:lstStyle/>
          <a:p>
            <a:r>
              <a:rPr lang="en-GB" dirty="0"/>
              <a:t>Modelling and Simulations</a:t>
            </a:r>
          </a:p>
        </p:txBody>
      </p:sp>
      <p:sp>
        <p:nvSpPr>
          <p:cNvPr id="3" name="Content Placeholder 2">
            <a:extLst>
              <a:ext uri="{FF2B5EF4-FFF2-40B4-BE49-F238E27FC236}">
                <a16:creationId xmlns:a16="http://schemas.microsoft.com/office/drawing/2014/main" id="{9DEC0ABB-6192-4D0B-8F52-166C8348D967}"/>
              </a:ext>
            </a:extLst>
          </p:cNvPr>
          <p:cNvSpPr>
            <a:spLocks noGrp="1"/>
          </p:cNvSpPr>
          <p:nvPr>
            <p:ph idx="1"/>
          </p:nvPr>
        </p:nvSpPr>
        <p:spPr/>
        <p:txBody>
          <a:bodyPr/>
          <a:lstStyle/>
          <a:p>
            <a:r>
              <a:rPr lang="en-GB" dirty="0"/>
              <a:t>The outcomes of the special interest session held on 18 November were fed back to the DER last Technical Forum (30/11/21.)</a:t>
            </a:r>
          </a:p>
          <a:p>
            <a:r>
              <a:rPr lang="en-GB" dirty="0"/>
              <a:t>Having reviewed the discussions, DNOs are not sure there is any need for further plenary follow up at this time.</a:t>
            </a:r>
          </a:p>
          <a:p>
            <a:r>
              <a:rPr lang="en-GB" dirty="0"/>
              <a:t>There were two outstanding issues:</a:t>
            </a:r>
          </a:p>
          <a:p>
            <a:pPr marL="350838" lvl="1" indent="-342900">
              <a:buFont typeface="Arial" panose="020B0604020202020204" pitchFamily="34" charset="0"/>
              <a:buChar char="•"/>
            </a:pPr>
            <a:r>
              <a:rPr lang="en-GB" dirty="0"/>
              <a:t>the extent to which CIM might be a solution to some/most of the interoperability problems – but this is a developing area, not least with Ofgem – so progress will follow the external timetable.</a:t>
            </a:r>
          </a:p>
          <a:p>
            <a:pPr marL="350838" lvl="1" indent="-342900">
              <a:buFont typeface="Arial" panose="020B0604020202020204" pitchFamily="34" charset="0"/>
              <a:buChar char="•"/>
            </a:pPr>
            <a:r>
              <a:rPr lang="en-GB" dirty="0"/>
              <a:t>What to do when both NGESO and the DNO need models – in different software.  Having reviewed the legal underpinnings, pro </a:t>
            </a:r>
            <a:r>
              <a:rPr lang="en-GB" dirty="0" err="1"/>
              <a:t>tem</a:t>
            </a:r>
            <a:r>
              <a:rPr lang="en-GB" dirty="0"/>
              <a:t> there does not seem to be any obvious solution other than discussion/negotiation on a case by case basis as both network licensees are entitled to models in their designated software.</a:t>
            </a:r>
          </a:p>
        </p:txBody>
      </p:sp>
      <p:sp>
        <p:nvSpPr>
          <p:cNvPr id="4" name="Slide Number Placeholder 3">
            <a:extLst>
              <a:ext uri="{FF2B5EF4-FFF2-40B4-BE49-F238E27FC236}">
                <a16:creationId xmlns:a16="http://schemas.microsoft.com/office/drawing/2014/main" id="{18D3E9AA-533E-4860-BEA3-4667AC5325B3}"/>
              </a:ext>
            </a:extLst>
          </p:cNvPr>
          <p:cNvSpPr>
            <a:spLocks noGrp="1"/>
          </p:cNvSpPr>
          <p:nvPr>
            <p:ph type="sldNum" sz="quarter" idx="12"/>
          </p:nvPr>
        </p:nvSpPr>
        <p:spPr/>
        <p:txBody>
          <a:bodyPr/>
          <a:lstStyle/>
          <a:p>
            <a:fld id="{98FF217E-B86F-EA42-9607-BE163228A213}" type="slidenum">
              <a:rPr lang="en-GB" smtClean="0"/>
              <a:pPr/>
              <a:t>8</a:t>
            </a:fld>
            <a:endParaRPr lang="en-GB"/>
          </a:p>
        </p:txBody>
      </p:sp>
    </p:spTree>
    <p:extLst>
      <p:ext uri="{BB962C8B-B14F-4D97-AF65-F5344CB8AC3E}">
        <p14:creationId xmlns:p14="http://schemas.microsoft.com/office/powerpoint/2010/main" val="322225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6360-8509-4620-AF0E-26F3FC661216}"/>
              </a:ext>
            </a:extLst>
          </p:cNvPr>
          <p:cNvSpPr>
            <a:spLocks noGrp="1"/>
          </p:cNvSpPr>
          <p:nvPr>
            <p:ph type="ctrTitle"/>
          </p:nvPr>
        </p:nvSpPr>
        <p:spPr/>
        <p:txBody>
          <a:bodyPr/>
          <a:lstStyle/>
          <a:p>
            <a:r>
              <a:rPr lang="en-GB" dirty="0"/>
              <a:t>New Issue</a:t>
            </a:r>
          </a:p>
        </p:txBody>
      </p:sp>
      <p:sp>
        <p:nvSpPr>
          <p:cNvPr id="3" name="Slide Number Placeholder 2">
            <a:extLst>
              <a:ext uri="{FF2B5EF4-FFF2-40B4-BE49-F238E27FC236}">
                <a16:creationId xmlns:a16="http://schemas.microsoft.com/office/drawing/2014/main" id="{6DCD949B-88A2-4D7E-BF70-8AD6775B56D3}"/>
              </a:ext>
            </a:extLst>
          </p:cNvPr>
          <p:cNvSpPr>
            <a:spLocks noGrp="1"/>
          </p:cNvSpPr>
          <p:nvPr>
            <p:ph type="sldNum" sz="quarter" idx="12"/>
          </p:nvPr>
        </p:nvSpPr>
        <p:spPr/>
        <p:txBody>
          <a:bodyPr/>
          <a:lstStyle/>
          <a:p>
            <a:fld id="{98FF217E-B86F-EA42-9607-BE163228A213}" type="slidenum">
              <a:rPr lang="en-GB" smtClean="0"/>
              <a:t>9</a:t>
            </a:fld>
            <a:endParaRPr lang="en-GB"/>
          </a:p>
        </p:txBody>
      </p:sp>
    </p:spTree>
    <p:extLst>
      <p:ext uri="{BB962C8B-B14F-4D97-AF65-F5344CB8AC3E}">
        <p14:creationId xmlns:p14="http://schemas.microsoft.com/office/powerpoint/2010/main" val="262284965"/>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 new</Template>
  <TotalTime>3604</TotalTime>
  <Words>7632</Words>
  <Application>Microsoft Office PowerPoint</Application>
  <PresentationFormat>Widescreen</PresentationFormat>
  <Paragraphs>606</Paragraphs>
  <Slides>54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Segoe UI</vt:lpstr>
      <vt:lpstr>Segoe UI Semibold</vt:lpstr>
      <vt:lpstr>Symbol</vt:lpstr>
      <vt:lpstr>System Font Regular</vt:lpstr>
      <vt:lpstr>Office Theme</vt:lpstr>
      <vt:lpstr>DER Technical Forum</vt:lpstr>
      <vt:lpstr>Welcome, Housekeeping and Introductions</vt:lpstr>
      <vt:lpstr>Agenda</vt:lpstr>
      <vt:lpstr>Digitalization of Connections</vt:lpstr>
      <vt:lpstr>Battery Energy Storage Systems</vt:lpstr>
      <vt:lpstr>BESS discussion session</vt:lpstr>
      <vt:lpstr>Special Interest Session on Modelling and Simulations</vt:lpstr>
      <vt:lpstr>Modelling and Simulations</vt:lpstr>
      <vt:lpstr>New Issue</vt:lpstr>
      <vt:lpstr>New Issue</vt:lpstr>
      <vt:lpstr>Previous Issues</vt:lpstr>
      <vt:lpstr>Outstanding Issues - 1.</vt:lpstr>
      <vt:lpstr>Outstanding Issues - 2.</vt:lpstr>
      <vt:lpstr>Outstanding Issues - 3.</vt:lpstr>
      <vt:lpstr>Registered Capacity and Maximum Capacity: Principles</vt:lpstr>
      <vt:lpstr>Registered Capacity and Maximum Capacity: Factors</vt:lpstr>
      <vt:lpstr>Registered Capacity and Reactive Capability</vt:lpstr>
      <vt:lpstr>Current Definition: Registered Capacity</vt:lpstr>
      <vt:lpstr>Losses due to Impedance between Inverters and Connection Point need to be accounted for (1/3)</vt:lpstr>
      <vt:lpstr>Losses due to Impedance between Inverters and Connection Point need to be accounted for (2/3)</vt:lpstr>
      <vt:lpstr>Losses due to Impedance between Inverters and Connection Point need to be accounted for (3/3)</vt:lpstr>
      <vt:lpstr>How to approach inverter sizing – example 40 MW desired output</vt:lpstr>
      <vt:lpstr>Ratings for 40MW desired export at 0.98pf</vt:lpstr>
      <vt:lpstr>Representation on circle diagram (for the connection point)</vt:lpstr>
      <vt:lpstr>Connection Contract for the 40 MW example</vt:lpstr>
      <vt:lpstr>Registered Capacity – proposed note for guides</vt:lpstr>
      <vt:lpstr>Examples of RCs of PGMs and Facilities, including where there is demand in the Facility.</vt:lpstr>
      <vt:lpstr>PPM and SPGM</vt:lpstr>
      <vt:lpstr>PPM, SPGM and load</vt:lpstr>
      <vt:lpstr>PPM and storage</vt:lpstr>
      <vt:lpstr>PPM and storage; PGM output limited</vt:lpstr>
      <vt:lpstr>PPM and storage; PGF export limited</vt:lpstr>
      <vt:lpstr>PPM, demand and storage; PGF export limited</vt:lpstr>
      <vt:lpstr>Outstanding Issues - 4.</vt:lpstr>
      <vt:lpstr>Outstanding Issues – 5.</vt:lpstr>
      <vt:lpstr>Outstanding Issues – 6.</vt:lpstr>
      <vt:lpstr>Outstanding Issues – 7.</vt:lpstr>
      <vt:lpstr>Outstanding Issues – 8.</vt:lpstr>
      <vt:lpstr>Outstanding Issues – 9.</vt:lpstr>
      <vt:lpstr>Update on G100 and Fast Track</vt:lpstr>
      <vt:lpstr>G100 and Fast Track</vt:lpstr>
      <vt:lpstr>GC0117</vt:lpstr>
      <vt:lpstr>Grid Code Modification Proposal GC0117</vt:lpstr>
      <vt:lpstr>GC0148 Emergency and Restoration</vt:lpstr>
      <vt:lpstr>Distributed Restart Project -1</vt:lpstr>
      <vt:lpstr>Distributed Restart Project - 2</vt:lpstr>
      <vt:lpstr>EU Developments</vt:lpstr>
      <vt:lpstr>EU developments</vt:lpstr>
      <vt:lpstr>Distribution Code Compliance</vt:lpstr>
      <vt:lpstr>Distribution Code Compliance</vt:lpstr>
      <vt:lpstr>Wrap up:</vt:lpstr>
      <vt:lpstr>Minutes of previous meeting and actions</vt:lpstr>
      <vt:lpstr>AOB and 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Technical Forum</dc:title>
  <dc:creator>Mike Kay</dc:creator>
  <cp:lastModifiedBy>Mike Kay</cp:lastModifiedBy>
  <cp:revision>64</cp:revision>
  <dcterms:created xsi:type="dcterms:W3CDTF">2020-11-02T12:06:14Z</dcterms:created>
  <dcterms:modified xsi:type="dcterms:W3CDTF">2022-02-24T10:00:45Z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