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4">
  <p:sldMasterIdLst>
    <p:sldMasterId id="2147483648" r:id="rId4"/>
  </p:sldMasterIdLst>
  <p:notesMasterIdLst>
    <p:notesMasterId r:id="rId60"/>
  </p:notesMasterIdLst>
  <p:handoutMasterIdLst>
    <p:handoutMasterId r:id="rId61"/>
  </p:handoutMasterIdLst>
  <p:sldIdLst>
    <p:sldId id="261" r:id="rId5"/>
    <p:sldId id="273" r:id="rId6"/>
    <p:sldId id="264" r:id="rId7"/>
    <p:sldId id="382" r:id="rId8"/>
    <p:sldId id="383" r:id="rId9"/>
    <p:sldId id="409" r:id="rId10"/>
    <p:sldId id="410" r:id="rId11"/>
    <p:sldId id="411" r:id="rId12"/>
    <p:sldId id="419" r:id="rId13"/>
    <p:sldId id="420" r:id="rId14"/>
    <p:sldId id="424" r:id="rId15"/>
    <p:sldId id="421" r:id="rId16"/>
    <p:sldId id="422" r:id="rId17"/>
    <p:sldId id="423" r:id="rId18"/>
    <p:sldId id="425" r:id="rId19"/>
    <p:sldId id="412" r:id="rId20"/>
    <p:sldId id="293" r:id="rId21"/>
    <p:sldId id="413" r:id="rId22"/>
    <p:sldId id="406" r:id="rId23"/>
    <p:sldId id="332" r:id="rId24"/>
    <p:sldId id="395" r:id="rId25"/>
    <p:sldId id="396" r:id="rId26"/>
    <p:sldId id="414" r:id="rId27"/>
    <p:sldId id="398" r:id="rId28"/>
    <p:sldId id="415" r:id="rId29"/>
    <p:sldId id="374" r:id="rId30"/>
    <p:sldId id="306" r:id="rId31"/>
    <p:sldId id="417" r:id="rId32"/>
    <p:sldId id="418" r:id="rId33"/>
    <p:sldId id="377" r:id="rId34"/>
    <p:sldId id="416" r:id="rId35"/>
    <p:sldId id="355" r:id="rId36"/>
    <p:sldId id="356" r:id="rId37"/>
    <p:sldId id="362" r:id="rId38"/>
    <p:sldId id="359" r:id="rId39"/>
    <p:sldId id="363" r:id="rId40"/>
    <p:sldId id="361" r:id="rId41"/>
    <p:sldId id="360" r:id="rId42"/>
    <p:sldId id="358" r:id="rId43"/>
    <p:sldId id="292" r:id="rId44"/>
    <p:sldId id="346" r:id="rId45"/>
    <p:sldId id="347" r:id="rId46"/>
    <p:sldId id="427" r:id="rId47"/>
    <p:sldId id="426" r:id="rId48"/>
    <p:sldId id="351" r:id="rId49"/>
    <p:sldId id="352" r:id="rId50"/>
    <p:sldId id="353" r:id="rId51"/>
    <p:sldId id="397" r:id="rId52"/>
    <p:sldId id="343" r:id="rId53"/>
    <p:sldId id="404" r:id="rId54"/>
    <p:sldId id="405" r:id="rId55"/>
    <p:sldId id="304" r:id="rId56"/>
    <p:sldId id="302" r:id="rId57"/>
    <p:sldId id="291" r:id="rId58"/>
    <p:sldId id="277"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Dunk" initials="MD" lastIdx="2" clrIdx="0">
    <p:extLst>
      <p:ext uri="{19B8F6BF-5375-455C-9EA6-DF929625EA0E}">
        <p15:presenceInfo xmlns:p15="http://schemas.microsoft.com/office/powerpoint/2012/main" userId="S::mark.dunk@energynetworks.org::1429e3c6-77ce-47b3-ab38-2284b33037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8E"/>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3539"/>
  </p:normalViewPr>
  <p:slideViewPr>
    <p:cSldViewPr snapToGrid="0" snapToObjects="1">
      <p:cViewPr varScale="1">
        <p:scale>
          <a:sx n="127" d="100"/>
          <a:sy n="127" d="100"/>
        </p:scale>
        <p:origin x="144" y="270"/>
      </p:cViewPr>
      <p:guideLst/>
    </p:cSldViewPr>
  </p:slideViewPr>
  <p:notesTextViewPr>
    <p:cViewPr>
      <p:scale>
        <a:sx n="3" d="2"/>
        <a:sy n="3" d="2"/>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handoutMaster" Target="handoutMasters/handoutMaster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Kay" userId="5aeaeaa7-bb78-45df-b221-64a5a1bbd7b6" providerId="ADAL" clId="{8C4574E9-A607-4577-8DE2-F5D988B5703F}"/>
    <pc:docChg chg="modSld">
      <pc:chgData name="Mike Kay" userId="5aeaeaa7-bb78-45df-b221-64a5a1bbd7b6" providerId="ADAL" clId="{8C4574E9-A607-4577-8DE2-F5D988B5703F}" dt="2021-11-30T11:56:52.406" v="39" actId="6549"/>
      <pc:docMkLst>
        <pc:docMk/>
      </pc:docMkLst>
      <pc:sldChg chg="modSp mod">
        <pc:chgData name="Mike Kay" userId="5aeaeaa7-bb78-45df-b221-64a5a1bbd7b6" providerId="ADAL" clId="{8C4574E9-A607-4577-8DE2-F5D988B5703F}" dt="2021-11-30T11:56:52.406" v="39" actId="6549"/>
        <pc:sldMkLst>
          <pc:docMk/>
          <pc:sldMk cId="2110050166" sldId="352"/>
        </pc:sldMkLst>
        <pc:spChg chg="mod">
          <ac:chgData name="Mike Kay" userId="5aeaeaa7-bb78-45df-b221-64a5a1bbd7b6" providerId="ADAL" clId="{8C4574E9-A607-4577-8DE2-F5D988B5703F}" dt="2021-11-30T11:56:52.406" v="39" actId="6549"/>
          <ac:spMkLst>
            <pc:docMk/>
            <pc:sldMk cId="2110050166" sldId="352"/>
            <ac:spMk id="3" creationId="{F9D88101-3D7B-46FB-8442-6A27DB8967E0}"/>
          </ac:spMkLst>
        </pc:spChg>
      </pc:sldChg>
      <pc:sldChg chg="modSp mod">
        <pc:chgData name="Mike Kay" userId="5aeaeaa7-bb78-45df-b221-64a5a1bbd7b6" providerId="ADAL" clId="{8C4574E9-A607-4577-8DE2-F5D988B5703F}" dt="2021-11-30T05:57:13.675" v="38" actId="20577"/>
        <pc:sldMkLst>
          <pc:docMk/>
          <pc:sldMk cId="3734809786" sldId="426"/>
        </pc:sldMkLst>
        <pc:spChg chg="mod">
          <ac:chgData name="Mike Kay" userId="5aeaeaa7-bb78-45df-b221-64a5a1bbd7b6" providerId="ADAL" clId="{8C4574E9-A607-4577-8DE2-F5D988B5703F}" dt="2021-11-30T05:57:13.675" v="38" actId="20577"/>
          <ac:spMkLst>
            <pc:docMk/>
            <pc:sldMk cId="3734809786" sldId="426"/>
            <ac:spMk id="3" creationId="{9F4DFA58-6BBD-48C4-BF25-AFA6EE48DE0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11/30/2021</a:t>
            </a:fld>
            <a:endParaRPr lang="en-GB"/>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11/30/2021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ms.microsoft.com/l/meetup-join/19%3ameeting_OWViYmZjMTUtNjFiZS00YjYwLWI0ZDctYjA3YzYxYjQ0YWYy%40thread.v2/0?context=%7b%22Tid%22%3a%2256e903da-abd8-49e7-9fc1-bbca8648c565%22%2c%22Oid%22%3a%2227bff9ba-64e9-43e9-8a5c-085905bcefee%22%7d" TargetMode="External"/><Relationship Id="rId2" Type="http://schemas.openxmlformats.org/officeDocument/2006/relationships/image" Target="../media/image6.jpg"/><Relationship Id="rId1" Type="http://schemas.openxmlformats.org/officeDocument/2006/relationships/slideLayout" Target="../slideLayouts/slideLayout1.xml"/><Relationship Id="rId4" Type="http://schemas.openxmlformats.org/officeDocument/2006/relationships/hyperlink" Target="tel:+442038555885,,989448599# "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hyperlink" Target="https://www.energynetworks.org/operating-the-networks/managing-cyber-security"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E3075F2-F49F-8A48-8834-BEAEC3932C06}"/>
              </a:ext>
            </a:extLst>
          </p:cNvPr>
          <p:cNvPicPr>
            <a:picLocks noGrp="1" noChangeAspect="1"/>
          </p:cNvPicPr>
          <p:nvPr>
            <p:ph type="pic" sz="quarter" idx="13"/>
          </p:nvPr>
        </p:nvPicPr>
        <p:blipFill rotWithShape="1">
          <a:blip r:embed="rId2"/>
          <a:srcRect l="1501" t="1497"/>
          <a:stretch/>
        </p:blipFill>
        <p:spPr>
          <a:xfrm>
            <a:off x="0" y="0"/>
            <a:ext cx="12192000" cy="6090096"/>
          </a:xfrm>
        </p:spPr>
      </p:pic>
      <p:sp>
        <p:nvSpPr>
          <p:cNvPr id="3" name="Title 2">
            <a:extLst>
              <a:ext uri="{FF2B5EF4-FFF2-40B4-BE49-F238E27FC236}">
                <a16:creationId xmlns:a16="http://schemas.microsoft.com/office/drawing/2014/main" id="{40BBC57E-05AA-7247-9822-A00A03EFA81C}"/>
              </a:ext>
            </a:extLst>
          </p:cNvPr>
          <p:cNvSpPr>
            <a:spLocks noGrp="1"/>
          </p:cNvSpPr>
          <p:nvPr>
            <p:ph type="ctrTitle"/>
          </p:nvPr>
        </p:nvSpPr>
        <p:spPr/>
        <p:txBody>
          <a:bodyPr/>
          <a:lstStyle/>
          <a:p>
            <a:r>
              <a:rPr lang="en-GB" dirty="0"/>
              <a:t>DER Technical Forum</a:t>
            </a:r>
          </a:p>
        </p:txBody>
      </p:sp>
      <p:sp>
        <p:nvSpPr>
          <p:cNvPr id="5" name="Slide Number Placeholder 4">
            <a:extLst>
              <a:ext uri="{FF2B5EF4-FFF2-40B4-BE49-F238E27FC236}">
                <a16:creationId xmlns:a16="http://schemas.microsoft.com/office/drawing/2014/main" id="{CE60AD14-BB1C-6543-9305-C38C54BD1539}"/>
              </a:ext>
            </a:extLst>
          </p:cNvPr>
          <p:cNvSpPr>
            <a:spLocks noGrp="1"/>
          </p:cNvSpPr>
          <p:nvPr>
            <p:ph type="sldNum" sz="quarter" idx="12"/>
          </p:nvPr>
        </p:nvSpPr>
        <p:spPr/>
        <p:txBody>
          <a:bodyPr/>
          <a:lstStyle/>
          <a:p>
            <a:fld id="{98FF217E-B86F-EA42-9607-BE163228A213}" type="slidenum">
              <a:rPr lang="en-GB"/>
              <a:t>1</a:t>
            </a:fld>
            <a:endParaRPr lang="en-GB"/>
          </a:p>
        </p:txBody>
      </p:sp>
      <p:sp>
        <p:nvSpPr>
          <p:cNvPr id="6" name="Text Placeholder 5">
            <a:extLst>
              <a:ext uri="{FF2B5EF4-FFF2-40B4-BE49-F238E27FC236}">
                <a16:creationId xmlns:a16="http://schemas.microsoft.com/office/drawing/2014/main" id="{6D5B8EE3-5227-2A4E-B9D8-702B57062CD7}"/>
              </a:ext>
            </a:extLst>
          </p:cNvPr>
          <p:cNvSpPr>
            <a:spLocks noGrp="1"/>
          </p:cNvSpPr>
          <p:nvPr>
            <p:ph type="body" sz="quarter" idx="14"/>
          </p:nvPr>
        </p:nvSpPr>
        <p:spPr/>
        <p:txBody>
          <a:bodyPr/>
          <a:lstStyle/>
          <a:p>
            <a:endParaRPr lang="en-GB"/>
          </a:p>
        </p:txBody>
      </p:sp>
      <p:sp>
        <p:nvSpPr>
          <p:cNvPr id="7" name="Text Placeholder 6">
            <a:extLst>
              <a:ext uri="{FF2B5EF4-FFF2-40B4-BE49-F238E27FC236}">
                <a16:creationId xmlns:a16="http://schemas.microsoft.com/office/drawing/2014/main" id="{B10E0A52-9793-B34B-B117-98F3220C83F1}"/>
              </a:ext>
            </a:extLst>
          </p:cNvPr>
          <p:cNvSpPr>
            <a:spLocks noGrp="1"/>
          </p:cNvSpPr>
          <p:nvPr>
            <p:ph type="body" sz="quarter" idx="15"/>
          </p:nvPr>
        </p:nvSpPr>
        <p:spPr>
          <a:xfrm>
            <a:off x="719999" y="4392607"/>
            <a:ext cx="4303713" cy="1219076"/>
          </a:xfrm>
        </p:spPr>
        <p:txBody>
          <a:bodyPr/>
          <a:lstStyle/>
          <a:p>
            <a:r>
              <a:rPr lang="en-GB" dirty="0"/>
              <a:t>30 November</a:t>
            </a:r>
          </a:p>
          <a:p>
            <a:r>
              <a:rPr lang="en-GB" dirty="0"/>
              <a:t>10:00 start</a:t>
            </a:r>
          </a:p>
        </p:txBody>
      </p:sp>
      <p:sp>
        <p:nvSpPr>
          <p:cNvPr id="2" name="Rectangle 1">
            <a:extLst>
              <a:ext uri="{FF2B5EF4-FFF2-40B4-BE49-F238E27FC236}">
                <a16:creationId xmlns:a16="http://schemas.microsoft.com/office/drawing/2014/main" id="{1D7A99B0-CE55-436A-8C1E-96E9D68DA779}"/>
              </a:ext>
            </a:extLst>
          </p:cNvPr>
          <p:cNvSpPr>
            <a:spLocks noChangeArrowheads="1"/>
          </p:cNvSpPr>
          <p:nvPr/>
        </p:nvSpPr>
        <p:spPr bwMode="auto">
          <a:xfrm>
            <a:off x="287167" y="287365"/>
            <a:ext cx="3518912"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Microsoft Teams meeting</a:t>
            </a:r>
            <a:r>
              <a:rPr kumimoji="0" lang="en-US"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Join on your computer or mobile app</a:t>
            </a:r>
            <a:r>
              <a:rPr kumimoji="0" lang="en-US" altLang="en-US" sz="1100" b="1"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bg1"/>
                </a:solidFill>
                <a:effectLst/>
                <a:latin typeface="Segoe UI Semibold" panose="020B0702040204020203" pitchFamily="34" charset="0"/>
                <a:ea typeface="Calibri" panose="020F0502020204030204" pitchFamily="34" charset="0"/>
                <a:cs typeface="Segoe UI Semibold" panose="020B0702040204020203" pitchFamily="34" charset="0"/>
                <a:hlinkClick r:id="rId3">
                  <a:extLst>
                    <a:ext uri="{A12FA001-AC4F-418D-AE19-62706E023703}">
                      <ahyp:hlinkClr xmlns:ahyp="http://schemas.microsoft.com/office/drawing/2018/hyperlinkcolor" val="tx"/>
                    </a:ext>
                  </a:extLst>
                </a:hlinkClick>
              </a:rPr>
              <a:t>Click here to join the meeting</a:t>
            </a:r>
            <a:r>
              <a:rPr kumimoji="0" lang="en-US"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Or call in (audio only)</a:t>
            </a:r>
            <a:r>
              <a:rPr kumimoji="0" lang="en-US"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hlinkClick r:id="rId4">
                  <a:extLst>
                    <a:ext uri="{A12FA001-AC4F-418D-AE19-62706E023703}">
                      <ahyp:hlinkClr xmlns:ahyp="http://schemas.microsoft.com/office/drawing/2018/hyperlinkcolor" val="tx"/>
                    </a:ext>
                  </a:extLst>
                </a:hlinkClick>
              </a:rPr>
              <a:t>+44 20 3855 5885,,989448599#</a:t>
            </a:r>
            <a:r>
              <a:rPr kumimoji="0" lang="en-US"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United Kingdom, London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Phone Conference ID: </a:t>
            </a:r>
            <a:r>
              <a:rPr kumimoji="0" lang="en-US" altLang="en-US" sz="12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989 448 599# </a:t>
            </a:r>
            <a:endParaRPr kumimoji="0" lang="en-US" altLang="en-US" sz="1800" b="0" i="0" u="none" strike="noStrike" cap="none" normalizeH="0" baseline="0" dirty="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3591834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DF3B5-F0CA-486E-AD1D-AE9579272059}"/>
              </a:ext>
            </a:extLst>
          </p:cNvPr>
          <p:cNvSpPr>
            <a:spLocks noGrp="1"/>
          </p:cNvSpPr>
          <p:nvPr>
            <p:ph type="title"/>
          </p:nvPr>
        </p:nvSpPr>
        <p:spPr/>
        <p:txBody>
          <a:bodyPr/>
          <a:lstStyle/>
          <a:p>
            <a:r>
              <a:rPr lang="en-GB" dirty="0"/>
              <a:t>Electricity North West </a:t>
            </a:r>
          </a:p>
        </p:txBody>
      </p:sp>
      <p:graphicFrame>
        <p:nvGraphicFramePr>
          <p:cNvPr id="5" name="Content Placeholder 4">
            <a:extLst>
              <a:ext uri="{FF2B5EF4-FFF2-40B4-BE49-F238E27FC236}">
                <a16:creationId xmlns:a16="http://schemas.microsoft.com/office/drawing/2014/main" id="{DF19AA7B-E92C-43F0-BF99-93B629B8E0A9}"/>
              </a:ext>
            </a:extLst>
          </p:cNvPr>
          <p:cNvGraphicFramePr>
            <a:graphicFrameLocks noGrp="1"/>
          </p:cNvGraphicFramePr>
          <p:nvPr>
            <p:ph idx="1"/>
            <p:extLst>
              <p:ext uri="{D42A27DB-BD31-4B8C-83A1-F6EECF244321}">
                <p14:modId xmlns:p14="http://schemas.microsoft.com/office/powerpoint/2010/main" val="1896760434"/>
              </p:ext>
            </p:extLst>
          </p:nvPr>
        </p:nvGraphicFramePr>
        <p:xfrm>
          <a:off x="1190298" y="1786095"/>
          <a:ext cx="9827845" cy="2730500"/>
        </p:xfrm>
        <a:graphic>
          <a:graphicData uri="http://schemas.openxmlformats.org/drawingml/2006/table">
            <a:tbl>
              <a:tblPr firstRow="1" firstCol="1" bandRow="1">
                <a:tableStyleId>{5C22544A-7EE6-4342-B048-85BDC9FD1C3A}</a:tableStyleId>
              </a:tblPr>
              <a:tblGrid>
                <a:gridCol w="2069020">
                  <a:extLst>
                    <a:ext uri="{9D8B030D-6E8A-4147-A177-3AD203B41FA5}">
                      <a16:colId xmlns:a16="http://schemas.microsoft.com/office/drawing/2014/main" val="95924023"/>
                    </a:ext>
                  </a:extLst>
                </a:gridCol>
                <a:gridCol w="793635">
                  <a:extLst>
                    <a:ext uri="{9D8B030D-6E8A-4147-A177-3AD203B41FA5}">
                      <a16:colId xmlns:a16="http://schemas.microsoft.com/office/drawing/2014/main" val="361668370"/>
                    </a:ext>
                  </a:extLst>
                </a:gridCol>
                <a:gridCol w="793635">
                  <a:extLst>
                    <a:ext uri="{9D8B030D-6E8A-4147-A177-3AD203B41FA5}">
                      <a16:colId xmlns:a16="http://schemas.microsoft.com/office/drawing/2014/main" val="583846639"/>
                    </a:ext>
                  </a:extLst>
                </a:gridCol>
                <a:gridCol w="793635">
                  <a:extLst>
                    <a:ext uri="{9D8B030D-6E8A-4147-A177-3AD203B41FA5}">
                      <a16:colId xmlns:a16="http://schemas.microsoft.com/office/drawing/2014/main" val="746312691"/>
                    </a:ext>
                  </a:extLst>
                </a:gridCol>
                <a:gridCol w="793635">
                  <a:extLst>
                    <a:ext uri="{9D8B030D-6E8A-4147-A177-3AD203B41FA5}">
                      <a16:colId xmlns:a16="http://schemas.microsoft.com/office/drawing/2014/main" val="532914385"/>
                    </a:ext>
                  </a:extLst>
                </a:gridCol>
                <a:gridCol w="2370462">
                  <a:extLst>
                    <a:ext uri="{9D8B030D-6E8A-4147-A177-3AD203B41FA5}">
                      <a16:colId xmlns:a16="http://schemas.microsoft.com/office/drawing/2014/main" val="367266585"/>
                    </a:ext>
                  </a:extLst>
                </a:gridCol>
                <a:gridCol w="2213823">
                  <a:extLst>
                    <a:ext uri="{9D8B030D-6E8A-4147-A177-3AD203B41FA5}">
                      <a16:colId xmlns:a16="http://schemas.microsoft.com/office/drawing/2014/main" val="3848369270"/>
                    </a:ext>
                  </a:extLst>
                </a:gridCol>
              </a:tblGrid>
              <a:tr h="0">
                <a:tc rowSpan="2">
                  <a:txBody>
                    <a:bodyPr/>
                    <a:lstStyle/>
                    <a:p>
                      <a:pPr>
                        <a:spcBef>
                          <a:spcPts val="500"/>
                        </a:spcBef>
                        <a:spcAft>
                          <a:spcPts val="500"/>
                        </a:spcAft>
                      </a:pPr>
                      <a:r>
                        <a:rPr lang="en-GB" sz="1000" dirty="0">
                          <a:effectLst/>
                        </a:rPr>
                        <a:t>Package</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a:spcBef>
                          <a:spcPts val="500"/>
                        </a:spcBef>
                        <a:spcAft>
                          <a:spcPts val="500"/>
                        </a:spcAft>
                      </a:pPr>
                      <a:r>
                        <a:rPr lang="en-GB" sz="1000">
                          <a:effectLst/>
                        </a:rPr>
                        <a:t>Voltage level used at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spcBef>
                          <a:spcPts val="500"/>
                        </a:spcBef>
                        <a:spcAft>
                          <a:spcPts val="500"/>
                        </a:spcAft>
                      </a:pPr>
                      <a:r>
                        <a:rPr lang="en-GB" sz="1000">
                          <a:effectLst/>
                        </a:rPr>
                        <a:t>Compatible with?</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spcBef>
                          <a:spcPts val="500"/>
                        </a:spcBef>
                        <a:spcAft>
                          <a:spcPts val="500"/>
                        </a:spcAft>
                      </a:pPr>
                      <a:r>
                        <a:rPr lang="en-GB" sz="1000">
                          <a:effectLst/>
                        </a:rPr>
                        <a:t>Comments</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4649539"/>
                  </a:ext>
                </a:extLst>
              </a:tr>
              <a:tr h="0">
                <a:tc vMerge="1">
                  <a:txBody>
                    <a:bodyPr/>
                    <a:lstStyle/>
                    <a:p>
                      <a:endParaRPr lang="en-GB"/>
                    </a:p>
                  </a:txBody>
                  <a:tcPr/>
                </a:tc>
                <a:tc>
                  <a:txBody>
                    <a:bodyPr/>
                    <a:lstStyle/>
                    <a:p>
                      <a:pPr algn="ctr">
                        <a:spcBef>
                          <a:spcPts val="500"/>
                        </a:spcBef>
                        <a:spcAft>
                          <a:spcPts val="500"/>
                        </a:spcAft>
                      </a:pPr>
                      <a:r>
                        <a:rPr lang="en-GB" sz="1000">
                          <a:effectLst/>
                        </a:rPr>
                        <a:t>132kV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33kV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11kV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LV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886250596"/>
                  </a:ext>
                </a:extLst>
              </a:tr>
              <a:tr h="0">
                <a:tc>
                  <a:txBody>
                    <a:bodyPr/>
                    <a:lstStyle/>
                    <a:p>
                      <a:pPr>
                        <a:spcBef>
                          <a:spcPts val="500"/>
                        </a:spcBef>
                        <a:spcAft>
                          <a:spcPts val="500"/>
                        </a:spcAft>
                      </a:pPr>
                      <a:r>
                        <a:rPr lang="en-GB" sz="1000" dirty="0">
                          <a:effectLst/>
                        </a:rPr>
                        <a:t>IPSA (transitioning to v2.9)</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dirty="0">
                          <a:effectLst/>
                        </a:rPr>
                        <a:t>Y</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dirty="0">
                          <a:effectLst/>
                        </a:rPr>
                        <a:t>Y</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5000"/>
                        </a:lnSpc>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dirty="0">
                          <a:effectLst/>
                        </a:rPr>
                        <a:t>Imports alternative file formats</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5000"/>
                        </a:lnSpc>
                        <a:spcBef>
                          <a:spcPts val="500"/>
                        </a:spcBef>
                        <a:spcAft>
                          <a:spcPts val="500"/>
                        </a:spcAft>
                      </a:pPr>
                      <a:r>
                        <a:rPr lang="en-GB" sz="1000">
                          <a:effectLst/>
                        </a:rPr>
                        <a:t>Routinely used down to primary substation 11kV or 6.6kV bars</a:t>
                      </a:r>
                    </a:p>
                    <a:p>
                      <a:pPr>
                        <a:lnSpc>
                          <a:spcPct val="105000"/>
                        </a:lnSpc>
                        <a:spcBef>
                          <a:spcPts val="500"/>
                        </a:spcBef>
                        <a:spcAft>
                          <a:spcPts val="500"/>
                        </a:spcAft>
                      </a:pPr>
                      <a:r>
                        <a:rPr lang="en-GB" sz="1000">
                          <a:effectLst/>
                        </a:rPr>
                        <a:t>Used at 11kV, 6.6kV and LV for bespoke analysis and innovation projects.</a:t>
                      </a:r>
                    </a:p>
                    <a:p>
                      <a:pPr>
                        <a:spcBef>
                          <a:spcPts val="500"/>
                        </a:spcBef>
                        <a:spcAft>
                          <a:spcPts val="500"/>
                        </a:spcAft>
                      </a:pPr>
                      <a:r>
                        <a:rPr lang="en-GB" sz="1000">
                          <a:effectLst/>
                        </a:rPr>
                        <a:t>Some use of scripts for automation</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33039423"/>
                  </a:ext>
                </a:extLst>
              </a:tr>
              <a:tr h="0">
                <a:tc>
                  <a:txBody>
                    <a:bodyPr/>
                    <a:lstStyle/>
                    <a:p>
                      <a:pPr>
                        <a:lnSpc>
                          <a:spcPct val="105000"/>
                        </a:lnSpc>
                        <a:spcBef>
                          <a:spcPts val="600"/>
                        </a:spcBef>
                        <a:spcAft>
                          <a:spcPts val="600"/>
                        </a:spcAft>
                      </a:pPr>
                      <a:r>
                        <a:rPr lang="en-GB" sz="1000">
                          <a:effectLst/>
                        </a:rPr>
                        <a:t>Dinis</a:t>
                      </a:r>
                    </a:p>
                    <a:p>
                      <a:pPr>
                        <a:spcBef>
                          <a:spcPts val="500"/>
                        </a:spcBef>
                        <a:spcAft>
                          <a:spcPts val="500"/>
                        </a:spcAft>
                      </a:pPr>
                      <a:r>
                        <a:rPr lang="en-GB" sz="1000">
                          <a:effectLst/>
                        </a:rPr>
                        <a:t>V6.4.4</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dirty="0">
                          <a:effectLst/>
                        </a:rPr>
                        <a:t>Some software can import </a:t>
                      </a:r>
                      <a:r>
                        <a:rPr lang="en-GB" sz="1000" dirty="0" err="1">
                          <a:effectLst/>
                        </a:rPr>
                        <a:t>Dinis</a:t>
                      </a:r>
                      <a:r>
                        <a:rPr lang="en-GB" sz="1000" dirty="0">
                          <a:effectLst/>
                        </a:rPr>
                        <a:t> files but we don’t have the ability to import other formats into </a:t>
                      </a:r>
                      <a:r>
                        <a:rPr lang="en-GB" sz="1000" dirty="0" err="1">
                          <a:effectLst/>
                        </a:rPr>
                        <a:t>Dinis</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dirty="0">
                          <a:effectLst/>
                        </a:rPr>
                        <a:t>Primary substations are modelled with an equivalent source of upstream system fault infeed.</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73869879"/>
                  </a:ext>
                </a:extLst>
              </a:tr>
              <a:tr h="0">
                <a:tc>
                  <a:txBody>
                    <a:bodyPr/>
                    <a:lstStyle/>
                    <a:p>
                      <a:pPr>
                        <a:spcBef>
                          <a:spcPts val="500"/>
                        </a:spcBef>
                        <a:spcAft>
                          <a:spcPts val="500"/>
                        </a:spcAft>
                      </a:pPr>
                      <a:r>
                        <a:rPr lang="en-GB" sz="1000">
                          <a:effectLst/>
                        </a:rPr>
                        <a:t>GROND V11_ENW_MARCH_2021</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dirty="0">
                          <a:effectLst/>
                        </a:rPr>
                        <a:t>Although </a:t>
                      </a:r>
                      <a:r>
                        <a:rPr lang="en-GB" sz="1000" dirty="0" err="1">
                          <a:effectLst/>
                        </a:rPr>
                        <a:t>Dinis</a:t>
                      </a:r>
                      <a:r>
                        <a:rPr lang="en-GB" sz="1000" dirty="0">
                          <a:effectLst/>
                        </a:rPr>
                        <a:t> is the main planning tool for secondary networks, we use </a:t>
                      </a:r>
                      <a:r>
                        <a:rPr lang="en-GB" sz="1000" dirty="0" err="1">
                          <a:effectLst/>
                        </a:rPr>
                        <a:t>Grond</a:t>
                      </a:r>
                      <a:r>
                        <a:rPr lang="en-GB" sz="1000" dirty="0">
                          <a:effectLst/>
                        </a:rPr>
                        <a:t> for some 6.6/11kV network performance studies and protection studies</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56971297"/>
                  </a:ext>
                </a:extLst>
              </a:tr>
            </a:tbl>
          </a:graphicData>
        </a:graphic>
      </p:graphicFrame>
      <p:sp>
        <p:nvSpPr>
          <p:cNvPr id="4" name="Slide Number Placeholder 3">
            <a:extLst>
              <a:ext uri="{FF2B5EF4-FFF2-40B4-BE49-F238E27FC236}">
                <a16:creationId xmlns:a16="http://schemas.microsoft.com/office/drawing/2014/main" id="{8F3FF4DE-72F1-40EA-8C7E-48CBD771E6C4}"/>
              </a:ext>
            </a:extLst>
          </p:cNvPr>
          <p:cNvSpPr>
            <a:spLocks noGrp="1"/>
          </p:cNvSpPr>
          <p:nvPr>
            <p:ph type="sldNum" sz="quarter" idx="12"/>
          </p:nvPr>
        </p:nvSpPr>
        <p:spPr/>
        <p:txBody>
          <a:bodyPr/>
          <a:lstStyle/>
          <a:p>
            <a:fld id="{98FF217E-B86F-EA42-9607-BE163228A213}" type="slidenum">
              <a:rPr lang="en-GB" smtClean="0"/>
              <a:pPr/>
              <a:t>10</a:t>
            </a:fld>
            <a:endParaRPr lang="en-GB"/>
          </a:p>
        </p:txBody>
      </p:sp>
      <p:sp>
        <p:nvSpPr>
          <p:cNvPr id="7" name="TextBox 6">
            <a:extLst>
              <a:ext uri="{FF2B5EF4-FFF2-40B4-BE49-F238E27FC236}">
                <a16:creationId xmlns:a16="http://schemas.microsoft.com/office/drawing/2014/main" id="{AF58F654-8B72-4354-9D02-FF98CE65C9BF}"/>
              </a:ext>
            </a:extLst>
          </p:cNvPr>
          <p:cNvSpPr txBox="1"/>
          <p:nvPr/>
        </p:nvSpPr>
        <p:spPr>
          <a:xfrm>
            <a:off x="1120328" y="5760240"/>
            <a:ext cx="6094740" cy="246221"/>
          </a:xfrm>
          <a:prstGeom prst="rect">
            <a:avLst/>
          </a:prstGeom>
          <a:noFill/>
        </p:spPr>
        <p:txBody>
          <a:bodyPr wrap="square">
            <a:spAutoFit/>
          </a:bodyPr>
          <a:lstStyle/>
          <a:p>
            <a:r>
              <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rPr>
              <a:t>In these tables 11kV indicates any voltage above 1kV up to and including 20kV.  33kV includes 66kV</a:t>
            </a:r>
            <a:endParaRPr lang="en-GB" sz="1000" dirty="0"/>
          </a:p>
        </p:txBody>
      </p:sp>
    </p:spTree>
    <p:extLst>
      <p:ext uri="{BB962C8B-B14F-4D97-AF65-F5344CB8AC3E}">
        <p14:creationId xmlns:p14="http://schemas.microsoft.com/office/powerpoint/2010/main" val="1085009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BE1B5-896A-4BE8-9C6C-CEB468772C87}"/>
              </a:ext>
            </a:extLst>
          </p:cNvPr>
          <p:cNvSpPr>
            <a:spLocks noGrp="1"/>
          </p:cNvSpPr>
          <p:nvPr>
            <p:ph type="title"/>
          </p:nvPr>
        </p:nvSpPr>
        <p:spPr/>
        <p:txBody>
          <a:bodyPr/>
          <a:lstStyle/>
          <a:p>
            <a:r>
              <a:rPr lang="en-GB" dirty="0"/>
              <a:t>SPEN</a:t>
            </a:r>
          </a:p>
        </p:txBody>
      </p:sp>
      <p:sp>
        <p:nvSpPr>
          <p:cNvPr id="3" name="Content Placeholder 2">
            <a:extLst>
              <a:ext uri="{FF2B5EF4-FFF2-40B4-BE49-F238E27FC236}">
                <a16:creationId xmlns:a16="http://schemas.microsoft.com/office/drawing/2014/main" id="{52FB1D7A-59C6-48E5-B7C2-289B329B7193}"/>
              </a:ext>
            </a:extLst>
          </p:cNvPr>
          <p:cNvSpPr>
            <a:spLocks noGrp="1"/>
          </p:cNvSpPr>
          <p:nvPr>
            <p:ph idx="1"/>
          </p:nvPr>
        </p:nvSpPr>
        <p:spPr/>
        <p:txBody>
          <a:bodyPr/>
          <a:lstStyle/>
          <a:p>
            <a:r>
              <a:rPr lang="en-GB" dirty="0"/>
              <a:t>SP </a:t>
            </a:r>
            <a:r>
              <a:rPr lang="en-GB" dirty="0" err="1"/>
              <a:t>Manweb</a:t>
            </a:r>
            <a:endParaRPr lang="en-GB" dirty="0"/>
          </a:p>
          <a:p>
            <a:endParaRPr lang="en-GB" dirty="0"/>
          </a:p>
          <a:p>
            <a:endParaRPr lang="en-GB" dirty="0"/>
          </a:p>
          <a:p>
            <a:endParaRPr lang="en-GB" dirty="0"/>
          </a:p>
          <a:p>
            <a:endParaRPr lang="en-GB" dirty="0"/>
          </a:p>
          <a:p>
            <a:r>
              <a:rPr lang="en-GB" dirty="0"/>
              <a:t>SP Distribution</a:t>
            </a:r>
          </a:p>
        </p:txBody>
      </p:sp>
      <p:sp>
        <p:nvSpPr>
          <p:cNvPr id="4" name="Slide Number Placeholder 3">
            <a:extLst>
              <a:ext uri="{FF2B5EF4-FFF2-40B4-BE49-F238E27FC236}">
                <a16:creationId xmlns:a16="http://schemas.microsoft.com/office/drawing/2014/main" id="{185B9ED5-A04B-41D3-A780-D0087694C617}"/>
              </a:ext>
            </a:extLst>
          </p:cNvPr>
          <p:cNvSpPr>
            <a:spLocks noGrp="1"/>
          </p:cNvSpPr>
          <p:nvPr>
            <p:ph type="sldNum" sz="quarter" idx="12"/>
          </p:nvPr>
        </p:nvSpPr>
        <p:spPr/>
        <p:txBody>
          <a:bodyPr/>
          <a:lstStyle/>
          <a:p>
            <a:fld id="{98FF217E-B86F-EA42-9607-BE163228A213}" type="slidenum">
              <a:rPr lang="en-GB" smtClean="0"/>
              <a:pPr/>
              <a:t>11</a:t>
            </a:fld>
            <a:endParaRPr lang="en-GB"/>
          </a:p>
        </p:txBody>
      </p:sp>
      <p:graphicFrame>
        <p:nvGraphicFramePr>
          <p:cNvPr id="5" name="Table 4">
            <a:extLst>
              <a:ext uri="{FF2B5EF4-FFF2-40B4-BE49-F238E27FC236}">
                <a16:creationId xmlns:a16="http://schemas.microsoft.com/office/drawing/2014/main" id="{CB7E0A25-A535-4EC2-BE06-447C57A9F326}"/>
              </a:ext>
            </a:extLst>
          </p:cNvPr>
          <p:cNvGraphicFramePr>
            <a:graphicFrameLocks noGrp="1"/>
          </p:cNvGraphicFramePr>
          <p:nvPr>
            <p:extLst>
              <p:ext uri="{D42A27DB-BD31-4B8C-83A1-F6EECF244321}">
                <p14:modId xmlns:p14="http://schemas.microsoft.com/office/powerpoint/2010/main" val="321717490"/>
              </p:ext>
            </p:extLst>
          </p:nvPr>
        </p:nvGraphicFramePr>
        <p:xfrm>
          <a:off x="1159722" y="2401310"/>
          <a:ext cx="8964295" cy="762000"/>
        </p:xfrm>
        <a:graphic>
          <a:graphicData uri="http://schemas.openxmlformats.org/drawingml/2006/table">
            <a:tbl>
              <a:tblPr firstRow="1" firstCol="1" bandRow="1">
                <a:tableStyleId>{5C22544A-7EE6-4342-B048-85BDC9FD1C3A}</a:tableStyleId>
              </a:tblPr>
              <a:tblGrid>
                <a:gridCol w="1887220">
                  <a:extLst>
                    <a:ext uri="{9D8B030D-6E8A-4147-A177-3AD203B41FA5}">
                      <a16:colId xmlns:a16="http://schemas.microsoft.com/office/drawing/2014/main" val="720667460"/>
                    </a:ext>
                  </a:extLst>
                </a:gridCol>
                <a:gridCol w="723900">
                  <a:extLst>
                    <a:ext uri="{9D8B030D-6E8A-4147-A177-3AD203B41FA5}">
                      <a16:colId xmlns:a16="http://schemas.microsoft.com/office/drawing/2014/main" val="1637379853"/>
                    </a:ext>
                  </a:extLst>
                </a:gridCol>
                <a:gridCol w="723900">
                  <a:extLst>
                    <a:ext uri="{9D8B030D-6E8A-4147-A177-3AD203B41FA5}">
                      <a16:colId xmlns:a16="http://schemas.microsoft.com/office/drawing/2014/main" val="1140690741"/>
                    </a:ext>
                  </a:extLst>
                </a:gridCol>
                <a:gridCol w="723900">
                  <a:extLst>
                    <a:ext uri="{9D8B030D-6E8A-4147-A177-3AD203B41FA5}">
                      <a16:colId xmlns:a16="http://schemas.microsoft.com/office/drawing/2014/main" val="2302455309"/>
                    </a:ext>
                  </a:extLst>
                </a:gridCol>
                <a:gridCol w="723900">
                  <a:extLst>
                    <a:ext uri="{9D8B030D-6E8A-4147-A177-3AD203B41FA5}">
                      <a16:colId xmlns:a16="http://schemas.microsoft.com/office/drawing/2014/main" val="3270907626"/>
                    </a:ext>
                  </a:extLst>
                </a:gridCol>
                <a:gridCol w="2162175">
                  <a:extLst>
                    <a:ext uri="{9D8B030D-6E8A-4147-A177-3AD203B41FA5}">
                      <a16:colId xmlns:a16="http://schemas.microsoft.com/office/drawing/2014/main" val="38062384"/>
                    </a:ext>
                  </a:extLst>
                </a:gridCol>
                <a:gridCol w="2019300">
                  <a:extLst>
                    <a:ext uri="{9D8B030D-6E8A-4147-A177-3AD203B41FA5}">
                      <a16:colId xmlns:a16="http://schemas.microsoft.com/office/drawing/2014/main" val="1258142248"/>
                    </a:ext>
                  </a:extLst>
                </a:gridCol>
              </a:tblGrid>
              <a:tr h="0">
                <a:tc rowSpan="2">
                  <a:txBody>
                    <a:bodyPr/>
                    <a:lstStyle/>
                    <a:p>
                      <a:pPr>
                        <a:spcBef>
                          <a:spcPts val="500"/>
                        </a:spcBef>
                        <a:spcAft>
                          <a:spcPts val="500"/>
                        </a:spcAft>
                      </a:pPr>
                      <a:r>
                        <a:rPr lang="en-GB" sz="1000">
                          <a:effectLst/>
                        </a:rPr>
                        <a:t>Package</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a:spcBef>
                          <a:spcPts val="500"/>
                        </a:spcBef>
                        <a:spcAft>
                          <a:spcPts val="500"/>
                        </a:spcAft>
                      </a:pPr>
                      <a:r>
                        <a:rPr lang="en-GB" sz="1000">
                          <a:effectLst/>
                        </a:rPr>
                        <a:t>Voltage level used at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spcBef>
                          <a:spcPts val="500"/>
                        </a:spcBef>
                        <a:spcAft>
                          <a:spcPts val="500"/>
                        </a:spcAft>
                      </a:pPr>
                      <a:r>
                        <a:rPr lang="en-GB" sz="1000">
                          <a:effectLst/>
                        </a:rPr>
                        <a:t>Compatible with?</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spcBef>
                          <a:spcPts val="500"/>
                        </a:spcBef>
                        <a:spcAft>
                          <a:spcPts val="500"/>
                        </a:spcAft>
                      </a:pPr>
                      <a:r>
                        <a:rPr lang="en-GB" sz="1000">
                          <a:effectLst/>
                        </a:rPr>
                        <a:t>Comments</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8093146"/>
                  </a:ext>
                </a:extLst>
              </a:tr>
              <a:tr h="0">
                <a:tc vMerge="1">
                  <a:txBody>
                    <a:bodyPr/>
                    <a:lstStyle/>
                    <a:p>
                      <a:endParaRPr lang="en-GB"/>
                    </a:p>
                  </a:txBody>
                  <a:tcPr/>
                </a:tc>
                <a:tc>
                  <a:txBody>
                    <a:bodyPr/>
                    <a:lstStyle/>
                    <a:p>
                      <a:pPr algn="ctr">
                        <a:spcBef>
                          <a:spcPts val="500"/>
                        </a:spcBef>
                        <a:spcAft>
                          <a:spcPts val="500"/>
                        </a:spcAft>
                      </a:pPr>
                      <a:r>
                        <a:rPr lang="en-GB" sz="1000">
                          <a:effectLst/>
                        </a:rPr>
                        <a:t>132kV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33kV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11kV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LV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849994094"/>
                  </a:ext>
                </a:extLst>
              </a:tr>
              <a:tr h="0">
                <a:tc>
                  <a:txBody>
                    <a:bodyPr/>
                    <a:lstStyle/>
                    <a:p>
                      <a:pPr>
                        <a:spcBef>
                          <a:spcPts val="500"/>
                        </a:spcBef>
                        <a:spcAft>
                          <a:spcPts val="500"/>
                        </a:spcAft>
                      </a:pPr>
                      <a:r>
                        <a:rPr lang="en-GB" sz="1000">
                          <a:effectLst/>
                        </a:rPr>
                        <a:t>IPSA (mostly v2.9)</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dirty="0">
                          <a:effectLst/>
                        </a:rPr>
                        <a:t>Y</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5000"/>
                        </a:lnSpc>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Some analysis is automated using python.</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36625975"/>
                  </a:ext>
                </a:extLst>
              </a:tr>
              <a:tr h="0">
                <a:tc>
                  <a:txBody>
                    <a:bodyPr/>
                    <a:lstStyle/>
                    <a:p>
                      <a:pPr>
                        <a:spcBef>
                          <a:spcPts val="500"/>
                        </a:spcBef>
                        <a:spcAft>
                          <a:spcPts val="500"/>
                        </a:spcAft>
                      </a:pPr>
                      <a:r>
                        <a:rPr lang="en-GB" sz="1000">
                          <a:effectLst/>
                        </a:rPr>
                        <a:t>WinDebut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dirty="0">
                          <a:effectLst/>
                        </a:rPr>
                        <a:t>Used for some HV connections.</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08044765"/>
                  </a:ext>
                </a:extLst>
              </a:tr>
            </a:tbl>
          </a:graphicData>
        </a:graphic>
      </p:graphicFrame>
      <p:graphicFrame>
        <p:nvGraphicFramePr>
          <p:cNvPr id="6" name="Table 5">
            <a:extLst>
              <a:ext uri="{FF2B5EF4-FFF2-40B4-BE49-F238E27FC236}">
                <a16:creationId xmlns:a16="http://schemas.microsoft.com/office/drawing/2014/main" id="{BDB0BDD2-A56E-4970-ADB0-575386AA0973}"/>
              </a:ext>
            </a:extLst>
          </p:cNvPr>
          <p:cNvGraphicFramePr>
            <a:graphicFrameLocks noGrp="1"/>
          </p:cNvGraphicFramePr>
          <p:nvPr>
            <p:extLst>
              <p:ext uri="{D42A27DB-BD31-4B8C-83A1-F6EECF244321}">
                <p14:modId xmlns:p14="http://schemas.microsoft.com/office/powerpoint/2010/main" val="2364763409"/>
              </p:ext>
            </p:extLst>
          </p:nvPr>
        </p:nvGraphicFramePr>
        <p:xfrm>
          <a:off x="1159722" y="4290566"/>
          <a:ext cx="8964295" cy="762000"/>
        </p:xfrm>
        <a:graphic>
          <a:graphicData uri="http://schemas.openxmlformats.org/drawingml/2006/table">
            <a:tbl>
              <a:tblPr firstRow="1" firstCol="1" bandRow="1">
                <a:tableStyleId>{5C22544A-7EE6-4342-B048-85BDC9FD1C3A}</a:tableStyleId>
              </a:tblPr>
              <a:tblGrid>
                <a:gridCol w="1887220">
                  <a:extLst>
                    <a:ext uri="{9D8B030D-6E8A-4147-A177-3AD203B41FA5}">
                      <a16:colId xmlns:a16="http://schemas.microsoft.com/office/drawing/2014/main" val="3359577890"/>
                    </a:ext>
                  </a:extLst>
                </a:gridCol>
                <a:gridCol w="723900">
                  <a:extLst>
                    <a:ext uri="{9D8B030D-6E8A-4147-A177-3AD203B41FA5}">
                      <a16:colId xmlns:a16="http://schemas.microsoft.com/office/drawing/2014/main" val="1947212528"/>
                    </a:ext>
                  </a:extLst>
                </a:gridCol>
                <a:gridCol w="723900">
                  <a:extLst>
                    <a:ext uri="{9D8B030D-6E8A-4147-A177-3AD203B41FA5}">
                      <a16:colId xmlns:a16="http://schemas.microsoft.com/office/drawing/2014/main" val="1836045408"/>
                    </a:ext>
                  </a:extLst>
                </a:gridCol>
                <a:gridCol w="723900">
                  <a:extLst>
                    <a:ext uri="{9D8B030D-6E8A-4147-A177-3AD203B41FA5}">
                      <a16:colId xmlns:a16="http://schemas.microsoft.com/office/drawing/2014/main" val="1307064368"/>
                    </a:ext>
                  </a:extLst>
                </a:gridCol>
                <a:gridCol w="723900">
                  <a:extLst>
                    <a:ext uri="{9D8B030D-6E8A-4147-A177-3AD203B41FA5}">
                      <a16:colId xmlns:a16="http://schemas.microsoft.com/office/drawing/2014/main" val="1386298883"/>
                    </a:ext>
                  </a:extLst>
                </a:gridCol>
                <a:gridCol w="2162175">
                  <a:extLst>
                    <a:ext uri="{9D8B030D-6E8A-4147-A177-3AD203B41FA5}">
                      <a16:colId xmlns:a16="http://schemas.microsoft.com/office/drawing/2014/main" val="3851820715"/>
                    </a:ext>
                  </a:extLst>
                </a:gridCol>
                <a:gridCol w="2019300">
                  <a:extLst>
                    <a:ext uri="{9D8B030D-6E8A-4147-A177-3AD203B41FA5}">
                      <a16:colId xmlns:a16="http://schemas.microsoft.com/office/drawing/2014/main" val="1354230826"/>
                    </a:ext>
                  </a:extLst>
                </a:gridCol>
              </a:tblGrid>
              <a:tr h="0">
                <a:tc rowSpan="2">
                  <a:txBody>
                    <a:bodyPr/>
                    <a:lstStyle/>
                    <a:p>
                      <a:pPr>
                        <a:spcBef>
                          <a:spcPts val="500"/>
                        </a:spcBef>
                        <a:spcAft>
                          <a:spcPts val="500"/>
                        </a:spcAft>
                      </a:pPr>
                      <a:r>
                        <a:rPr lang="en-GB" sz="1000">
                          <a:effectLst/>
                        </a:rPr>
                        <a:t>Package</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a:spcBef>
                          <a:spcPts val="500"/>
                        </a:spcBef>
                        <a:spcAft>
                          <a:spcPts val="500"/>
                        </a:spcAft>
                      </a:pPr>
                      <a:r>
                        <a:rPr lang="en-GB" sz="1000">
                          <a:effectLst/>
                        </a:rPr>
                        <a:t>Voltage level used at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spcBef>
                          <a:spcPts val="500"/>
                        </a:spcBef>
                        <a:spcAft>
                          <a:spcPts val="500"/>
                        </a:spcAft>
                      </a:pPr>
                      <a:r>
                        <a:rPr lang="en-GB" sz="1000">
                          <a:effectLst/>
                        </a:rPr>
                        <a:t>Compatible with?</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spcBef>
                          <a:spcPts val="500"/>
                        </a:spcBef>
                        <a:spcAft>
                          <a:spcPts val="500"/>
                        </a:spcAft>
                      </a:pPr>
                      <a:r>
                        <a:rPr lang="en-GB" sz="1000">
                          <a:effectLst/>
                        </a:rPr>
                        <a:t>Comments</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88676238"/>
                  </a:ext>
                </a:extLst>
              </a:tr>
              <a:tr h="0">
                <a:tc vMerge="1">
                  <a:txBody>
                    <a:bodyPr/>
                    <a:lstStyle/>
                    <a:p>
                      <a:endParaRPr lang="en-GB"/>
                    </a:p>
                  </a:txBody>
                  <a:tcPr/>
                </a:tc>
                <a:tc>
                  <a:txBody>
                    <a:bodyPr/>
                    <a:lstStyle/>
                    <a:p>
                      <a:pPr algn="ctr">
                        <a:spcBef>
                          <a:spcPts val="500"/>
                        </a:spcBef>
                        <a:spcAft>
                          <a:spcPts val="500"/>
                        </a:spcAft>
                      </a:pPr>
                      <a:r>
                        <a:rPr lang="en-GB" sz="1000">
                          <a:effectLst/>
                        </a:rPr>
                        <a:t>132kV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33kV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11kV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LV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956816111"/>
                  </a:ext>
                </a:extLst>
              </a:tr>
              <a:tr h="0">
                <a:tc>
                  <a:txBody>
                    <a:bodyPr/>
                    <a:lstStyle/>
                    <a:p>
                      <a:pPr>
                        <a:spcBef>
                          <a:spcPts val="500"/>
                        </a:spcBef>
                        <a:spcAft>
                          <a:spcPts val="500"/>
                        </a:spcAft>
                      </a:pPr>
                      <a:r>
                        <a:rPr lang="en-GB" sz="1000">
                          <a:effectLst/>
                        </a:rPr>
                        <a:t>DIgSILENT Power Factory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5000"/>
                        </a:lnSpc>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51284498"/>
                  </a:ext>
                </a:extLst>
              </a:tr>
              <a:tr h="0">
                <a:tc>
                  <a:txBody>
                    <a:bodyPr/>
                    <a:lstStyle/>
                    <a:p>
                      <a:pPr>
                        <a:spcBef>
                          <a:spcPts val="500"/>
                        </a:spcBef>
                        <a:spcAft>
                          <a:spcPts val="500"/>
                        </a:spcAft>
                      </a:pPr>
                      <a:r>
                        <a:rPr lang="en-GB" sz="1000">
                          <a:effectLst/>
                        </a:rPr>
                        <a:t>WinDebut or Bespoke Excel Workbook in some cases)</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dirty="0">
                          <a:effectLst/>
                        </a:rPr>
                        <a:t> </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dirty="0">
                          <a:effectLst/>
                        </a:rPr>
                        <a:t>Used for some HV connections.</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58375374"/>
                  </a:ext>
                </a:extLst>
              </a:tr>
            </a:tbl>
          </a:graphicData>
        </a:graphic>
      </p:graphicFrame>
      <p:sp>
        <p:nvSpPr>
          <p:cNvPr id="7" name="TextBox 6">
            <a:extLst>
              <a:ext uri="{FF2B5EF4-FFF2-40B4-BE49-F238E27FC236}">
                <a16:creationId xmlns:a16="http://schemas.microsoft.com/office/drawing/2014/main" id="{ED8E633B-CD1A-4150-9A45-9395987BF26E}"/>
              </a:ext>
            </a:extLst>
          </p:cNvPr>
          <p:cNvSpPr txBox="1"/>
          <p:nvPr/>
        </p:nvSpPr>
        <p:spPr>
          <a:xfrm>
            <a:off x="1120328" y="5760240"/>
            <a:ext cx="6094740" cy="246221"/>
          </a:xfrm>
          <a:prstGeom prst="rect">
            <a:avLst/>
          </a:prstGeom>
          <a:noFill/>
        </p:spPr>
        <p:txBody>
          <a:bodyPr wrap="square">
            <a:spAutoFit/>
          </a:bodyPr>
          <a:lstStyle/>
          <a:p>
            <a:r>
              <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rPr>
              <a:t>In these tables 11kV indicates any voltage above 1kV up to and including 20kV.  33kV includes 66kV</a:t>
            </a:r>
            <a:endParaRPr lang="en-GB" sz="1000" dirty="0"/>
          </a:p>
        </p:txBody>
      </p:sp>
    </p:spTree>
    <p:extLst>
      <p:ext uri="{BB962C8B-B14F-4D97-AF65-F5344CB8AC3E}">
        <p14:creationId xmlns:p14="http://schemas.microsoft.com/office/powerpoint/2010/main" val="258865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013B1-87AE-4799-A3E0-9B3C33E36369}"/>
              </a:ext>
            </a:extLst>
          </p:cNvPr>
          <p:cNvSpPr>
            <a:spLocks noGrp="1"/>
          </p:cNvSpPr>
          <p:nvPr>
            <p:ph type="title"/>
          </p:nvPr>
        </p:nvSpPr>
        <p:spPr/>
        <p:txBody>
          <a:bodyPr/>
          <a:lstStyle/>
          <a:p>
            <a:r>
              <a:rPr lang="en-GB" dirty="0"/>
              <a:t>UKPN</a:t>
            </a:r>
          </a:p>
        </p:txBody>
      </p:sp>
      <p:sp>
        <p:nvSpPr>
          <p:cNvPr id="3" name="Content Placeholder 2">
            <a:extLst>
              <a:ext uri="{FF2B5EF4-FFF2-40B4-BE49-F238E27FC236}">
                <a16:creationId xmlns:a16="http://schemas.microsoft.com/office/drawing/2014/main" id="{7B23FCDF-A690-4B8A-B592-850DF09B4F84}"/>
              </a:ext>
            </a:extLst>
          </p:cNvPr>
          <p:cNvSpPr>
            <a:spLocks noGrp="1"/>
          </p:cNvSpPr>
          <p:nvPr>
            <p:ph idx="1"/>
          </p:nvPr>
        </p:nvSpPr>
        <p:spPr>
          <a:xfrm>
            <a:off x="720000" y="1449000"/>
            <a:ext cx="11083554" cy="3960000"/>
          </a:xfrm>
        </p:spPr>
        <p:txBody>
          <a:bodyPr/>
          <a:lstStyle/>
          <a:p>
            <a:r>
              <a:rPr lang="en-GB" dirty="0"/>
              <a:t>LPN</a:t>
            </a:r>
          </a:p>
          <a:p>
            <a:endParaRPr lang="en-GB" dirty="0"/>
          </a:p>
          <a:p>
            <a:endParaRPr lang="en-GB" dirty="0"/>
          </a:p>
          <a:p>
            <a:endParaRPr lang="en-GB" dirty="0"/>
          </a:p>
          <a:p>
            <a:endParaRPr lang="en-GB" dirty="0"/>
          </a:p>
          <a:p>
            <a:endParaRPr lang="en-GB" dirty="0"/>
          </a:p>
          <a:p>
            <a:r>
              <a:rPr lang="en-GB" dirty="0"/>
              <a:t>SPN</a:t>
            </a:r>
          </a:p>
        </p:txBody>
      </p:sp>
      <p:sp>
        <p:nvSpPr>
          <p:cNvPr id="4" name="Slide Number Placeholder 3">
            <a:extLst>
              <a:ext uri="{FF2B5EF4-FFF2-40B4-BE49-F238E27FC236}">
                <a16:creationId xmlns:a16="http://schemas.microsoft.com/office/drawing/2014/main" id="{B4A20CCA-975B-4B6C-BF2A-9366760F3EAF}"/>
              </a:ext>
            </a:extLst>
          </p:cNvPr>
          <p:cNvSpPr>
            <a:spLocks noGrp="1"/>
          </p:cNvSpPr>
          <p:nvPr>
            <p:ph type="sldNum" sz="quarter" idx="12"/>
          </p:nvPr>
        </p:nvSpPr>
        <p:spPr/>
        <p:txBody>
          <a:bodyPr/>
          <a:lstStyle/>
          <a:p>
            <a:fld id="{98FF217E-B86F-EA42-9607-BE163228A213}" type="slidenum">
              <a:rPr lang="en-GB" smtClean="0"/>
              <a:pPr/>
              <a:t>12</a:t>
            </a:fld>
            <a:endParaRPr lang="en-GB"/>
          </a:p>
        </p:txBody>
      </p:sp>
      <p:graphicFrame>
        <p:nvGraphicFramePr>
          <p:cNvPr id="6" name="Table 5">
            <a:extLst>
              <a:ext uri="{FF2B5EF4-FFF2-40B4-BE49-F238E27FC236}">
                <a16:creationId xmlns:a16="http://schemas.microsoft.com/office/drawing/2014/main" id="{5BB9A438-06D0-447A-BACC-5E485B011C3B}"/>
              </a:ext>
            </a:extLst>
          </p:cNvPr>
          <p:cNvGraphicFramePr>
            <a:graphicFrameLocks noGrp="1"/>
          </p:cNvGraphicFramePr>
          <p:nvPr>
            <p:extLst>
              <p:ext uri="{D42A27DB-BD31-4B8C-83A1-F6EECF244321}">
                <p14:modId xmlns:p14="http://schemas.microsoft.com/office/powerpoint/2010/main" val="2101157839"/>
              </p:ext>
            </p:extLst>
          </p:nvPr>
        </p:nvGraphicFramePr>
        <p:xfrm>
          <a:off x="1589506" y="1317296"/>
          <a:ext cx="9829158" cy="2082800"/>
        </p:xfrm>
        <a:graphic>
          <a:graphicData uri="http://schemas.openxmlformats.org/drawingml/2006/table">
            <a:tbl>
              <a:tblPr firstRow="1" firstCol="1" bandRow="1">
                <a:tableStyleId>{5C22544A-7EE6-4342-B048-85BDC9FD1C3A}</a:tableStyleId>
              </a:tblPr>
              <a:tblGrid>
                <a:gridCol w="1984572">
                  <a:extLst>
                    <a:ext uri="{9D8B030D-6E8A-4147-A177-3AD203B41FA5}">
                      <a16:colId xmlns:a16="http://schemas.microsoft.com/office/drawing/2014/main" val="3806589197"/>
                    </a:ext>
                  </a:extLst>
                </a:gridCol>
                <a:gridCol w="754133">
                  <a:extLst>
                    <a:ext uri="{9D8B030D-6E8A-4147-A177-3AD203B41FA5}">
                      <a16:colId xmlns:a16="http://schemas.microsoft.com/office/drawing/2014/main" val="2956971494"/>
                    </a:ext>
                  </a:extLst>
                </a:gridCol>
                <a:gridCol w="651813">
                  <a:extLst>
                    <a:ext uri="{9D8B030D-6E8A-4147-A177-3AD203B41FA5}">
                      <a16:colId xmlns:a16="http://schemas.microsoft.com/office/drawing/2014/main" val="3107937977"/>
                    </a:ext>
                  </a:extLst>
                </a:gridCol>
                <a:gridCol w="667711">
                  <a:extLst>
                    <a:ext uri="{9D8B030D-6E8A-4147-A177-3AD203B41FA5}">
                      <a16:colId xmlns:a16="http://schemas.microsoft.com/office/drawing/2014/main" val="456744213"/>
                    </a:ext>
                  </a:extLst>
                </a:gridCol>
                <a:gridCol w="771048">
                  <a:extLst>
                    <a:ext uri="{9D8B030D-6E8A-4147-A177-3AD203B41FA5}">
                      <a16:colId xmlns:a16="http://schemas.microsoft.com/office/drawing/2014/main" val="2455666883"/>
                    </a:ext>
                  </a:extLst>
                </a:gridCol>
                <a:gridCol w="2165997">
                  <a:extLst>
                    <a:ext uri="{9D8B030D-6E8A-4147-A177-3AD203B41FA5}">
                      <a16:colId xmlns:a16="http://schemas.microsoft.com/office/drawing/2014/main" val="696887743"/>
                    </a:ext>
                  </a:extLst>
                </a:gridCol>
                <a:gridCol w="2833884">
                  <a:extLst>
                    <a:ext uri="{9D8B030D-6E8A-4147-A177-3AD203B41FA5}">
                      <a16:colId xmlns:a16="http://schemas.microsoft.com/office/drawing/2014/main" val="1347710001"/>
                    </a:ext>
                  </a:extLst>
                </a:gridCol>
              </a:tblGrid>
              <a:tr h="0">
                <a:tc rowSpan="2">
                  <a:txBody>
                    <a:bodyPr/>
                    <a:lstStyle/>
                    <a:p>
                      <a:pPr>
                        <a:spcBef>
                          <a:spcPts val="500"/>
                        </a:spcBef>
                        <a:spcAft>
                          <a:spcPts val="500"/>
                        </a:spcAft>
                      </a:pPr>
                      <a:r>
                        <a:rPr lang="en-GB" sz="1000">
                          <a:effectLst/>
                        </a:rPr>
                        <a:t>Package</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a:spcBef>
                          <a:spcPts val="500"/>
                        </a:spcBef>
                        <a:spcAft>
                          <a:spcPts val="500"/>
                        </a:spcAft>
                      </a:pPr>
                      <a:r>
                        <a:rPr lang="en-GB" sz="1000">
                          <a:effectLst/>
                        </a:rPr>
                        <a:t>Voltage level used at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spcBef>
                          <a:spcPts val="500"/>
                        </a:spcBef>
                        <a:spcAft>
                          <a:spcPts val="500"/>
                        </a:spcAft>
                      </a:pPr>
                      <a:r>
                        <a:rPr lang="en-GB" sz="1000" dirty="0">
                          <a:effectLst/>
                        </a:rPr>
                        <a:t>Compatible with?</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spcBef>
                          <a:spcPts val="500"/>
                        </a:spcBef>
                        <a:spcAft>
                          <a:spcPts val="500"/>
                        </a:spcAft>
                      </a:pPr>
                      <a:r>
                        <a:rPr lang="en-GB" sz="1000">
                          <a:effectLst/>
                        </a:rPr>
                        <a:t>Comments</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45768452"/>
                  </a:ext>
                </a:extLst>
              </a:tr>
              <a:tr h="0">
                <a:tc vMerge="1">
                  <a:txBody>
                    <a:bodyPr/>
                    <a:lstStyle/>
                    <a:p>
                      <a:endParaRPr lang="en-GB"/>
                    </a:p>
                  </a:txBody>
                  <a:tcPr/>
                </a:tc>
                <a:tc>
                  <a:txBody>
                    <a:bodyPr/>
                    <a:lstStyle/>
                    <a:p>
                      <a:pPr algn="ctr">
                        <a:spcBef>
                          <a:spcPts val="500"/>
                        </a:spcBef>
                        <a:spcAft>
                          <a:spcPts val="500"/>
                        </a:spcAft>
                      </a:pPr>
                      <a:r>
                        <a:rPr lang="en-GB" sz="1000">
                          <a:effectLst/>
                        </a:rPr>
                        <a:t>132kV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33kV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11kV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LV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159728894"/>
                  </a:ext>
                </a:extLst>
              </a:tr>
              <a:tr h="0">
                <a:tc>
                  <a:txBody>
                    <a:bodyPr/>
                    <a:lstStyle/>
                    <a:p>
                      <a:pPr>
                        <a:spcBef>
                          <a:spcPts val="600"/>
                        </a:spcBef>
                        <a:spcAft>
                          <a:spcPts val="600"/>
                        </a:spcAft>
                      </a:pPr>
                      <a:r>
                        <a:rPr lang="en-GB" sz="1000">
                          <a:effectLst/>
                        </a:rPr>
                        <a:t>DIgSILENT Power Factory 2019 (SP4)</a:t>
                      </a:r>
                    </a:p>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5000"/>
                        </a:lnSpc>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200"/>
                        </a:spcBef>
                        <a:spcAft>
                          <a:spcPts val="200"/>
                        </a:spcAft>
                      </a:pPr>
                      <a:r>
                        <a:rPr lang="en-GB" sz="1000" dirty="0">
                          <a:effectLst/>
                        </a:rPr>
                        <a:t>Previous versions of PowerFactory</a:t>
                      </a:r>
                    </a:p>
                    <a:p>
                      <a:pPr>
                        <a:spcBef>
                          <a:spcPts val="200"/>
                        </a:spcBef>
                        <a:spcAft>
                          <a:spcPts val="200"/>
                        </a:spcAft>
                      </a:pPr>
                      <a:r>
                        <a:rPr lang="en-GB" sz="1000" dirty="0">
                          <a:effectLst/>
                        </a:rPr>
                        <a:t>CIM data exchange capabilities (import/export)</a:t>
                      </a:r>
                    </a:p>
                    <a:p>
                      <a:pPr>
                        <a:spcBef>
                          <a:spcPts val="200"/>
                        </a:spcBef>
                        <a:spcAft>
                          <a:spcPts val="200"/>
                        </a:spcAft>
                      </a:pPr>
                      <a:r>
                        <a:rPr lang="en-GB" sz="1000" dirty="0">
                          <a:effectLst/>
                        </a:rPr>
                        <a:t>PSS/E, </a:t>
                      </a:r>
                      <a:r>
                        <a:rPr lang="en-GB" sz="1000" dirty="0" err="1">
                          <a:effectLst/>
                        </a:rPr>
                        <a:t>Neplan</a:t>
                      </a:r>
                      <a:r>
                        <a:rPr lang="en-GB" sz="1000" dirty="0">
                          <a:effectLst/>
                        </a:rPr>
                        <a:t>, </a:t>
                      </a:r>
                      <a:r>
                        <a:rPr lang="en-GB" sz="1000" dirty="0" err="1">
                          <a:effectLst/>
                        </a:rPr>
                        <a:t>Sincal</a:t>
                      </a:r>
                      <a:r>
                        <a:rPr lang="en-GB" sz="1000" dirty="0">
                          <a:effectLst/>
                        </a:rPr>
                        <a:t> (only import)</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Various scripts in DPL (DIgSILENT Programming Language) used for automation.</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40493069"/>
                  </a:ext>
                </a:extLst>
              </a:tr>
              <a:tr h="0">
                <a:tc>
                  <a:txBody>
                    <a:bodyPr/>
                    <a:lstStyle/>
                    <a:p>
                      <a:pPr>
                        <a:spcBef>
                          <a:spcPts val="500"/>
                        </a:spcBef>
                        <a:spcAft>
                          <a:spcPts val="500"/>
                        </a:spcAft>
                      </a:pPr>
                      <a:r>
                        <a:rPr lang="en-GB" sz="1000">
                          <a:effectLst/>
                        </a:rPr>
                        <a:t>DPLAN2</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dirty="0">
                          <a:effectLst/>
                        </a:rPr>
                        <a:t> </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*DIgSILENT used for some 11kV generation studies</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79996543"/>
                  </a:ext>
                </a:extLst>
              </a:tr>
              <a:tr h="0">
                <a:tc>
                  <a:txBody>
                    <a:bodyPr/>
                    <a:lstStyle/>
                    <a:p>
                      <a:pPr>
                        <a:spcBef>
                          <a:spcPts val="500"/>
                        </a:spcBef>
                        <a:spcAft>
                          <a:spcPts val="500"/>
                        </a:spcAft>
                      </a:pPr>
                      <a:r>
                        <a:rPr lang="en-GB" sz="1000">
                          <a:effectLst/>
                        </a:rPr>
                        <a:t>Dinis (replaced with DPLAN2)</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Still used for some interconnected network studies.</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03887146"/>
                  </a:ext>
                </a:extLst>
              </a:tr>
              <a:tr h="0">
                <a:tc>
                  <a:txBody>
                    <a:bodyPr/>
                    <a:lstStyle/>
                    <a:p>
                      <a:pPr>
                        <a:spcBef>
                          <a:spcPts val="500"/>
                        </a:spcBef>
                        <a:spcAft>
                          <a:spcPts val="500"/>
                        </a:spcAft>
                      </a:pPr>
                      <a:r>
                        <a:rPr lang="en-GB" sz="1000">
                          <a:effectLst/>
                        </a:rPr>
                        <a:t>Voltage Rise Assessment Tool -Bespoke Excel</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dirty="0">
                          <a:effectLst/>
                        </a:rPr>
                        <a:t>Used by some departments for smaller connections (up to 200kVA) as well as background for the Smart Connect application.</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93353028"/>
                  </a:ext>
                </a:extLst>
              </a:tr>
            </a:tbl>
          </a:graphicData>
        </a:graphic>
      </p:graphicFrame>
      <p:graphicFrame>
        <p:nvGraphicFramePr>
          <p:cNvPr id="7" name="Table 6">
            <a:extLst>
              <a:ext uri="{FF2B5EF4-FFF2-40B4-BE49-F238E27FC236}">
                <a16:creationId xmlns:a16="http://schemas.microsoft.com/office/drawing/2014/main" id="{505E9137-BC13-4888-9434-3FF8998CE579}"/>
              </a:ext>
            </a:extLst>
          </p:cNvPr>
          <p:cNvGraphicFramePr>
            <a:graphicFrameLocks noGrp="1"/>
          </p:cNvGraphicFramePr>
          <p:nvPr>
            <p:extLst>
              <p:ext uri="{D42A27DB-BD31-4B8C-83A1-F6EECF244321}">
                <p14:modId xmlns:p14="http://schemas.microsoft.com/office/powerpoint/2010/main" val="2192608203"/>
              </p:ext>
            </p:extLst>
          </p:nvPr>
        </p:nvGraphicFramePr>
        <p:xfrm>
          <a:off x="1589506" y="3683000"/>
          <a:ext cx="9882494" cy="2209800"/>
        </p:xfrm>
        <a:graphic>
          <a:graphicData uri="http://schemas.openxmlformats.org/drawingml/2006/table">
            <a:tbl>
              <a:tblPr firstRow="1" firstCol="1" bandRow="1">
                <a:tableStyleId>{5C22544A-7EE6-4342-B048-85BDC9FD1C3A}</a:tableStyleId>
              </a:tblPr>
              <a:tblGrid>
                <a:gridCol w="2080525">
                  <a:extLst>
                    <a:ext uri="{9D8B030D-6E8A-4147-A177-3AD203B41FA5}">
                      <a16:colId xmlns:a16="http://schemas.microsoft.com/office/drawing/2014/main" val="4226413187"/>
                    </a:ext>
                  </a:extLst>
                </a:gridCol>
                <a:gridCol w="798048">
                  <a:extLst>
                    <a:ext uri="{9D8B030D-6E8A-4147-A177-3AD203B41FA5}">
                      <a16:colId xmlns:a16="http://schemas.microsoft.com/office/drawing/2014/main" val="2564485370"/>
                    </a:ext>
                  </a:extLst>
                </a:gridCol>
                <a:gridCol w="684339">
                  <a:extLst>
                    <a:ext uri="{9D8B030D-6E8A-4147-A177-3AD203B41FA5}">
                      <a16:colId xmlns:a16="http://schemas.microsoft.com/office/drawing/2014/main" val="770267077"/>
                    </a:ext>
                  </a:extLst>
                </a:gridCol>
                <a:gridCol w="699811">
                  <a:extLst>
                    <a:ext uri="{9D8B030D-6E8A-4147-A177-3AD203B41FA5}">
                      <a16:colId xmlns:a16="http://schemas.microsoft.com/office/drawing/2014/main" val="2939241789"/>
                    </a:ext>
                  </a:extLst>
                </a:gridCol>
                <a:gridCol w="593913">
                  <a:extLst>
                    <a:ext uri="{9D8B030D-6E8A-4147-A177-3AD203B41FA5}">
                      <a16:colId xmlns:a16="http://schemas.microsoft.com/office/drawing/2014/main" val="2880485321"/>
                    </a:ext>
                  </a:extLst>
                </a:gridCol>
                <a:gridCol w="2138638">
                  <a:extLst>
                    <a:ext uri="{9D8B030D-6E8A-4147-A177-3AD203B41FA5}">
                      <a16:colId xmlns:a16="http://schemas.microsoft.com/office/drawing/2014/main" val="732193901"/>
                    </a:ext>
                  </a:extLst>
                </a:gridCol>
                <a:gridCol w="2887220">
                  <a:extLst>
                    <a:ext uri="{9D8B030D-6E8A-4147-A177-3AD203B41FA5}">
                      <a16:colId xmlns:a16="http://schemas.microsoft.com/office/drawing/2014/main" val="2720083858"/>
                    </a:ext>
                  </a:extLst>
                </a:gridCol>
              </a:tblGrid>
              <a:tr h="0">
                <a:tc rowSpan="2">
                  <a:txBody>
                    <a:bodyPr/>
                    <a:lstStyle/>
                    <a:p>
                      <a:pPr>
                        <a:spcBef>
                          <a:spcPts val="500"/>
                        </a:spcBef>
                        <a:spcAft>
                          <a:spcPts val="500"/>
                        </a:spcAft>
                      </a:pPr>
                      <a:r>
                        <a:rPr lang="en-GB" sz="1000">
                          <a:effectLst/>
                        </a:rPr>
                        <a:t>Package</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a:spcBef>
                          <a:spcPts val="500"/>
                        </a:spcBef>
                        <a:spcAft>
                          <a:spcPts val="500"/>
                        </a:spcAft>
                      </a:pPr>
                      <a:r>
                        <a:rPr lang="en-GB" sz="1000">
                          <a:effectLst/>
                        </a:rPr>
                        <a:t>Voltage level used at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spcBef>
                          <a:spcPts val="500"/>
                        </a:spcBef>
                        <a:spcAft>
                          <a:spcPts val="500"/>
                        </a:spcAft>
                      </a:pPr>
                      <a:r>
                        <a:rPr lang="en-GB" sz="1000">
                          <a:effectLst/>
                        </a:rPr>
                        <a:t>Compatible with?</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spcBef>
                          <a:spcPts val="500"/>
                        </a:spcBef>
                        <a:spcAft>
                          <a:spcPts val="500"/>
                        </a:spcAft>
                      </a:pPr>
                      <a:r>
                        <a:rPr lang="en-GB" sz="1000">
                          <a:effectLst/>
                        </a:rPr>
                        <a:t>Comments</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43186791"/>
                  </a:ext>
                </a:extLst>
              </a:tr>
              <a:tr h="0">
                <a:tc vMerge="1">
                  <a:txBody>
                    <a:bodyPr/>
                    <a:lstStyle/>
                    <a:p>
                      <a:endParaRPr lang="en-GB"/>
                    </a:p>
                  </a:txBody>
                  <a:tcPr/>
                </a:tc>
                <a:tc>
                  <a:txBody>
                    <a:bodyPr/>
                    <a:lstStyle/>
                    <a:p>
                      <a:pPr algn="ctr">
                        <a:spcBef>
                          <a:spcPts val="500"/>
                        </a:spcBef>
                        <a:spcAft>
                          <a:spcPts val="500"/>
                        </a:spcAft>
                      </a:pPr>
                      <a:r>
                        <a:rPr lang="en-GB" sz="1000">
                          <a:effectLst/>
                        </a:rPr>
                        <a:t>132kV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33kV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11kV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LV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267377266"/>
                  </a:ext>
                </a:extLst>
              </a:tr>
              <a:tr h="0">
                <a:tc>
                  <a:txBody>
                    <a:bodyPr/>
                    <a:lstStyle/>
                    <a:p>
                      <a:pPr>
                        <a:spcBef>
                          <a:spcPts val="600"/>
                        </a:spcBef>
                        <a:spcAft>
                          <a:spcPts val="600"/>
                        </a:spcAft>
                      </a:pPr>
                      <a:r>
                        <a:rPr lang="en-GB" sz="1000">
                          <a:effectLst/>
                        </a:rPr>
                        <a:t>DIgSILENT Power Factory 2019 (SP4)</a:t>
                      </a:r>
                    </a:p>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5000"/>
                        </a:lnSpc>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200"/>
                        </a:spcBef>
                        <a:spcAft>
                          <a:spcPts val="200"/>
                        </a:spcAft>
                      </a:pPr>
                      <a:r>
                        <a:rPr lang="en-GB" sz="1000">
                          <a:effectLst/>
                        </a:rPr>
                        <a:t>Previous versions of PowerFactory</a:t>
                      </a:r>
                    </a:p>
                    <a:p>
                      <a:pPr>
                        <a:spcBef>
                          <a:spcPts val="200"/>
                        </a:spcBef>
                        <a:spcAft>
                          <a:spcPts val="200"/>
                        </a:spcAft>
                      </a:pPr>
                      <a:r>
                        <a:rPr lang="en-GB" sz="1000">
                          <a:effectLst/>
                        </a:rPr>
                        <a:t>CIM data exchange capabilities (import/export)</a:t>
                      </a:r>
                    </a:p>
                    <a:p>
                      <a:pPr>
                        <a:spcBef>
                          <a:spcPts val="200"/>
                        </a:spcBef>
                        <a:spcAft>
                          <a:spcPts val="200"/>
                        </a:spcAft>
                      </a:pPr>
                      <a:r>
                        <a:rPr lang="en-GB" sz="1000">
                          <a:effectLst/>
                        </a:rPr>
                        <a:t>PSS/E, Neplan, Sincal (only import)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dirty="0">
                          <a:effectLst/>
                        </a:rPr>
                        <a:t>Various scripts in DPL (</a:t>
                      </a:r>
                      <a:r>
                        <a:rPr lang="en-GB" sz="1000" dirty="0" err="1">
                          <a:effectLst/>
                        </a:rPr>
                        <a:t>DIgSILENT</a:t>
                      </a:r>
                      <a:r>
                        <a:rPr lang="en-GB" sz="1000" dirty="0">
                          <a:effectLst/>
                        </a:rPr>
                        <a:t> Programming Language) used for automation.</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26310218"/>
                  </a:ext>
                </a:extLst>
              </a:tr>
              <a:tr h="0">
                <a:tc>
                  <a:txBody>
                    <a:bodyPr/>
                    <a:lstStyle/>
                    <a:p>
                      <a:pPr>
                        <a:spcBef>
                          <a:spcPts val="600"/>
                        </a:spcBef>
                        <a:spcAft>
                          <a:spcPts val="600"/>
                        </a:spcAft>
                      </a:pPr>
                      <a:r>
                        <a:rPr lang="en-GB" sz="1000">
                          <a:effectLst/>
                        </a:rPr>
                        <a:t>GROND v10</a:t>
                      </a:r>
                    </a:p>
                    <a:p>
                      <a:pPr>
                        <a:spcBef>
                          <a:spcPts val="500"/>
                        </a:spcBef>
                        <a:spcAft>
                          <a:spcPts val="500"/>
                        </a:spcAft>
                      </a:pPr>
                      <a:r>
                        <a:rPr lang="en-GB" sz="1000">
                          <a:effectLst/>
                        </a:rPr>
                        <a:t>(to be replaced by DPLAN2</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Not sure</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Used for demand connections only.</a:t>
                      </a:r>
                    </a:p>
                    <a:p>
                      <a:pPr>
                        <a:spcBef>
                          <a:spcPts val="500"/>
                        </a:spcBef>
                        <a:spcAft>
                          <a:spcPts val="500"/>
                        </a:spcAft>
                      </a:pPr>
                      <a:r>
                        <a:rPr lang="en-GB" sz="1000">
                          <a:effectLst/>
                        </a:rPr>
                        <a:t>DPLAN2 will be used at both 11kV and LV once the migration from GROND is complete.</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10325630"/>
                  </a:ext>
                </a:extLst>
              </a:tr>
              <a:tr h="0">
                <a:tc>
                  <a:txBody>
                    <a:bodyPr/>
                    <a:lstStyle/>
                    <a:p>
                      <a:pPr>
                        <a:spcBef>
                          <a:spcPts val="600"/>
                        </a:spcBef>
                        <a:spcAft>
                          <a:spcPts val="600"/>
                        </a:spcAft>
                      </a:pPr>
                      <a:r>
                        <a:rPr lang="en-GB" sz="1000">
                          <a:effectLst/>
                        </a:rPr>
                        <a:t>WinDebut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Used for demand connections only.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89420781"/>
                  </a:ext>
                </a:extLst>
              </a:tr>
              <a:tr h="0">
                <a:tc>
                  <a:txBody>
                    <a:bodyPr/>
                    <a:lstStyle/>
                    <a:p>
                      <a:pPr>
                        <a:spcBef>
                          <a:spcPts val="600"/>
                        </a:spcBef>
                        <a:spcAft>
                          <a:spcPts val="600"/>
                        </a:spcAft>
                      </a:pPr>
                      <a:r>
                        <a:rPr lang="en-GB" sz="1000">
                          <a:effectLst/>
                        </a:rPr>
                        <a:t>Voltage Rise Assessment Tool -Bespoke Excel</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dirty="0">
                          <a:effectLst/>
                        </a:rPr>
                        <a:t>Used by some departments for smaller connections (up to 200kVA) as well as background for the Smart Connect application.</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83739505"/>
                  </a:ext>
                </a:extLst>
              </a:tr>
            </a:tbl>
          </a:graphicData>
        </a:graphic>
      </p:graphicFrame>
    </p:spTree>
    <p:extLst>
      <p:ext uri="{BB962C8B-B14F-4D97-AF65-F5344CB8AC3E}">
        <p14:creationId xmlns:p14="http://schemas.microsoft.com/office/powerpoint/2010/main" val="1367090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08381-8C5C-4950-BE21-B68A6533F7A6}"/>
              </a:ext>
            </a:extLst>
          </p:cNvPr>
          <p:cNvSpPr>
            <a:spLocks noGrp="1"/>
          </p:cNvSpPr>
          <p:nvPr>
            <p:ph type="title"/>
          </p:nvPr>
        </p:nvSpPr>
        <p:spPr/>
        <p:txBody>
          <a:bodyPr/>
          <a:lstStyle/>
          <a:p>
            <a:r>
              <a:rPr lang="en-GB" dirty="0"/>
              <a:t>UKPN - 2</a:t>
            </a:r>
          </a:p>
        </p:txBody>
      </p:sp>
      <p:sp>
        <p:nvSpPr>
          <p:cNvPr id="3" name="Content Placeholder 2">
            <a:extLst>
              <a:ext uri="{FF2B5EF4-FFF2-40B4-BE49-F238E27FC236}">
                <a16:creationId xmlns:a16="http://schemas.microsoft.com/office/drawing/2014/main" id="{92C55005-2480-465E-A3D1-4501D73BD8DE}"/>
              </a:ext>
            </a:extLst>
          </p:cNvPr>
          <p:cNvSpPr>
            <a:spLocks noGrp="1"/>
          </p:cNvSpPr>
          <p:nvPr>
            <p:ph idx="1"/>
          </p:nvPr>
        </p:nvSpPr>
        <p:spPr/>
        <p:txBody>
          <a:bodyPr/>
          <a:lstStyle/>
          <a:p>
            <a:r>
              <a:rPr lang="en-GB" dirty="0"/>
              <a:t>EPN</a:t>
            </a:r>
          </a:p>
        </p:txBody>
      </p:sp>
      <p:sp>
        <p:nvSpPr>
          <p:cNvPr id="4" name="Slide Number Placeholder 3">
            <a:extLst>
              <a:ext uri="{FF2B5EF4-FFF2-40B4-BE49-F238E27FC236}">
                <a16:creationId xmlns:a16="http://schemas.microsoft.com/office/drawing/2014/main" id="{E53EE268-D52B-4164-9854-98FBDA1A1C70}"/>
              </a:ext>
            </a:extLst>
          </p:cNvPr>
          <p:cNvSpPr>
            <a:spLocks noGrp="1"/>
          </p:cNvSpPr>
          <p:nvPr>
            <p:ph type="sldNum" sz="quarter" idx="12"/>
          </p:nvPr>
        </p:nvSpPr>
        <p:spPr/>
        <p:txBody>
          <a:bodyPr/>
          <a:lstStyle/>
          <a:p>
            <a:fld id="{98FF217E-B86F-EA42-9607-BE163228A213}" type="slidenum">
              <a:rPr lang="en-GB" smtClean="0"/>
              <a:pPr/>
              <a:t>13</a:t>
            </a:fld>
            <a:endParaRPr lang="en-GB"/>
          </a:p>
        </p:txBody>
      </p:sp>
      <p:graphicFrame>
        <p:nvGraphicFramePr>
          <p:cNvPr id="5" name="Table 4">
            <a:extLst>
              <a:ext uri="{FF2B5EF4-FFF2-40B4-BE49-F238E27FC236}">
                <a16:creationId xmlns:a16="http://schemas.microsoft.com/office/drawing/2014/main" id="{7427756D-EFA3-47D8-99C7-4133AB0E9672}"/>
              </a:ext>
            </a:extLst>
          </p:cNvPr>
          <p:cNvGraphicFramePr>
            <a:graphicFrameLocks noGrp="1"/>
          </p:cNvGraphicFramePr>
          <p:nvPr>
            <p:extLst>
              <p:ext uri="{D42A27DB-BD31-4B8C-83A1-F6EECF244321}">
                <p14:modId xmlns:p14="http://schemas.microsoft.com/office/powerpoint/2010/main" val="1149847193"/>
              </p:ext>
            </p:extLst>
          </p:nvPr>
        </p:nvGraphicFramePr>
        <p:xfrm>
          <a:off x="1325977" y="2369507"/>
          <a:ext cx="9858421" cy="2514600"/>
        </p:xfrm>
        <a:graphic>
          <a:graphicData uri="http://schemas.openxmlformats.org/drawingml/2006/table">
            <a:tbl>
              <a:tblPr firstRow="1" firstCol="1" bandRow="1">
                <a:tableStyleId>{5C22544A-7EE6-4342-B048-85BDC9FD1C3A}</a:tableStyleId>
              </a:tblPr>
              <a:tblGrid>
                <a:gridCol w="2075457">
                  <a:extLst>
                    <a:ext uri="{9D8B030D-6E8A-4147-A177-3AD203B41FA5}">
                      <a16:colId xmlns:a16="http://schemas.microsoft.com/office/drawing/2014/main" val="159992199"/>
                    </a:ext>
                  </a:extLst>
                </a:gridCol>
                <a:gridCol w="796104">
                  <a:extLst>
                    <a:ext uri="{9D8B030D-6E8A-4147-A177-3AD203B41FA5}">
                      <a16:colId xmlns:a16="http://schemas.microsoft.com/office/drawing/2014/main" val="329035206"/>
                    </a:ext>
                  </a:extLst>
                </a:gridCol>
                <a:gridCol w="796104">
                  <a:extLst>
                    <a:ext uri="{9D8B030D-6E8A-4147-A177-3AD203B41FA5}">
                      <a16:colId xmlns:a16="http://schemas.microsoft.com/office/drawing/2014/main" val="2856378014"/>
                    </a:ext>
                  </a:extLst>
                </a:gridCol>
                <a:gridCol w="796104">
                  <a:extLst>
                    <a:ext uri="{9D8B030D-6E8A-4147-A177-3AD203B41FA5}">
                      <a16:colId xmlns:a16="http://schemas.microsoft.com/office/drawing/2014/main" val="1023335722"/>
                    </a:ext>
                  </a:extLst>
                </a:gridCol>
                <a:gridCol w="796104">
                  <a:extLst>
                    <a:ext uri="{9D8B030D-6E8A-4147-A177-3AD203B41FA5}">
                      <a16:colId xmlns:a16="http://schemas.microsoft.com/office/drawing/2014/main" val="3179060187"/>
                    </a:ext>
                  </a:extLst>
                </a:gridCol>
                <a:gridCol w="2377837">
                  <a:extLst>
                    <a:ext uri="{9D8B030D-6E8A-4147-A177-3AD203B41FA5}">
                      <a16:colId xmlns:a16="http://schemas.microsoft.com/office/drawing/2014/main" val="1599174994"/>
                    </a:ext>
                  </a:extLst>
                </a:gridCol>
                <a:gridCol w="2220711">
                  <a:extLst>
                    <a:ext uri="{9D8B030D-6E8A-4147-A177-3AD203B41FA5}">
                      <a16:colId xmlns:a16="http://schemas.microsoft.com/office/drawing/2014/main" val="1245852504"/>
                    </a:ext>
                  </a:extLst>
                </a:gridCol>
              </a:tblGrid>
              <a:tr h="0">
                <a:tc rowSpan="2">
                  <a:txBody>
                    <a:bodyPr/>
                    <a:lstStyle/>
                    <a:p>
                      <a:pPr>
                        <a:spcBef>
                          <a:spcPts val="500"/>
                        </a:spcBef>
                        <a:spcAft>
                          <a:spcPts val="500"/>
                        </a:spcAft>
                      </a:pPr>
                      <a:r>
                        <a:rPr lang="en-GB" sz="1000">
                          <a:effectLst/>
                        </a:rPr>
                        <a:t>Package</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a:spcBef>
                          <a:spcPts val="500"/>
                        </a:spcBef>
                        <a:spcAft>
                          <a:spcPts val="500"/>
                        </a:spcAft>
                      </a:pPr>
                      <a:r>
                        <a:rPr lang="en-GB" sz="1000">
                          <a:effectLst/>
                        </a:rPr>
                        <a:t>Voltage level used at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spcBef>
                          <a:spcPts val="500"/>
                        </a:spcBef>
                        <a:spcAft>
                          <a:spcPts val="500"/>
                        </a:spcAft>
                      </a:pPr>
                      <a:r>
                        <a:rPr lang="en-GB" sz="1000">
                          <a:effectLst/>
                        </a:rPr>
                        <a:t>Compatible with?</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spcBef>
                          <a:spcPts val="500"/>
                        </a:spcBef>
                        <a:spcAft>
                          <a:spcPts val="500"/>
                        </a:spcAft>
                      </a:pPr>
                      <a:r>
                        <a:rPr lang="en-GB" sz="1000">
                          <a:effectLst/>
                        </a:rPr>
                        <a:t>Comments</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6570665"/>
                  </a:ext>
                </a:extLst>
              </a:tr>
              <a:tr h="0">
                <a:tc vMerge="1">
                  <a:txBody>
                    <a:bodyPr/>
                    <a:lstStyle/>
                    <a:p>
                      <a:endParaRPr lang="en-GB"/>
                    </a:p>
                  </a:txBody>
                  <a:tcPr/>
                </a:tc>
                <a:tc>
                  <a:txBody>
                    <a:bodyPr/>
                    <a:lstStyle/>
                    <a:p>
                      <a:pPr algn="ctr">
                        <a:spcBef>
                          <a:spcPts val="500"/>
                        </a:spcBef>
                        <a:spcAft>
                          <a:spcPts val="500"/>
                        </a:spcAft>
                      </a:pPr>
                      <a:r>
                        <a:rPr lang="en-GB" sz="1000">
                          <a:effectLst/>
                        </a:rPr>
                        <a:t>132kV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33kV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11kV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LV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189901639"/>
                  </a:ext>
                </a:extLst>
              </a:tr>
              <a:tr h="0">
                <a:tc>
                  <a:txBody>
                    <a:bodyPr/>
                    <a:lstStyle/>
                    <a:p>
                      <a:pPr>
                        <a:spcBef>
                          <a:spcPts val="600"/>
                        </a:spcBef>
                        <a:spcAft>
                          <a:spcPts val="600"/>
                        </a:spcAft>
                      </a:pPr>
                      <a:r>
                        <a:rPr lang="en-GB" sz="1000">
                          <a:effectLst/>
                        </a:rPr>
                        <a:t>DIgSILENT Power Factory 2019 (SP4)</a:t>
                      </a:r>
                    </a:p>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5000"/>
                        </a:lnSpc>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200"/>
                        </a:spcBef>
                        <a:spcAft>
                          <a:spcPts val="200"/>
                        </a:spcAft>
                      </a:pPr>
                      <a:r>
                        <a:rPr lang="en-GB" sz="1000">
                          <a:effectLst/>
                        </a:rPr>
                        <a:t>Previous versions of PowerFactory</a:t>
                      </a:r>
                    </a:p>
                    <a:p>
                      <a:pPr>
                        <a:spcBef>
                          <a:spcPts val="200"/>
                        </a:spcBef>
                        <a:spcAft>
                          <a:spcPts val="200"/>
                        </a:spcAft>
                      </a:pPr>
                      <a:r>
                        <a:rPr lang="en-GB" sz="1000">
                          <a:effectLst/>
                        </a:rPr>
                        <a:t>CIM data exchange capabilities (import/export)</a:t>
                      </a:r>
                    </a:p>
                    <a:p>
                      <a:pPr>
                        <a:spcBef>
                          <a:spcPts val="200"/>
                        </a:spcBef>
                        <a:spcAft>
                          <a:spcPts val="200"/>
                        </a:spcAft>
                      </a:pPr>
                      <a:r>
                        <a:rPr lang="en-GB" sz="1000">
                          <a:effectLst/>
                        </a:rPr>
                        <a:t>PSS/E, Neplan, Sincal (only import)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Various scripts in DPL (DIgSILENT Programming Language) used for automation.</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61285382"/>
                  </a:ext>
                </a:extLst>
              </a:tr>
              <a:tr h="0">
                <a:tc>
                  <a:txBody>
                    <a:bodyPr/>
                    <a:lstStyle/>
                    <a:p>
                      <a:pPr>
                        <a:spcBef>
                          <a:spcPts val="600"/>
                        </a:spcBef>
                        <a:spcAft>
                          <a:spcPts val="600"/>
                        </a:spcAft>
                      </a:pPr>
                      <a:r>
                        <a:rPr lang="en-GB" sz="1000">
                          <a:effectLst/>
                        </a:rPr>
                        <a:t>GROND v10</a:t>
                      </a:r>
                    </a:p>
                    <a:p>
                      <a:pPr>
                        <a:spcBef>
                          <a:spcPts val="500"/>
                        </a:spcBef>
                        <a:spcAft>
                          <a:spcPts val="500"/>
                        </a:spcAft>
                      </a:pPr>
                      <a:r>
                        <a:rPr lang="en-GB" sz="1000">
                          <a:effectLst/>
                        </a:rPr>
                        <a:t>(to be replaced by DPLAN2</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Not sure</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Used for demand connections only.</a:t>
                      </a:r>
                    </a:p>
                    <a:p>
                      <a:pPr>
                        <a:spcBef>
                          <a:spcPts val="500"/>
                        </a:spcBef>
                        <a:spcAft>
                          <a:spcPts val="500"/>
                        </a:spcAft>
                      </a:pPr>
                      <a:r>
                        <a:rPr lang="en-GB" sz="1000">
                          <a:effectLst/>
                        </a:rPr>
                        <a:t>DPLAN2 will be used at both 11kV and LV once the migration from GROND is complete.</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7639899"/>
                  </a:ext>
                </a:extLst>
              </a:tr>
              <a:tr h="0">
                <a:tc>
                  <a:txBody>
                    <a:bodyPr/>
                    <a:lstStyle/>
                    <a:p>
                      <a:pPr>
                        <a:spcBef>
                          <a:spcPts val="600"/>
                        </a:spcBef>
                        <a:spcAft>
                          <a:spcPts val="600"/>
                        </a:spcAft>
                      </a:pPr>
                      <a:r>
                        <a:rPr lang="en-GB" sz="1000">
                          <a:effectLst/>
                        </a:rPr>
                        <a:t>WinDebut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Used for demand connections only.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4525386"/>
                  </a:ext>
                </a:extLst>
              </a:tr>
              <a:tr h="0">
                <a:tc>
                  <a:txBody>
                    <a:bodyPr/>
                    <a:lstStyle/>
                    <a:p>
                      <a:pPr>
                        <a:spcBef>
                          <a:spcPts val="600"/>
                        </a:spcBef>
                        <a:spcAft>
                          <a:spcPts val="600"/>
                        </a:spcAft>
                      </a:pPr>
                      <a:r>
                        <a:rPr lang="en-GB" sz="1000">
                          <a:effectLst/>
                        </a:rPr>
                        <a:t>Voltage Rise Assessment Tool -Bespoke Excel</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dirty="0">
                          <a:effectLst/>
                        </a:rPr>
                        <a:t>Used by some departments for smaller connections (up to 200kVA) as well as background for the Smart Connect application.</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17356448"/>
                  </a:ext>
                </a:extLst>
              </a:tr>
            </a:tbl>
          </a:graphicData>
        </a:graphic>
      </p:graphicFrame>
    </p:spTree>
    <p:extLst>
      <p:ext uri="{BB962C8B-B14F-4D97-AF65-F5344CB8AC3E}">
        <p14:creationId xmlns:p14="http://schemas.microsoft.com/office/powerpoint/2010/main" val="665657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BC540-27A2-4141-950D-6595208BD931}"/>
              </a:ext>
            </a:extLst>
          </p:cNvPr>
          <p:cNvSpPr>
            <a:spLocks noGrp="1"/>
          </p:cNvSpPr>
          <p:nvPr>
            <p:ph type="title"/>
          </p:nvPr>
        </p:nvSpPr>
        <p:spPr/>
        <p:txBody>
          <a:bodyPr/>
          <a:lstStyle/>
          <a:p>
            <a:r>
              <a:rPr lang="en-GB" dirty="0"/>
              <a:t>Northern Powergrid </a:t>
            </a:r>
          </a:p>
        </p:txBody>
      </p:sp>
      <p:sp>
        <p:nvSpPr>
          <p:cNvPr id="3" name="Content Placeholder 2">
            <a:extLst>
              <a:ext uri="{FF2B5EF4-FFF2-40B4-BE49-F238E27FC236}">
                <a16:creationId xmlns:a16="http://schemas.microsoft.com/office/drawing/2014/main" id="{8A64EDEE-590F-4B53-8B03-7F78755889C2}"/>
              </a:ext>
            </a:extLst>
          </p:cNvPr>
          <p:cNvSpPr>
            <a:spLocks noGrp="1"/>
          </p:cNvSpPr>
          <p:nvPr>
            <p:ph idx="1"/>
          </p:nvPr>
        </p:nvSpPr>
        <p:spPr>
          <a:xfrm>
            <a:off x="720000" y="1618631"/>
            <a:ext cx="11083554" cy="3960000"/>
          </a:xfrm>
        </p:spPr>
        <p:txBody>
          <a:bodyPr/>
          <a:lstStyle/>
          <a:p>
            <a:r>
              <a:rPr lang="en-GB" dirty="0"/>
              <a:t>Yorkshire</a:t>
            </a:r>
          </a:p>
          <a:p>
            <a:endParaRPr lang="en-GB" dirty="0"/>
          </a:p>
          <a:p>
            <a:endParaRPr lang="en-GB" dirty="0"/>
          </a:p>
          <a:p>
            <a:endParaRPr lang="en-GB" dirty="0"/>
          </a:p>
          <a:p>
            <a:endParaRPr lang="en-GB" dirty="0"/>
          </a:p>
          <a:p>
            <a:r>
              <a:rPr lang="en-GB" dirty="0"/>
              <a:t>North East</a:t>
            </a:r>
          </a:p>
        </p:txBody>
      </p:sp>
      <p:sp>
        <p:nvSpPr>
          <p:cNvPr id="4" name="Slide Number Placeholder 3">
            <a:extLst>
              <a:ext uri="{FF2B5EF4-FFF2-40B4-BE49-F238E27FC236}">
                <a16:creationId xmlns:a16="http://schemas.microsoft.com/office/drawing/2014/main" id="{F0738650-2F61-440D-89B8-214D264BFFB8}"/>
              </a:ext>
            </a:extLst>
          </p:cNvPr>
          <p:cNvSpPr>
            <a:spLocks noGrp="1"/>
          </p:cNvSpPr>
          <p:nvPr>
            <p:ph type="sldNum" sz="quarter" idx="12"/>
          </p:nvPr>
        </p:nvSpPr>
        <p:spPr/>
        <p:txBody>
          <a:bodyPr/>
          <a:lstStyle/>
          <a:p>
            <a:fld id="{98FF217E-B86F-EA42-9607-BE163228A213}" type="slidenum">
              <a:rPr lang="en-GB" smtClean="0"/>
              <a:pPr/>
              <a:t>14</a:t>
            </a:fld>
            <a:endParaRPr lang="en-GB"/>
          </a:p>
        </p:txBody>
      </p:sp>
      <p:graphicFrame>
        <p:nvGraphicFramePr>
          <p:cNvPr id="5" name="Table 4">
            <a:extLst>
              <a:ext uri="{FF2B5EF4-FFF2-40B4-BE49-F238E27FC236}">
                <a16:creationId xmlns:a16="http://schemas.microsoft.com/office/drawing/2014/main" id="{ABA209C3-25FC-4576-98B1-535C5CBA3BDD}"/>
              </a:ext>
            </a:extLst>
          </p:cNvPr>
          <p:cNvGraphicFramePr>
            <a:graphicFrameLocks noGrp="1"/>
          </p:cNvGraphicFramePr>
          <p:nvPr>
            <p:extLst>
              <p:ext uri="{D42A27DB-BD31-4B8C-83A1-F6EECF244321}">
                <p14:modId xmlns:p14="http://schemas.microsoft.com/office/powerpoint/2010/main" val="2025089932"/>
              </p:ext>
            </p:extLst>
          </p:nvPr>
        </p:nvGraphicFramePr>
        <p:xfrm>
          <a:off x="1613852" y="2064498"/>
          <a:ext cx="8964295" cy="1193800"/>
        </p:xfrm>
        <a:graphic>
          <a:graphicData uri="http://schemas.openxmlformats.org/drawingml/2006/table">
            <a:tbl>
              <a:tblPr firstRow="1" firstCol="1" bandRow="1">
                <a:tableStyleId>{5C22544A-7EE6-4342-B048-85BDC9FD1C3A}</a:tableStyleId>
              </a:tblPr>
              <a:tblGrid>
                <a:gridCol w="1887220">
                  <a:extLst>
                    <a:ext uri="{9D8B030D-6E8A-4147-A177-3AD203B41FA5}">
                      <a16:colId xmlns:a16="http://schemas.microsoft.com/office/drawing/2014/main" val="831039881"/>
                    </a:ext>
                  </a:extLst>
                </a:gridCol>
                <a:gridCol w="723900">
                  <a:extLst>
                    <a:ext uri="{9D8B030D-6E8A-4147-A177-3AD203B41FA5}">
                      <a16:colId xmlns:a16="http://schemas.microsoft.com/office/drawing/2014/main" val="4009491915"/>
                    </a:ext>
                  </a:extLst>
                </a:gridCol>
                <a:gridCol w="723900">
                  <a:extLst>
                    <a:ext uri="{9D8B030D-6E8A-4147-A177-3AD203B41FA5}">
                      <a16:colId xmlns:a16="http://schemas.microsoft.com/office/drawing/2014/main" val="2960331996"/>
                    </a:ext>
                  </a:extLst>
                </a:gridCol>
                <a:gridCol w="723900">
                  <a:extLst>
                    <a:ext uri="{9D8B030D-6E8A-4147-A177-3AD203B41FA5}">
                      <a16:colId xmlns:a16="http://schemas.microsoft.com/office/drawing/2014/main" val="3062397280"/>
                    </a:ext>
                  </a:extLst>
                </a:gridCol>
                <a:gridCol w="723900">
                  <a:extLst>
                    <a:ext uri="{9D8B030D-6E8A-4147-A177-3AD203B41FA5}">
                      <a16:colId xmlns:a16="http://schemas.microsoft.com/office/drawing/2014/main" val="1389736994"/>
                    </a:ext>
                  </a:extLst>
                </a:gridCol>
                <a:gridCol w="2162175">
                  <a:extLst>
                    <a:ext uri="{9D8B030D-6E8A-4147-A177-3AD203B41FA5}">
                      <a16:colId xmlns:a16="http://schemas.microsoft.com/office/drawing/2014/main" val="89218198"/>
                    </a:ext>
                  </a:extLst>
                </a:gridCol>
                <a:gridCol w="2019300">
                  <a:extLst>
                    <a:ext uri="{9D8B030D-6E8A-4147-A177-3AD203B41FA5}">
                      <a16:colId xmlns:a16="http://schemas.microsoft.com/office/drawing/2014/main" val="1097116077"/>
                    </a:ext>
                  </a:extLst>
                </a:gridCol>
              </a:tblGrid>
              <a:tr h="0">
                <a:tc rowSpan="2">
                  <a:txBody>
                    <a:bodyPr/>
                    <a:lstStyle/>
                    <a:p>
                      <a:pPr>
                        <a:spcBef>
                          <a:spcPts val="500"/>
                        </a:spcBef>
                        <a:spcAft>
                          <a:spcPts val="500"/>
                        </a:spcAft>
                      </a:pPr>
                      <a:r>
                        <a:rPr lang="en-GB" sz="1000">
                          <a:effectLst/>
                        </a:rPr>
                        <a:t>Package</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a:spcBef>
                          <a:spcPts val="500"/>
                        </a:spcBef>
                        <a:spcAft>
                          <a:spcPts val="500"/>
                        </a:spcAft>
                      </a:pPr>
                      <a:r>
                        <a:rPr lang="en-GB" sz="1000" dirty="0">
                          <a:effectLst/>
                        </a:rPr>
                        <a:t>Voltage level used at</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spcBef>
                          <a:spcPts val="500"/>
                        </a:spcBef>
                        <a:spcAft>
                          <a:spcPts val="500"/>
                        </a:spcAft>
                      </a:pPr>
                      <a:r>
                        <a:rPr lang="en-GB" sz="1000">
                          <a:effectLst/>
                        </a:rPr>
                        <a:t>Compatible with?</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spcBef>
                          <a:spcPts val="500"/>
                        </a:spcBef>
                        <a:spcAft>
                          <a:spcPts val="500"/>
                        </a:spcAft>
                      </a:pPr>
                      <a:r>
                        <a:rPr lang="en-GB" sz="1000">
                          <a:effectLst/>
                        </a:rPr>
                        <a:t>Comments</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96664777"/>
                  </a:ext>
                </a:extLst>
              </a:tr>
              <a:tr h="0">
                <a:tc vMerge="1">
                  <a:txBody>
                    <a:bodyPr/>
                    <a:lstStyle/>
                    <a:p>
                      <a:endParaRPr lang="en-GB"/>
                    </a:p>
                  </a:txBody>
                  <a:tcPr/>
                </a:tc>
                <a:tc>
                  <a:txBody>
                    <a:bodyPr/>
                    <a:lstStyle/>
                    <a:p>
                      <a:pPr algn="ctr">
                        <a:spcBef>
                          <a:spcPts val="500"/>
                        </a:spcBef>
                        <a:spcAft>
                          <a:spcPts val="500"/>
                        </a:spcAft>
                      </a:pPr>
                      <a:r>
                        <a:rPr lang="en-GB" sz="1000">
                          <a:effectLst/>
                        </a:rPr>
                        <a:t>132kV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33kV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11kV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LV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441732244"/>
                  </a:ext>
                </a:extLst>
              </a:tr>
              <a:tr h="0">
                <a:tc>
                  <a:txBody>
                    <a:bodyPr/>
                    <a:lstStyle/>
                    <a:p>
                      <a:pPr>
                        <a:spcBef>
                          <a:spcPts val="500"/>
                        </a:spcBef>
                        <a:spcAft>
                          <a:spcPts val="500"/>
                        </a:spcAft>
                        <a:tabLst>
                          <a:tab pos="875030" algn="ctr"/>
                        </a:tabLst>
                      </a:pPr>
                      <a:r>
                        <a:rPr lang="en-GB" sz="1000">
                          <a:effectLst/>
                        </a:rPr>
                        <a:t>DINIS v6.4.4</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5000"/>
                        </a:lnSpc>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63133380"/>
                  </a:ext>
                </a:extLst>
              </a:tr>
              <a:tr h="0">
                <a:tc>
                  <a:txBody>
                    <a:bodyPr/>
                    <a:lstStyle/>
                    <a:p>
                      <a:pPr>
                        <a:spcBef>
                          <a:spcPts val="500"/>
                        </a:spcBef>
                        <a:spcAft>
                          <a:spcPts val="500"/>
                        </a:spcAft>
                      </a:pPr>
                      <a:r>
                        <a:rPr lang="en-GB" sz="1000">
                          <a:effectLst/>
                        </a:rPr>
                        <a:t>GROND v8.03</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28168533"/>
                  </a:ext>
                </a:extLst>
              </a:tr>
              <a:tr h="0">
                <a:tc>
                  <a:txBody>
                    <a:bodyPr/>
                    <a:lstStyle/>
                    <a:p>
                      <a:pPr>
                        <a:spcBef>
                          <a:spcPts val="500"/>
                        </a:spcBef>
                        <a:spcAft>
                          <a:spcPts val="500"/>
                        </a:spcAft>
                      </a:pPr>
                      <a:r>
                        <a:rPr lang="en-GB" sz="1000">
                          <a:effectLst/>
                        </a:rPr>
                        <a:t>Autodesign v1.0</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dirty="0">
                          <a:effectLst/>
                        </a:rPr>
                        <a:t>Northern Powergrid own </a:t>
                      </a:r>
                      <a:r>
                        <a:rPr lang="en-GB" sz="1000" dirty="0" err="1">
                          <a:effectLst/>
                        </a:rPr>
                        <a:t>s’ware</a:t>
                      </a:r>
                      <a:r>
                        <a:rPr lang="en-GB" sz="1000" dirty="0">
                          <a:effectLst/>
                        </a:rPr>
                        <a:t> development.</a:t>
                      </a:r>
                    </a:p>
                    <a:p>
                      <a:pPr>
                        <a:spcBef>
                          <a:spcPts val="500"/>
                        </a:spcBef>
                        <a:spcAft>
                          <a:spcPts val="500"/>
                        </a:spcAft>
                      </a:pPr>
                      <a:r>
                        <a:rPr lang="en-GB" sz="1000" dirty="0">
                          <a:effectLst/>
                        </a:rPr>
                        <a:t>Spreadsheets used for LV too.</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40929477"/>
                  </a:ext>
                </a:extLst>
              </a:tr>
            </a:tbl>
          </a:graphicData>
        </a:graphic>
      </p:graphicFrame>
      <p:graphicFrame>
        <p:nvGraphicFramePr>
          <p:cNvPr id="6" name="Table 5">
            <a:extLst>
              <a:ext uri="{FF2B5EF4-FFF2-40B4-BE49-F238E27FC236}">
                <a16:creationId xmlns:a16="http://schemas.microsoft.com/office/drawing/2014/main" id="{F7585D57-92BD-4A6F-B40E-978553AAB57D}"/>
              </a:ext>
            </a:extLst>
          </p:cNvPr>
          <p:cNvGraphicFramePr>
            <a:graphicFrameLocks noGrp="1"/>
          </p:cNvGraphicFramePr>
          <p:nvPr>
            <p:extLst>
              <p:ext uri="{D42A27DB-BD31-4B8C-83A1-F6EECF244321}">
                <p14:modId xmlns:p14="http://schemas.microsoft.com/office/powerpoint/2010/main" val="3511030102"/>
              </p:ext>
            </p:extLst>
          </p:nvPr>
        </p:nvGraphicFramePr>
        <p:xfrm>
          <a:off x="1613852" y="3921504"/>
          <a:ext cx="8964295" cy="1498600"/>
        </p:xfrm>
        <a:graphic>
          <a:graphicData uri="http://schemas.openxmlformats.org/drawingml/2006/table">
            <a:tbl>
              <a:tblPr firstRow="1" firstCol="1" bandRow="1">
                <a:tableStyleId>{5C22544A-7EE6-4342-B048-85BDC9FD1C3A}</a:tableStyleId>
              </a:tblPr>
              <a:tblGrid>
                <a:gridCol w="1887220">
                  <a:extLst>
                    <a:ext uri="{9D8B030D-6E8A-4147-A177-3AD203B41FA5}">
                      <a16:colId xmlns:a16="http://schemas.microsoft.com/office/drawing/2014/main" val="3090061831"/>
                    </a:ext>
                  </a:extLst>
                </a:gridCol>
                <a:gridCol w="723900">
                  <a:extLst>
                    <a:ext uri="{9D8B030D-6E8A-4147-A177-3AD203B41FA5}">
                      <a16:colId xmlns:a16="http://schemas.microsoft.com/office/drawing/2014/main" val="1964267172"/>
                    </a:ext>
                  </a:extLst>
                </a:gridCol>
                <a:gridCol w="723900">
                  <a:extLst>
                    <a:ext uri="{9D8B030D-6E8A-4147-A177-3AD203B41FA5}">
                      <a16:colId xmlns:a16="http://schemas.microsoft.com/office/drawing/2014/main" val="1744572922"/>
                    </a:ext>
                  </a:extLst>
                </a:gridCol>
                <a:gridCol w="723900">
                  <a:extLst>
                    <a:ext uri="{9D8B030D-6E8A-4147-A177-3AD203B41FA5}">
                      <a16:colId xmlns:a16="http://schemas.microsoft.com/office/drawing/2014/main" val="3501559931"/>
                    </a:ext>
                  </a:extLst>
                </a:gridCol>
                <a:gridCol w="723900">
                  <a:extLst>
                    <a:ext uri="{9D8B030D-6E8A-4147-A177-3AD203B41FA5}">
                      <a16:colId xmlns:a16="http://schemas.microsoft.com/office/drawing/2014/main" val="1246380809"/>
                    </a:ext>
                  </a:extLst>
                </a:gridCol>
                <a:gridCol w="2162175">
                  <a:extLst>
                    <a:ext uri="{9D8B030D-6E8A-4147-A177-3AD203B41FA5}">
                      <a16:colId xmlns:a16="http://schemas.microsoft.com/office/drawing/2014/main" val="1401679571"/>
                    </a:ext>
                  </a:extLst>
                </a:gridCol>
                <a:gridCol w="2019300">
                  <a:extLst>
                    <a:ext uri="{9D8B030D-6E8A-4147-A177-3AD203B41FA5}">
                      <a16:colId xmlns:a16="http://schemas.microsoft.com/office/drawing/2014/main" val="1930278238"/>
                    </a:ext>
                  </a:extLst>
                </a:gridCol>
              </a:tblGrid>
              <a:tr h="0">
                <a:tc rowSpan="2">
                  <a:txBody>
                    <a:bodyPr/>
                    <a:lstStyle/>
                    <a:p>
                      <a:pPr>
                        <a:spcBef>
                          <a:spcPts val="500"/>
                        </a:spcBef>
                        <a:spcAft>
                          <a:spcPts val="500"/>
                        </a:spcAft>
                      </a:pPr>
                      <a:r>
                        <a:rPr lang="en-GB" sz="1000">
                          <a:effectLst/>
                        </a:rPr>
                        <a:t>Package</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a:spcBef>
                          <a:spcPts val="500"/>
                        </a:spcBef>
                        <a:spcAft>
                          <a:spcPts val="500"/>
                        </a:spcAft>
                      </a:pPr>
                      <a:r>
                        <a:rPr lang="en-GB" sz="1000">
                          <a:effectLst/>
                        </a:rPr>
                        <a:t>Voltage level used at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spcBef>
                          <a:spcPts val="500"/>
                        </a:spcBef>
                        <a:spcAft>
                          <a:spcPts val="500"/>
                        </a:spcAft>
                      </a:pPr>
                      <a:r>
                        <a:rPr lang="en-GB" sz="1000">
                          <a:effectLst/>
                        </a:rPr>
                        <a:t>Compatible with?</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spcBef>
                          <a:spcPts val="500"/>
                        </a:spcBef>
                        <a:spcAft>
                          <a:spcPts val="500"/>
                        </a:spcAft>
                      </a:pPr>
                      <a:r>
                        <a:rPr lang="en-GB" sz="1000">
                          <a:effectLst/>
                        </a:rPr>
                        <a:t>Comments</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27814438"/>
                  </a:ext>
                </a:extLst>
              </a:tr>
              <a:tr h="0">
                <a:tc vMerge="1">
                  <a:txBody>
                    <a:bodyPr/>
                    <a:lstStyle/>
                    <a:p>
                      <a:endParaRPr lang="en-GB"/>
                    </a:p>
                  </a:txBody>
                  <a:tcPr/>
                </a:tc>
                <a:tc>
                  <a:txBody>
                    <a:bodyPr/>
                    <a:lstStyle/>
                    <a:p>
                      <a:pPr algn="ctr">
                        <a:spcBef>
                          <a:spcPts val="500"/>
                        </a:spcBef>
                        <a:spcAft>
                          <a:spcPts val="500"/>
                        </a:spcAft>
                      </a:pPr>
                      <a:r>
                        <a:rPr lang="en-GB" sz="1000">
                          <a:effectLst/>
                        </a:rPr>
                        <a:t>132kV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33kV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11kV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LV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399175483"/>
                  </a:ext>
                </a:extLst>
              </a:tr>
              <a:tr h="0">
                <a:tc>
                  <a:txBody>
                    <a:bodyPr/>
                    <a:lstStyle/>
                    <a:p>
                      <a:pPr>
                        <a:spcBef>
                          <a:spcPts val="500"/>
                        </a:spcBef>
                        <a:spcAft>
                          <a:spcPts val="500"/>
                        </a:spcAft>
                      </a:pPr>
                      <a:r>
                        <a:rPr lang="en-GB" sz="1000">
                          <a:effectLst/>
                        </a:rPr>
                        <a:t>IPSA v2.5.1</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5000"/>
                        </a:lnSpc>
                        <a:spcBef>
                          <a:spcPts val="500"/>
                        </a:spcBef>
                        <a:spcAft>
                          <a:spcPts val="500"/>
                        </a:spcAft>
                      </a:pPr>
                      <a:r>
                        <a:rPr lang="en-GB" sz="1000" dirty="0">
                          <a:effectLst/>
                        </a:rPr>
                        <a:t> </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05471662"/>
                  </a:ext>
                </a:extLst>
              </a:tr>
              <a:tr h="0">
                <a:tc>
                  <a:txBody>
                    <a:bodyPr/>
                    <a:lstStyle/>
                    <a:p>
                      <a:pPr>
                        <a:spcBef>
                          <a:spcPts val="500"/>
                        </a:spcBef>
                        <a:spcAft>
                          <a:spcPts val="500"/>
                        </a:spcAft>
                      </a:pPr>
                      <a:r>
                        <a:rPr lang="en-GB" sz="1000">
                          <a:effectLst/>
                        </a:rPr>
                        <a:t>DINIS v6.4.4</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60166907"/>
                  </a:ext>
                </a:extLst>
              </a:tr>
              <a:tr h="0">
                <a:tc>
                  <a:txBody>
                    <a:bodyPr/>
                    <a:lstStyle/>
                    <a:p>
                      <a:pPr>
                        <a:spcBef>
                          <a:spcPts val="500"/>
                        </a:spcBef>
                        <a:spcAft>
                          <a:spcPts val="500"/>
                        </a:spcAft>
                      </a:pPr>
                      <a:r>
                        <a:rPr lang="en-GB" sz="1000">
                          <a:effectLst/>
                        </a:rPr>
                        <a:t>GROND v6.56</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29068320"/>
                  </a:ext>
                </a:extLst>
              </a:tr>
              <a:tr h="0">
                <a:tc>
                  <a:txBody>
                    <a:bodyPr/>
                    <a:lstStyle/>
                    <a:p>
                      <a:pPr>
                        <a:spcBef>
                          <a:spcPts val="500"/>
                        </a:spcBef>
                        <a:spcAft>
                          <a:spcPts val="500"/>
                        </a:spcAft>
                      </a:pPr>
                      <a:r>
                        <a:rPr lang="en-GB" sz="1000">
                          <a:effectLst/>
                        </a:rPr>
                        <a:t>Autodesign v1.0</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dirty="0">
                          <a:effectLst/>
                        </a:rPr>
                        <a:t> </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dirty="0">
                          <a:effectLst/>
                        </a:rPr>
                        <a:t>Northern Powergrid own </a:t>
                      </a:r>
                      <a:r>
                        <a:rPr lang="en-GB" sz="1000" dirty="0" err="1">
                          <a:effectLst/>
                        </a:rPr>
                        <a:t>s’ware</a:t>
                      </a:r>
                      <a:r>
                        <a:rPr lang="en-GB" sz="1000" dirty="0">
                          <a:effectLst/>
                        </a:rPr>
                        <a:t> development.</a:t>
                      </a:r>
                    </a:p>
                    <a:p>
                      <a:pPr>
                        <a:spcBef>
                          <a:spcPts val="500"/>
                        </a:spcBef>
                        <a:spcAft>
                          <a:spcPts val="500"/>
                        </a:spcAft>
                      </a:pPr>
                      <a:r>
                        <a:rPr lang="en-GB" sz="1000" dirty="0">
                          <a:effectLst/>
                        </a:rPr>
                        <a:t>Spreadsheets used for LV too.</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41997314"/>
                  </a:ext>
                </a:extLst>
              </a:tr>
              <a:tr h="0">
                <a:tc>
                  <a:txBody>
                    <a:bodyPr/>
                    <a:lstStyle/>
                    <a:p>
                      <a:pPr>
                        <a:spcBef>
                          <a:spcPts val="500"/>
                        </a:spcBef>
                        <a:spcAft>
                          <a:spcPts val="500"/>
                        </a:spcAft>
                      </a:pPr>
                      <a:r>
                        <a:rPr lang="en-GB" sz="1000">
                          <a:effectLst/>
                        </a:rPr>
                        <a:t>LV Design v2.2d Beta 5</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dirty="0">
                          <a:effectLst/>
                        </a:rPr>
                        <a:t> </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24591262"/>
                  </a:ext>
                </a:extLst>
              </a:tr>
            </a:tbl>
          </a:graphicData>
        </a:graphic>
      </p:graphicFrame>
      <p:sp>
        <p:nvSpPr>
          <p:cNvPr id="7" name="TextBox 6">
            <a:extLst>
              <a:ext uri="{FF2B5EF4-FFF2-40B4-BE49-F238E27FC236}">
                <a16:creationId xmlns:a16="http://schemas.microsoft.com/office/drawing/2014/main" id="{14228477-1BBF-41BE-B797-555848165605}"/>
              </a:ext>
            </a:extLst>
          </p:cNvPr>
          <p:cNvSpPr txBox="1"/>
          <p:nvPr/>
        </p:nvSpPr>
        <p:spPr>
          <a:xfrm>
            <a:off x="1120328" y="5760240"/>
            <a:ext cx="6094740" cy="246221"/>
          </a:xfrm>
          <a:prstGeom prst="rect">
            <a:avLst/>
          </a:prstGeom>
          <a:noFill/>
        </p:spPr>
        <p:txBody>
          <a:bodyPr wrap="square">
            <a:spAutoFit/>
          </a:bodyPr>
          <a:lstStyle/>
          <a:p>
            <a:r>
              <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rPr>
              <a:t>In these tables 11kV indicates any voltage above 1kV up to and including 20kV.  33kV includes 66kV</a:t>
            </a:r>
            <a:endParaRPr lang="en-GB" sz="1000" dirty="0"/>
          </a:p>
        </p:txBody>
      </p:sp>
    </p:spTree>
    <p:extLst>
      <p:ext uri="{BB962C8B-B14F-4D97-AF65-F5344CB8AC3E}">
        <p14:creationId xmlns:p14="http://schemas.microsoft.com/office/powerpoint/2010/main" val="2694429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6FD98-55F4-4718-878D-69F389A587E3}"/>
              </a:ext>
            </a:extLst>
          </p:cNvPr>
          <p:cNvSpPr>
            <a:spLocks noGrp="1"/>
          </p:cNvSpPr>
          <p:nvPr>
            <p:ph type="title"/>
          </p:nvPr>
        </p:nvSpPr>
        <p:spPr/>
        <p:txBody>
          <a:bodyPr/>
          <a:lstStyle/>
          <a:p>
            <a:r>
              <a:rPr lang="en-GB" dirty="0"/>
              <a:t>SSEN</a:t>
            </a:r>
          </a:p>
        </p:txBody>
      </p:sp>
      <p:graphicFrame>
        <p:nvGraphicFramePr>
          <p:cNvPr id="5" name="Content Placeholder 4">
            <a:extLst>
              <a:ext uri="{FF2B5EF4-FFF2-40B4-BE49-F238E27FC236}">
                <a16:creationId xmlns:a16="http://schemas.microsoft.com/office/drawing/2014/main" id="{B30D51D1-B356-472A-9528-CA2809C11CD7}"/>
              </a:ext>
            </a:extLst>
          </p:cNvPr>
          <p:cNvGraphicFramePr>
            <a:graphicFrameLocks noGrp="1"/>
          </p:cNvGraphicFramePr>
          <p:nvPr>
            <p:ph idx="1"/>
            <p:extLst>
              <p:ext uri="{D42A27DB-BD31-4B8C-83A1-F6EECF244321}">
                <p14:modId xmlns:p14="http://schemas.microsoft.com/office/powerpoint/2010/main" val="3331277942"/>
              </p:ext>
            </p:extLst>
          </p:nvPr>
        </p:nvGraphicFramePr>
        <p:xfrm>
          <a:off x="1599136" y="1797050"/>
          <a:ext cx="8856980" cy="3263900"/>
        </p:xfrm>
        <a:graphic>
          <a:graphicData uri="http://schemas.openxmlformats.org/drawingml/2006/table">
            <a:tbl>
              <a:tblPr firstRow="1" firstCol="1" bandRow="1">
                <a:tableStyleId>{5C22544A-7EE6-4342-B048-85BDC9FD1C3A}</a:tableStyleId>
              </a:tblPr>
              <a:tblGrid>
                <a:gridCol w="1857375">
                  <a:extLst>
                    <a:ext uri="{9D8B030D-6E8A-4147-A177-3AD203B41FA5}">
                      <a16:colId xmlns:a16="http://schemas.microsoft.com/office/drawing/2014/main" val="2738550427"/>
                    </a:ext>
                  </a:extLst>
                </a:gridCol>
                <a:gridCol w="713740">
                  <a:extLst>
                    <a:ext uri="{9D8B030D-6E8A-4147-A177-3AD203B41FA5}">
                      <a16:colId xmlns:a16="http://schemas.microsoft.com/office/drawing/2014/main" val="486573293"/>
                    </a:ext>
                  </a:extLst>
                </a:gridCol>
                <a:gridCol w="624205">
                  <a:extLst>
                    <a:ext uri="{9D8B030D-6E8A-4147-A177-3AD203B41FA5}">
                      <a16:colId xmlns:a16="http://schemas.microsoft.com/office/drawing/2014/main" val="1973098698"/>
                    </a:ext>
                  </a:extLst>
                </a:gridCol>
                <a:gridCol w="744220">
                  <a:extLst>
                    <a:ext uri="{9D8B030D-6E8A-4147-A177-3AD203B41FA5}">
                      <a16:colId xmlns:a16="http://schemas.microsoft.com/office/drawing/2014/main" val="1872008261"/>
                    </a:ext>
                  </a:extLst>
                </a:gridCol>
                <a:gridCol w="714375">
                  <a:extLst>
                    <a:ext uri="{9D8B030D-6E8A-4147-A177-3AD203B41FA5}">
                      <a16:colId xmlns:a16="http://schemas.microsoft.com/office/drawing/2014/main" val="4218482227"/>
                    </a:ext>
                  </a:extLst>
                </a:gridCol>
                <a:gridCol w="2212340">
                  <a:extLst>
                    <a:ext uri="{9D8B030D-6E8A-4147-A177-3AD203B41FA5}">
                      <a16:colId xmlns:a16="http://schemas.microsoft.com/office/drawing/2014/main" val="370367902"/>
                    </a:ext>
                  </a:extLst>
                </a:gridCol>
                <a:gridCol w="1990725">
                  <a:extLst>
                    <a:ext uri="{9D8B030D-6E8A-4147-A177-3AD203B41FA5}">
                      <a16:colId xmlns:a16="http://schemas.microsoft.com/office/drawing/2014/main" val="733554916"/>
                    </a:ext>
                  </a:extLst>
                </a:gridCol>
              </a:tblGrid>
              <a:tr h="0">
                <a:tc>
                  <a:txBody>
                    <a:bodyPr/>
                    <a:lstStyle/>
                    <a:p>
                      <a:pPr>
                        <a:spcBef>
                          <a:spcPts val="500"/>
                        </a:spcBef>
                        <a:spcAft>
                          <a:spcPts val="500"/>
                        </a:spcAft>
                      </a:pPr>
                      <a:r>
                        <a:rPr lang="en-GB" sz="1000">
                          <a:effectLst/>
                        </a:rPr>
                        <a:t>Package</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a:spcBef>
                          <a:spcPts val="500"/>
                        </a:spcBef>
                        <a:spcAft>
                          <a:spcPts val="500"/>
                        </a:spcAft>
                      </a:pPr>
                      <a:r>
                        <a:rPr lang="en-GB" sz="1000">
                          <a:effectLst/>
                        </a:rPr>
                        <a:t>Voltage level used at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spcBef>
                          <a:spcPts val="500"/>
                        </a:spcBef>
                        <a:spcAft>
                          <a:spcPts val="500"/>
                        </a:spcAft>
                      </a:pPr>
                      <a:r>
                        <a:rPr lang="en-GB" sz="1000">
                          <a:effectLst/>
                        </a:rPr>
                        <a:t>Compatible with?</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Comments</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15513077"/>
                  </a:ext>
                </a:extLst>
              </a:tr>
              <a:tr h="0">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132kV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33kV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11kV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LV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28786384"/>
                  </a:ext>
                </a:extLst>
              </a:tr>
              <a:tr h="0">
                <a:tc>
                  <a:txBody>
                    <a:bodyPr/>
                    <a:lstStyle/>
                    <a:p>
                      <a:pPr>
                        <a:spcBef>
                          <a:spcPts val="600"/>
                        </a:spcBef>
                        <a:spcAft>
                          <a:spcPts val="600"/>
                        </a:spcAft>
                      </a:pPr>
                      <a:r>
                        <a:rPr lang="en-GB" sz="1000">
                          <a:effectLst/>
                        </a:rPr>
                        <a:t>PSSE, v33 and v34</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N</a:t>
                      </a:r>
                    </a:p>
                    <a:p>
                      <a:pPr algn="ctr">
                        <a:spcBef>
                          <a:spcPts val="500"/>
                        </a:spcBef>
                        <a:spcAft>
                          <a:spcPts val="500"/>
                        </a:spcAft>
                      </a:pPr>
                      <a:r>
                        <a:rPr lang="en-GB" sz="1000">
                          <a:effectLst/>
                        </a:rPr>
                        <a:t>(software has limitations)</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600"/>
                        </a:spcBef>
                        <a:spcAft>
                          <a:spcPts val="600"/>
                        </a:spcAft>
                      </a:pPr>
                      <a:r>
                        <a:rPr lang="en-GB" sz="1000" dirty="0">
                          <a:effectLst/>
                        </a:rPr>
                        <a:t>CIM data exchange capabilities (import/export)</a:t>
                      </a:r>
                    </a:p>
                    <a:p>
                      <a:pPr>
                        <a:spcBef>
                          <a:spcPts val="600"/>
                        </a:spcBef>
                        <a:spcAft>
                          <a:spcPts val="600"/>
                        </a:spcAft>
                      </a:pPr>
                      <a:r>
                        <a:rPr lang="en-GB" sz="1000" dirty="0" err="1">
                          <a:effectLst/>
                        </a:rPr>
                        <a:t>DigSilentPowerfactory</a:t>
                      </a:r>
                      <a:r>
                        <a:rPr lang="en-GB" sz="1000" dirty="0">
                          <a:effectLst/>
                        </a:rPr>
                        <a:t>(export/import)</a:t>
                      </a:r>
                    </a:p>
                    <a:p>
                      <a:pPr>
                        <a:spcBef>
                          <a:spcPts val="600"/>
                        </a:spcBef>
                        <a:spcAft>
                          <a:spcPts val="600"/>
                        </a:spcAft>
                      </a:pPr>
                      <a:r>
                        <a:rPr lang="en-GB" sz="1000" dirty="0">
                          <a:effectLst/>
                        </a:rPr>
                        <a:t>SINCAL(export/import)</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Various Python scripts used automations</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65890111"/>
                  </a:ext>
                </a:extLst>
              </a:tr>
              <a:tr h="0">
                <a:tc>
                  <a:txBody>
                    <a:bodyPr/>
                    <a:lstStyle/>
                    <a:p>
                      <a:pPr>
                        <a:spcBef>
                          <a:spcPts val="600"/>
                        </a:spcBef>
                        <a:spcAft>
                          <a:spcPts val="600"/>
                        </a:spcAft>
                      </a:pPr>
                      <a:r>
                        <a:rPr lang="en-GB" sz="1000">
                          <a:effectLst/>
                        </a:rPr>
                        <a:t>DIgSILENT Power Factory </a:t>
                      </a:r>
                    </a:p>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p>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p>
                    <a:p>
                      <a:pPr algn="ctr">
                        <a:spcBef>
                          <a:spcPts val="500"/>
                        </a:spcBef>
                        <a:spcAft>
                          <a:spcPts val="500"/>
                        </a:spcAft>
                      </a:pPr>
                      <a:r>
                        <a:rPr lang="en-GB" sz="1000">
                          <a:effectLst/>
                        </a:rPr>
                        <a:t>Future</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600"/>
                        </a:spcBef>
                        <a:spcAft>
                          <a:spcPts val="600"/>
                        </a:spcAft>
                      </a:pPr>
                      <a:r>
                        <a:rPr lang="en-GB" sz="1000">
                          <a:effectLst/>
                        </a:rPr>
                        <a:t>CIM data exchange capabilities (import/export)</a:t>
                      </a:r>
                    </a:p>
                    <a:p>
                      <a:pPr>
                        <a:spcBef>
                          <a:spcPts val="500"/>
                        </a:spcBef>
                        <a:spcAft>
                          <a:spcPts val="500"/>
                        </a:spcAft>
                      </a:pPr>
                      <a:r>
                        <a:rPr lang="en-GB" sz="1000">
                          <a:effectLst/>
                        </a:rPr>
                        <a:t>PSSE(import/export)</a:t>
                      </a:r>
                    </a:p>
                    <a:p>
                      <a:pPr>
                        <a:spcBef>
                          <a:spcPts val="500"/>
                        </a:spcBef>
                        <a:spcAft>
                          <a:spcPts val="500"/>
                        </a:spcAft>
                      </a:pPr>
                      <a:r>
                        <a:rPr lang="en-GB" sz="1000">
                          <a:effectLst/>
                        </a:rPr>
                        <a:t>SINCAL import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Various scripts(Python, DPL etc) used for automation.</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61929290"/>
                  </a:ext>
                </a:extLst>
              </a:tr>
              <a:tr h="0">
                <a:tc>
                  <a:txBody>
                    <a:bodyPr/>
                    <a:lstStyle/>
                    <a:p>
                      <a:pPr>
                        <a:spcBef>
                          <a:spcPts val="500"/>
                        </a:spcBef>
                        <a:spcAft>
                          <a:spcPts val="500"/>
                        </a:spcAft>
                      </a:pPr>
                      <a:r>
                        <a:rPr lang="en-GB" sz="1000">
                          <a:effectLst/>
                        </a:rPr>
                        <a:t>SINCAL v16, v17</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PSSE(import/export some limitations)</a:t>
                      </a:r>
                    </a:p>
                    <a:p>
                      <a:pPr>
                        <a:spcBef>
                          <a:spcPts val="500"/>
                        </a:spcBef>
                        <a:spcAft>
                          <a:spcPts val="500"/>
                        </a:spcAft>
                      </a:pPr>
                      <a:r>
                        <a:rPr lang="en-GB" sz="1000">
                          <a:effectLst/>
                        </a:rPr>
                        <a:t>CIM,CYMDIST,DINIS and UCTE import/export </a:t>
                      </a:r>
                    </a:p>
                    <a:p>
                      <a:pPr>
                        <a:spcBef>
                          <a:spcPts val="500"/>
                        </a:spcBef>
                        <a:spcAft>
                          <a:spcPts val="500"/>
                        </a:spcAft>
                      </a:pPr>
                      <a:r>
                        <a:rPr lang="en-GB" sz="1000">
                          <a:effectLst/>
                        </a:rPr>
                        <a:t>DIgSilent Powerfactory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Use mainly for HV networks analysis, including unbalanced network</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08179088"/>
                  </a:ext>
                </a:extLst>
              </a:tr>
              <a:tr h="0">
                <a:tc>
                  <a:txBody>
                    <a:bodyPr/>
                    <a:lstStyle/>
                    <a:p>
                      <a:pPr>
                        <a:spcBef>
                          <a:spcPts val="500"/>
                        </a:spcBef>
                        <a:spcAft>
                          <a:spcPts val="500"/>
                        </a:spcAft>
                      </a:pPr>
                      <a:r>
                        <a:rPr lang="en-GB" sz="1000">
                          <a:effectLst/>
                        </a:rPr>
                        <a:t>WinDebut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dirty="0">
                          <a:effectLst/>
                        </a:rPr>
                        <a:t> </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65965316"/>
                  </a:ext>
                </a:extLst>
              </a:tr>
            </a:tbl>
          </a:graphicData>
        </a:graphic>
      </p:graphicFrame>
      <p:sp>
        <p:nvSpPr>
          <p:cNvPr id="4" name="Slide Number Placeholder 3">
            <a:extLst>
              <a:ext uri="{FF2B5EF4-FFF2-40B4-BE49-F238E27FC236}">
                <a16:creationId xmlns:a16="http://schemas.microsoft.com/office/drawing/2014/main" id="{82B5E42D-8FCA-4B4B-AE34-8FD40830E444}"/>
              </a:ext>
            </a:extLst>
          </p:cNvPr>
          <p:cNvSpPr>
            <a:spLocks noGrp="1"/>
          </p:cNvSpPr>
          <p:nvPr>
            <p:ph type="sldNum" sz="quarter" idx="12"/>
          </p:nvPr>
        </p:nvSpPr>
        <p:spPr/>
        <p:txBody>
          <a:bodyPr/>
          <a:lstStyle/>
          <a:p>
            <a:fld id="{98FF217E-B86F-EA42-9607-BE163228A213}" type="slidenum">
              <a:rPr lang="en-GB" smtClean="0"/>
              <a:pPr/>
              <a:t>15</a:t>
            </a:fld>
            <a:endParaRPr lang="en-GB"/>
          </a:p>
        </p:txBody>
      </p:sp>
    </p:spTree>
    <p:extLst>
      <p:ext uri="{BB962C8B-B14F-4D97-AF65-F5344CB8AC3E}">
        <p14:creationId xmlns:p14="http://schemas.microsoft.com/office/powerpoint/2010/main" val="335231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D7ABF-2EA8-45C2-8B7E-0EC41A5C4818}"/>
              </a:ext>
            </a:extLst>
          </p:cNvPr>
          <p:cNvSpPr>
            <a:spLocks noGrp="1"/>
          </p:cNvSpPr>
          <p:nvPr>
            <p:ph type="title"/>
          </p:nvPr>
        </p:nvSpPr>
        <p:spPr/>
        <p:txBody>
          <a:bodyPr/>
          <a:lstStyle/>
          <a:p>
            <a:r>
              <a:rPr lang="en-GB" dirty="0"/>
              <a:t>Modelling and Simulations (</a:t>
            </a:r>
            <a:r>
              <a:rPr lang="en-GB" dirty="0" err="1"/>
              <a:t>repcap</a:t>
            </a:r>
            <a:r>
              <a:rPr lang="en-GB" dirty="0"/>
              <a:t>)</a:t>
            </a:r>
          </a:p>
        </p:txBody>
      </p:sp>
      <p:sp>
        <p:nvSpPr>
          <p:cNvPr id="3" name="Content Placeholder 2">
            <a:extLst>
              <a:ext uri="{FF2B5EF4-FFF2-40B4-BE49-F238E27FC236}">
                <a16:creationId xmlns:a16="http://schemas.microsoft.com/office/drawing/2014/main" id="{9DEC0ABB-6192-4D0B-8F52-166C8348D967}"/>
              </a:ext>
            </a:extLst>
          </p:cNvPr>
          <p:cNvSpPr>
            <a:spLocks noGrp="1"/>
          </p:cNvSpPr>
          <p:nvPr>
            <p:ph idx="1"/>
          </p:nvPr>
        </p:nvSpPr>
        <p:spPr/>
        <p:txBody>
          <a:bodyPr/>
          <a:lstStyle/>
          <a:p>
            <a:r>
              <a:rPr lang="en-GB" dirty="0"/>
              <a:t>Session held on 02 November.</a:t>
            </a:r>
          </a:p>
          <a:p>
            <a:r>
              <a:rPr lang="en-GB" dirty="0"/>
              <a:t>Key outcomes were:</a:t>
            </a:r>
          </a:p>
          <a:p>
            <a:pPr marL="342900" indent="-342900">
              <a:buFont typeface="Arial" panose="020B0604020202020204" pitchFamily="34" charset="0"/>
              <a:buChar char="•"/>
            </a:pPr>
            <a:r>
              <a:rPr lang="en-GB" sz="1600" b="0" dirty="0">
                <a:solidFill>
                  <a:schemeClr val="tx1"/>
                </a:solidFill>
              </a:rPr>
              <a:t>draft a note outlining the mutual expectations for the creation, use and transfer of models between stakeholders and DNOs.</a:t>
            </a:r>
          </a:p>
          <a:p>
            <a:pPr marL="342900" indent="-342900">
              <a:buFont typeface="Arial" panose="020B0604020202020204" pitchFamily="34" charset="0"/>
              <a:buChar char="•"/>
            </a:pPr>
            <a:r>
              <a:rPr lang="en-GB" sz="1600" b="0" dirty="0">
                <a:solidFill>
                  <a:schemeClr val="tx1"/>
                </a:solidFill>
              </a:rPr>
              <a:t>review the practicalities around DNOs requiring models in specific software.</a:t>
            </a:r>
          </a:p>
          <a:p>
            <a:pPr marL="342900" indent="-342900">
              <a:buFont typeface="Arial" panose="020B0604020202020204" pitchFamily="34" charset="0"/>
              <a:buChar char="•"/>
            </a:pPr>
            <a:r>
              <a:rPr lang="en-GB" sz="1600" b="0" dirty="0">
                <a:solidFill>
                  <a:schemeClr val="tx1"/>
                </a:solidFill>
              </a:rPr>
              <a:t>Further action/engagement would be planned via this forum.</a:t>
            </a:r>
          </a:p>
        </p:txBody>
      </p:sp>
      <p:sp>
        <p:nvSpPr>
          <p:cNvPr id="4" name="Slide Number Placeholder 3">
            <a:extLst>
              <a:ext uri="{FF2B5EF4-FFF2-40B4-BE49-F238E27FC236}">
                <a16:creationId xmlns:a16="http://schemas.microsoft.com/office/drawing/2014/main" id="{18D3E9AA-533E-4860-BEA3-4667AC5325B3}"/>
              </a:ext>
            </a:extLst>
          </p:cNvPr>
          <p:cNvSpPr>
            <a:spLocks noGrp="1"/>
          </p:cNvSpPr>
          <p:nvPr>
            <p:ph type="sldNum" sz="quarter" idx="12"/>
          </p:nvPr>
        </p:nvSpPr>
        <p:spPr/>
        <p:txBody>
          <a:bodyPr/>
          <a:lstStyle/>
          <a:p>
            <a:fld id="{98FF217E-B86F-EA42-9607-BE163228A213}" type="slidenum">
              <a:rPr lang="en-GB" smtClean="0"/>
              <a:pPr/>
              <a:t>16</a:t>
            </a:fld>
            <a:endParaRPr lang="en-GB"/>
          </a:p>
        </p:txBody>
      </p:sp>
    </p:spTree>
    <p:extLst>
      <p:ext uri="{BB962C8B-B14F-4D97-AF65-F5344CB8AC3E}">
        <p14:creationId xmlns:p14="http://schemas.microsoft.com/office/powerpoint/2010/main" val="4226720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F077-C0C8-4528-A0B2-CB6FB1BABCC4}"/>
              </a:ext>
            </a:extLst>
          </p:cNvPr>
          <p:cNvSpPr>
            <a:spLocks noGrp="1"/>
          </p:cNvSpPr>
          <p:nvPr>
            <p:ph type="ctrTitle"/>
          </p:nvPr>
        </p:nvSpPr>
        <p:spPr/>
        <p:txBody>
          <a:bodyPr/>
          <a:lstStyle/>
          <a:p>
            <a:r>
              <a:rPr lang="en-GB" dirty="0"/>
              <a:t>Battery Energy Storage Systems</a:t>
            </a:r>
          </a:p>
        </p:txBody>
      </p:sp>
      <p:sp>
        <p:nvSpPr>
          <p:cNvPr id="3" name="Slide Number Placeholder 2">
            <a:extLst>
              <a:ext uri="{FF2B5EF4-FFF2-40B4-BE49-F238E27FC236}">
                <a16:creationId xmlns:a16="http://schemas.microsoft.com/office/drawing/2014/main" id="{EF130121-3E67-4D5A-A1BA-1D0327A62FDD}"/>
              </a:ext>
            </a:extLst>
          </p:cNvPr>
          <p:cNvSpPr>
            <a:spLocks noGrp="1"/>
          </p:cNvSpPr>
          <p:nvPr>
            <p:ph type="sldNum" sz="quarter" idx="12"/>
          </p:nvPr>
        </p:nvSpPr>
        <p:spPr/>
        <p:txBody>
          <a:bodyPr/>
          <a:lstStyle/>
          <a:p>
            <a:fld id="{98FF217E-B86F-EA42-9607-BE163228A213}" type="slidenum">
              <a:rPr lang="en-GB" smtClean="0"/>
              <a:t>17</a:t>
            </a:fld>
            <a:endParaRPr lang="en-GB"/>
          </a:p>
        </p:txBody>
      </p:sp>
    </p:spTree>
    <p:extLst>
      <p:ext uri="{BB962C8B-B14F-4D97-AF65-F5344CB8AC3E}">
        <p14:creationId xmlns:p14="http://schemas.microsoft.com/office/powerpoint/2010/main" val="477985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F23B5-4551-4228-BA59-16DCE8BC68F9}"/>
              </a:ext>
            </a:extLst>
          </p:cNvPr>
          <p:cNvSpPr>
            <a:spLocks noGrp="1"/>
          </p:cNvSpPr>
          <p:nvPr>
            <p:ph type="title"/>
          </p:nvPr>
        </p:nvSpPr>
        <p:spPr/>
        <p:txBody>
          <a:bodyPr/>
          <a:lstStyle/>
          <a:p>
            <a:r>
              <a:rPr lang="en-GB" dirty="0"/>
              <a:t>BESS discussion session</a:t>
            </a:r>
          </a:p>
        </p:txBody>
      </p:sp>
      <p:sp>
        <p:nvSpPr>
          <p:cNvPr id="3" name="Content Placeholder 2">
            <a:extLst>
              <a:ext uri="{FF2B5EF4-FFF2-40B4-BE49-F238E27FC236}">
                <a16:creationId xmlns:a16="http://schemas.microsoft.com/office/drawing/2014/main" id="{C335C940-EE5D-4B4C-B923-C1E3CF5EF086}"/>
              </a:ext>
            </a:extLst>
          </p:cNvPr>
          <p:cNvSpPr>
            <a:spLocks noGrp="1"/>
          </p:cNvSpPr>
          <p:nvPr>
            <p:ph idx="1"/>
          </p:nvPr>
        </p:nvSpPr>
        <p:spPr>
          <a:xfrm>
            <a:off x="720000" y="1573289"/>
            <a:ext cx="11083554" cy="3960000"/>
          </a:xfrm>
        </p:spPr>
        <p:txBody>
          <a:bodyPr/>
          <a:lstStyle/>
          <a:p>
            <a:r>
              <a:rPr lang="en-GB" dirty="0"/>
              <a:t>A stakeholder/DNO discussion was held on 18 November.</a:t>
            </a:r>
          </a:p>
          <a:p>
            <a:r>
              <a:rPr lang="en-GB" dirty="0"/>
              <a:t>The key focus of the discussion was on the assumptions made about reactive power outputs, and how reactive power outputs changed as active power flows moved from import to export (particularly) and vice versa.</a:t>
            </a:r>
          </a:p>
          <a:p>
            <a:r>
              <a:rPr lang="en-GB" dirty="0"/>
              <a:t>DNOs agreed to consider a number of aspects of the modelling and to report back in a couple of months time.</a:t>
            </a:r>
          </a:p>
          <a:p>
            <a:endParaRPr lang="en-GB" dirty="0"/>
          </a:p>
        </p:txBody>
      </p:sp>
      <p:sp>
        <p:nvSpPr>
          <p:cNvPr id="4" name="Slide Number Placeholder 3">
            <a:extLst>
              <a:ext uri="{FF2B5EF4-FFF2-40B4-BE49-F238E27FC236}">
                <a16:creationId xmlns:a16="http://schemas.microsoft.com/office/drawing/2014/main" id="{CA43B56D-291E-42F1-BBC1-98BF0F86FAA1}"/>
              </a:ext>
            </a:extLst>
          </p:cNvPr>
          <p:cNvSpPr>
            <a:spLocks noGrp="1"/>
          </p:cNvSpPr>
          <p:nvPr>
            <p:ph type="sldNum" sz="quarter" idx="12"/>
          </p:nvPr>
        </p:nvSpPr>
        <p:spPr/>
        <p:txBody>
          <a:bodyPr/>
          <a:lstStyle/>
          <a:p>
            <a:fld id="{98FF217E-B86F-EA42-9607-BE163228A213}" type="slidenum">
              <a:rPr lang="en-GB" smtClean="0"/>
              <a:pPr/>
              <a:t>18</a:t>
            </a:fld>
            <a:endParaRPr lang="en-GB"/>
          </a:p>
        </p:txBody>
      </p:sp>
      <p:graphicFrame>
        <p:nvGraphicFramePr>
          <p:cNvPr id="5" name="Table 5">
            <a:extLst>
              <a:ext uri="{FF2B5EF4-FFF2-40B4-BE49-F238E27FC236}">
                <a16:creationId xmlns:a16="http://schemas.microsoft.com/office/drawing/2014/main" id="{398B61B1-5853-46E6-B54D-E4AC4ECEC2A1}"/>
              </a:ext>
            </a:extLst>
          </p:cNvPr>
          <p:cNvGraphicFramePr>
            <a:graphicFrameLocks noGrp="1"/>
          </p:cNvGraphicFramePr>
          <p:nvPr>
            <p:extLst>
              <p:ext uri="{D42A27DB-BD31-4B8C-83A1-F6EECF244321}">
                <p14:modId xmlns:p14="http://schemas.microsoft.com/office/powerpoint/2010/main" val="3481100318"/>
              </p:ext>
            </p:extLst>
          </p:nvPr>
        </p:nvGraphicFramePr>
        <p:xfrm>
          <a:off x="1543237" y="3657538"/>
          <a:ext cx="8834223" cy="2225040"/>
        </p:xfrm>
        <a:graphic>
          <a:graphicData uri="http://schemas.openxmlformats.org/drawingml/2006/table">
            <a:tbl>
              <a:tblPr firstRow="1" bandRow="1">
                <a:tableStyleId>{1E171933-4619-4E11-9A3F-F7608DF75F80}</a:tableStyleId>
              </a:tblPr>
              <a:tblGrid>
                <a:gridCol w="6467208">
                  <a:extLst>
                    <a:ext uri="{9D8B030D-6E8A-4147-A177-3AD203B41FA5}">
                      <a16:colId xmlns:a16="http://schemas.microsoft.com/office/drawing/2014/main" val="3638715392"/>
                    </a:ext>
                  </a:extLst>
                </a:gridCol>
                <a:gridCol w="672575">
                  <a:extLst>
                    <a:ext uri="{9D8B030D-6E8A-4147-A177-3AD203B41FA5}">
                      <a16:colId xmlns:a16="http://schemas.microsoft.com/office/drawing/2014/main" val="1120224047"/>
                    </a:ext>
                  </a:extLst>
                </a:gridCol>
                <a:gridCol w="1694440">
                  <a:extLst>
                    <a:ext uri="{9D8B030D-6E8A-4147-A177-3AD203B41FA5}">
                      <a16:colId xmlns:a16="http://schemas.microsoft.com/office/drawing/2014/main" val="786319743"/>
                    </a:ext>
                  </a:extLst>
                </a:gridCol>
              </a:tblGrid>
              <a:tr h="370840">
                <a:tc>
                  <a:txBody>
                    <a:bodyPr/>
                    <a:lstStyle/>
                    <a:p>
                      <a:r>
                        <a:rPr lang="en-GB" sz="1200" dirty="0"/>
                        <a:t>Action</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GB" sz="1200" dirty="0"/>
                        <a:t>Owner</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GB" sz="1200" dirty="0"/>
                        <a:t>Date</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894148664"/>
                  </a:ext>
                </a:extLst>
              </a:tr>
              <a:tr h="370840">
                <a:tc>
                  <a:txBody>
                    <a:bodyPr/>
                    <a:lstStyle/>
                    <a:p>
                      <a:r>
                        <a:rPr lang="en-GB" sz="1200" dirty="0"/>
                        <a:t>Review assumptions re real and reactive swings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GB" sz="1200" dirty="0"/>
                        <a:t>DNOs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GB" sz="1200" dirty="0"/>
                        <a:t>End of Jan 22</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321496370"/>
                  </a:ext>
                </a:extLst>
              </a:tr>
              <a:tr h="370840">
                <a:tc>
                  <a:txBody>
                    <a:bodyPr/>
                    <a:lstStyle/>
                    <a:p>
                      <a:r>
                        <a:rPr lang="en-GB" sz="1200" dirty="0"/>
                        <a:t>Review suitability of SAF for BESS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GB" sz="1200" dirty="0"/>
                        <a:t>ALL</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GB" sz="1200" dirty="0"/>
                        <a:t>10 December 2021</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974929099"/>
                  </a:ext>
                </a:extLst>
              </a:tr>
              <a:tr h="370840">
                <a:tc>
                  <a:txBody>
                    <a:bodyPr/>
                    <a:lstStyle/>
                    <a:p>
                      <a:r>
                        <a:rPr lang="en-GB" sz="1200" dirty="0"/>
                        <a:t>Propose SAF updates if appropriate</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GB" sz="1200" dirty="0"/>
                        <a:t>DNOs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End of Jan 22</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140941088"/>
                  </a:ext>
                </a:extLst>
              </a:tr>
              <a:tr h="370840">
                <a:tc>
                  <a:txBody>
                    <a:bodyPr/>
                    <a:lstStyle/>
                    <a:p>
                      <a:r>
                        <a:rPr lang="en-GB" sz="1200" dirty="0"/>
                        <a:t>Consider BESS in voltage control mode</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GB" sz="1200" dirty="0"/>
                        <a:t>DNOs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End of Jan 22</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883210737"/>
                  </a:ext>
                </a:extLst>
              </a:tr>
              <a:tr h="370840">
                <a:tc>
                  <a:txBody>
                    <a:bodyPr/>
                    <a:lstStyle/>
                    <a:p>
                      <a:r>
                        <a:rPr lang="en-GB" sz="1200" dirty="0"/>
                        <a:t>Consider if a concept of headroom would help when considering multiple BESS interactions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GB" sz="1200" dirty="0"/>
                        <a:t>DNOs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End of Jan 22</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837100913"/>
                  </a:ext>
                </a:extLst>
              </a:tr>
            </a:tbl>
          </a:graphicData>
        </a:graphic>
      </p:graphicFrame>
    </p:spTree>
    <p:extLst>
      <p:ext uri="{BB962C8B-B14F-4D97-AF65-F5344CB8AC3E}">
        <p14:creationId xmlns:p14="http://schemas.microsoft.com/office/powerpoint/2010/main" val="198512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A6360-8509-4620-AF0E-26F3FC661216}"/>
              </a:ext>
            </a:extLst>
          </p:cNvPr>
          <p:cNvSpPr>
            <a:spLocks noGrp="1"/>
          </p:cNvSpPr>
          <p:nvPr>
            <p:ph type="ctrTitle"/>
          </p:nvPr>
        </p:nvSpPr>
        <p:spPr/>
        <p:txBody>
          <a:bodyPr/>
          <a:lstStyle/>
          <a:p>
            <a:r>
              <a:rPr lang="en-GB" dirty="0"/>
              <a:t>New Issue</a:t>
            </a:r>
          </a:p>
        </p:txBody>
      </p:sp>
      <p:sp>
        <p:nvSpPr>
          <p:cNvPr id="3" name="Slide Number Placeholder 2">
            <a:extLst>
              <a:ext uri="{FF2B5EF4-FFF2-40B4-BE49-F238E27FC236}">
                <a16:creationId xmlns:a16="http://schemas.microsoft.com/office/drawing/2014/main" id="{6DCD949B-88A2-4D7E-BF70-8AD6775B56D3}"/>
              </a:ext>
            </a:extLst>
          </p:cNvPr>
          <p:cNvSpPr>
            <a:spLocks noGrp="1"/>
          </p:cNvSpPr>
          <p:nvPr>
            <p:ph type="sldNum" sz="quarter" idx="12"/>
          </p:nvPr>
        </p:nvSpPr>
        <p:spPr/>
        <p:txBody>
          <a:bodyPr/>
          <a:lstStyle/>
          <a:p>
            <a:fld id="{98FF217E-B86F-EA42-9607-BE163228A213}" type="slidenum">
              <a:rPr lang="en-GB" smtClean="0"/>
              <a:t>19</a:t>
            </a:fld>
            <a:endParaRPr lang="en-GB"/>
          </a:p>
        </p:txBody>
      </p:sp>
    </p:spTree>
    <p:extLst>
      <p:ext uri="{BB962C8B-B14F-4D97-AF65-F5344CB8AC3E}">
        <p14:creationId xmlns:p14="http://schemas.microsoft.com/office/powerpoint/2010/main" val="262284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Welcome, Housekeeping and Introductions</a:t>
            </a:r>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fld id="{98FF217E-B86F-EA42-9607-BE163228A213}" type="slidenum">
              <a:rPr lang="en-GB"/>
              <a:pPr/>
              <a:t>2</a:t>
            </a:fld>
            <a:endParaRPr lang="en-GB"/>
          </a:p>
        </p:txBody>
      </p:sp>
    </p:spTree>
    <p:extLst>
      <p:ext uri="{BB962C8B-B14F-4D97-AF65-F5344CB8AC3E}">
        <p14:creationId xmlns:p14="http://schemas.microsoft.com/office/powerpoint/2010/main" val="3258443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a:xfrm>
            <a:off x="720000" y="261874"/>
            <a:ext cx="9000000" cy="936000"/>
          </a:xfrm>
        </p:spPr>
        <p:txBody>
          <a:bodyPr/>
          <a:lstStyle/>
          <a:p>
            <a:r>
              <a:rPr lang="en-GB" dirty="0"/>
              <a:t>DER Tech Forum – new issues</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20</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extLst>
              <p:ext uri="{D42A27DB-BD31-4B8C-83A1-F6EECF244321}">
                <p14:modId xmlns:p14="http://schemas.microsoft.com/office/powerpoint/2010/main" val="3315831437"/>
              </p:ext>
            </p:extLst>
          </p:nvPr>
        </p:nvGraphicFramePr>
        <p:xfrm>
          <a:off x="720000" y="1394116"/>
          <a:ext cx="10456840" cy="4396740"/>
        </p:xfrm>
        <a:graphic>
          <a:graphicData uri="http://schemas.openxmlformats.org/drawingml/2006/table">
            <a:tbl>
              <a:tblPr firstRow="1" bandRow="1">
                <a:tableStyleId>{1E171933-4619-4E11-9A3F-F7608DF75F80}</a:tableStyleId>
              </a:tblPr>
              <a:tblGrid>
                <a:gridCol w="675843">
                  <a:extLst>
                    <a:ext uri="{9D8B030D-6E8A-4147-A177-3AD203B41FA5}">
                      <a16:colId xmlns:a16="http://schemas.microsoft.com/office/drawing/2014/main" val="1036516743"/>
                    </a:ext>
                  </a:extLst>
                </a:gridCol>
                <a:gridCol w="3399523">
                  <a:extLst>
                    <a:ext uri="{9D8B030D-6E8A-4147-A177-3AD203B41FA5}">
                      <a16:colId xmlns:a16="http://schemas.microsoft.com/office/drawing/2014/main" val="3070091812"/>
                    </a:ext>
                  </a:extLst>
                </a:gridCol>
                <a:gridCol w="6381474">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Draft response</a:t>
                      </a:r>
                      <a:endParaRPr lang="en-GB" sz="18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200" b="0" u="none" strike="noStrike" kern="1200" dirty="0">
                          <a:solidFill>
                            <a:schemeClr val="tx1"/>
                          </a:solidFill>
                          <a:effectLst/>
                        </a:rPr>
                        <a:t>117</a:t>
                      </a:r>
                      <a:endParaRPr lang="en-GB" sz="12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0" algn="l" defTabSz="914400" rtl="0" eaLnBrk="1" fontAlgn="t" latinLnBrk="0" hangingPunct="1">
                        <a:spcBef>
                          <a:spcPts val="0"/>
                        </a:spcBef>
                        <a:spcAft>
                          <a:spcPts val="0"/>
                        </a:spcAft>
                      </a:pPr>
                      <a:r>
                        <a:rPr lang="en-US" sz="1050" b="0" u="none" strike="noStrike" kern="1200" dirty="0">
                          <a:solidFill>
                            <a:schemeClr val="tx1"/>
                          </a:solidFill>
                          <a:effectLst/>
                        </a:rPr>
                        <a:t>Need of Effective date: </a:t>
                      </a:r>
                    </a:p>
                    <a:p>
                      <a:pPr marL="0" algn="l" defTabSz="914400" rtl="0" eaLnBrk="1" fontAlgn="t" latinLnBrk="0" hangingPunct="1">
                        <a:spcBef>
                          <a:spcPts val="0"/>
                        </a:spcBef>
                        <a:spcAft>
                          <a:spcPts val="0"/>
                        </a:spcAft>
                      </a:pPr>
                      <a:r>
                        <a:rPr lang="en-US" sz="1050" b="0" u="none" strike="noStrike" kern="1200" dirty="0">
                          <a:solidFill>
                            <a:schemeClr val="tx1"/>
                          </a:solidFill>
                          <a:effectLst/>
                        </a:rPr>
                        <a:t>Even though the current amendment is classified as minor changes there are significant changes that would require time for manufacturers to update their PGMs to comply with recent requirements. Ex one of those is the Cyber security requirement. </a:t>
                      </a:r>
                    </a:p>
                    <a:p>
                      <a:pPr marL="0" algn="l" defTabSz="914400" rtl="0" eaLnBrk="1" fontAlgn="t" latinLnBrk="0" hangingPunct="1">
                        <a:spcBef>
                          <a:spcPts val="0"/>
                        </a:spcBef>
                        <a:spcAft>
                          <a:spcPts val="0"/>
                        </a:spcAft>
                      </a:pPr>
                      <a:r>
                        <a:rPr lang="en-US" sz="1050" b="0" u="none" strike="noStrike" kern="1200" dirty="0">
                          <a:solidFill>
                            <a:schemeClr val="tx1"/>
                          </a:solidFill>
                          <a:effectLst/>
                        </a:rPr>
                        <a:t>For changes like these that would require identifying and implement a solution to an already compliant machine would take significant time/cost. Hence any requirements that would require modification of existing hardware/software design would require an effective date from the current release (a minimum of 6 months is recommended) to enable the manufacturer to be compliant with up-to-date requirements. Currently, the exception is applicable only for certain technologies but is required to be made for all technologies.  Please be mindful that it would take manufacturers some time to find an effective solution and to prove compliance.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defTabSz="914400" rtl="0" eaLnBrk="1" fontAlgn="t" latinLnBrk="0" hangingPunct="1">
                        <a:spcBef>
                          <a:spcPts val="0"/>
                        </a:spcBef>
                        <a:spcAft>
                          <a:spcPts val="500"/>
                        </a:spcAft>
                      </a:pPr>
                      <a:r>
                        <a:rPr lang="en-US" sz="1050" b="0" u="none" strike="noStrike" kern="1200" dirty="0">
                          <a:solidFill>
                            <a:schemeClr val="tx1"/>
                          </a:solidFill>
                          <a:effectLst/>
                        </a:rPr>
                        <a:t>We agree that any change of requirements will generally need a period before compliance is required to allow manufacturers and others to accommodate the new requirements.  As you are probably aware the recent modification to introduce new requirements for storage built in a 12 month period for manufactures and developers to implement any required changes before compliance is required.  It might be that this is what you have in mind when you refer to the exception in your last sentence?</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We do not believe that there are any changes that we have classified as minor in the most recent amendment that impose any new compliance requirements on manufacturers or developers.  </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Even without a specific formal implementation period, manufacturers do have significant warning of even the minor changes.  They are all discussed at the DER Technical Forum, often over more than one meeting, and are </a:t>
                      </a:r>
                      <a:r>
                        <a:rPr lang="en-US" sz="1050" b="0" u="none" strike="noStrike" kern="1200" dirty="0" err="1">
                          <a:solidFill>
                            <a:schemeClr val="tx1"/>
                          </a:solidFill>
                          <a:effectLst/>
                        </a:rPr>
                        <a:t>summarised</a:t>
                      </a:r>
                      <a:r>
                        <a:rPr lang="en-US" sz="1050" b="0" u="none" strike="noStrike" kern="1200" dirty="0">
                          <a:solidFill>
                            <a:schemeClr val="tx1"/>
                          </a:solidFill>
                          <a:effectLst/>
                        </a:rPr>
                        <a:t> in the slides for the Forum which are published.  The changes are formally consulted on, providing both an opportunity to absorb the proposed changes, to assimilate the implications, and provide a response or challenge to the proposals.  There is then a further period, usually a couple of months, before the modification is approved by the regulator and published.</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In regard of the new references for cybersecurity, there is no new specific performance or compliance requirements added at this time, simply an expectation that manufacturers will be applying industry good practices, as well as standards that manufacturers should already be working to, or adapting to.  It might be that the requirements </a:t>
                      </a:r>
                      <a:r>
                        <a:rPr lang="en-US" sz="1050" b="0" u="none" strike="noStrike" kern="1200" dirty="0">
                          <a:solidFill>
                            <a:schemeClr val="tx1"/>
                          </a:solidFill>
                          <a:effectLst/>
                          <a:latin typeface="+mn-lt"/>
                          <a:ea typeface="+mn-ea"/>
                          <a:cs typeface="+mn-cs"/>
                        </a:rPr>
                        <a:t>of the network licensees, as provider of critical national infrastructure, do become more specific in the future, but we recognize this is a developing area and we are initially seeking to apply guidance and a light touch. </a:t>
                      </a:r>
                      <a:r>
                        <a:rPr lang="en-US" sz="1050" b="0" u="none" strike="noStrike" kern="1200" noProof="0" dirty="0">
                          <a:solidFill>
                            <a:schemeClr val="tx1"/>
                          </a:solidFill>
                          <a:effectLst/>
                          <a:latin typeface="+mn-lt"/>
                          <a:ea typeface="+mn-ea"/>
                          <a:cs typeface="+mn-cs"/>
                        </a:rPr>
                        <a:t>In conjunction with BEIS ENA has produced guidance for </a:t>
                      </a:r>
                      <a:r>
                        <a:rPr lang="en-GB" sz="1050" b="0" u="none" strike="noStrike" kern="1200" noProof="0" dirty="0">
                          <a:solidFill>
                            <a:schemeClr val="tx1"/>
                          </a:solidFill>
                          <a:effectLst/>
                          <a:latin typeface="+mn-lt"/>
                          <a:ea typeface="+mn-ea"/>
                          <a:cs typeface="+mn-cs"/>
                        </a:rPr>
                        <a:t>Distributed energy resources (DER) cyber security connection </a:t>
                      </a:r>
                      <a:r>
                        <a:rPr lang="en-US" sz="1050" b="0" u="none" strike="noStrike" kern="1200" noProof="0" dirty="0">
                          <a:solidFill>
                            <a:schemeClr val="tx1"/>
                          </a:solidFill>
                          <a:effectLst/>
                          <a:latin typeface="+mn-lt"/>
                          <a:ea typeface="+mn-ea"/>
                          <a:cs typeface="+mn-cs"/>
                        </a:rPr>
                        <a:t>at </a:t>
                      </a:r>
                      <a:r>
                        <a:rPr lang="en-US" sz="1050" b="0" u="none" strike="noStrike" kern="1200" noProof="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https://www.energynetworks.org/operating-the-networks/managing-cyber-security</a:t>
                      </a:r>
                      <a:r>
                        <a:rPr lang="en-US" sz="1050" b="0" u="none" strike="noStrike" kern="1200" noProof="0" dirty="0">
                          <a:solidFill>
                            <a:schemeClr val="tx1"/>
                          </a:solidFill>
                          <a:effectLst/>
                          <a:latin typeface="+mn-lt"/>
                          <a:ea typeface="+mn-ea"/>
                          <a:cs typeface="+mn-cs"/>
                        </a:rPr>
                        <a:t>.</a:t>
                      </a:r>
                      <a:endParaRPr lang="en-US" sz="1050" b="0" u="none" strike="noStrike" kern="1200" dirty="0">
                        <a:solidFill>
                          <a:schemeClr val="tx1"/>
                        </a:solidFill>
                        <a:effectLst/>
                        <a:latin typeface="+mn-lt"/>
                        <a:ea typeface="+mn-ea"/>
                        <a:cs typeface="+mn-cs"/>
                      </a:endParaRPr>
                    </a:p>
                    <a:p>
                      <a:pPr marL="0" algn="l" defTabSz="914400" rtl="0" eaLnBrk="1" fontAlgn="t" latinLnBrk="0" hangingPunct="1">
                        <a:spcBef>
                          <a:spcPts val="0"/>
                        </a:spcBef>
                        <a:spcAft>
                          <a:spcPts val="500"/>
                        </a:spcAft>
                      </a:pPr>
                      <a:r>
                        <a:rPr lang="en-US" sz="1050" b="0" u="none" strike="noStrike" kern="1200" dirty="0">
                          <a:solidFill>
                            <a:schemeClr val="tx1"/>
                          </a:solidFill>
                          <a:effectLst/>
                        </a:rPr>
                        <a:t>However we do note your concern over the most recent change and we will be happy to discuss any points relating to them, or modifications to ENA documents more generally.</a:t>
                      </a:r>
                      <a:endParaRPr lang="en-GB" sz="1050" b="0" u="none" strike="noStrike" kern="1200" dirty="0">
                        <a:solidFill>
                          <a:schemeClr val="tx1"/>
                        </a:solidFill>
                        <a:effectLst/>
                        <a:latin typeface="+mn-lt"/>
                        <a:ea typeface="+mn-ea"/>
                        <a:cs typeface="+mn-cs"/>
                      </a:endParaRP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spTree>
    <p:extLst>
      <p:ext uri="{BB962C8B-B14F-4D97-AF65-F5344CB8AC3E}">
        <p14:creationId xmlns:p14="http://schemas.microsoft.com/office/powerpoint/2010/main" val="3596257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p:txBody>
          <a:bodyPr/>
          <a:lstStyle/>
          <a:p>
            <a:r>
              <a:rPr lang="en-GB" dirty="0"/>
              <a:t>New issues (2)</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21</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extLst>
              <p:ext uri="{D42A27DB-BD31-4B8C-83A1-F6EECF244321}">
                <p14:modId xmlns:p14="http://schemas.microsoft.com/office/powerpoint/2010/main" val="6103965"/>
              </p:ext>
            </p:extLst>
          </p:nvPr>
        </p:nvGraphicFramePr>
        <p:xfrm>
          <a:off x="720000" y="1394116"/>
          <a:ext cx="10069920" cy="1866900"/>
        </p:xfrm>
        <a:graphic>
          <a:graphicData uri="http://schemas.openxmlformats.org/drawingml/2006/table">
            <a:tbl>
              <a:tblPr firstRow="1" bandRow="1">
                <a:tableStyleId>{1E171933-4619-4E11-9A3F-F7608DF75F80}</a:tableStyleId>
              </a:tblPr>
              <a:tblGrid>
                <a:gridCol w="650836">
                  <a:extLst>
                    <a:ext uri="{9D8B030D-6E8A-4147-A177-3AD203B41FA5}">
                      <a16:colId xmlns:a16="http://schemas.microsoft.com/office/drawing/2014/main" val="1036516743"/>
                    </a:ext>
                  </a:extLst>
                </a:gridCol>
                <a:gridCol w="3273735">
                  <a:extLst>
                    <a:ext uri="{9D8B030D-6E8A-4147-A177-3AD203B41FA5}">
                      <a16:colId xmlns:a16="http://schemas.microsoft.com/office/drawing/2014/main" val="3070091812"/>
                    </a:ext>
                  </a:extLst>
                </a:gridCol>
                <a:gridCol w="6145349">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Draft response</a:t>
                      </a:r>
                      <a:endParaRPr lang="en-GB" sz="18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200" b="0" u="none" strike="noStrike" kern="1200" dirty="0">
                          <a:solidFill>
                            <a:schemeClr val="tx1"/>
                          </a:solidFill>
                          <a:effectLst/>
                        </a:rPr>
                        <a:t>118</a:t>
                      </a:r>
                      <a:endParaRPr lang="en-GB" sz="12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0" algn="l" defTabSz="914400" rtl="0" eaLnBrk="1" fontAlgn="t" latinLnBrk="0" hangingPunct="1">
                        <a:spcBef>
                          <a:spcPts val="0"/>
                        </a:spcBef>
                        <a:spcAft>
                          <a:spcPts val="0"/>
                        </a:spcAft>
                      </a:pPr>
                      <a:r>
                        <a:rPr lang="en-US" sz="1100" b="0" u="none" strike="noStrike" kern="1200" dirty="0">
                          <a:solidFill>
                            <a:schemeClr val="tx1"/>
                          </a:solidFill>
                          <a:effectLst/>
                        </a:rPr>
                        <a:t>Clarification required on certificate/compliance validity:</a:t>
                      </a:r>
                    </a:p>
                    <a:p>
                      <a:pPr marL="0" algn="l" defTabSz="914400" rtl="0" eaLnBrk="1" fontAlgn="t" latinLnBrk="0" hangingPunct="1">
                        <a:spcBef>
                          <a:spcPts val="0"/>
                        </a:spcBef>
                        <a:spcAft>
                          <a:spcPts val="0"/>
                        </a:spcAft>
                      </a:pPr>
                      <a:r>
                        <a:rPr lang="en-US" sz="1100" b="0" u="none" strike="noStrike" kern="1200" dirty="0">
                          <a:solidFill>
                            <a:schemeClr val="tx1"/>
                          </a:solidFill>
                          <a:effectLst/>
                        </a:rPr>
                        <a:t>As it is difficult in managing different requirements at Plant level/PGMs/DNO/manufacturers it is requested to define the duration for the validity of a compliance report/certificate already obtained.</a:t>
                      </a:r>
                    </a:p>
                    <a:p>
                      <a:pPr marL="0" algn="l" defTabSz="914400" rtl="0" eaLnBrk="1" fontAlgn="t" latinLnBrk="0" hangingPunct="1">
                        <a:spcBef>
                          <a:spcPts val="0"/>
                        </a:spcBef>
                        <a:spcAft>
                          <a:spcPts val="0"/>
                        </a:spcAft>
                      </a:pPr>
                      <a:endParaRPr lang="en-US" sz="110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defTabSz="914400" rtl="0" eaLnBrk="1" fontAlgn="t" latinLnBrk="0" hangingPunct="1">
                        <a:spcBef>
                          <a:spcPts val="0"/>
                        </a:spcBef>
                        <a:spcAft>
                          <a:spcPts val="500"/>
                        </a:spcAft>
                      </a:pPr>
                      <a:r>
                        <a:rPr lang="en-US" sz="1100" b="0" u="none" strike="noStrike" kern="1200" dirty="0">
                          <a:solidFill>
                            <a:schemeClr val="tx1"/>
                          </a:solidFill>
                          <a:effectLst/>
                        </a:rPr>
                        <a:t>Our current working assumption is that any certification is valid for the working life of the equipment it is associated with, provided that (</a:t>
                      </a:r>
                      <a:r>
                        <a:rPr lang="en-US" sz="1100" b="0" u="none" strike="noStrike" kern="1200" dirty="0" err="1">
                          <a:solidFill>
                            <a:schemeClr val="tx1"/>
                          </a:solidFill>
                          <a:effectLst/>
                        </a:rPr>
                        <a:t>i</a:t>
                      </a:r>
                      <a:r>
                        <a:rPr lang="en-US" sz="1100" b="0" u="none" strike="noStrike" kern="1200" dirty="0">
                          <a:solidFill>
                            <a:schemeClr val="tx1"/>
                          </a:solidFill>
                          <a:effectLst/>
                        </a:rPr>
                        <a:t>) the manufacturer does not change the design or manufacturing techniques such that the original compliance assessment becomes invalid or (ii) the requirements in the Distribution Code (or G99 etc) do not change.  In this case we would expect to draw explicit attention to this, as we have for the changes to the requirements for storage.</a:t>
                      </a:r>
                    </a:p>
                    <a:p>
                      <a:pPr marL="0" algn="l" defTabSz="914400" rtl="0" eaLnBrk="1" fontAlgn="t" latinLnBrk="0" hangingPunct="1">
                        <a:spcBef>
                          <a:spcPts val="0"/>
                        </a:spcBef>
                        <a:spcAft>
                          <a:spcPts val="500"/>
                        </a:spcAft>
                      </a:pPr>
                      <a:r>
                        <a:rPr lang="en-US" sz="1100" b="0" u="none" strike="noStrike" kern="1200" dirty="0">
                          <a:solidFill>
                            <a:schemeClr val="tx1"/>
                          </a:solidFill>
                          <a:effectLst/>
                        </a:rPr>
                        <a:t>Please note that 2.14 in G99 tries to make it clear that an update to G99 does not require any equipment to be recertified, unless the requirements have fundamentally changed.</a:t>
                      </a: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spTree>
    <p:extLst>
      <p:ext uri="{BB962C8B-B14F-4D97-AF65-F5344CB8AC3E}">
        <p14:creationId xmlns:p14="http://schemas.microsoft.com/office/powerpoint/2010/main" val="1557969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p:txBody>
          <a:bodyPr/>
          <a:lstStyle/>
          <a:p>
            <a:r>
              <a:rPr lang="en-GB" dirty="0"/>
              <a:t>New issues (3)</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22</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extLst>
              <p:ext uri="{D42A27DB-BD31-4B8C-83A1-F6EECF244321}">
                <p14:modId xmlns:p14="http://schemas.microsoft.com/office/powerpoint/2010/main" val="4138527740"/>
              </p:ext>
            </p:extLst>
          </p:nvPr>
        </p:nvGraphicFramePr>
        <p:xfrm>
          <a:off x="720000" y="1394116"/>
          <a:ext cx="10069920" cy="4462780"/>
        </p:xfrm>
        <a:graphic>
          <a:graphicData uri="http://schemas.openxmlformats.org/drawingml/2006/table">
            <a:tbl>
              <a:tblPr firstRow="1" bandRow="1">
                <a:tableStyleId>{1E171933-4619-4E11-9A3F-F7608DF75F80}</a:tableStyleId>
              </a:tblPr>
              <a:tblGrid>
                <a:gridCol w="650836">
                  <a:extLst>
                    <a:ext uri="{9D8B030D-6E8A-4147-A177-3AD203B41FA5}">
                      <a16:colId xmlns:a16="http://schemas.microsoft.com/office/drawing/2014/main" val="1036516743"/>
                    </a:ext>
                  </a:extLst>
                </a:gridCol>
                <a:gridCol w="3273735">
                  <a:extLst>
                    <a:ext uri="{9D8B030D-6E8A-4147-A177-3AD203B41FA5}">
                      <a16:colId xmlns:a16="http://schemas.microsoft.com/office/drawing/2014/main" val="3070091812"/>
                    </a:ext>
                  </a:extLst>
                </a:gridCol>
                <a:gridCol w="6145349">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No</a:t>
                      </a:r>
                      <a:endParaRPr lang="en-GB" sz="16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Issue</a:t>
                      </a:r>
                      <a:endParaRPr lang="en-GB" sz="16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Draft response</a:t>
                      </a:r>
                      <a:endParaRPr lang="en-GB" sz="16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100" b="0" u="none" strike="noStrike" kern="1200" dirty="0">
                          <a:solidFill>
                            <a:schemeClr val="tx1"/>
                          </a:solidFill>
                          <a:effectLst/>
                        </a:rPr>
                        <a:t>119</a:t>
                      </a:r>
                      <a:endParaRPr lang="en-GB" sz="11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0" algn="l" defTabSz="914400" rtl="0" eaLnBrk="1" fontAlgn="t" latinLnBrk="0" hangingPunct="1">
                        <a:spcBef>
                          <a:spcPts val="0"/>
                        </a:spcBef>
                        <a:spcAft>
                          <a:spcPts val="0"/>
                        </a:spcAft>
                      </a:pPr>
                      <a:r>
                        <a:rPr lang="en-US" sz="1050" b="0" u="none" strike="noStrike" kern="1200" dirty="0">
                          <a:solidFill>
                            <a:schemeClr val="tx1"/>
                          </a:solidFill>
                          <a:effectLst/>
                        </a:rPr>
                        <a:t>Clarity on how the regulation is applied between releases:</a:t>
                      </a:r>
                    </a:p>
                    <a:p>
                      <a:pPr marL="0" algn="l" defTabSz="914400" rtl="0" eaLnBrk="1" fontAlgn="t" latinLnBrk="0" hangingPunct="1">
                        <a:spcBef>
                          <a:spcPts val="0"/>
                        </a:spcBef>
                        <a:spcAft>
                          <a:spcPts val="0"/>
                        </a:spcAft>
                      </a:pPr>
                      <a:r>
                        <a:rPr lang="en-US" sz="1050" b="0" u="none" strike="noStrike" kern="1200" dirty="0">
                          <a:solidFill>
                            <a:schemeClr val="tx1"/>
                          </a:solidFill>
                          <a:effectLst/>
                        </a:rPr>
                        <a:t>Manufacturers normally produce products in mass and it is difficult to keep the products up to date with frequently changing requirements and it is difficult to produce products to suit different regulatory releases either. Moreover, the Stock that would is currently held would be dead. </a:t>
                      </a:r>
                    </a:p>
                    <a:p>
                      <a:pPr marL="0" algn="l" defTabSz="914400" rtl="0" eaLnBrk="1" fontAlgn="t" latinLnBrk="0" hangingPunct="1">
                        <a:spcBef>
                          <a:spcPts val="0"/>
                        </a:spcBef>
                        <a:spcAft>
                          <a:spcPts val="0"/>
                        </a:spcAft>
                      </a:pPr>
                      <a:r>
                        <a:rPr lang="en-US" sz="1050" b="0" u="none" strike="noStrike" kern="1200" dirty="0">
                          <a:solidFill>
                            <a:schemeClr val="tx1"/>
                          </a:solidFill>
                          <a:effectLst/>
                        </a:rPr>
                        <a:t>Suppose a plant connection agreement is signed up for Amendment 4 and during the Connection phase and  Amendment 8 is released, it would be difficult for manufacturers to produce products to be compliant with both 8 and 4. Similar confusion might arise for DNO while trying to maintain records of what Amendment applies to which plant/product during the FON stage. </a:t>
                      </a:r>
                    </a:p>
                    <a:p>
                      <a:pPr marL="0" algn="l" defTabSz="914400" rtl="0" eaLnBrk="1" fontAlgn="t" latinLnBrk="0" hangingPunct="1">
                        <a:spcBef>
                          <a:spcPts val="0"/>
                        </a:spcBef>
                        <a:spcAft>
                          <a:spcPts val="0"/>
                        </a:spcAft>
                      </a:pPr>
                      <a:r>
                        <a:rPr lang="en-US" sz="1050" b="0" u="none" strike="noStrike" kern="1200" dirty="0">
                          <a:solidFill>
                            <a:schemeClr val="tx1"/>
                          </a:solidFill>
                          <a:effectLst/>
                        </a:rPr>
                        <a:t>It is proposed that a similar method for expiry date is adopted from Germany. For example, if a product is certified in 2021 for Amendment 8, then it would be valid for 5 years. During the expiry of the certificate, the product has to be updated to the most recently released version.  By doing so, it would be easy to manage the certificates from the Manufacturer side and DNO.</a:t>
                      </a: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defTabSz="914400" rtl="0" eaLnBrk="1" fontAlgn="t" latinLnBrk="0" hangingPunct="1">
                        <a:spcBef>
                          <a:spcPts val="0"/>
                        </a:spcBef>
                        <a:spcAft>
                          <a:spcPts val="500"/>
                        </a:spcAft>
                      </a:pPr>
                      <a:r>
                        <a:rPr lang="en-US" sz="1050" b="0" u="none" strike="noStrike" kern="1200" dirty="0">
                          <a:solidFill>
                            <a:schemeClr val="tx1"/>
                          </a:solidFill>
                          <a:effectLst/>
                        </a:rPr>
                        <a:t>As stated in 117 and 118 above G99 does not require that changes to the drafting of G99 necessarily trigger a need for manufacturers to change anything (unless there has been a misapprehension of the existing requirements).</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Where there is a need to change equipment, and where there is stock in the supply chain, we would expect to provide sufficient time for manufacturers to be aware and to work the stock through the chain.  This is why we provided a 12 month implementation period for the recent changes of requirements for storage.</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The Requirements for Generators formally provided a mechanism for plant in construction under a contract struck before the implementation date of the RfG could retain the pre-RfG requirements.  This seems equitable and sensible and therefore it might be worth drafting an approach based on this principle into G99.</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Thank you for the suggestion re certification in terms of the German approach.  </a:t>
                      </a:r>
                      <a:r>
                        <a:rPr lang="en-US" sz="1050" b="0" u="none" strike="noStrike" kern="1200" dirty="0">
                          <a:solidFill>
                            <a:schemeClr val="tx1"/>
                          </a:solidFill>
                          <a:effectLst/>
                          <a:latin typeface="+mn-lt"/>
                          <a:ea typeface="+mn-ea"/>
                          <a:cs typeface="+mn-cs"/>
                        </a:rPr>
                        <a:t>We believe it introduces an automatically driven new workload for manufacturers, and in many cases would add </a:t>
                      </a:r>
                      <a:r>
                        <a:rPr lang="en-US" sz="1050" b="0" u="none" strike="noStrike" kern="1200" dirty="0">
                          <a:solidFill>
                            <a:schemeClr val="tx1"/>
                          </a:solidFill>
                          <a:effectLst/>
                        </a:rPr>
                        <a:t>little given the approach outlined in the above answers.</a:t>
                      </a: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spTree>
    <p:extLst>
      <p:ext uri="{BB962C8B-B14F-4D97-AF65-F5344CB8AC3E}">
        <p14:creationId xmlns:p14="http://schemas.microsoft.com/office/powerpoint/2010/main" val="686487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p:txBody>
          <a:bodyPr/>
          <a:lstStyle/>
          <a:p>
            <a:r>
              <a:rPr lang="en-GB" dirty="0"/>
              <a:t>New issues (4)</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23</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extLst>
              <p:ext uri="{D42A27DB-BD31-4B8C-83A1-F6EECF244321}">
                <p14:modId xmlns:p14="http://schemas.microsoft.com/office/powerpoint/2010/main" val="4248137562"/>
              </p:ext>
            </p:extLst>
          </p:nvPr>
        </p:nvGraphicFramePr>
        <p:xfrm>
          <a:off x="720000" y="1394116"/>
          <a:ext cx="10069920" cy="3853180"/>
        </p:xfrm>
        <a:graphic>
          <a:graphicData uri="http://schemas.openxmlformats.org/drawingml/2006/table">
            <a:tbl>
              <a:tblPr firstRow="1" bandRow="1">
                <a:tableStyleId>{1E171933-4619-4E11-9A3F-F7608DF75F80}</a:tableStyleId>
              </a:tblPr>
              <a:tblGrid>
                <a:gridCol w="650836">
                  <a:extLst>
                    <a:ext uri="{9D8B030D-6E8A-4147-A177-3AD203B41FA5}">
                      <a16:colId xmlns:a16="http://schemas.microsoft.com/office/drawing/2014/main" val="1036516743"/>
                    </a:ext>
                  </a:extLst>
                </a:gridCol>
                <a:gridCol w="3273735">
                  <a:extLst>
                    <a:ext uri="{9D8B030D-6E8A-4147-A177-3AD203B41FA5}">
                      <a16:colId xmlns:a16="http://schemas.microsoft.com/office/drawing/2014/main" val="3070091812"/>
                    </a:ext>
                  </a:extLst>
                </a:gridCol>
                <a:gridCol w="6145349">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No</a:t>
                      </a:r>
                      <a:endParaRPr lang="en-GB" sz="16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Issue</a:t>
                      </a:r>
                      <a:endParaRPr lang="en-GB" sz="16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Draft response</a:t>
                      </a:r>
                      <a:endParaRPr lang="en-GB" sz="16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100" b="0" u="none" strike="noStrike" kern="1200" dirty="0">
                          <a:solidFill>
                            <a:schemeClr val="tx1"/>
                          </a:solidFill>
                          <a:effectLst/>
                        </a:rPr>
                        <a:t>120</a:t>
                      </a:r>
                      <a:endParaRPr lang="en-GB" sz="11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0" algn="l" defTabSz="914400" rtl="0" eaLnBrk="1" fontAlgn="t" latinLnBrk="0" hangingPunct="1">
                        <a:spcBef>
                          <a:spcPts val="0"/>
                        </a:spcBef>
                        <a:spcAft>
                          <a:spcPts val="0"/>
                        </a:spcAft>
                      </a:pPr>
                      <a:r>
                        <a:rPr lang="en-US" sz="1050" b="0" u="none" strike="noStrike" kern="1200" dirty="0">
                          <a:solidFill>
                            <a:schemeClr val="tx1"/>
                          </a:solidFill>
                          <a:effectLst/>
                        </a:rPr>
                        <a:t>Regulated releases dates  and updates to G99</a:t>
                      </a:r>
                    </a:p>
                    <a:p>
                      <a:pPr marL="0" algn="l" defTabSz="914400" rtl="0" eaLnBrk="1" fontAlgn="t" latinLnBrk="0" hangingPunct="1">
                        <a:spcBef>
                          <a:spcPts val="0"/>
                        </a:spcBef>
                        <a:spcAft>
                          <a:spcPts val="0"/>
                        </a:spcAft>
                      </a:pPr>
                      <a:r>
                        <a:rPr lang="en-US" sz="1050" b="0" u="none" strike="noStrike" kern="1200" dirty="0">
                          <a:solidFill>
                            <a:schemeClr val="tx1"/>
                          </a:solidFill>
                          <a:effectLst/>
                        </a:rPr>
                        <a:t>It is recommended that G99 changes happen Annually or every 3 or 5 years similar to other regions in Europe. In the future, we would like to understand if there would be sudden releases similar to Amendment 7 and Amendment 8? If so, can it be avoided and change made annually or few years in once as there might be a difficulty for the users to keep up with the changes? Similar to Italy, is it possible just to release the version with details of what the new changes are instead of a complete release of an existing standard. This would be easier for DNO/Supplier/User to understand what is new between the baseline version and new amendments. The current version has changes in the revision table which is not covered in the document hence it is confusing.</a:t>
                      </a: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defTabSz="914400" rtl="0" eaLnBrk="1" fontAlgn="t" latinLnBrk="0" hangingPunct="1">
                        <a:spcBef>
                          <a:spcPts val="0"/>
                        </a:spcBef>
                        <a:spcAft>
                          <a:spcPts val="500"/>
                        </a:spcAft>
                      </a:pPr>
                      <a:r>
                        <a:rPr lang="en-GB" sz="1050" b="0" u="none" strike="noStrike" kern="1200" dirty="0">
                          <a:solidFill>
                            <a:schemeClr val="tx1"/>
                          </a:solidFill>
                          <a:effectLst/>
                          <a:latin typeface="+mn-lt"/>
                          <a:ea typeface="+mn-ea"/>
                          <a:cs typeface="+mn-cs"/>
                        </a:rPr>
                        <a:t>2021 was an exceptional year where we issued a number of versions which dealt with both legal and minor technical issues or provided clarification of clauses.  </a:t>
                      </a:r>
                      <a:r>
                        <a:rPr lang="en-US" sz="1050" b="0" u="none" strike="noStrike" kern="1200" dirty="0">
                          <a:solidFill>
                            <a:schemeClr val="tx1"/>
                          </a:solidFill>
                          <a:effectLst/>
                        </a:rPr>
                        <a:t>We are very aware of the frequency of G99 amendments, and we also would like to restrict them to about one per year. </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G99 is subtly different to a conventional technical standard.  It actually implements legal obligations that generation owners (and DNOs) have to meet.  If a problem with its interpretation or implementation is brought to our attention, generally we need to deal with it expediently; otherwise the legal interpretation of the requirements might be misaligned with the actual requirements – and this can have an effect on developers who have projects in development that might being adversely affected by the text that needs modifying.</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G99 implemented a significant change in the requirements for generation in GB and took effect just over two years ago.  Initially there were many queries raised, but the amendments made to date have generally now addressed most of these and we expect the pace of necessary changes to reduce.</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As regards understand the changes, the consultation version of the documents include full tracked changes, and the consultation paper explains each change and its relevance.  However it might be helpful for us to publish as final change tracked version of the latest issue alongside the approved new version.  </a:t>
                      </a:r>
                      <a:r>
                        <a:rPr lang="en-US" sz="1050" b="0" u="none" strike="noStrike" kern="1200" dirty="0">
                          <a:solidFill>
                            <a:schemeClr val="tx1"/>
                          </a:solidFill>
                          <a:effectLst/>
                          <a:latin typeface="+mn-lt"/>
                          <a:ea typeface="+mn-ea"/>
                          <a:cs typeface="+mn-cs"/>
                        </a:rPr>
                        <a:t>This would provide a simple check for users as to what has changed from the text they are familiar with.  We are currently exploring the option of publishing a track-changed version of the new documents alongside the Report to Authority documents on the Distribution Code website (http://www.dcode.org.uk/).</a:t>
                      </a: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spTree>
    <p:extLst>
      <p:ext uri="{BB962C8B-B14F-4D97-AF65-F5344CB8AC3E}">
        <p14:creationId xmlns:p14="http://schemas.microsoft.com/office/powerpoint/2010/main" val="2041960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p:txBody>
          <a:bodyPr/>
          <a:lstStyle/>
          <a:p>
            <a:r>
              <a:rPr lang="en-GB" dirty="0"/>
              <a:t>New issues (5)</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24</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nvGraphicFramePr>
        <p:xfrm>
          <a:off x="720000" y="1394116"/>
          <a:ext cx="10069920" cy="3982720"/>
        </p:xfrm>
        <a:graphic>
          <a:graphicData uri="http://schemas.openxmlformats.org/drawingml/2006/table">
            <a:tbl>
              <a:tblPr firstRow="1" bandRow="1">
                <a:tableStyleId>{1E171933-4619-4E11-9A3F-F7608DF75F80}</a:tableStyleId>
              </a:tblPr>
              <a:tblGrid>
                <a:gridCol w="650836">
                  <a:extLst>
                    <a:ext uri="{9D8B030D-6E8A-4147-A177-3AD203B41FA5}">
                      <a16:colId xmlns:a16="http://schemas.microsoft.com/office/drawing/2014/main" val="1036516743"/>
                    </a:ext>
                  </a:extLst>
                </a:gridCol>
                <a:gridCol w="3382593">
                  <a:extLst>
                    <a:ext uri="{9D8B030D-6E8A-4147-A177-3AD203B41FA5}">
                      <a16:colId xmlns:a16="http://schemas.microsoft.com/office/drawing/2014/main" val="3070091812"/>
                    </a:ext>
                  </a:extLst>
                </a:gridCol>
                <a:gridCol w="6036491">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No</a:t>
                      </a:r>
                      <a:endParaRPr lang="en-GB" sz="16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Issue</a:t>
                      </a:r>
                      <a:endParaRPr lang="en-GB" sz="16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Draft response</a:t>
                      </a:r>
                      <a:endParaRPr lang="en-GB" sz="16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100" b="0" u="none" strike="noStrike" kern="1200" dirty="0">
                          <a:solidFill>
                            <a:schemeClr val="tx1"/>
                          </a:solidFill>
                          <a:effectLst/>
                        </a:rPr>
                        <a:t>121</a:t>
                      </a:r>
                      <a:endParaRPr lang="en-GB" sz="11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0" algn="l" defTabSz="914400" rtl="0" eaLnBrk="1" fontAlgn="t" latinLnBrk="0" hangingPunct="1">
                        <a:spcBef>
                          <a:spcPts val="0"/>
                        </a:spcBef>
                        <a:spcAft>
                          <a:spcPts val="0"/>
                        </a:spcAft>
                      </a:pPr>
                      <a:r>
                        <a:rPr lang="en-US" sz="1050" b="0" u="none" strike="noStrike" kern="1200" dirty="0">
                          <a:solidFill>
                            <a:schemeClr val="tx1"/>
                          </a:solidFill>
                          <a:effectLst/>
                        </a:rPr>
                        <a:t>Minor corrections in G99</a:t>
                      </a:r>
                    </a:p>
                    <a:p>
                      <a:pPr marL="228600" indent="-228600" algn="l" defTabSz="914400" rtl="0" eaLnBrk="1" fontAlgn="t" latinLnBrk="0" hangingPunct="1">
                        <a:spcBef>
                          <a:spcPts val="0"/>
                        </a:spcBef>
                        <a:spcAft>
                          <a:spcPts val="0"/>
                        </a:spcAft>
                        <a:buFont typeface="+mj-lt"/>
                        <a:buAutoNum type="alphaLcParenR"/>
                      </a:pPr>
                      <a:r>
                        <a:rPr lang="en-US" sz="1050" b="0" u="none" strike="noStrike" kern="1200" dirty="0">
                          <a:solidFill>
                            <a:schemeClr val="tx1"/>
                          </a:solidFill>
                          <a:effectLst/>
                        </a:rPr>
                        <a:t>It is proposed to replace all "electricity storage devices" with "Energy storage devices". Currently, all the devices store the electricity in alternative energy form not as electric/charge form directly. </a:t>
                      </a:r>
                    </a:p>
                    <a:p>
                      <a:pPr marL="228600" indent="-228600" algn="l" defTabSz="914400" rtl="0" eaLnBrk="1" fontAlgn="t" latinLnBrk="0" hangingPunct="1">
                        <a:spcBef>
                          <a:spcPts val="0"/>
                        </a:spcBef>
                        <a:spcAft>
                          <a:spcPts val="0"/>
                        </a:spcAft>
                        <a:buFont typeface="+mj-lt"/>
                        <a:buAutoNum type="alphaLcParenR"/>
                      </a:pPr>
                      <a:r>
                        <a:rPr lang="en-US" sz="1050" b="0" u="none" strike="noStrike" kern="1200" dirty="0">
                          <a:solidFill>
                            <a:schemeClr val="tx1"/>
                          </a:solidFill>
                          <a:effectLst/>
                        </a:rPr>
                        <a:t>Clarification on which requirements apply for Energy storage devices. As the word is included in synchronous machine and power pack modules. Synchronous machine working is limited by the machine's ability to fulfill grid codes, but convertor-based devices can be altered to fulfill stringent requirements due to electronic capability. Hence for devices that employing different technologies, it is recommended to keep the requirements separately and not to mix them. </a:t>
                      </a:r>
                    </a:p>
                    <a:p>
                      <a:pPr marL="228600" indent="-228600" algn="l" defTabSz="914400" rtl="0" eaLnBrk="1" fontAlgn="t" latinLnBrk="0" hangingPunct="1">
                        <a:spcBef>
                          <a:spcPts val="0"/>
                        </a:spcBef>
                        <a:spcAft>
                          <a:spcPts val="0"/>
                        </a:spcAft>
                        <a:buFont typeface="+mj-lt"/>
                        <a:buAutoNum type="alphaLcParenR"/>
                      </a:pPr>
                      <a:r>
                        <a:rPr lang="en-US" sz="1050" b="0" u="none" strike="noStrike" kern="1200" dirty="0">
                          <a:solidFill>
                            <a:schemeClr val="tx1"/>
                          </a:solidFill>
                          <a:effectLst/>
                        </a:rPr>
                        <a:t>Clarity on what is the acceptable minimum level of cyber security required at the power generating module. Is it required for the power gen and the power generating control system components to be at the same security level as the facility and the ENA network? </a:t>
                      </a: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28600" indent="-228600" algn="l" defTabSz="914400" rtl="0" eaLnBrk="1" fontAlgn="t" latinLnBrk="0" hangingPunct="1">
                        <a:spcBef>
                          <a:spcPts val="0"/>
                        </a:spcBef>
                        <a:spcAft>
                          <a:spcPts val="500"/>
                        </a:spcAft>
                        <a:buFont typeface="+mj-lt"/>
                        <a:buAutoNum type="alphaLcParenR"/>
                      </a:pPr>
                      <a:r>
                        <a:rPr lang="en-US" sz="1050" b="0" u="none" strike="noStrike" kern="1200" dirty="0">
                          <a:solidFill>
                            <a:schemeClr val="tx1"/>
                          </a:solidFill>
                          <a:effectLst/>
                        </a:rPr>
                        <a:t>G99 is a network oriented documented and as such it is blind to the storage medium.  From the network perspective storage consumes electricity when charging, and produces electricity when discharging – ie a flow of electricity in and out.  Energy storage includes heat storage, and electric vehicles, where the final output is heat and mechanical energy respectively, not electricity.</a:t>
                      </a:r>
                    </a:p>
                    <a:p>
                      <a:pPr marL="228600" indent="-228600" algn="l" defTabSz="914400" rtl="0" eaLnBrk="1" fontAlgn="t" latinLnBrk="0" hangingPunct="1">
                        <a:spcBef>
                          <a:spcPts val="0"/>
                        </a:spcBef>
                        <a:spcAft>
                          <a:spcPts val="500"/>
                        </a:spcAft>
                        <a:buFont typeface="+mj-lt"/>
                        <a:buAutoNum type="alphaLcParenR"/>
                      </a:pPr>
                      <a:r>
                        <a:rPr lang="en-US" sz="1050" b="0" u="none" strike="noStrike" kern="1200" dirty="0">
                          <a:solidFill>
                            <a:schemeClr val="tx1"/>
                          </a:solidFill>
                          <a:effectLst/>
                        </a:rPr>
                        <a:t>The wording of the synchronous power generating module has been chosen deliberately to cater for technologies such as compressed air storage where the same synchronous machine is used for compression and expansion.  In all cases the power generating module has to meet all the requirements for that technology, irrespective of how it is constituted.</a:t>
                      </a:r>
                    </a:p>
                    <a:p>
                      <a:pPr marL="228600" indent="-228600" algn="l" defTabSz="914400" rtl="0" eaLnBrk="1" fontAlgn="t" latinLnBrk="0" hangingPunct="1">
                        <a:spcBef>
                          <a:spcPts val="0"/>
                        </a:spcBef>
                        <a:spcAft>
                          <a:spcPts val="500"/>
                        </a:spcAft>
                        <a:buFont typeface="+mj-lt"/>
                        <a:buAutoNum type="alphaLcParenR"/>
                      </a:pPr>
                      <a:r>
                        <a:rPr lang="en-US" sz="1050" b="0" u="none" strike="noStrike" kern="1200" dirty="0">
                          <a:solidFill>
                            <a:schemeClr val="tx1"/>
                          </a:solidFill>
                          <a:effectLst/>
                        </a:rPr>
                        <a:t>There are no specific requirements in G99 or G98 in relation to cybersecurity; only a general obligation to manage cyber risks appropriately.</a:t>
                      </a:r>
                    </a:p>
                    <a:p>
                      <a:pPr marL="0" algn="l" defTabSz="914400" rtl="0" eaLnBrk="1" fontAlgn="t" latinLnBrk="0" hangingPunct="1">
                        <a:spcBef>
                          <a:spcPts val="0"/>
                        </a:spcBef>
                        <a:spcAft>
                          <a:spcPts val="500"/>
                        </a:spcAft>
                      </a:pPr>
                      <a:endParaRPr lang="en-US" sz="105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spTree>
    <p:extLst>
      <p:ext uri="{BB962C8B-B14F-4D97-AF65-F5344CB8AC3E}">
        <p14:creationId xmlns:p14="http://schemas.microsoft.com/office/powerpoint/2010/main" val="3709800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p:txBody>
          <a:bodyPr/>
          <a:lstStyle/>
          <a:p>
            <a:r>
              <a:rPr lang="en-GB" dirty="0"/>
              <a:t>New issues (6)</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25</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nvGraphicFramePr>
        <p:xfrm>
          <a:off x="720000" y="1394116"/>
          <a:ext cx="10069920" cy="4462780"/>
        </p:xfrm>
        <a:graphic>
          <a:graphicData uri="http://schemas.openxmlformats.org/drawingml/2006/table">
            <a:tbl>
              <a:tblPr firstRow="1" bandRow="1">
                <a:tableStyleId>{1E171933-4619-4E11-9A3F-F7608DF75F80}</a:tableStyleId>
              </a:tblPr>
              <a:tblGrid>
                <a:gridCol w="650836">
                  <a:extLst>
                    <a:ext uri="{9D8B030D-6E8A-4147-A177-3AD203B41FA5}">
                      <a16:colId xmlns:a16="http://schemas.microsoft.com/office/drawing/2014/main" val="1036516743"/>
                    </a:ext>
                  </a:extLst>
                </a:gridCol>
                <a:gridCol w="3803507">
                  <a:extLst>
                    <a:ext uri="{9D8B030D-6E8A-4147-A177-3AD203B41FA5}">
                      <a16:colId xmlns:a16="http://schemas.microsoft.com/office/drawing/2014/main" val="3070091812"/>
                    </a:ext>
                  </a:extLst>
                </a:gridCol>
                <a:gridCol w="5615577">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No</a:t>
                      </a:r>
                      <a:endParaRPr lang="en-GB" sz="16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Issue</a:t>
                      </a:r>
                      <a:endParaRPr lang="en-GB" sz="16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Draft response</a:t>
                      </a:r>
                      <a:endParaRPr lang="en-GB" sz="16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100" b="0" u="none" strike="noStrike" kern="1200" dirty="0">
                          <a:solidFill>
                            <a:schemeClr val="tx1"/>
                          </a:solidFill>
                          <a:effectLst/>
                        </a:rPr>
                        <a:t>121</a:t>
                      </a:r>
                      <a:endParaRPr lang="en-GB" sz="11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228600" indent="-228600" algn="l" defTabSz="914400" rtl="0" eaLnBrk="1" fontAlgn="t" latinLnBrk="0" hangingPunct="1">
                        <a:spcBef>
                          <a:spcPts val="0"/>
                        </a:spcBef>
                        <a:spcAft>
                          <a:spcPts val="0"/>
                        </a:spcAft>
                        <a:buFont typeface="+mj-lt"/>
                        <a:buAutoNum type="alphaLcParenR" startAt="4"/>
                      </a:pPr>
                      <a:r>
                        <a:rPr lang="en-US" sz="1050" b="0" u="none" strike="noStrike" kern="1200" dirty="0">
                          <a:solidFill>
                            <a:schemeClr val="tx1"/>
                          </a:solidFill>
                          <a:effectLst/>
                        </a:rPr>
                        <a:t>Gas turbine can work independent of Heat recovery system and might start working before HR blocks starts. Hence recommended to show as two different modules instead of one. As once synchronized, it is possible for GT to run independently from the HR block.</a:t>
                      </a: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228600" indent="-228600" algn="l" defTabSz="914400" rtl="0" eaLnBrk="1" fontAlgn="t" latinLnBrk="0" hangingPunct="1">
                        <a:spcBef>
                          <a:spcPts val="0"/>
                        </a:spcBef>
                        <a:spcAft>
                          <a:spcPts val="0"/>
                        </a:spcAft>
                        <a:buFont typeface="+mj-lt"/>
                        <a:buAutoNum type="alphaLcParenR" startAt="5"/>
                      </a:pPr>
                      <a:r>
                        <a:rPr lang="en-US" sz="1050" b="0" u="none" strike="noStrike" kern="1200" dirty="0">
                          <a:solidFill>
                            <a:schemeClr val="tx1"/>
                          </a:solidFill>
                          <a:effectLst/>
                        </a:rPr>
                        <a:t>Modification of synchronous power generating module definition: recommend to remove energy storage device unless it is a flywheel like device that would be used as power generating device (ex. Mechanical UPS system - rotary UPS) but these devices are least used against grid as it supports power backup for short duration and just a load on grid until the grid fails. </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28600" lvl="0" indent="-228600">
                        <a:buFont typeface="+mj-lt"/>
                        <a:buAutoNum type="alphaLcParenR" startAt="4"/>
                      </a:pPr>
                      <a:r>
                        <a:rPr lang="en-GB" sz="1050" kern="1200" dirty="0">
                          <a:solidFill>
                            <a:schemeClr val="dk1"/>
                          </a:solidFill>
                          <a:effectLst/>
                          <a:latin typeface="+mn-lt"/>
                          <a:ea typeface="+mn-ea"/>
                          <a:cs typeface="+mn-cs"/>
                        </a:rPr>
                        <a:t>Figure 4.1a shows a single power generating module comprising two separate power generating units. Whilst it is true that the gas turbine unit can be run independently, it is assumed that the steam turbine cannot.  If the steam turbine were capable of independent operation then there would indeed be two separate synchronous PGMs.  However as the steam turbine (a) cannot run independently and (b) normally runs in tandem with the gas turbine, the two units comprise a single SPGM.</a:t>
                      </a:r>
                    </a:p>
                    <a:p>
                      <a:pPr marL="228600" lvl="0" indent="-228600">
                        <a:buFont typeface="+mj-lt"/>
                        <a:buAutoNum type="alphaLcParenR" startAt="4"/>
                      </a:pPr>
                      <a:endParaRPr lang="en-GB" sz="1050" kern="1200" dirty="0">
                        <a:solidFill>
                          <a:schemeClr val="dk1"/>
                        </a:solidFill>
                        <a:effectLst/>
                        <a:latin typeface="+mn-lt"/>
                        <a:ea typeface="+mn-ea"/>
                        <a:cs typeface="+mn-cs"/>
                      </a:endParaRPr>
                    </a:p>
                    <a:p>
                      <a:pPr marL="228600" lvl="0" indent="-228600">
                        <a:buFont typeface="+mj-lt"/>
                        <a:buAutoNum type="alphaLcParenR" startAt="4"/>
                      </a:pPr>
                      <a:endParaRPr lang="en-GB" sz="1050" kern="1200" dirty="0">
                        <a:solidFill>
                          <a:schemeClr val="dk1"/>
                        </a:solidFill>
                        <a:effectLst/>
                        <a:latin typeface="+mn-lt"/>
                        <a:ea typeface="+mn-ea"/>
                        <a:cs typeface="+mn-cs"/>
                      </a:endParaRPr>
                    </a:p>
                    <a:p>
                      <a:pPr marL="228600" lvl="0" indent="-228600">
                        <a:buFont typeface="+mj-lt"/>
                        <a:buAutoNum type="alphaLcParenR" startAt="4"/>
                      </a:pPr>
                      <a:endParaRPr lang="en-GB" sz="1050" kern="1200" dirty="0">
                        <a:solidFill>
                          <a:schemeClr val="dk1"/>
                        </a:solidFill>
                        <a:effectLst/>
                        <a:latin typeface="+mn-lt"/>
                        <a:ea typeface="+mn-ea"/>
                        <a:cs typeface="+mn-cs"/>
                      </a:endParaRPr>
                    </a:p>
                    <a:p>
                      <a:pPr marL="228600" indent="-228600">
                        <a:buFont typeface="+mj-lt"/>
                        <a:buAutoNum type="alphaLcParenR" startAt="4"/>
                      </a:pPr>
                      <a:r>
                        <a:rPr lang="en-GB" sz="1050" kern="1200" dirty="0">
                          <a:solidFill>
                            <a:schemeClr val="dk1"/>
                          </a:solidFill>
                          <a:effectLst/>
                          <a:latin typeface="+mn-lt"/>
                          <a:ea typeface="+mn-ea"/>
                          <a:cs typeface="+mn-cs"/>
                        </a:rPr>
                        <a:t>As per (a) above the definition caters for technologies such as hydro pumped storage and compressed air storage.  Short term energy storage devices such as flywheels, DRUPs etc are specifically excluded from G99 – see section 7.1.2: </a:t>
                      </a:r>
                    </a:p>
                    <a:p>
                      <a:pPr marL="228600" indent="-228600">
                        <a:buFont typeface="+mj-lt"/>
                        <a:buAutoNum type="alphaLcParenR" startAt="4"/>
                      </a:pPr>
                      <a:endParaRPr lang="en-GB" sz="1050" kern="1200" dirty="0">
                        <a:solidFill>
                          <a:schemeClr val="dk1"/>
                        </a:solidFill>
                        <a:effectLst/>
                        <a:latin typeface="+mn-lt"/>
                        <a:ea typeface="+mn-ea"/>
                        <a:cs typeface="+mn-cs"/>
                      </a:endParaRPr>
                    </a:p>
                    <a:p>
                      <a:pPr marL="457200" lvl="1" indent="0">
                        <a:buFont typeface="+mj-lt"/>
                        <a:buNone/>
                      </a:pPr>
                      <a:r>
                        <a:rPr lang="en-GB" sz="1050" kern="1200" dirty="0">
                          <a:solidFill>
                            <a:schemeClr val="dk1"/>
                          </a:solidFill>
                          <a:effectLst/>
                          <a:latin typeface="+mn-lt"/>
                          <a:ea typeface="+mn-ea"/>
                          <a:cs typeface="+mn-cs"/>
                        </a:rPr>
                        <a:t>“</a:t>
                      </a:r>
                      <a:r>
                        <a:rPr lang="en-GB" sz="1050" i="1" kern="1200" dirty="0">
                          <a:solidFill>
                            <a:schemeClr val="dk1"/>
                          </a:solidFill>
                          <a:effectLst/>
                          <a:latin typeface="+mn-lt"/>
                          <a:ea typeface="+mn-ea"/>
                          <a:cs typeface="+mn-cs"/>
                        </a:rPr>
                        <a:t>Equipment other than </a:t>
                      </a:r>
                      <a:r>
                        <a:rPr lang="en-GB" sz="1050" b="1" i="1" kern="1200" dirty="0">
                          <a:solidFill>
                            <a:schemeClr val="dk1"/>
                          </a:solidFill>
                          <a:effectLst/>
                          <a:latin typeface="+mn-lt"/>
                          <a:ea typeface="+mn-ea"/>
                          <a:cs typeface="+mn-cs"/>
                        </a:rPr>
                        <a:t>Generating Units</a:t>
                      </a:r>
                      <a:r>
                        <a:rPr lang="en-GB" sz="1050" i="1" kern="1200" dirty="0">
                          <a:solidFill>
                            <a:schemeClr val="dk1"/>
                          </a:solidFill>
                          <a:effectLst/>
                          <a:latin typeface="+mn-lt"/>
                          <a:ea typeface="+mn-ea"/>
                          <a:cs typeface="+mn-cs"/>
                        </a:rPr>
                        <a:t> (eg traction loads, lift motors etc) may act as a short term source of energy, and inject electrical energy into the </a:t>
                      </a:r>
                      <a:r>
                        <a:rPr lang="en-GB" sz="1050" b="1" i="1" kern="1200" dirty="0">
                          <a:solidFill>
                            <a:schemeClr val="dk1"/>
                          </a:solidFill>
                          <a:effectLst/>
                          <a:latin typeface="+mn-lt"/>
                          <a:ea typeface="+mn-ea"/>
                          <a:cs typeface="+mn-cs"/>
                        </a:rPr>
                        <a:t>Customer’s Installation</a:t>
                      </a:r>
                      <a:r>
                        <a:rPr lang="en-GB" sz="1050" i="1" kern="1200" dirty="0">
                          <a:solidFill>
                            <a:schemeClr val="dk1"/>
                          </a:solidFill>
                          <a:effectLst/>
                          <a:latin typeface="+mn-lt"/>
                          <a:ea typeface="+mn-ea"/>
                          <a:cs typeface="+mn-cs"/>
                        </a:rPr>
                        <a:t> when they operate in a regenerative mode. In general EREC G99 will not apply as there will be no need to make any specific design accommodation for such equipment as it is unlikely that they will support any possible power island for a significant length of time. Where such equipment can act as a source of electrical energy for more than a few seconds (say typically 20 s), the </a:t>
                      </a:r>
                      <a:r>
                        <a:rPr lang="en-GB" sz="1050" b="1" i="1" kern="1200" dirty="0">
                          <a:solidFill>
                            <a:schemeClr val="dk1"/>
                          </a:solidFill>
                          <a:effectLst/>
                          <a:latin typeface="+mn-lt"/>
                          <a:ea typeface="+mn-ea"/>
                          <a:cs typeface="+mn-cs"/>
                        </a:rPr>
                        <a:t>DNO</a:t>
                      </a:r>
                      <a:r>
                        <a:rPr lang="en-GB" sz="1050" i="1" kern="1200" dirty="0">
                          <a:solidFill>
                            <a:schemeClr val="dk1"/>
                          </a:solidFill>
                          <a:effectLst/>
                          <a:latin typeface="+mn-lt"/>
                          <a:ea typeface="+mn-ea"/>
                          <a:cs typeface="+mn-cs"/>
                        </a:rPr>
                        <a:t> will advise the </a:t>
                      </a:r>
                      <a:r>
                        <a:rPr lang="en-GB" sz="1050" b="1" i="1" kern="1200" dirty="0">
                          <a:solidFill>
                            <a:schemeClr val="dk1"/>
                          </a:solidFill>
                          <a:effectLst/>
                          <a:latin typeface="+mn-lt"/>
                          <a:ea typeface="+mn-ea"/>
                          <a:cs typeface="+mn-cs"/>
                        </a:rPr>
                        <a:t>Customer</a:t>
                      </a:r>
                      <a:r>
                        <a:rPr lang="en-GB" sz="1050" i="1" kern="1200" dirty="0">
                          <a:solidFill>
                            <a:schemeClr val="dk1"/>
                          </a:solidFill>
                          <a:effectLst/>
                          <a:latin typeface="+mn-lt"/>
                          <a:ea typeface="+mn-ea"/>
                          <a:cs typeface="+mn-cs"/>
                        </a:rPr>
                        <a:t> if the </a:t>
                      </a:r>
                      <a:r>
                        <a:rPr lang="en-GB" sz="1050" b="1" i="1" kern="1200" dirty="0">
                          <a:solidFill>
                            <a:schemeClr val="dk1"/>
                          </a:solidFill>
                          <a:effectLst/>
                          <a:latin typeface="+mn-lt"/>
                          <a:ea typeface="+mn-ea"/>
                          <a:cs typeface="+mn-cs"/>
                        </a:rPr>
                        <a:t>Customer’s Installation</a:t>
                      </a:r>
                      <a:r>
                        <a:rPr lang="en-GB" sz="1050" i="1" kern="1200" dirty="0">
                          <a:solidFill>
                            <a:schemeClr val="dk1"/>
                          </a:solidFill>
                          <a:effectLst/>
                          <a:latin typeface="+mn-lt"/>
                          <a:ea typeface="+mn-ea"/>
                          <a:cs typeface="+mn-cs"/>
                        </a:rPr>
                        <a:t> requires any special consideration such as reverse power protection on a case by case basis</a:t>
                      </a:r>
                      <a:r>
                        <a:rPr lang="en-GB" sz="1050" kern="1200" dirty="0">
                          <a:solidFill>
                            <a:schemeClr val="dk1"/>
                          </a:solidFill>
                          <a:effectLst/>
                          <a:latin typeface="+mn-lt"/>
                          <a:ea typeface="+mn-ea"/>
                          <a:cs typeface="+mn-cs"/>
                        </a:rPr>
                        <a:t>.”</a:t>
                      </a:r>
                      <a:endParaRPr lang="en-US" sz="105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pic>
        <p:nvPicPr>
          <p:cNvPr id="6" name="Picture 5">
            <a:extLst>
              <a:ext uri="{FF2B5EF4-FFF2-40B4-BE49-F238E27FC236}">
                <a16:creationId xmlns:a16="http://schemas.microsoft.com/office/drawing/2014/main" id="{D3AE3AD6-CB3C-48CD-BE87-490649C744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3083" y="2817468"/>
            <a:ext cx="2771775" cy="1776095"/>
          </a:xfrm>
          <a:prstGeom prst="rect">
            <a:avLst/>
          </a:prstGeom>
        </p:spPr>
      </p:pic>
    </p:spTree>
    <p:extLst>
      <p:ext uri="{BB962C8B-B14F-4D97-AF65-F5344CB8AC3E}">
        <p14:creationId xmlns:p14="http://schemas.microsoft.com/office/powerpoint/2010/main" val="1757465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F077-C0C8-4528-A0B2-CB6FB1BABCC4}"/>
              </a:ext>
            </a:extLst>
          </p:cNvPr>
          <p:cNvSpPr>
            <a:spLocks noGrp="1"/>
          </p:cNvSpPr>
          <p:nvPr>
            <p:ph type="ctrTitle"/>
          </p:nvPr>
        </p:nvSpPr>
        <p:spPr/>
        <p:txBody>
          <a:bodyPr/>
          <a:lstStyle/>
          <a:p>
            <a:r>
              <a:rPr lang="en-GB" dirty="0"/>
              <a:t>Previous Issues</a:t>
            </a:r>
          </a:p>
        </p:txBody>
      </p:sp>
      <p:sp>
        <p:nvSpPr>
          <p:cNvPr id="3" name="Slide Number Placeholder 2">
            <a:extLst>
              <a:ext uri="{FF2B5EF4-FFF2-40B4-BE49-F238E27FC236}">
                <a16:creationId xmlns:a16="http://schemas.microsoft.com/office/drawing/2014/main" id="{EF130121-3E67-4D5A-A1BA-1D0327A62FDD}"/>
              </a:ext>
            </a:extLst>
          </p:cNvPr>
          <p:cNvSpPr>
            <a:spLocks noGrp="1"/>
          </p:cNvSpPr>
          <p:nvPr>
            <p:ph type="sldNum" sz="quarter" idx="12"/>
          </p:nvPr>
        </p:nvSpPr>
        <p:spPr/>
        <p:txBody>
          <a:bodyPr/>
          <a:lstStyle/>
          <a:p>
            <a:fld id="{98FF217E-B86F-EA42-9607-BE163228A213}" type="slidenum">
              <a:rPr lang="en-GB" smtClean="0"/>
              <a:t>26</a:t>
            </a:fld>
            <a:endParaRPr lang="en-GB"/>
          </a:p>
        </p:txBody>
      </p:sp>
    </p:spTree>
    <p:extLst>
      <p:ext uri="{BB962C8B-B14F-4D97-AF65-F5344CB8AC3E}">
        <p14:creationId xmlns:p14="http://schemas.microsoft.com/office/powerpoint/2010/main" val="36075202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- 1.</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27</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nvGraphicFramePr>
        <p:xfrm>
          <a:off x="720000" y="1612335"/>
          <a:ext cx="11082336" cy="158064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3292565">
                  <a:extLst>
                    <a:ext uri="{9D8B030D-6E8A-4147-A177-3AD203B41FA5}">
                      <a16:colId xmlns:a16="http://schemas.microsoft.com/office/drawing/2014/main" val="3713780737"/>
                    </a:ext>
                  </a:extLst>
                </a:gridCol>
                <a:gridCol w="7024596">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110</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There is uncertainty over the detail which needs to be submitted for type C and D compliance simulations – particularly the supporting information about the models which could be considered to be the consultants’ IPR.</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 Although simulations and their models have been discussed several times, and there are a few entries in this log, it might be worth holding a review of what is considered to be appropriate good practice in this area with appropriate stakeholder and DNO experts.  Stakeholders will be canvassed to gauge interest in a dedicated session to develop this.</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522471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- 2.</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28</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extLst>
              <p:ext uri="{D42A27DB-BD31-4B8C-83A1-F6EECF244321}">
                <p14:modId xmlns:p14="http://schemas.microsoft.com/office/powerpoint/2010/main" val="1491416385"/>
              </p:ext>
            </p:extLst>
          </p:nvPr>
        </p:nvGraphicFramePr>
        <p:xfrm>
          <a:off x="720000" y="1452678"/>
          <a:ext cx="11082336" cy="359232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4435565">
                  <a:extLst>
                    <a:ext uri="{9D8B030D-6E8A-4147-A177-3AD203B41FA5}">
                      <a16:colId xmlns:a16="http://schemas.microsoft.com/office/drawing/2014/main" val="3713780737"/>
                    </a:ext>
                  </a:extLst>
                </a:gridCol>
                <a:gridCol w="5881596">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113</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P28 has the usual classifications of frequent events, infrequent events (4 per month) and very infrequent events  (1 per 3 month)…. what should we be assessing a storage system performing a dynamic containment service as?</a:t>
                      </a:r>
                    </a:p>
                    <a:p>
                      <a:pPr marL="0" indent="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The UK grid is reasonably stable, at the moment, but with more conventional plant dropping out, the power swings are going to get a bit more sever, and the DC type services will be getting worked more often. Classing it as a very infrequent event probably isn’t realistic, but what about infrequent events? I could see that it is possible that you could get to around the 4 events per month, although probably not at the full power swing.</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This is a good point, and one that probably would benefit from a consistent consideration by DNOs.</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It might be sensible to base the frequency on the observed incidence of frequency excursions, over the last 18 months say, that trigger a specific level of response from such services.  The response level might be set locally, and the P28 “frequency of event” set by the historic track of frequency excursions triggering that level of response.  This can be calculated from the information NGESO publish monthly.</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This should be picked up as part of ongoing work to develop a common approach to BESSs between the DNOs.  </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However, note that in the BESS discussions on 18/11 it was pointed out that the 3% limit essentially applies at any time once the transients have died away, so for BESS power swings the 3% probably applies in all cases, irrespective of frequency of event.</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1790649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- 3.</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29</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extLst>
              <p:ext uri="{D42A27DB-BD31-4B8C-83A1-F6EECF244321}">
                <p14:modId xmlns:p14="http://schemas.microsoft.com/office/powerpoint/2010/main" val="1526026032"/>
              </p:ext>
            </p:extLst>
          </p:nvPr>
        </p:nvGraphicFramePr>
        <p:xfrm>
          <a:off x="720000" y="1452678"/>
          <a:ext cx="11082336" cy="433908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7144947">
                  <a:extLst>
                    <a:ext uri="{9D8B030D-6E8A-4147-A177-3AD203B41FA5}">
                      <a16:colId xmlns:a16="http://schemas.microsoft.com/office/drawing/2014/main" val="3713780737"/>
                    </a:ext>
                  </a:extLst>
                </a:gridCol>
                <a:gridCol w="3172214">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114</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We have concerns relating the voltage step change for Battery Energy Storage Systems (BESS) when the systems are designated for fast frequency response.  A number of network operators define step change to be full declared export to full declared import for real power P and for reactive power Q.  The FFR contracts do not have a contracted obligation to reverse the direction of reactive power flow and no obligation to match the fast MW response with a MVAr response.  When importing, there is no obligation to operate at a particular power factor only to operate within a +/-0.95 range.  </a:t>
                      </a:r>
                    </a:p>
                    <a:p>
                      <a:pPr marL="0" indent="0" algn="l" rtl="0" eaLnBrk="1" fontAlgn="t" latinLnBrk="0" hangingPunct="1">
                        <a:spcBef>
                          <a:spcPts val="0"/>
                        </a:spcBef>
                        <a:spcAft>
                          <a:spcPts val="0"/>
                        </a:spcAft>
                      </a:pPr>
                      <a:endParaRPr lang="en-US" sz="11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If a full MW ramp has occurred, it is reasonable to assume the system is under stress.  To reverse Q at this point would be the worst of all strategies at it would exacerbate the stress of the system by introducing an unnecessary voltage step.  It is likely that EFR or FFR BESS is located at a point with a high X/R ratio (close to a BSP or GSP).  Therefore a unit change in Q would have at least 10x the impact on at the voltage step that of a unit change in P.  This Q reversal condition appears to be based on a false assumption about the default </a:t>
                      </a:r>
                      <a:r>
                        <a:rPr lang="en-US" sz="1100" b="0" i="0" u="none" strike="noStrike" dirty="0" err="1">
                          <a:effectLst/>
                          <a:latin typeface="Arial" panose="020B0604020202020204" pitchFamily="34" charset="0"/>
                        </a:rPr>
                        <a:t>behaviour</a:t>
                      </a:r>
                      <a:r>
                        <a:rPr lang="en-US" sz="1100" b="0" i="0" u="none" strike="noStrike" dirty="0">
                          <a:effectLst/>
                          <a:latin typeface="Arial" panose="020B0604020202020204" pitchFamily="34" charset="0"/>
                        </a:rPr>
                        <a:t> of inverters under FFR.  We believe it is a matter for the customer to demonstrate through simulation the voltage step change under power reversal.  It is a matter for the customer to produce a reactive power strategy that meets the constraints of the D Code and the connection offer. Confirmation of the simulation can be done via commissioning tests with frequency injection for smaller steps.  </a:t>
                      </a:r>
                    </a:p>
                    <a:p>
                      <a:pPr marL="0" indent="0" algn="l" rtl="0" eaLnBrk="1" fontAlgn="t" latinLnBrk="0" hangingPunct="1">
                        <a:spcBef>
                          <a:spcPts val="0"/>
                        </a:spcBef>
                        <a:spcAft>
                          <a:spcPts val="0"/>
                        </a:spcAft>
                      </a:pPr>
                      <a:endParaRPr lang="en-US" sz="11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The imposition of this requirement distorts the market by essentially limiting the capacity of a BESS scheme to around half the capacity of other technologies thus creating hidden barrier to the penetration of the technology.  </a:t>
                      </a:r>
                    </a:p>
                    <a:p>
                      <a:pPr marL="0" indent="0" algn="l" rtl="0" eaLnBrk="1" fontAlgn="t" latinLnBrk="0" hangingPunct="1">
                        <a:spcBef>
                          <a:spcPts val="0"/>
                        </a:spcBef>
                        <a:spcAft>
                          <a:spcPts val="0"/>
                        </a:spcAft>
                      </a:pPr>
                      <a:endParaRPr lang="en-US" sz="11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The customer should demonstrate how they meet the voltage step change challenge through modelling and if necessary to verify through commissioning demonstration, not for the network operator to impose a control philosophy.</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To be picked up in the BESS sessions</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3470229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p:txBody>
          <a:bodyPr/>
          <a:lstStyle/>
          <a:p>
            <a:r>
              <a:rPr lang="en-GB" dirty="0"/>
              <a:t>Agenda</a:t>
            </a:r>
          </a:p>
        </p:txBody>
      </p:sp>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fld id="{98FF217E-B86F-EA42-9607-BE163228A213}" type="slidenum">
              <a:rPr lang="en-GB"/>
              <a:pPr/>
              <a:t>3</a:t>
            </a:fld>
            <a:endParaRPr lang="en-GB"/>
          </a:p>
        </p:txBody>
      </p:sp>
      <p:graphicFrame>
        <p:nvGraphicFramePr>
          <p:cNvPr id="4" name="Table 3">
            <a:extLst>
              <a:ext uri="{FF2B5EF4-FFF2-40B4-BE49-F238E27FC236}">
                <a16:creationId xmlns:a16="http://schemas.microsoft.com/office/drawing/2014/main" id="{8D8EC828-2B48-4C5C-8171-C068C310DF67}"/>
              </a:ext>
            </a:extLst>
          </p:cNvPr>
          <p:cNvGraphicFramePr>
            <a:graphicFrameLocks noGrp="1"/>
          </p:cNvGraphicFramePr>
          <p:nvPr>
            <p:extLst>
              <p:ext uri="{D42A27DB-BD31-4B8C-83A1-F6EECF244321}">
                <p14:modId xmlns:p14="http://schemas.microsoft.com/office/powerpoint/2010/main" val="2648852663"/>
              </p:ext>
            </p:extLst>
          </p:nvPr>
        </p:nvGraphicFramePr>
        <p:xfrm>
          <a:off x="3597144" y="1609646"/>
          <a:ext cx="5069653" cy="4149489"/>
        </p:xfrm>
        <a:graphic>
          <a:graphicData uri="http://schemas.openxmlformats.org/drawingml/2006/table">
            <a:tbl>
              <a:tblPr bandRow="1">
                <a:tableStyleId>{ED083AE6-46FA-4A59-8FB0-9F97EB10719F}</a:tableStyleId>
              </a:tblPr>
              <a:tblGrid>
                <a:gridCol w="287062">
                  <a:extLst>
                    <a:ext uri="{9D8B030D-6E8A-4147-A177-3AD203B41FA5}">
                      <a16:colId xmlns:a16="http://schemas.microsoft.com/office/drawing/2014/main" val="110570243"/>
                    </a:ext>
                  </a:extLst>
                </a:gridCol>
                <a:gridCol w="580931">
                  <a:extLst>
                    <a:ext uri="{9D8B030D-6E8A-4147-A177-3AD203B41FA5}">
                      <a16:colId xmlns:a16="http://schemas.microsoft.com/office/drawing/2014/main" val="1196159824"/>
                    </a:ext>
                  </a:extLst>
                </a:gridCol>
                <a:gridCol w="4201660">
                  <a:extLst>
                    <a:ext uri="{9D8B030D-6E8A-4147-A177-3AD203B41FA5}">
                      <a16:colId xmlns:a16="http://schemas.microsoft.com/office/drawing/2014/main" val="2994409702"/>
                    </a:ext>
                  </a:extLst>
                </a:gridCol>
              </a:tblGrid>
              <a:tr h="285885">
                <a:tc>
                  <a:txBody>
                    <a:bodyPr/>
                    <a:lstStyle/>
                    <a:p>
                      <a:pPr>
                        <a:lnSpc>
                          <a:spcPct val="150000"/>
                        </a:lnSpc>
                      </a:pPr>
                      <a:r>
                        <a:rPr lang="en-GB" sz="1000">
                          <a:effectLst/>
                        </a:rPr>
                        <a:t>1</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1000" spc="-15">
                          <a:effectLst/>
                        </a:rPr>
                        <a:t>10:00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1000" spc="-15">
                          <a:effectLst/>
                        </a:rPr>
                        <a:t>Welcome, Introductions and Acceptance of Agenda.</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32209329"/>
                  </a:ext>
                </a:extLst>
              </a:tr>
              <a:tr h="525508">
                <a:tc>
                  <a:txBody>
                    <a:bodyPr/>
                    <a:lstStyle/>
                    <a:p>
                      <a:pPr>
                        <a:lnSpc>
                          <a:spcPct val="150000"/>
                        </a:lnSpc>
                      </a:pPr>
                      <a:r>
                        <a:rPr lang="en-GB" sz="1000" spc="-15">
                          <a:effectLst/>
                        </a:rPr>
                        <a:t>2</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1000" spc="-15">
                          <a:effectLst/>
                        </a:rPr>
                        <a:t>10:05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1000">
                          <a:effectLst/>
                        </a:rPr>
                        <a:t>Feedback from special interest session on modelling/simulations (issue 110)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893687793"/>
                  </a:ext>
                </a:extLst>
              </a:tr>
              <a:tr h="285885">
                <a:tc>
                  <a:txBody>
                    <a:bodyPr/>
                    <a:lstStyle/>
                    <a:p>
                      <a:pPr>
                        <a:lnSpc>
                          <a:spcPct val="150000"/>
                        </a:lnSpc>
                      </a:pPr>
                      <a:r>
                        <a:rPr lang="en-GB" sz="1000" spc="-15">
                          <a:effectLst/>
                        </a:rPr>
                        <a:t>3</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1000" spc="-15">
                          <a:effectLst/>
                        </a:rPr>
                        <a:t>10:15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1000" spc="-15">
                          <a:effectLst/>
                        </a:rPr>
                        <a:t>Technical issues surrounding BESS connexions (Issue 114)</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159018945"/>
                  </a:ext>
                </a:extLst>
              </a:tr>
              <a:tr h="525508">
                <a:tc>
                  <a:txBody>
                    <a:bodyPr/>
                    <a:lstStyle/>
                    <a:p>
                      <a:pPr>
                        <a:lnSpc>
                          <a:spcPct val="150000"/>
                        </a:lnSpc>
                      </a:pPr>
                      <a:r>
                        <a:rPr lang="en-GB" sz="1000" spc="-15">
                          <a:effectLst/>
                        </a:rPr>
                        <a:t>4</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1000" spc="-15">
                          <a:effectLst/>
                        </a:rPr>
                        <a:t>10:45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1000" spc="-15">
                          <a:effectLst/>
                        </a:rPr>
                        <a:t>New Issues since the last forum:</a:t>
                      </a:r>
                      <a:endParaRPr lang="en-GB" sz="1000">
                        <a:effectLst/>
                      </a:endParaRPr>
                    </a:p>
                    <a:p>
                      <a:pPr marL="342900" lvl="0" indent="-342900">
                        <a:lnSpc>
                          <a:spcPct val="150000"/>
                        </a:lnSpc>
                        <a:buFont typeface="Symbol" panose="05050102010706020507" pitchFamily="18" charset="2"/>
                        <a:buChar char=""/>
                      </a:pPr>
                      <a:r>
                        <a:rPr lang="en-GB" sz="1000" spc="-15">
                          <a:effectLst/>
                        </a:rPr>
                        <a:t>117, 118, 119, 120, 121 (from AMPS)</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419834393"/>
                  </a:ext>
                </a:extLst>
              </a:tr>
              <a:tr h="525508">
                <a:tc>
                  <a:txBody>
                    <a:bodyPr/>
                    <a:lstStyle/>
                    <a:p>
                      <a:pPr>
                        <a:lnSpc>
                          <a:spcPct val="150000"/>
                        </a:lnSpc>
                      </a:pPr>
                      <a:r>
                        <a:rPr lang="en-GB" sz="1000" spc="-15">
                          <a:effectLst/>
                        </a:rPr>
                        <a:t>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1000" spc="-15">
                          <a:effectLst/>
                        </a:rPr>
                        <a:t>11:05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1000" spc="-15">
                          <a:effectLst/>
                        </a:rPr>
                        <a:t>Unresolved issues</a:t>
                      </a:r>
                      <a:endParaRPr lang="en-GB" sz="1000">
                        <a:effectLst/>
                      </a:endParaRPr>
                    </a:p>
                    <a:p>
                      <a:pPr marL="342900" lvl="0" indent="-342900">
                        <a:lnSpc>
                          <a:spcPct val="150000"/>
                        </a:lnSpc>
                        <a:buFont typeface="Symbol" panose="05050102010706020507" pitchFamily="18" charset="2"/>
                        <a:buChar char=""/>
                      </a:pPr>
                      <a:r>
                        <a:rPr lang="en-GB" sz="1000" spc="-15">
                          <a:effectLst/>
                        </a:rPr>
                        <a:t>112, &amp; 115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104582421"/>
                  </a:ext>
                </a:extLst>
              </a:tr>
              <a:tr h="285885">
                <a:tc>
                  <a:txBody>
                    <a:bodyPr/>
                    <a:lstStyle/>
                    <a:p>
                      <a:pPr>
                        <a:lnSpc>
                          <a:spcPct val="150000"/>
                        </a:lnSpc>
                      </a:pPr>
                      <a:r>
                        <a:rPr lang="en-GB" sz="1000" spc="-15">
                          <a:effectLst/>
                        </a:rPr>
                        <a:t>6</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1000" spc="-15">
                          <a:effectLst/>
                        </a:rPr>
                        <a:t>11:15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1000" spc="-15">
                          <a:effectLst/>
                        </a:rPr>
                        <a:t>G100 review – update</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583276289"/>
                  </a:ext>
                </a:extLst>
              </a:tr>
              <a:tr h="285885">
                <a:tc>
                  <a:txBody>
                    <a:bodyPr/>
                    <a:lstStyle/>
                    <a:p>
                      <a:pPr>
                        <a:lnSpc>
                          <a:spcPct val="150000"/>
                        </a:lnSpc>
                      </a:pPr>
                      <a:r>
                        <a:rPr lang="en-GB" sz="1000" spc="-15">
                          <a:effectLst/>
                        </a:rPr>
                        <a:t>7</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1000" spc="-15">
                          <a:effectLst/>
                        </a:rPr>
                        <a:t>11:20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1000" spc="-15">
                          <a:effectLst/>
                        </a:rPr>
                        <a:t>Fast track review - update</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58286680"/>
                  </a:ext>
                </a:extLst>
              </a:tr>
              <a:tr h="285885">
                <a:tc>
                  <a:txBody>
                    <a:bodyPr/>
                    <a:lstStyle/>
                    <a:p>
                      <a:pPr>
                        <a:lnSpc>
                          <a:spcPct val="150000"/>
                        </a:lnSpc>
                      </a:pPr>
                      <a:r>
                        <a:rPr lang="en-GB" sz="1000" spc="-15">
                          <a:effectLst/>
                        </a:rPr>
                        <a:t>8</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1000" spc="-15">
                          <a:effectLst/>
                        </a:rPr>
                        <a:t>11:30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1000">
                          <a:effectLst/>
                        </a:rPr>
                        <a:t>Distributed Restart</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880016742"/>
                  </a:ext>
                </a:extLst>
              </a:tr>
              <a:tr h="285885">
                <a:tc>
                  <a:txBody>
                    <a:bodyPr/>
                    <a:lstStyle/>
                    <a:p>
                      <a:pPr>
                        <a:lnSpc>
                          <a:spcPct val="150000"/>
                        </a:lnSpc>
                      </a:pPr>
                      <a:r>
                        <a:rPr lang="en-GB" sz="1000" spc="-15">
                          <a:effectLst/>
                        </a:rPr>
                        <a:t>9</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1000" spc="-15">
                          <a:effectLst/>
                        </a:rPr>
                        <a:t>11:35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1000">
                          <a:effectLst/>
                        </a:rPr>
                        <a:t>EU Developments</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968579269"/>
                  </a:ext>
                </a:extLst>
              </a:tr>
              <a:tr h="285885">
                <a:tc>
                  <a:txBody>
                    <a:bodyPr/>
                    <a:lstStyle/>
                    <a:p>
                      <a:pPr>
                        <a:lnSpc>
                          <a:spcPct val="150000"/>
                        </a:lnSpc>
                      </a:pPr>
                      <a:r>
                        <a:rPr lang="en-GB" sz="1000" spc="-15">
                          <a:effectLst/>
                        </a:rPr>
                        <a:t>10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1000" spc="-15">
                          <a:effectLst/>
                        </a:rPr>
                        <a:t>11:40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1000">
                          <a:effectLst/>
                        </a:rPr>
                        <a:t>D Code compliance developments - update</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4176586"/>
                  </a:ext>
                </a:extLst>
              </a:tr>
              <a:tr h="285885">
                <a:tc>
                  <a:txBody>
                    <a:bodyPr/>
                    <a:lstStyle/>
                    <a:p>
                      <a:pPr>
                        <a:lnSpc>
                          <a:spcPct val="150000"/>
                        </a:lnSpc>
                      </a:pPr>
                      <a:r>
                        <a:rPr lang="en-GB" sz="1000" spc="-15">
                          <a:effectLst/>
                        </a:rPr>
                        <a:t>11</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1000" spc="-15">
                          <a:effectLst/>
                        </a:rPr>
                        <a:t>11:45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1000">
                          <a:effectLst/>
                        </a:rPr>
                        <a:t>AOB</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896416787"/>
                  </a:ext>
                </a:extLst>
              </a:tr>
              <a:tr h="285885">
                <a:tc>
                  <a:txBody>
                    <a:bodyPr/>
                    <a:lstStyle/>
                    <a:p>
                      <a:pPr>
                        <a:lnSpc>
                          <a:spcPct val="150000"/>
                        </a:lnSpc>
                      </a:pPr>
                      <a:r>
                        <a:rPr lang="en-GB" sz="1000" spc="-15">
                          <a:effectLst/>
                        </a:rPr>
                        <a:t>12</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1000" spc="-15">
                          <a:effectLst/>
                        </a:rPr>
                        <a:t>11:50</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1000" dirty="0">
                          <a:effectLst/>
                        </a:rPr>
                        <a:t>Next Meeting Arrangements</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596647485"/>
                  </a:ext>
                </a:extLst>
              </a:tr>
            </a:tbl>
          </a:graphicData>
        </a:graphic>
      </p:graphicFrame>
    </p:spTree>
    <p:extLst>
      <p:ext uri="{BB962C8B-B14F-4D97-AF65-F5344CB8AC3E}">
        <p14:creationId xmlns:p14="http://schemas.microsoft.com/office/powerpoint/2010/main" val="2453159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- 4.</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30</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extLst>
              <p:ext uri="{D42A27DB-BD31-4B8C-83A1-F6EECF244321}">
                <p14:modId xmlns:p14="http://schemas.microsoft.com/office/powerpoint/2010/main" val="483126129"/>
              </p:ext>
            </p:extLst>
          </p:nvPr>
        </p:nvGraphicFramePr>
        <p:xfrm>
          <a:off x="720000" y="1452678"/>
          <a:ext cx="11082336" cy="414096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4435565">
                  <a:extLst>
                    <a:ext uri="{9D8B030D-6E8A-4147-A177-3AD203B41FA5}">
                      <a16:colId xmlns:a16="http://schemas.microsoft.com/office/drawing/2014/main" val="3713780737"/>
                    </a:ext>
                  </a:extLst>
                </a:gridCol>
                <a:gridCol w="5881596">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112</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A common issue that keeps coming up is Registered Capacity vs design install and grid agreements.</a:t>
                      </a:r>
                    </a:p>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I have a specific case where the G99 and connection agreement is for 9MW, the developer undersized the inverters slightly. So it can only produce 8.5MW ( in round numbers) whilst operating in the 0.95 lag/lead range. This is what is shown when we do the G99 study, and we noted this shortfall.</a:t>
                      </a:r>
                    </a:p>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So the question arises, of what happens to the site now and what can it do. Specifically,</a:t>
                      </a:r>
                    </a:p>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1) Is it’s new official RC 9MW or 8.5MW </a:t>
                      </a:r>
                      <a:r>
                        <a:rPr lang="en-US" sz="1200" b="0" i="0" u="none" strike="noStrike" dirty="0" err="1">
                          <a:effectLst/>
                          <a:latin typeface="Arial" panose="020B0604020202020204" pitchFamily="34" charset="0"/>
                        </a:rPr>
                        <a:t>I.e</a:t>
                      </a:r>
                      <a:r>
                        <a:rPr lang="en-US" sz="1200" b="0" i="0" u="none" strike="noStrike" dirty="0">
                          <a:effectLst/>
                          <a:latin typeface="Arial" panose="020B0604020202020204" pitchFamily="34" charset="0"/>
                        </a:rPr>
                        <a:t> do they retain their original agreed capacity, or is this list back to the DNO? This is a common sticking point, taking the above example it cannot meet the 9MW required, but they may upgrade an inverter later to give them more MVAr headroom and it could then operate at 9MW.</a:t>
                      </a:r>
                    </a:p>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2) If the DNO doesn’t want/need them to operate across the 0.95 lag/lead range can they then operate at 9MW active power and say unity or 0.98pf. In this case they are producing their official R, but their system design does not meet the required G99 standard for a 9MW site.</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This is an issue that does re-appear from time to time.  We have attempted to deal with it in the past in issues 40, 80 and 83.</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We went through it with slides at the 7 June DER TF.  DNOs have summarized how they specify maximum capacities and power factors in their connexion agreements</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We propose that we incorporate the material from the 7 June meeting into the next version of the DG</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GB" sz="1200" b="1" dirty="0">
                          <a:solidFill>
                            <a:schemeClr val="tx2"/>
                          </a:solidFill>
                        </a:rPr>
                        <a:t>See next 9 slides (07/06 material slightly updated and expanded): </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3748790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2AC8C-E6D3-4B44-8A18-F95DCB8D45AA}"/>
              </a:ext>
            </a:extLst>
          </p:cNvPr>
          <p:cNvSpPr>
            <a:spLocks noGrp="1"/>
          </p:cNvSpPr>
          <p:nvPr>
            <p:ph type="title"/>
          </p:nvPr>
        </p:nvSpPr>
        <p:spPr/>
        <p:txBody>
          <a:bodyPr/>
          <a:lstStyle/>
          <a:p>
            <a:r>
              <a:rPr lang="en-GB" dirty="0"/>
              <a:t>Registered Capacity</a:t>
            </a:r>
          </a:p>
        </p:txBody>
      </p:sp>
      <p:sp>
        <p:nvSpPr>
          <p:cNvPr id="3" name="Content Placeholder 2">
            <a:extLst>
              <a:ext uri="{FF2B5EF4-FFF2-40B4-BE49-F238E27FC236}">
                <a16:creationId xmlns:a16="http://schemas.microsoft.com/office/drawing/2014/main" id="{FD0CF592-C346-4799-A6D0-C498641C4F81}"/>
              </a:ext>
            </a:extLst>
          </p:cNvPr>
          <p:cNvSpPr>
            <a:spLocks noGrp="1"/>
          </p:cNvSpPr>
          <p:nvPr>
            <p:ph idx="1"/>
          </p:nvPr>
        </p:nvSpPr>
        <p:spPr/>
        <p:txBody>
          <a:bodyPr/>
          <a:lstStyle/>
          <a:p>
            <a:r>
              <a:rPr lang="en-GB" sz="1800" b="0" dirty="0">
                <a:solidFill>
                  <a:schemeClr val="tx1"/>
                </a:solidFill>
                <a:latin typeface="Arial" panose="020B0604020202020204" pitchFamily="34" charset="0"/>
              </a:rPr>
              <a:t>Was revised in G99/1-6 March 2020</a:t>
            </a:r>
          </a:p>
          <a:p>
            <a:r>
              <a:rPr lang="en-GB" dirty="0"/>
              <a:t>Registered Capacity (P</a:t>
            </a:r>
            <a:r>
              <a:rPr lang="en-GB" baseline="-25000" dirty="0"/>
              <a:t>max</a:t>
            </a:r>
            <a:r>
              <a:rPr lang="en-GB" dirty="0"/>
              <a:t>)</a:t>
            </a:r>
          </a:p>
          <a:p>
            <a:r>
              <a:rPr lang="en-GB" sz="1800" b="0" dirty="0">
                <a:solidFill>
                  <a:schemeClr val="tx1"/>
                </a:solidFill>
                <a:latin typeface="Arial" panose="020B0604020202020204" pitchFamily="34" charset="0"/>
              </a:rPr>
              <a:t>The normal maximum </a:t>
            </a:r>
            <a:r>
              <a:rPr lang="en-GB" sz="1800" dirty="0">
                <a:solidFill>
                  <a:schemeClr val="tx1"/>
                </a:solidFill>
                <a:latin typeface="Arial" panose="020B0604020202020204" pitchFamily="34" charset="0"/>
              </a:rPr>
              <a:t>Active Power </a:t>
            </a:r>
            <a:r>
              <a:rPr lang="en-GB" sz="1800" b="0" dirty="0">
                <a:solidFill>
                  <a:schemeClr val="tx1"/>
                </a:solidFill>
                <a:latin typeface="Arial" panose="020B0604020202020204" pitchFamily="34" charset="0"/>
              </a:rPr>
              <a:t>capacity of a either a </a:t>
            </a:r>
            <a:r>
              <a:rPr lang="en-GB" sz="1800" dirty="0">
                <a:solidFill>
                  <a:schemeClr val="tx1"/>
                </a:solidFill>
                <a:latin typeface="Arial" panose="020B0604020202020204" pitchFamily="34" charset="0"/>
              </a:rPr>
              <a:t>Power Generating Module </a:t>
            </a:r>
            <a:r>
              <a:rPr lang="en-GB" sz="1800" b="0" dirty="0">
                <a:solidFill>
                  <a:schemeClr val="tx1"/>
                </a:solidFill>
                <a:latin typeface="Arial" panose="020B0604020202020204" pitchFamily="34" charset="0"/>
              </a:rPr>
              <a:t>(in the case of a </a:t>
            </a:r>
            <a:r>
              <a:rPr lang="en-GB" sz="1800" dirty="0">
                <a:solidFill>
                  <a:schemeClr val="tx1"/>
                </a:solidFill>
                <a:latin typeface="Arial" panose="020B0604020202020204" pitchFamily="34" charset="0"/>
              </a:rPr>
              <a:t>Power Park Module</a:t>
            </a:r>
            <a:r>
              <a:rPr lang="en-GB" sz="1800" b="0" dirty="0">
                <a:solidFill>
                  <a:schemeClr val="tx1"/>
                </a:solidFill>
                <a:latin typeface="Arial" panose="020B0604020202020204" pitchFamily="34" charset="0"/>
              </a:rPr>
              <a:t>, the lesser of the </a:t>
            </a:r>
            <a:r>
              <a:rPr lang="en-GB" sz="1800" dirty="0">
                <a:solidFill>
                  <a:schemeClr val="tx1"/>
                </a:solidFill>
                <a:latin typeface="Arial" panose="020B0604020202020204" pitchFamily="34" charset="0"/>
              </a:rPr>
              <a:t>Inverter</a:t>
            </a:r>
            <a:r>
              <a:rPr lang="en-GB" sz="1800" b="0" dirty="0">
                <a:solidFill>
                  <a:schemeClr val="tx1"/>
                </a:solidFill>
                <a:latin typeface="Arial" panose="020B0604020202020204" pitchFamily="34" charset="0"/>
              </a:rPr>
              <a:t>(s) rating or the rating of the energy source), or of a </a:t>
            </a:r>
            <a:r>
              <a:rPr lang="en-GB" sz="1800" dirty="0">
                <a:solidFill>
                  <a:schemeClr val="tx1"/>
                </a:solidFill>
                <a:latin typeface="Arial" panose="020B0604020202020204" pitchFamily="34" charset="0"/>
              </a:rPr>
              <a:t>Power Generating Facility</a:t>
            </a:r>
            <a:r>
              <a:rPr lang="en-GB" sz="1800" b="0" dirty="0">
                <a:solidFill>
                  <a:schemeClr val="tx1"/>
                </a:solidFill>
                <a:latin typeface="Arial" panose="020B0604020202020204" pitchFamily="34" charset="0"/>
              </a:rPr>
              <a:t>, as declared by the </a:t>
            </a:r>
            <a:r>
              <a:rPr lang="en-GB" sz="1800" dirty="0">
                <a:solidFill>
                  <a:schemeClr val="tx1"/>
                </a:solidFill>
                <a:latin typeface="Arial" panose="020B0604020202020204" pitchFamily="34" charset="0"/>
              </a:rPr>
              <a:t>Generator</a:t>
            </a:r>
            <a:r>
              <a:rPr lang="en-GB" sz="1800" b="0" dirty="0">
                <a:solidFill>
                  <a:schemeClr val="tx1"/>
                </a:solidFill>
                <a:latin typeface="Arial" panose="020B0604020202020204" pitchFamily="34" charset="0"/>
              </a:rPr>
              <a:t> taking into account the </a:t>
            </a:r>
            <a:r>
              <a:rPr lang="en-GB" sz="1800" dirty="0">
                <a:solidFill>
                  <a:schemeClr val="tx1"/>
                </a:solidFill>
                <a:latin typeface="Arial" panose="020B0604020202020204" pitchFamily="34" charset="0"/>
              </a:rPr>
              <a:t>Active Power </a:t>
            </a:r>
            <a:r>
              <a:rPr lang="en-GB" sz="1800" b="0" dirty="0">
                <a:solidFill>
                  <a:schemeClr val="tx1"/>
                </a:solidFill>
                <a:latin typeface="Arial" panose="020B0604020202020204" pitchFamily="34" charset="0"/>
              </a:rPr>
              <a:t>consumed when producing the same and the </a:t>
            </a:r>
            <a:r>
              <a:rPr lang="en-GB" sz="1800" dirty="0">
                <a:solidFill>
                  <a:schemeClr val="tx1"/>
                </a:solidFill>
                <a:latin typeface="Arial" panose="020B0604020202020204" pitchFamily="34" charset="0"/>
              </a:rPr>
              <a:t>production of the required Reactive Power at the Connection Point</a:t>
            </a:r>
            <a:r>
              <a:rPr lang="en-GB" sz="1800" b="0" dirty="0">
                <a:solidFill>
                  <a:schemeClr val="tx1"/>
                </a:solidFill>
                <a:latin typeface="Arial" panose="020B0604020202020204" pitchFamily="34" charset="0"/>
              </a:rPr>
              <a:t>. </a:t>
            </a:r>
          </a:p>
        </p:txBody>
      </p:sp>
      <p:sp>
        <p:nvSpPr>
          <p:cNvPr id="4" name="Slide Number Placeholder 3">
            <a:extLst>
              <a:ext uri="{FF2B5EF4-FFF2-40B4-BE49-F238E27FC236}">
                <a16:creationId xmlns:a16="http://schemas.microsoft.com/office/drawing/2014/main" id="{9ED6A12A-DA04-4180-A88B-28CCB5DAB20B}"/>
              </a:ext>
            </a:extLst>
          </p:cNvPr>
          <p:cNvSpPr>
            <a:spLocks noGrp="1"/>
          </p:cNvSpPr>
          <p:nvPr>
            <p:ph type="sldNum" sz="quarter" idx="12"/>
          </p:nvPr>
        </p:nvSpPr>
        <p:spPr/>
        <p:txBody>
          <a:bodyPr/>
          <a:lstStyle/>
          <a:p>
            <a:fld id="{98FF217E-B86F-EA42-9607-BE163228A213}" type="slidenum">
              <a:rPr lang="en-GB" smtClean="0"/>
              <a:pPr/>
              <a:t>31</a:t>
            </a:fld>
            <a:endParaRPr lang="en-GB"/>
          </a:p>
        </p:txBody>
      </p:sp>
    </p:spTree>
    <p:extLst>
      <p:ext uri="{BB962C8B-B14F-4D97-AF65-F5344CB8AC3E}">
        <p14:creationId xmlns:p14="http://schemas.microsoft.com/office/powerpoint/2010/main" val="12511830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340E3-BFBB-462B-98FC-53E600D899AE}"/>
              </a:ext>
            </a:extLst>
          </p:cNvPr>
          <p:cNvSpPr>
            <a:spLocks noGrp="1"/>
          </p:cNvSpPr>
          <p:nvPr>
            <p:ph type="title"/>
          </p:nvPr>
        </p:nvSpPr>
        <p:spPr/>
        <p:txBody>
          <a:bodyPr/>
          <a:lstStyle/>
          <a:p>
            <a:r>
              <a:rPr lang="en-GB" dirty="0"/>
              <a:t>Losses due to Impedance between Inverters and Connection Point need to be accounted for (1/3)</a:t>
            </a:r>
          </a:p>
        </p:txBody>
      </p:sp>
      <p:sp>
        <p:nvSpPr>
          <p:cNvPr id="3" name="Content Placeholder 2">
            <a:extLst>
              <a:ext uri="{FF2B5EF4-FFF2-40B4-BE49-F238E27FC236}">
                <a16:creationId xmlns:a16="http://schemas.microsoft.com/office/drawing/2014/main" id="{6C0438E1-5056-4338-96C1-2D3A19636EC7}"/>
              </a:ext>
            </a:extLst>
          </p:cNvPr>
          <p:cNvSpPr>
            <a:spLocks noGrp="1"/>
          </p:cNvSpPr>
          <p:nvPr>
            <p:ph idx="1"/>
          </p:nvPr>
        </p:nvSpPr>
        <p:spPr>
          <a:xfrm>
            <a:off x="720000" y="1800000"/>
            <a:ext cx="11083554" cy="1629000"/>
          </a:xfrm>
        </p:spPr>
        <p:txBody>
          <a:bodyPr/>
          <a:lstStyle/>
          <a:p>
            <a:r>
              <a:rPr lang="en-GB" dirty="0"/>
              <a:t>Nominal “40 MW” of PV connected at 132 kV – ie actually 40 MW at unity PF; 40 MVA</a:t>
            </a:r>
          </a:p>
        </p:txBody>
      </p:sp>
      <p:sp>
        <p:nvSpPr>
          <p:cNvPr id="4" name="Slide Number Placeholder 3">
            <a:extLst>
              <a:ext uri="{FF2B5EF4-FFF2-40B4-BE49-F238E27FC236}">
                <a16:creationId xmlns:a16="http://schemas.microsoft.com/office/drawing/2014/main" id="{AEE260A3-7783-4877-8997-4E65A1BF2AF8}"/>
              </a:ext>
            </a:extLst>
          </p:cNvPr>
          <p:cNvSpPr>
            <a:spLocks noGrp="1"/>
          </p:cNvSpPr>
          <p:nvPr>
            <p:ph type="sldNum" sz="quarter" idx="12"/>
          </p:nvPr>
        </p:nvSpPr>
        <p:spPr/>
        <p:txBody>
          <a:bodyPr/>
          <a:lstStyle/>
          <a:p>
            <a:fld id="{98FF217E-B86F-EA42-9607-BE163228A213}" type="slidenum">
              <a:rPr lang="en-GB" smtClean="0"/>
              <a:pPr/>
              <a:t>32</a:t>
            </a:fld>
            <a:endParaRPr lang="en-GB"/>
          </a:p>
        </p:txBody>
      </p:sp>
      <p:sp>
        <p:nvSpPr>
          <p:cNvPr id="45" name="Rectangle 44">
            <a:extLst>
              <a:ext uri="{FF2B5EF4-FFF2-40B4-BE49-F238E27FC236}">
                <a16:creationId xmlns:a16="http://schemas.microsoft.com/office/drawing/2014/main" id="{F3154AA9-B80F-4454-BE20-5107BCC6AD71}"/>
              </a:ext>
            </a:extLst>
          </p:cNvPr>
          <p:cNvSpPr/>
          <p:nvPr/>
        </p:nvSpPr>
        <p:spPr>
          <a:xfrm>
            <a:off x="4175546" y="2469987"/>
            <a:ext cx="1186154" cy="2083721"/>
          </a:xfrm>
          <a:prstGeom prst="rect">
            <a:avLst/>
          </a:prstGeom>
          <a:noFill/>
          <a:ln w="25400" cap="flat" cmpd="sng" algn="ctr">
            <a:solidFill>
              <a:srgbClr val="70AD47">
                <a:lumMod val="75000"/>
              </a:srgbClr>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46" name="Straight Connector 45">
            <a:extLst>
              <a:ext uri="{FF2B5EF4-FFF2-40B4-BE49-F238E27FC236}">
                <a16:creationId xmlns:a16="http://schemas.microsoft.com/office/drawing/2014/main" id="{54249A62-64F2-4172-8960-1C089E06EF43}"/>
              </a:ext>
            </a:extLst>
          </p:cNvPr>
          <p:cNvCxnSpPr>
            <a:cxnSpLocks/>
          </p:cNvCxnSpPr>
          <p:nvPr/>
        </p:nvCxnSpPr>
        <p:spPr>
          <a:xfrm>
            <a:off x="4719461" y="2768020"/>
            <a:ext cx="911250" cy="0"/>
          </a:xfrm>
          <a:prstGeom prst="line">
            <a:avLst/>
          </a:prstGeom>
          <a:noFill/>
          <a:ln w="25400" cap="flat" cmpd="sng" algn="ctr">
            <a:solidFill>
              <a:sysClr val="windowText" lastClr="000000"/>
            </a:solidFill>
            <a:prstDash val="solid"/>
            <a:miter lim="800000"/>
          </a:ln>
          <a:effectLst/>
        </p:spPr>
      </p:cxnSp>
      <p:cxnSp>
        <p:nvCxnSpPr>
          <p:cNvPr id="47" name="Straight Connector 46">
            <a:extLst>
              <a:ext uri="{FF2B5EF4-FFF2-40B4-BE49-F238E27FC236}">
                <a16:creationId xmlns:a16="http://schemas.microsoft.com/office/drawing/2014/main" id="{4D89B5BD-94F0-4A39-9D64-32856E502EF4}"/>
              </a:ext>
            </a:extLst>
          </p:cNvPr>
          <p:cNvCxnSpPr>
            <a:cxnSpLocks/>
          </p:cNvCxnSpPr>
          <p:nvPr/>
        </p:nvCxnSpPr>
        <p:spPr>
          <a:xfrm flipV="1">
            <a:off x="4719460" y="3213210"/>
            <a:ext cx="911250" cy="0"/>
          </a:xfrm>
          <a:prstGeom prst="line">
            <a:avLst/>
          </a:prstGeom>
          <a:noFill/>
          <a:ln w="25400" cap="flat" cmpd="sng" algn="ctr">
            <a:solidFill>
              <a:sysClr val="windowText" lastClr="000000"/>
            </a:solidFill>
            <a:prstDash val="solid"/>
            <a:miter lim="800000"/>
          </a:ln>
          <a:effectLst/>
        </p:spPr>
      </p:cxnSp>
      <p:cxnSp>
        <p:nvCxnSpPr>
          <p:cNvPr id="48" name="Straight Connector 47">
            <a:extLst>
              <a:ext uri="{FF2B5EF4-FFF2-40B4-BE49-F238E27FC236}">
                <a16:creationId xmlns:a16="http://schemas.microsoft.com/office/drawing/2014/main" id="{90BC1930-C0FB-4E09-BFE9-3701E11021D2}"/>
              </a:ext>
            </a:extLst>
          </p:cNvPr>
          <p:cNvCxnSpPr>
            <a:cxnSpLocks/>
          </p:cNvCxnSpPr>
          <p:nvPr/>
        </p:nvCxnSpPr>
        <p:spPr>
          <a:xfrm flipV="1">
            <a:off x="4719460" y="4209529"/>
            <a:ext cx="911250" cy="0"/>
          </a:xfrm>
          <a:prstGeom prst="line">
            <a:avLst/>
          </a:prstGeom>
          <a:noFill/>
          <a:ln w="25400" cap="flat" cmpd="sng" algn="ctr">
            <a:solidFill>
              <a:sysClr val="windowText" lastClr="000000"/>
            </a:solidFill>
            <a:prstDash val="solid"/>
            <a:miter lim="800000"/>
          </a:ln>
          <a:effectLst/>
        </p:spPr>
      </p:cxnSp>
      <p:cxnSp>
        <p:nvCxnSpPr>
          <p:cNvPr id="49" name="Straight Connector 48">
            <a:extLst>
              <a:ext uri="{FF2B5EF4-FFF2-40B4-BE49-F238E27FC236}">
                <a16:creationId xmlns:a16="http://schemas.microsoft.com/office/drawing/2014/main" id="{8D3A3BD0-8104-45E1-9E9A-F979CFA901DC}"/>
              </a:ext>
            </a:extLst>
          </p:cNvPr>
          <p:cNvCxnSpPr>
            <a:cxnSpLocks/>
          </p:cNvCxnSpPr>
          <p:nvPr/>
        </p:nvCxnSpPr>
        <p:spPr>
          <a:xfrm>
            <a:off x="5630711" y="2547184"/>
            <a:ext cx="0" cy="1936151"/>
          </a:xfrm>
          <a:prstGeom prst="line">
            <a:avLst/>
          </a:prstGeom>
          <a:noFill/>
          <a:ln w="25400" cap="flat" cmpd="sng" algn="ctr">
            <a:solidFill>
              <a:sysClr val="windowText" lastClr="000000"/>
            </a:solidFill>
            <a:prstDash val="solid"/>
            <a:miter lim="800000"/>
          </a:ln>
          <a:effectLst/>
        </p:spPr>
      </p:cxnSp>
      <p:cxnSp>
        <p:nvCxnSpPr>
          <p:cNvPr id="50" name="Straight Connector 49">
            <a:extLst>
              <a:ext uri="{FF2B5EF4-FFF2-40B4-BE49-F238E27FC236}">
                <a16:creationId xmlns:a16="http://schemas.microsoft.com/office/drawing/2014/main" id="{97626E02-8503-4B6E-8966-6489788F2CA1}"/>
              </a:ext>
            </a:extLst>
          </p:cNvPr>
          <p:cNvCxnSpPr>
            <a:cxnSpLocks/>
            <a:endCxn id="66" idx="2"/>
          </p:cNvCxnSpPr>
          <p:nvPr/>
        </p:nvCxnSpPr>
        <p:spPr>
          <a:xfrm>
            <a:off x="5637760" y="3024495"/>
            <a:ext cx="475685" cy="6354"/>
          </a:xfrm>
          <a:prstGeom prst="line">
            <a:avLst/>
          </a:prstGeom>
          <a:noFill/>
          <a:ln w="25400" cap="flat" cmpd="sng" algn="ctr">
            <a:solidFill>
              <a:sysClr val="windowText" lastClr="000000"/>
            </a:solidFill>
            <a:prstDash val="solid"/>
            <a:miter lim="800000"/>
          </a:ln>
          <a:effectLst/>
        </p:spPr>
      </p:cxnSp>
      <p:sp>
        <p:nvSpPr>
          <p:cNvPr id="51" name="Oval 50">
            <a:extLst>
              <a:ext uri="{FF2B5EF4-FFF2-40B4-BE49-F238E27FC236}">
                <a16:creationId xmlns:a16="http://schemas.microsoft.com/office/drawing/2014/main" id="{2A846C25-1042-472F-8E9F-7C86ABCA2368}"/>
              </a:ext>
            </a:extLst>
          </p:cNvPr>
          <p:cNvSpPr/>
          <p:nvPr/>
        </p:nvSpPr>
        <p:spPr>
          <a:xfrm>
            <a:off x="6819497" y="2987893"/>
            <a:ext cx="60750" cy="60750"/>
          </a:xfrm>
          <a:prstGeom prst="ellipse">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51">
            <a:extLst>
              <a:ext uri="{FF2B5EF4-FFF2-40B4-BE49-F238E27FC236}">
                <a16:creationId xmlns:a16="http://schemas.microsoft.com/office/drawing/2014/main" id="{9F4EB0A7-15EB-451F-BEF6-F2B63C9600F0}"/>
              </a:ext>
            </a:extLst>
          </p:cNvPr>
          <p:cNvSpPr/>
          <p:nvPr/>
        </p:nvSpPr>
        <p:spPr>
          <a:xfrm>
            <a:off x="3428874" y="2342476"/>
            <a:ext cx="3298074" cy="2307604"/>
          </a:xfrm>
          <a:prstGeom prst="rect">
            <a:avLst/>
          </a:prstGeom>
          <a:noFill/>
          <a:ln w="25400" cap="flat" cmpd="sng" algn="ctr">
            <a:solidFill>
              <a:srgbClr val="ED7D31"/>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3" name="TextBox 52">
            <a:extLst>
              <a:ext uri="{FF2B5EF4-FFF2-40B4-BE49-F238E27FC236}">
                <a16:creationId xmlns:a16="http://schemas.microsoft.com/office/drawing/2014/main" id="{68BDBE8C-6EDC-4445-9F3D-5B1FADFA04FE}"/>
              </a:ext>
            </a:extLst>
          </p:cNvPr>
          <p:cNvSpPr txBox="1"/>
          <p:nvPr/>
        </p:nvSpPr>
        <p:spPr>
          <a:xfrm>
            <a:off x="3965442" y="4716410"/>
            <a:ext cx="1949415" cy="404085"/>
          </a:xfrm>
          <a:prstGeom prst="rect">
            <a:avLst/>
          </a:prstGeom>
          <a:noFill/>
          <a:ln w="25400">
            <a:solidFill>
              <a:srgbClr val="70AD47">
                <a:lumMod val="50000"/>
              </a:srgbClr>
            </a:solidFill>
            <a:prstDash val="sys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Module (PGM) / Power Park Module (PPM)</a:t>
            </a:r>
          </a:p>
        </p:txBody>
      </p:sp>
      <p:sp>
        <p:nvSpPr>
          <p:cNvPr id="54" name="TextBox 53">
            <a:extLst>
              <a:ext uri="{FF2B5EF4-FFF2-40B4-BE49-F238E27FC236}">
                <a16:creationId xmlns:a16="http://schemas.microsoft.com/office/drawing/2014/main" id="{CC9A81AF-FF08-4FA3-8357-2D54DD8DF59A}"/>
              </a:ext>
            </a:extLst>
          </p:cNvPr>
          <p:cNvSpPr txBox="1"/>
          <p:nvPr/>
        </p:nvSpPr>
        <p:spPr>
          <a:xfrm>
            <a:off x="3965442" y="5186825"/>
            <a:ext cx="1949415" cy="248209"/>
          </a:xfrm>
          <a:prstGeom prst="rect">
            <a:avLst/>
          </a:prstGeom>
          <a:noFill/>
          <a:ln w="25400">
            <a:solidFill>
              <a:srgbClr val="ED7D31"/>
            </a:solidFill>
            <a:prstDash val="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Facility (PGF)</a:t>
            </a:r>
          </a:p>
        </p:txBody>
      </p:sp>
      <p:sp>
        <p:nvSpPr>
          <p:cNvPr id="55" name="TextBox 54">
            <a:extLst>
              <a:ext uri="{FF2B5EF4-FFF2-40B4-BE49-F238E27FC236}">
                <a16:creationId xmlns:a16="http://schemas.microsoft.com/office/drawing/2014/main" id="{FA7FF600-274C-457C-9EA6-3B74610A6482}"/>
              </a:ext>
            </a:extLst>
          </p:cNvPr>
          <p:cNvSpPr txBox="1"/>
          <p:nvPr/>
        </p:nvSpPr>
        <p:spPr>
          <a:xfrm>
            <a:off x="6848447" y="2781891"/>
            <a:ext cx="675185" cy="213585"/>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788" b="1" i="0" u="none" strike="noStrike" kern="0" cap="none" spc="0" normalizeH="0" baseline="0" noProof="0" dirty="0">
                <a:ln>
                  <a:noFill/>
                </a:ln>
                <a:solidFill>
                  <a:prstClr val="black"/>
                </a:solidFill>
                <a:effectLst/>
                <a:uLnTx/>
                <a:uFillTx/>
                <a:cs typeface="Arial" panose="020B0604020202020204" pitchFamily="34" charset="0"/>
              </a:rPr>
              <a:t>132 kV CP</a:t>
            </a:r>
          </a:p>
        </p:txBody>
      </p:sp>
      <p:pic>
        <p:nvPicPr>
          <p:cNvPr id="59" name="Graphic 58">
            <a:extLst>
              <a:ext uri="{FF2B5EF4-FFF2-40B4-BE49-F238E27FC236}">
                <a16:creationId xmlns:a16="http://schemas.microsoft.com/office/drawing/2014/main" id="{FCBE2272-E503-4064-9A5C-A747F85D2E2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80567" y="3038987"/>
            <a:ext cx="353616" cy="353616"/>
          </a:xfrm>
          <a:prstGeom prst="rect">
            <a:avLst/>
          </a:prstGeom>
        </p:spPr>
      </p:pic>
      <p:pic>
        <p:nvPicPr>
          <p:cNvPr id="60" name="Graphic 59">
            <a:extLst>
              <a:ext uri="{FF2B5EF4-FFF2-40B4-BE49-F238E27FC236}">
                <a16:creationId xmlns:a16="http://schemas.microsoft.com/office/drawing/2014/main" id="{8383E489-11E6-4F99-B05C-C844FCCE8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71116" y="4033774"/>
            <a:ext cx="353616" cy="353616"/>
          </a:xfrm>
          <a:prstGeom prst="rect">
            <a:avLst/>
          </a:prstGeom>
        </p:spPr>
      </p:pic>
      <p:cxnSp>
        <p:nvCxnSpPr>
          <p:cNvPr id="33" name="Straight Connector 32">
            <a:extLst>
              <a:ext uri="{FF2B5EF4-FFF2-40B4-BE49-F238E27FC236}">
                <a16:creationId xmlns:a16="http://schemas.microsoft.com/office/drawing/2014/main" id="{88EDC2EB-EE5E-436C-9B16-E483366757A1}"/>
              </a:ext>
            </a:extLst>
          </p:cNvPr>
          <p:cNvCxnSpPr>
            <a:cxnSpLocks/>
          </p:cNvCxnSpPr>
          <p:nvPr/>
        </p:nvCxnSpPr>
        <p:spPr>
          <a:xfrm>
            <a:off x="3839242" y="3213210"/>
            <a:ext cx="541325" cy="0"/>
          </a:xfrm>
          <a:prstGeom prst="line">
            <a:avLst/>
          </a:prstGeom>
          <a:noFill/>
          <a:ln w="25400" cap="flat" cmpd="sng" algn="ctr">
            <a:solidFill>
              <a:sysClr val="windowText" lastClr="000000"/>
            </a:solidFill>
            <a:prstDash val="solid"/>
            <a:miter lim="800000"/>
          </a:ln>
          <a:effectLst/>
        </p:spPr>
      </p:cxnSp>
      <p:cxnSp>
        <p:nvCxnSpPr>
          <p:cNvPr id="37" name="Straight Connector 36">
            <a:extLst>
              <a:ext uri="{FF2B5EF4-FFF2-40B4-BE49-F238E27FC236}">
                <a16:creationId xmlns:a16="http://schemas.microsoft.com/office/drawing/2014/main" id="{CE8F6B36-61DD-4E67-ACE3-A98241FA70C7}"/>
              </a:ext>
            </a:extLst>
          </p:cNvPr>
          <p:cNvCxnSpPr>
            <a:cxnSpLocks/>
          </p:cNvCxnSpPr>
          <p:nvPr/>
        </p:nvCxnSpPr>
        <p:spPr>
          <a:xfrm>
            <a:off x="3730402" y="3278410"/>
            <a:ext cx="58474" cy="68793"/>
          </a:xfrm>
          <a:prstGeom prst="line">
            <a:avLst/>
          </a:prstGeom>
          <a:noFill/>
          <a:ln w="19050" cap="flat" cmpd="sng" algn="ctr">
            <a:solidFill>
              <a:srgbClr val="FFC000"/>
            </a:solidFill>
            <a:prstDash val="solid"/>
            <a:miter lim="800000"/>
          </a:ln>
          <a:effectLst/>
        </p:spPr>
      </p:cxnSp>
      <p:cxnSp>
        <p:nvCxnSpPr>
          <p:cNvPr id="38" name="Straight Connector 37">
            <a:extLst>
              <a:ext uri="{FF2B5EF4-FFF2-40B4-BE49-F238E27FC236}">
                <a16:creationId xmlns:a16="http://schemas.microsoft.com/office/drawing/2014/main" id="{7035D9F4-E77F-4C5B-B9FC-7C2552509F60}"/>
              </a:ext>
            </a:extLst>
          </p:cNvPr>
          <p:cNvCxnSpPr>
            <a:cxnSpLocks/>
          </p:cNvCxnSpPr>
          <p:nvPr/>
        </p:nvCxnSpPr>
        <p:spPr>
          <a:xfrm>
            <a:off x="3540341" y="3069282"/>
            <a:ext cx="58474" cy="79473"/>
          </a:xfrm>
          <a:prstGeom prst="line">
            <a:avLst/>
          </a:prstGeom>
          <a:noFill/>
          <a:ln w="19050" cap="flat" cmpd="sng" algn="ctr">
            <a:solidFill>
              <a:srgbClr val="FFC000"/>
            </a:solidFill>
            <a:prstDash val="solid"/>
            <a:miter lim="800000"/>
          </a:ln>
          <a:effectLst/>
        </p:spPr>
      </p:cxnSp>
      <p:cxnSp>
        <p:nvCxnSpPr>
          <p:cNvPr id="39" name="Straight Connector 38">
            <a:extLst>
              <a:ext uri="{FF2B5EF4-FFF2-40B4-BE49-F238E27FC236}">
                <a16:creationId xmlns:a16="http://schemas.microsoft.com/office/drawing/2014/main" id="{60DB3902-3D73-492A-98E2-EDA82ED1DAF4}"/>
              </a:ext>
            </a:extLst>
          </p:cNvPr>
          <p:cNvCxnSpPr>
            <a:cxnSpLocks/>
          </p:cNvCxnSpPr>
          <p:nvPr/>
        </p:nvCxnSpPr>
        <p:spPr>
          <a:xfrm flipH="1">
            <a:off x="3724259" y="3074600"/>
            <a:ext cx="58059" cy="57531"/>
          </a:xfrm>
          <a:prstGeom prst="line">
            <a:avLst/>
          </a:prstGeom>
          <a:noFill/>
          <a:ln w="19050" cap="flat" cmpd="sng" algn="ctr">
            <a:solidFill>
              <a:srgbClr val="FFC000"/>
            </a:solidFill>
            <a:prstDash val="solid"/>
            <a:miter lim="800000"/>
          </a:ln>
          <a:effectLst/>
        </p:spPr>
      </p:cxnSp>
      <p:cxnSp>
        <p:nvCxnSpPr>
          <p:cNvPr id="40" name="Straight Connector 39">
            <a:extLst>
              <a:ext uri="{FF2B5EF4-FFF2-40B4-BE49-F238E27FC236}">
                <a16:creationId xmlns:a16="http://schemas.microsoft.com/office/drawing/2014/main" id="{7BD0A120-B9FD-4A78-ADD9-4DCB186B3FF0}"/>
              </a:ext>
            </a:extLst>
          </p:cNvPr>
          <p:cNvCxnSpPr>
            <a:cxnSpLocks/>
          </p:cNvCxnSpPr>
          <p:nvPr/>
        </p:nvCxnSpPr>
        <p:spPr>
          <a:xfrm flipH="1">
            <a:off x="3546899" y="3274702"/>
            <a:ext cx="64599" cy="72502"/>
          </a:xfrm>
          <a:prstGeom prst="line">
            <a:avLst/>
          </a:prstGeom>
          <a:noFill/>
          <a:ln w="19050" cap="flat" cmpd="sng" algn="ctr">
            <a:solidFill>
              <a:srgbClr val="FFC000"/>
            </a:solidFill>
            <a:prstDash val="solid"/>
            <a:miter lim="800000"/>
          </a:ln>
          <a:effectLst/>
        </p:spPr>
      </p:cxnSp>
      <p:cxnSp>
        <p:nvCxnSpPr>
          <p:cNvPr id="41" name="Straight Connector 40">
            <a:extLst>
              <a:ext uri="{FF2B5EF4-FFF2-40B4-BE49-F238E27FC236}">
                <a16:creationId xmlns:a16="http://schemas.microsoft.com/office/drawing/2014/main" id="{D862384A-07F7-4316-8C4E-E6EAFD9EE8C8}"/>
              </a:ext>
            </a:extLst>
          </p:cNvPr>
          <p:cNvCxnSpPr>
            <a:cxnSpLocks/>
          </p:cNvCxnSpPr>
          <p:nvPr/>
        </p:nvCxnSpPr>
        <p:spPr>
          <a:xfrm flipH="1">
            <a:off x="3656704" y="3305263"/>
            <a:ext cx="3064" cy="97898"/>
          </a:xfrm>
          <a:prstGeom prst="line">
            <a:avLst/>
          </a:prstGeom>
          <a:noFill/>
          <a:ln w="19050" cap="flat" cmpd="sng" algn="ctr">
            <a:solidFill>
              <a:srgbClr val="FFC000"/>
            </a:solidFill>
            <a:prstDash val="solid"/>
            <a:miter lim="800000"/>
          </a:ln>
          <a:effectLst/>
        </p:spPr>
      </p:cxnSp>
      <p:cxnSp>
        <p:nvCxnSpPr>
          <p:cNvPr id="42" name="Straight Connector 41">
            <a:extLst>
              <a:ext uri="{FF2B5EF4-FFF2-40B4-BE49-F238E27FC236}">
                <a16:creationId xmlns:a16="http://schemas.microsoft.com/office/drawing/2014/main" id="{16C8B078-D1D4-47C6-A5F0-D60061D64963}"/>
              </a:ext>
            </a:extLst>
          </p:cNvPr>
          <p:cNvCxnSpPr>
            <a:cxnSpLocks/>
          </p:cNvCxnSpPr>
          <p:nvPr/>
        </p:nvCxnSpPr>
        <p:spPr>
          <a:xfrm>
            <a:off x="3666266" y="3024004"/>
            <a:ext cx="0" cy="102456"/>
          </a:xfrm>
          <a:prstGeom prst="line">
            <a:avLst/>
          </a:prstGeom>
          <a:noFill/>
          <a:ln w="19050" cap="flat" cmpd="sng" algn="ctr">
            <a:solidFill>
              <a:srgbClr val="FFC000"/>
            </a:solidFill>
            <a:prstDash val="solid"/>
            <a:miter lim="800000"/>
          </a:ln>
          <a:effectLst/>
        </p:spPr>
      </p:cxnSp>
      <p:cxnSp>
        <p:nvCxnSpPr>
          <p:cNvPr id="43" name="Straight Connector 42">
            <a:extLst>
              <a:ext uri="{FF2B5EF4-FFF2-40B4-BE49-F238E27FC236}">
                <a16:creationId xmlns:a16="http://schemas.microsoft.com/office/drawing/2014/main" id="{18E998B7-1DAF-42FB-8BCE-08DCB18655B9}"/>
              </a:ext>
            </a:extLst>
          </p:cNvPr>
          <p:cNvCxnSpPr>
            <a:cxnSpLocks/>
          </p:cNvCxnSpPr>
          <p:nvPr/>
        </p:nvCxnSpPr>
        <p:spPr>
          <a:xfrm flipH="1">
            <a:off x="3757655" y="3213046"/>
            <a:ext cx="72113" cy="537"/>
          </a:xfrm>
          <a:prstGeom prst="line">
            <a:avLst/>
          </a:prstGeom>
          <a:noFill/>
          <a:ln w="19050" cap="flat" cmpd="sng" algn="ctr">
            <a:solidFill>
              <a:srgbClr val="FFC000"/>
            </a:solidFill>
            <a:prstDash val="solid"/>
            <a:miter lim="800000"/>
          </a:ln>
          <a:effectLst/>
        </p:spPr>
      </p:cxnSp>
      <p:cxnSp>
        <p:nvCxnSpPr>
          <p:cNvPr id="44" name="Straight Connector 43">
            <a:extLst>
              <a:ext uri="{FF2B5EF4-FFF2-40B4-BE49-F238E27FC236}">
                <a16:creationId xmlns:a16="http://schemas.microsoft.com/office/drawing/2014/main" id="{F56736CE-7915-449F-9E35-11844D98C498}"/>
              </a:ext>
            </a:extLst>
          </p:cNvPr>
          <p:cNvCxnSpPr>
            <a:cxnSpLocks/>
          </p:cNvCxnSpPr>
          <p:nvPr/>
        </p:nvCxnSpPr>
        <p:spPr>
          <a:xfrm flipH="1">
            <a:off x="3515330" y="3213583"/>
            <a:ext cx="56232" cy="0"/>
          </a:xfrm>
          <a:prstGeom prst="line">
            <a:avLst/>
          </a:prstGeom>
          <a:noFill/>
          <a:ln w="19050" cap="flat" cmpd="sng" algn="ctr">
            <a:solidFill>
              <a:srgbClr val="FFC000"/>
            </a:solidFill>
            <a:prstDash val="solid"/>
            <a:miter lim="800000"/>
          </a:ln>
          <a:effectLst/>
        </p:spPr>
      </p:cxnSp>
      <p:sp>
        <p:nvSpPr>
          <p:cNvPr id="36" name="Oval 35">
            <a:extLst>
              <a:ext uri="{FF2B5EF4-FFF2-40B4-BE49-F238E27FC236}">
                <a16:creationId xmlns:a16="http://schemas.microsoft.com/office/drawing/2014/main" id="{D188D09B-9DE9-4A54-A280-F6C823951628}"/>
              </a:ext>
            </a:extLst>
          </p:cNvPr>
          <p:cNvSpPr/>
          <p:nvPr/>
        </p:nvSpPr>
        <p:spPr>
          <a:xfrm>
            <a:off x="3571562" y="3121902"/>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4E170BE4-1A88-4550-9288-5A51475A698B}"/>
              </a:ext>
            </a:extLst>
          </p:cNvPr>
          <p:cNvCxnSpPr>
            <a:cxnSpLocks/>
          </p:cNvCxnSpPr>
          <p:nvPr/>
        </p:nvCxnSpPr>
        <p:spPr>
          <a:xfrm>
            <a:off x="3839242" y="4209529"/>
            <a:ext cx="541325" cy="0"/>
          </a:xfrm>
          <a:prstGeom prst="line">
            <a:avLst/>
          </a:prstGeom>
          <a:noFill/>
          <a:ln w="25400" cap="flat" cmpd="sng" algn="ctr">
            <a:solidFill>
              <a:sysClr val="windowText" lastClr="000000"/>
            </a:solidFill>
            <a:prstDash val="solid"/>
            <a:miter lim="800000"/>
          </a:ln>
          <a:effectLst/>
        </p:spPr>
      </p:cxnSp>
      <p:cxnSp>
        <p:nvCxnSpPr>
          <p:cNvPr id="8" name="Straight Connector 7">
            <a:extLst>
              <a:ext uri="{FF2B5EF4-FFF2-40B4-BE49-F238E27FC236}">
                <a16:creationId xmlns:a16="http://schemas.microsoft.com/office/drawing/2014/main" id="{ECBEDBC8-A790-4E16-B27A-AA255604E3CE}"/>
              </a:ext>
            </a:extLst>
          </p:cNvPr>
          <p:cNvCxnSpPr>
            <a:cxnSpLocks/>
          </p:cNvCxnSpPr>
          <p:nvPr/>
        </p:nvCxnSpPr>
        <p:spPr>
          <a:xfrm>
            <a:off x="3829768" y="2768020"/>
            <a:ext cx="541325" cy="0"/>
          </a:xfrm>
          <a:prstGeom prst="line">
            <a:avLst/>
          </a:prstGeom>
          <a:noFill/>
          <a:ln w="25400" cap="flat" cmpd="sng" algn="ctr">
            <a:solidFill>
              <a:sysClr val="windowText" lastClr="000000"/>
            </a:solidFill>
            <a:prstDash val="solid"/>
            <a:miter lim="800000"/>
          </a:ln>
          <a:effectLst/>
        </p:spPr>
      </p:cxnSp>
      <p:pic>
        <p:nvPicPr>
          <p:cNvPr id="9" name="Graphic 8">
            <a:extLst>
              <a:ext uri="{FF2B5EF4-FFF2-40B4-BE49-F238E27FC236}">
                <a16:creationId xmlns:a16="http://schemas.microsoft.com/office/drawing/2014/main" id="{347174AF-7601-46E3-8C18-1E6BAA5B360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71117" y="2595236"/>
            <a:ext cx="353616" cy="353616"/>
          </a:xfrm>
          <a:prstGeom prst="rect">
            <a:avLst/>
          </a:prstGeom>
        </p:spPr>
      </p:pic>
      <p:grpSp>
        <p:nvGrpSpPr>
          <p:cNvPr id="10" name="Group 9">
            <a:extLst>
              <a:ext uri="{FF2B5EF4-FFF2-40B4-BE49-F238E27FC236}">
                <a16:creationId xmlns:a16="http://schemas.microsoft.com/office/drawing/2014/main" id="{78BB3CAA-2A28-4AFD-9523-53F415E45BEC}"/>
              </a:ext>
            </a:extLst>
          </p:cNvPr>
          <p:cNvGrpSpPr/>
          <p:nvPr/>
        </p:nvGrpSpPr>
        <p:grpSpPr>
          <a:xfrm>
            <a:off x="3515330" y="2581873"/>
            <a:ext cx="314438" cy="379157"/>
            <a:chOff x="1046977" y="6189792"/>
            <a:chExt cx="314438" cy="379157"/>
          </a:xfrm>
        </p:grpSpPr>
        <p:grpSp>
          <p:nvGrpSpPr>
            <p:cNvPr id="22" name="Group 21">
              <a:extLst>
                <a:ext uri="{FF2B5EF4-FFF2-40B4-BE49-F238E27FC236}">
                  <a16:creationId xmlns:a16="http://schemas.microsoft.com/office/drawing/2014/main" id="{30DBCA37-DDD4-4B35-AF90-1379708DE41C}"/>
                </a:ext>
              </a:extLst>
            </p:cNvPr>
            <p:cNvGrpSpPr/>
            <p:nvPr/>
          </p:nvGrpSpPr>
          <p:grpSpPr>
            <a:xfrm>
              <a:off x="1046977" y="6189792"/>
              <a:ext cx="314438" cy="379157"/>
              <a:chOff x="1046977" y="6189792"/>
              <a:chExt cx="314438" cy="379157"/>
            </a:xfrm>
          </p:grpSpPr>
          <p:cxnSp>
            <p:nvCxnSpPr>
              <p:cNvPr id="24" name="Straight Connector 23">
                <a:extLst>
                  <a:ext uri="{FF2B5EF4-FFF2-40B4-BE49-F238E27FC236}">
                    <a16:creationId xmlns:a16="http://schemas.microsoft.com/office/drawing/2014/main" id="{A2BEF7A1-84C3-492F-8FAA-AAA7720EF13B}"/>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25" name="Straight Connector 24">
                <a:extLst>
                  <a:ext uri="{FF2B5EF4-FFF2-40B4-BE49-F238E27FC236}">
                    <a16:creationId xmlns:a16="http://schemas.microsoft.com/office/drawing/2014/main" id="{DDC2418E-9F8A-4556-B9F9-BD35BFEEDE37}"/>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26" name="Straight Connector 25">
                <a:extLst>
                  <a:ext uri="{FF2B5EF4-FFF2-40B4-BE49-F238E27FC236}">
                    <a16:creationId xmlns:a16="http://schemas.microsoft.com/office/drawing/2014/main" id="{A7CBCD7D-2C27-4450-8421-BB88147C0CB3}"/>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27" name="Straight Connector 26">
                <a:extLst>
                  <a:ext uri="{FF2B5EF4-FFF2-40B4-BE49-F238E27FC236}">
                    <a16:creationId xmlns:a16="http://schemas.microsoft.com/office/drawing/2014/main" id="{817E35C2-0DE0-41ED-9D50-FB1699DC9184}"/>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28" name="Straight Connector 27">
                <a:extLst>
                  <a:ext uri="{FF2B5EF4-FFF2-40B4-BE49-F238E27FC236}">
                    <a16:creationId xmlns:a16="http://schemas.microsoft.com/office/drawing/2014/main" id="{970CF787-B710-4EC0-A31C-5227100A27CD}"/>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29" name="Straight Connector 28">
                <a:extLst>
                  <a:ext uri="{FF2B5EF4-FFF2-40B4-BE49-F238E27FC236}">
                    <a16:creationId xmlns:a16="http://schemas.microsoft.com/office/drawing/2014/main" id="{E58E49E0-3366-4491-B430-B72E5D123157}"/>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30" name="Straight Connector 29">
                <a:extLst>
                  <a:ext uri="{FF2B5EF4-FFF2-40B4-BE49-F238E27FC236}">
                    <a16:creationId xmlns:a16="http://schemas.microsoft.com/office/drawing/2014/main" id="{C7E745AC-67CB-4F9C-8211-B8BEC9B95739}"/>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31" name="Straight Connector 30">
                <a:extLst>
                  <a:ext uri="{FF2B5EF4-FFF2-40B4-BE49-F238E27FC236}">
                    <a16:creationId xmlns:a16="http://schemas.microsoft.com/office/drawing/2014/main" id="{E33E6CE9-FD5B-4021-A2D0-19D6283F76CA}"/>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23" name="Oval 22">
              <a:extLst>
                <a:ext uri="{FF2B5EF4-FFF2-40B4-BE49-F238E27FC236}">
                  <a16:creationId xmlns:a16="http://schemas.microsoft.com/office/drawing/2014/main" id="{472F2E51-3B32-4F05-A5DF-ACD68D462065}"/>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11" name="Group 10">
            <a:extLst>
              <a:ext uri="{FF2B5EF4-FFF2-40B4-BE49-F238E27FC236}">
                <a16:creationId xmlns:a16="http://schemas.microsoft.com/office/drawing/2014/main" id="{C5EF7914-D013-444F-8CC1-5A2AC3CC9AC0}"/>
              </a:ext>
            </a:extLst>
          </p:cNvPr>
          <p:cNvGrpSpPr/>
          <p:nvPr/>
        </p:nvGrpSpPr>
        <p:grpSpPr>
          <a:xfrm>
            <a:off x="3520985" y="4022353"/>
            <a:ext cx="314438" cy="379157"/>
            <a:chOff x="1046977" y="6189792"/>
            <a:chExt cx="314438" cy="379157"/>
          </a:xfrm>
        </p:grpSpPr>
        <p:grpSp>
          <p:nvGrpSpPr>
            <p:cNvPr id="12" name="Group 11">
              <a:extLst>
                <a:ext uri="{FF2B5EF4-FFF2-40B4-BE49-F238E27FC236}">
                  <a16:creationId xmlns:a16="http://schemas.microsoft.com/office/drawing/2014/main" id="{3E3DBF93-F3C2-4CA8-A8FB-FD988D748B25}"/>
                </a:ext>
              </a:extLst>
            </p:cNvPr>
            <p:cNvGrpSpPr/>
            <p:nvPr/>
          </p:nvGrpSpPr>
          <p:grpSpPr>
            <a:xfrm>
              <a:off x="1046977" y="6189792"/>
              <a:ext cx="314438" cy="379157"/>
              <a:chOff x="1046977" y="6189792"/>
              <a:chExt cx="314438" cy="379157"/>
            </a:xfrm>
          </p:grpSpPr>
          <p:cxnSp>
            <p:nvCxnSpPr>
              <p:cNvPr id="14" name="Straight Connector 13">
                <a:extLst>
                  <a:ext uri="{FF2B5EF4-FFF2-40B4-BE49-F238E27FC236}">
                    <a16:creationId xmlns:a16="http://schemas.microsoft.com/office/drawing/2014/main" id="{4A5E96B8-A952-4068-9682-4605A2781551}"/>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15" name="Straight Connector 14">
                <a:extLst>
                  <a:ext uri="{FF2B5EF4-FFF2-40B4-BE49-F238E27FC236}">
                    <a16:creationId xmlns:a16="http://schemas.microsoft.com/office/drawing/2014/main" id="{B67F8F0D-FC63-4010-A68F-8BBC729B3051}"/>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16" name="Straight Connector 15">
                <a:extLst>
                  <a:ext uri="{FF2B5EF4-FFF2-40B4-BE49-F238E27FC236}">
                    <a16:creationId xmlns:a16="http://schemas.microsoft.com/office/drawing/2014/main" id="{B44D53B0-919C-4BEB-8939-1CB0B0FA9637}"/>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17" name="Straight Connector 16">
                <a:extLst>
                  <a:ext uri="{FF2B5EF4-FFF2-40B4-BE49-F238E27FC236}">
                    <a16:creationId xmlns:a16="http://schemas.microsoft.com/office/drawing/2014/main" id="{8D677410-025D-4763-9B0B-140D2819BEED}"/>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18" name="Straight Connector 17">
                <a:extLst>
                  <a:ext uri="{FF2B5EF4-FFF2-40B4-BE49-F238E27FC236}">
                    <a16:creationId xmlns:a16="http://schemas.microsoft.com/office/drawing/2014/main" id="{BE8EF69D-765E-49EC-84D1-8FDC8204FB59}"/>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19" name="Straight Connector 18">
                <a:extLst>
                  <a:ext uri="{FF2B5EF4-FFF2-40B4-BE49-F238E27FC236}">
                    <a16:creationId xmlns:a16="http://schemas.microsoft.com/office/drawing/2014/main" id="{0C2B5749-A80D-4ED6-BC4C-A1EAA65EA70B}"/>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20" name="Straight Connector 19">
                <a:extLst>
                  <a:ext uri="{FF2B5EF4-FFF2-40B4-BE49-F238E27FC236}">
                    <a16:creationId xmlns:a16="http://schemas.microsoft.com/office/drawing/2014/main" id="{0901DD9A-CEE5-48FB-B241-6E10042BD70A}"/>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21" name="Straight Connector 20">
                <a:extLst>
                  <a:ext uri="{FF2B5EF4-FFF2-40B4-BE49-F238E27FC236}">
                    <a16:creationId xmlns:a16="http://schemas.microsoft.com/office/drawing/2014/main" id="{AD6F68AD-FFA7-443E-B192-B67664A69E3B}"/>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13" name="Oval 12">
              <a:extLst>
                <a:ext uri="{FF2B5EF4-FFF2-40B4-BE49-F238E27FC236}">
                  <a16:creationId xmlns:a16="http://schemas.microsoft.com/office/drawing/2014/main" id="{B2B3BC24-848E-4E8D-9779-D786FA7D0E1F}"/>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cxnSp>
        <p:nvCxnSpPr>
          <p:cNvPr id="62" name="Straight Connector 61">
            <a:extLst>
              <a:ext uri="{FF2B5EF4-FFF2-40B4-BE49-F238E27FC236}">
                <a16:creationId xmlns:a16="http://schemas.microsoft.com/office/drawing/2014/main" id="{3F5E6B3B-F9DE-4988-96A4-213C7674C97A}"/>
              </a:ext>
            </a:extLst>
          </p:cNvPr>
          <p:cNvCxnSpPr>
            <a:cxnSpLocks/>
          </p:cNvCxnSpPr>
          <p:nvPr/>
        </p:nvCxnSpPr>
        <p:spPr>
          <a:xfrm>
            <a:off x="4932085" y="3305263"/>
            <a:ext cx="0" cy="841841"/>
          </a:xfrm>
          <a:prstGeom prst="line">
            <a:avLst/>
          </a:prstGeom>
          <a:noFill/>
          <a:ln w="25400" cap="flat" cmpd="sng" algn="ctr">
            <a:solidFill>
              <a:sysClr val="windowText" lastClr="000000"/>
            </a:solidFill>
            <a:prstDash val="sysDash"/>
            <a:miter lim="800000"/>
          </a:ln>
          <a:effectLst/>
        </p:spPr>
      </p:cxnSp>
      <p:sp>
        <p:nvSpPr>
          <p:cNvPr id="66" name="Freeform: Shape 65">
            <a:extLst>
              <a:ext uri="{FF2B5EF4-FFF2-40B4-BE49-F238E27FC236}">
                <a16:creationId xmlns:a16="http://schemas.microsoft.com/office/drawing/2014/main" id="{27E36EDE-718C-4084-A2FD-1230EC860745}"/>
              </a:ext>
            </a:extLst>
          </p:cNvPr>
          <p:cNvSpPr/>
          <p:nvPr/>
        </p:nvSpPr>
        <p:spPr>
          <a:xfrm>
            <a:off x="6113442" y="2864197"/>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sp>
        <p:nvSpPr>
          <p:cNvPr id="71" name="Freeform: Shape 70">
            <a:extLst>
              <a:ext uri="{FF2B5EF4-FFF2-40B4-BE49-F238E27FC236}">
                <a16:creationId xmlns:a16="http://schemas.microsoft.com/office/drawing/2014/main" id="{9F292815-DBB2-4500-AF5F-06EFB27E9DE2}"/>
              </a:ext>
            </a:extLst>
          </p:cNvPr>
          <p:cNvSpPr/>
          <p:nvPr/>
        </p:nvSpPr>
        <p:spPr>
          <a:xfrm>
            <a:off x="6265842" y="2853639"/>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cxnSp>
        <p:nvCxnSpPr>
          <p:cNvPr id="72" name="Straight Connector 71">
            <a:extLst>
              <a:ext uri="{FF2B5EF4-FFF2-40B4-BE49-F238E27FC236}">
                <a16:creationId xmlns:a16="http://schemas.microsoft.com/office/drawing/2014/main" id="{02FF4610-547B-4F6C-AC9C-BAE900D77E4F}"/>
              </a:ext>
            </a:extLst>
          </p:cNvPr>
          <p:cNvCxnSpPr>
            <a:cxnSpLocks/>
          </p:cNvCxnSpPr>
          <p:nvPr/>
        </p:nvCxnSpPr>
        <p:spPr>
          <a:xfrm>
            <a:off x="6595872" y="3014539"/>
            <a:ext cx="475685" cy="6354"/>
          </a:xfrm>
          <a:prstGeom prst="line">
            <a:avLst/>
          </a:prstGeom>
          <a:noFill/>
          <a:ln w="25400" cap="flat" cmpd="sng" algn="ctr">
            <a:solidFill>
              <a:sysClr val="windowText" lastClr="000000"/>
            </a:solidFill>
            <a:prstDash val="solid"/>
            <a:miter lim="800000"/>
          </a:ln>
          <a:effectLst/>
        </p:spPr>
      </p:cxnSp>
      <p:cxnSp>
        <p:nvCxnSpPr>
          <p:cNvPr id="73" name="Straight Connector 72">
            <a:extLst>
              <a:ext uri="{FF2B5EF4-FFF2-40B4-BE49-F238E27FC236}">
                <a16:creationId xmlns:a16="http://schemas.microsoft.com/office/drawing/2014/main" id="{63092D13-50DD-4967-BA84-3649CC70200A}"/>
              </a:ext>
            </a:extLst>
          </p:cNvPr>
          <p:cNvCxnSpPr>
            <a:cxnSpLocks/>
          </p:cNvCxnSpPr>
          <p:nvPr/>
        </p:nvCxnSpPr>
        <p:spPr>
          <a:xfrm>
            <a:off x="6848447" y="2595236"/>
            <a:ext cx="0" cy="751967"/>
          </a:xfrm>
          <a:prstGeom prst="line">
            <a:avLst/>
          </a:prstGeom>
          <a:noFill/>
          <a:ln w="25400" cap="flat" cmpd="sng" algn="ctr">
            <a:solidFill>
              <a:sysClr val="windowText" lastClr="000000"/>
            </a:solidFill>
            <a:prstDash val="solid"/>
            <a:miter lim="800000"/>
          </a:ln>
          <a:effectLst/>
        </p:spPr>
      </p:cxnSp>
      <p:sp>
        <p:nvSpPr>
          <p:cNvPr id="74" name="Content Placeholder 2">
            <a:extLst>
              <a:ext uri="{FF2B5EF4-FFF2-40B4-BE49-F238E27FC236}">
                <a16:creationId xmlns:a16="http://schemas.microsoft.com/office/drawing/2014/main" id="{ACF00F04-23FB-40FD-9DCD-AD0B6F658087}"/>
              </a:ext>
            </a:extLst>
          </p:cNvPr>
          <p:cNvSpPr txBox="1">
            <a:spLocks/>
          </p:cNvSpPr>
          <p:nvPr/>
        </p:nvSpPr>
        <p:spPr>
          <a:xfrm>
            <a:off x="7399311" y="2550898"/>
            <a:ext cx="4276291" cy="2165511"/>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0" dirty="0">
                <a:solidFill>
                  <a:schemeClr val="tx1"/>
                </a:solidFill>
              </a:rPr>
              <a:t>Connection Point</a:t>
            </a:r>
          </a:p>
          <a:p>
            <a:r>
              <a:rPr lang="en-GB" b="0" dirty="0">
                <a:solidFill>
                  <a:schemeClr val="tx1"/>
                </a:solidFill>
              </a:rPr>
              <a:t>Required pf = 0.95</a:t>
            </a:r>
          </a:p>
          <a:p>
            <a:endParaRPr lang="en-GB" b="0" dirty="0">
              <a:solidFill>
                <a:schemeClr val="tx1"/>
              </a:solidFill>
            </a:endParaRPr>
          </a:p>
          <a:p>
            <a:r>
              <a:rPr lang="en-GB" b="0" dirty="0">
                <a:solidFill>
                  <a:schemeClr val="tx1"/>
                </a:solidFill>
              </a:rPr>
              <a:t>Active Power at CP is 37.80 MW</a:t>
            </a:r>
          </a:p>
          <a:p>
            <a:r>
              <a:rPr lang="en-GB" b="0" dirty="0">
                <a:solidFill>
                  <a:schemeClr val="tx1"/>
                </a:solidFill>
              </a:rPr>
              <a:t>Reactive Power at 0.95 pf is 12.43MVAr</a:t>
            </a:r>
          </a:p>
          <a:p>
            <a:endParaRPr lang="en-GB" dirty="0"/>
          </a:p>
        </p:txBody>
      </p:sp>
      <p:sp>
        <p:nvSpPr>
          <p:cNvPr id="77" name="Content Placeholder 2">
            <a:extLst>
              <a:ext uri="{FF2B5EF4-FFF2-40B4-BE49-F238E27FC236}">
                <a16:creationId xmlns:a16="http://schemas.microsoft.com/office/drawing/2014/main" id="{32F41335-432A-4043-A86A-CC084276780B}"/>
              </a:ext>
            </a:extLst>
          </p:cNvPr>
          <p:cNvSpPr txBox="1">
            <a:spLocks/>
          </p:cNvSpPr>
          <p:nvPr/>
        </p:nvSpPr>
        <p:spPr>
          <a:xfrm>
            <a:off x="516398" y="2651439"/>
            <a:ext cx="2791758" cy="2698227"/>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tx1"/>
                </a:solidFill>
              </a:rPr>
              <a:t>40.00 MVA</a:t>
            </a:r>
          </a:p>
          <a:p>
            <a:r>
              <a:rPr lang="en-GB" sz="1600" b="0" dirty="0">
                <a:solidFill>
                  <a:schemeClr val="tx1"/>
                </a:solidFill>
              </a:rPr>
              <a:t>Assume 5% loss in MVAr in cables and across transformer</a:t>
            </a:r>
          </a:p>
          <a:p>
            <a:endParaRPr lang="en-GB" sz="1600" b="0" dirty="0">
              <a:solidFill>
                <a:schemeClr val="tx1"/>
              </a:solidFill>
            </a:endParaRPr>
          </a:p>
          <a:p>
            <a:r>
              <a:rPr lang="en-GB" sz="1600" b="0" dirty="0">
                <a:solidFill>
                  <a:schemeClr val="tx1"/>
                </a:solidFill>
              </a:rPr>
              <a:t>Active power is 37.80 MW</a:t>
            </a:r>
          </a:p>
          <a:p>
            <a:r>
              <a:rPr lang="en-GB" sz="1600" b="0" dirty="0">
                <a:solidFill>
                  <a:schemeClr val="tx1"/>
                </a:solidFill>
              </a:rPr>
              <a:t>Reactive power is 13.08 MVAr</a:t>
            </a:r>
          </a:p>
          <a:p>
            <a:endParaRPr lang="en-GB" dirty="0"/>
          </a:p>
        </p:txBody>
      </p:sp>
      <p:sp>
        <p:nvSpPr>
          <p:cNvPr id="80" name="Content Placeholder 2">
            <a:extLst>
              <a:ext uri="{FF2B5EF4-FFF2-40B4-BE49-F238E27FC236}">
                <a16:creationId xmlns:a16="http://schemas.microsoft.com/office/drawing/2014/main" id="{253A6F2A-1D6C-43B0-B934-824855093CC9}"/>
              </a:ext>
            </a:extLst>
          </p:cNvPr>
          <p:cNvSpPr txBox="1">
            <a:spLocks/>
          </p:cNvSpPr>
          <p:nvPr/>
        </p:nvSpPr>
        <p:spPr>
          <a:xfrm>
            <a:off x="7416704" y="4957785"/>
            <a:ext cx="3823873" cy="404085"/>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Registered Capacity is 37.80 MW</a:t>
            </a:r>
          </a:p>
          <a:p>
            <a:endParaRPr lang="en-GB" b="0" dirty="0">
              <a:solidFill>
                <a:schemeClr val="tx1"/>
              </a:solidFill>
            </a:endParaRPr>
          </a:p>
          <a:p>
            <a:endParaRPr lang="en-GB" b="0" dirty="0">
              <a:solidFill>
                <a:schemeClr val="tx1"/>
              </a:solidFill>
            </a:endParaRPr>
          </a:p>
          <a:p>
            <a:endParaRPr lang="en-GB" dirty="0"/>
          </a:p>
        </p:txBody>
      </p:sp>
    </p:spTree>
    <p:extLst>
      <p:ext uri="{BB962C8B-B14F-4D97-AF65-F5344CB8AC3E}">
        <p14:creationId xmlns:p14="http://schemas.microsoft.com/office/powerpoint/2010/main" val="12067054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340E3-BFBB-462B-98FC-53E600D899AE}"/>
              </a:ext>
            </a:extLst>
          </p:cNvPr>
          <p:cNvSpPr>
            <a:spLocks noGrp="1"/>
          </p:cNvSpPr>
          <p:nvPr>
            <p:ph type="title"/>
          </p:nvPr>
        </p:nvSpPr>
        <p:spPr/>
        <p:txBody>
          <a:bodyPr/>
          <a:lstStyle/>
          <a:p>
            <a:r>
              <a:rPr lang="en-GB" dirty="0"/>
              <a:t>Losses due to Impedance between Inverters and Connection Point need to be accounted for (2/3)</a:t>
            </a:r>
          </a:p>
        </p:txBody>
      </p:sp>
      <p:sp>
        <p:nvSpPr>
          <p:cNvPr id="3" name="Content Placeholder 2">
            <a:extLst>
              <a:ext uri="{FF2B5EF4-FFF2-40B4-BE49-F238E27FC236}">
                <a16:creationId xmlns:a16="http://schemas.microsoft.com/office/drawing/2014/main" id="{6C0438E1-5056-4338-96C1-2D3A19636EC7}"/>
              </a:ext>
            </a:extLst>
          </p:cNvPr>
          <p:cNvSpPr>
            <a:spLocks noGrp="1"/>
          </p:cNvSpPr>
          <p:nvPr>
            <p:ph idx="1"/>
          </p:nvPr>
        </p:nvSpPr>
        <p:spPr>
          <a:xfrm>
            <a:off x="720000" y="1800000"/>
            <a:ext cx="11083554" cy="276252"/>
          </a:xfrm>
        </p:spPr>
        <p:txBody>
          <a:bodyPr/>
          <a:lstStyle/>
          <a:p>
            <a:r>
              <a:rPr lang="en-GB" dirty="0"/>
              <a:t>If at least 40 MW is to be exported:</a:t>
            </a:r>
          </a:p>
        </p:txBody>
      </p:sp>
      <p:sp>
        <p:nvSpPr>
          <p:cNvPr id="4" name="Slide Number Placeholder 3">
            <a:extLst>
              <a:ext uri="{FF2B5EF4-FFF2-40B4-BE49-F238E27FC236}">
                <a16:creationId xmlns:a16="http://schemas.microsoft.com/office/drawing/2014/main" id="{AEE260A3-7783-4877-8997-4E65A1BF2AF8}"/>
              </a:ext>
            </a:extLst>
          </p:cNvPr>
          <p:cNvSpPr>
            <a:spLocks noGrp="1"/>
          </p:cNvSpPr>
          <p:nvPr>
            <p:ph type="sldNum" sz="quarter" idx="12"/>
          </p:nvPr>
        </p:nvSpPr>
        <p:spPr/>
        <p:txBody>
          <a:bodyPr/>
          <a:lstStyle/>
          <a:p>
            <a:fld id="{98FF217E-B86F-EA42-9607-BE163228A213}" type="slidenum">
              <a:rPr lang="en-GB" smtClean="0"/>
              <a:pPr/>
              <a:t>33</a:t>
            </a:fld>
            <a:endParaRPr lang="en-GB"/>
          </a:p>
        </p:txBody>
      </p:sp>
      <p:sp>
        <p:nvSpPr>
          <p:cNvPr id="45" name="Rectangle 44">
            <a:extLst>
              <a:ext uri="{FF2B5EF4-FFF2-40B4-BE49-F238E27FC236}">
                <a16:creationId xmlns:a16="http://schemas.microsoft.com/office/drawing/2014/main" id="{F3154AA9-B80F-4454-BE20-5107BCC6AD71}"/>
              </a:ext>
            </a:extLst>
          </p:cNvPr>
          <p:cNvSpPr/>
          <p:nvPr/>
        </p:nvSpPr>
        <p:spPr>
          <a:xfrm>
            <a:off x="4175546" y="2469987"/>
            <a:ext cx="1186154" cy="2083721"/>
          </a:xfrm>
          <a:prstGeom prst="rect">
            <a:avLst/>
          </a:prstGeom>
          <a:noFill/>
          <a:ln w="25400" cap="flat" cmpd="sng" algn="ctr">
            <a:solidFill>
              <a:srgbClr val="70AD47">
                <a:lumMod val="75000"/>
              </a:srgbClr>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46" name="Straight Connector 45">
            <a:extLst>
              <a:ext uri="{FF2B5EF4-FFF2-40B4-BE49-F238E27FC236}">
                <a16:creationId xmlns:a16="http://schemas.microsoft.com/office/drawing/2014/main" id="{54249A62-64F2-4172-8960-1C089E06EF43}"/>
              </a:ext>
            </a:extLst>
          </p:cNvPr>
          <p:cNvCxnSpPr>
            <a:cxnSpLocks/>
          </p:cNvCxnSpPr>
          <p:nvPr/>
        </p:nvCxnSpPr>
        <p:spPr>
          <a:xfrm>
            <a:off x="4719461" y="2768020"/>
            <a:ext cx="911250" cy="0"/>
          </a:xfrm>
          <a:prstGeom prst="line">
            <a:avLst/>
          </a:prstGeom>
          <a:noFill/>
          <a:ln w="25400" cap="flat" cmpd="sng" algn="ctr">
            <a:solidFill>
              <a:sysClr val="windowText" lastClr="000000"/>
            </a:solidFill>
            <a:prstDash val="solid"/>
            <a:miter lim="800000"/>
          </a:ln>
          <a:effectLst/>
        </p:spPr>
      </p:cxnSp>
      <p:cxnSp>
        <p:nvCxnSpPr>
          <p:cNvPr id="47" name="Straight Connector 46">
            <a:extLst>
              <a:ext uri="{FF2B5EF4-FFF2-40B4-BE49-F238E27FC236}">
                <a16:creationId xmlns:a16="http://schemas.microsoft.com/office/drawing/2014/main" id="{4D89B5BD-94F0-4A39-9D64-32856E502EF4}"/>
              </a:ext>
            </a:extLst>
          </p:cNvPr>
          <p:cNvCxnSpPr>
            <a:cxnSpLocks/>
          </p:cNvCxnSpPr>
          <p:nvPr/>
        </p:nvCxnSpPr>
        <p:spPr>
          <a:xfrm flipV="1">
            <a:off x="4719460" y="3213210"/>
            <a:ext cx="911250" cy="0"/>
          </a:xfrm>
          <a:prstGeom prst="line">
            <a:avLst/>
          </a:prstGeom>
          <a:noFill/>
          <a:ln w="25400" cap="flat" cmpd="sng" algn="ctr">
            <a:solidFill>
              <a:sysClr val="windowText" lastClr="000000"/>
            </a:solidFill>
            <a:prstDash val="solid"/>
            <a:miter lim="800000"/>
          </a:ln>
          <a:effectLst/>
        </p:spPr>
      </p:cxnSp>
      <p:cxnSp>
        <p:nvCxnSpPr>
          <p:cNvPr id="48" name="Straight Connector 47">
            <a:extLst>
              <a:ext uri="{FF2B5EF4-FFF2-40B4-BE49-F238E27FC236}">
                <a16:creationId xmlns:a16="http://schemas.microsoft.com/office/drawing/2014/main" id="{90BC1930-C0FB-4E09-BFE9-3701E11021D2}"/>
              </a:ext>
            </a:extLst>
          </p:cNvPr>
          <p:cNvCxnSpPr>
            <a:cxnSpLocks/>
          </p:cNvCxnSpPr>
          <p:nvPr/>
        </p:nvCxnSpPr>
        <p:spPr>
          <a:xfrm flipV="1">
            <a:off x="4719460" y="4209529"/>
            <a:ext cx="911250" cy="0"/>
          </a:xfrm>
          <a:prstGeom prst="line">
            <a:avLst/>
          </a:prstGeom>
          <a:noFill/>
          <a:ln w="25400" cap="flat" cmpd="sng" algn="ctr">
            <a:solidFill>
              <a:sysClr val="windowText" lastClr="000000"/>
            </a:solidFill>
            <a:prstDash val="solid"/>
            <a:miter lim="800000"/>
          </a:ln>
          <a:effectLst/>
        </p:spPr>
      </p:cxnSp>
      <p:cxnSp>
        <p:nvCxnSpPr>
          <p:cNvPr id="49" name="Straight Connector 48">
            <a:extLst>
              <a:ext uri="{FF2B5EF4-FFF2-40B4-BE49-F238E27FC236}">
                <a16:creationId xmlns:a16="http://schemas.microsoft.com/office/drawing/2014/main" id="{8D3A3BD0-8104-45E1-9E9A-F979CFA901DC}"/>
              </a:ext>
            </a:extLst>
          </p:cNvPr>
          <p:cNvCxnSpPr>
            <a:cxnSpLocks/>
          </p:cNvCxnSpPr>
          <p:nvPr/>
        </p:nvCxnSpPr>
        <p:spPr>
          <a:xfrm>
            <a:off x="5630711" y="2547184"/>
            <a:ext cx="0" cy="1936151"/>
          </a:xfrm>
          <a:prstGeom prst="line">
            <a:avLst/>
          </a:prstGeom>
          <a:noFill/>
          <a:ln w="25400" cap="flat" cmpd="sng" algn="ctr">
            <a:solidFill>
              <a:sysClr val="windowText" lastClr="000000"/>
            </a:solidFill>
            <a:prstDash val="solid"/>
            <a:miter lim="800000"/>
          </a:ln>
          <a:effectLst/>
        </p:spPr>
      </p:cxnSp>
      <p:cxnSp>
        <p:nvCxnSpPr>
          <p:cNvPr id="50" name="Straight Connector 49">
            <a:extLst>
              <a:ext uri="{FF2B5EF4-FFF2-40B4-BE49-F238E27FC236}">
                <a16:creationId xmlns:a16="http://schemas.microsoft.com/office/drawing/2014/main" id="{97626E02-8503-4B6E-8966-6489788F2CA1}"/>
              </a:ext>
            </a:extLst>
          </p:cNvPr>
          <p:cNvCxnSpPr>
            <a:cxnSpLocks/>
            <a:endCxn id="66" idx="2"/>
          </p:cNvCxnSpPr>
          <p:nvPr/>
        </p:nvCxnSpPr>
        <p:spPr>
          <a:xfrm>
            <a:off x="5637760" y="3024495"/>
            <a:ext cx="475685" cy="6354"/>
          </a:xfrm>
          <a:prstGeom prst="line">
            <a:avLst/>
          </a:prstGeom>
          <a:noFill/>
          <a:ln w="25400" cap="flat" cmpd="sng" algn="ctr">
            <a:solidFill>
              <a:sysClr val="windowText" lastClr="000000"/>
            </a:solidFill>
            <a:prstDash val="solid"/>
            <a:miter lim="800000"/>
          </a:ln>
          <a:effectLst/>
        </p:spPr>
      </p:cxnSp>
      <p:sp>
        <p:nvSpPr>
          <p:cNvPr id="51" name="Oval 50">
            <a:extLst>
              <a:ext uri="{FF2B5EF4-FFF2-40B4-BE49-F238E27FC236}">
                <a16:creationId xmlns:a16="http://schemas.microsoft.com/office/drawing/2014/main" id="{2A846C25-1042-472F-8E9F-7C86ABCA2368}"/>
              </a:ext>
            </a:extLst>
          </p:cNvPr>
          <p:cNvSpPr/>
          <p:nvPr/>
        </p:nvSpPr>
        <p:spPr>
          <a:xfrm>
            <a:off x="6819497" y="2987893"/>
            <a:ext cx="60750" cy="60750"/>
          </a:xfrm>
          <a:prstGeom prst="ellipse">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51">
            <a:extLst>
              <a:ext uri="{FF2B5EF4-FFF2-40B4-BE49-F238E27FC236}">
                <a16:creationId xmlns:a16="http://schemas.microsoft.com/office/drawing/2014/main" id="{9F4EB0A7-15EB-451F-BEF6-F2B63C9600F0}"/>
              </a:ext>
            </a:extLst>
          </p:cNvPr>
          <p:cNvSpPr/>
          <p:nvPr/>
        </p:nvSpPr>
        <p:spPr>
          <a:xfrm>
            <a:off x="3428874" y="2342476"/>
            <a:ext cx="3298074" cy="2307604"/>
          </a:xfrm>
          <a:prstGeom prst="rect">
            <a:avLst/>
          </a:prstGeom>
          <a:noFill/>
          <a:ln w="25400" cap="flat" cmpd="sng" algn="ctr">
            <a:solidFill>
              <a:srgbClr val="ED7D31"/>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3" name="TextBox 52">
            <a:extLst>
              <a:ext uri="{FF2B5EF4-FFF2-40B4-BE49-F238E27FC236}">
                <a16:creationId xmlns:a16="http://schemas.microsoft.com/office/drawing/2014/main" id="{68BDBE8C-6EDC-4445-9F3D-5B1FADFA04FE}"/>
              </a:ext>
            </a:extLst>
          </p:cNvPr>
          <p:cNvSpPr txBox="1"/>
          <p:nvPr/>
        </p:nvSpPr>
        <p:spPr>
          <a:xfrm>
            <a:off x="3965442" y="4716410"/>
            <a:ext cx="1949415" cy="404085"/>
          </a:xfrm>
          <a:prstGeom prst="rect">
            <a:avLst/>
          </a:prstGeom>
          <a:noFill/>
          <a:ln w="25400">
            <a:solidFill>
              <a:srgbClr val="70AD47">
                <a:lumMod val="50000"/>
              </a:srgbClr>
            </a:solidFill>
            <a:prstDash val="sys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Module (PGM) / Power Park Module (PPM)</a:t>
            </a:r>
          </a:p>
        </p:txBody>
      </p:sp>
      <p:sp>
        <p:nvSpPr>
          <p:cNvPr id="54" name="TextBox 53">
            <a:extLst>
              <a:ext uri="{FF2B5EF4-FFF2-40B4-BE49-F238E27FC236}">
                <a16:creationId xmlns:a16="http://schemas.microsoft.com/office/drawing/2014/main" id="{CC9A81AF-FF08-4FA3-8357-2D54DD8DF59A}"/>
              </a:ext>
            </a:extLst>
          </p:cNvPr>
          <p:cNvSpPr txBox="1"/>
          <p:nvPr/>
        </p:nvSpPr>
        <p:spPr>
          <a:xfrm>
            <a:off x="3965442" y="5186825"/>
            <a:ext cx="1949415" cy="248209"/>
          </a:xfrm>
          <a:prstGeom prst="rect">
            <a:avLst/>
          </a:prstGeom>
          <a:noFill/>
          <a:ln w="25400">
            <a:solidFill>
              <a:srgbClr val="ED7D31"/>
            </a:solidFill>
            <a:prstDash val="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Facility (PGF)</a:t>
            </a:r>
          </a:p>
        </p:txBody>
      </p:sp>
      <p:pic>
        <p:nvPicPr>
          <p:cNvPr id="59" name="Graphic 58">
            <a:extLst>
              <a:ext uri="{FF2B5EF4-FFF2-40B4-BE49-F238E27FC236}">
                <a16:creationId xmlns:a16="http://schemas.microsoft.com/office/drawing/2014/main" id="{FCBE2272-E503-4064-9A5C-A747F85D2E2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80567" y="3038987"/>
            <a:ext cx="353616" cy="353616"/>
          </a:xfrm>
          <a:prstGeom prst="rect">
            <a:avLst/>
          </a:prstGeom>
        </p:spPr>
      </p:pic>
      <p:pic>
        <p:nvPicPr>
          <p:cNvPr id="60" name="Graphic 59">
            <a:extLst>
              <a:ext uri="{FF2B5EF4-FFF2-40B4-BE49-F238E27FC236}">
                <a16:creationId xmlns:a16="http://schemas.microsoft.com/office/drawing/2014/main" id="{8383E489-11E6-4F99-B05C-C844FCCE8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71116" y="4033774"/>
            <a:ext cx="353616" cy="353616"/>
          </a:xfrm>
          <a:prstGeom prst="rect">
            <a:avLst/>
          </a:prstGeom>
        </p:spPr>
      </p:pic>
      <p:cxnSp>
        <p:nvCxnSpPr>
          <p:cNvPr id="33" name="Straight Connector 32">
            <a:extLst>
              <a:ext uri="{FF2B5EF4-FFF2-40B4-BE49-F238E27FC236}">
                <a16:creationId xmlns:a16="http://schemas.microsoft.com/office/drawing/2014/main" id="{88EDC2EB-EE5E-436C-9B16-E483366757A1}"/>
              </a:ext>
            </a:extLst>
          </p:cNvPr>
          <p:cNvCxnSpPr>
            <a:cxnSpLocks/>
          </p:cNvCxnSpPr>
          <p:nvPr/>
        </p:nvCxnSpPr>
        <p:spPr>
          <a:xfrm>
            <a:off x="3839242" y="3213210"/>
            <a:ext cx="541325" cy="0"/>
          </a:xfrm>
          <a:prstGeom prst="line">
            <a:avLst/>
          </a:prstGeom>
          <a:noFill/>
          <a:ln w="25400" cap="flat" cmpd="sng" algn="ctr">
            <a:solidFill>
              <a:sysClr val="windowText" lastClr="000000"/>
            </a:solidFill>
            <a:prstDash val="solid"/>
            <a:miter lim="800000"/>
          </a:ln>
          <a:effectLst/>
        </p:spPr>
      </p:cxnSp>
      <p:cxnSp>
        <p:nvCxnSpPr>
          <p:cNvPr id="37" name="Straight Connector 36">
            <a:extLst>
              <a:ext uri="{FF2B5EF4-FFF2-40B4-BE49-F238E27FC236}">
                <a16:creationId xmlns:a16="http://schemas.microsoft.com/office/drawing/2014/main" id="{CE8F6B36-61DD-4E67-ACE3-A98241FA70C7}"/>
              </a:ext>
            </a:extLst>
          </p:cNvPr>
          <p:cNvCxnSpPr>
            <a:cxnSpLocks/>
          </p:cNvCxnSpPr>
          <p:nvPr/>
        </p:nvCxnSpPr>
        <p:spPr>
          <a:xfrm>
            <a:off x="3730402" y="3278410"/>
            <a:ext cx="58474" cy="68793"/>
          </a:xfrm>
          <a:prstGeom prst="line">
            <a:avLst/>
          </a:prstGeom>
          <a:noFill/>
          <a:ln w="19050" cap="flat" cmpd="sng" algn="ctr">
            <a:solidFill>
              <a:srgbClr val="FFC000"/>
            </a:solidFill>
            <a:prstDash val="solid"/>
            <a:miter lim="800000"/>
          </a:ln>
          <a:effectLst/>
        </p:spPr>
      </p:cxnSp>
      <p:cxnSp>
        <p:nvCxnSpPr>
          <p:cNvPr id="38" name="Straight Connector 37">
            <a:extLst>
              <a:ext uri="{FF2B5EF4-FFF2-40B4-BE49-F238E27FC236}">
                <a16:creationId xmlns:a16="http://schemas.microsoft.com/office/drawing/2014/main" id="{7035D9F4-E77F-4C5B-B9FC-7C2552509F60}"/>
              </a:ext>
            </a:extLst>
          </p:cNvPr>
          <p:cNvCxnSpPr>
            <a:cxnSpLocks/>
          </p:cNvCxnSpPr>
          <p:nvPr/>
        </p:nvCxnSpPr>
        <p:spPr>
          <a:xfrm>
            <a:off x="3540341" y="3069282"/>
            <a:ext cx="58474" cy="79473"/>
          </a:xfrm>
          <a:prstGeom prst="line">
            <a:avLst/>
          </a:prstGeom>
          <a:noFill/>
          <a:ln w="19050" cap="flat" cmpd="sng" algn="ctr">
            <a:solidFill>
              <a:srgbClr val="FFC000"/>
            </a:solidFill>
            <a:prstDash val="solid"/>
            <a:miter lim="800000"/>
          </a:ln>
          <a:effectLst/>
        </p:spPr>
      </p:cxnSp>
      <p:cxnSp>
        <p:nvCxnSpPr>
          <p:cNvPr id="39" name="Straight Connector 38">
            <a:extLst>
              <a:ext uri="{FF2B5EF4-FFF2-40B4-BE49-F238E27FC236}">
                <a16:creationId xmlns:a16="http://schemas.microsoft.com/office/drawing/2014/main" id="{60DB3902-3D73-492A-98E2-EDA82ED1DAF4}"/>
              </a:ext>
            </a:extLst>
          </p:cNvPr>
          <p:cNvCxnSpPr>
            <a:cxnSpLocks/>
          </p:cNvCxnSpPr>
          <p:nvPr/>
        </p:nvCxnSpPr>
        <p:spPr>
          <a:xfrm flipH="1">
            <a:off x="3724259" y="3074600"/>
            <a:ext cx="58059" cy="57531"/>
          </a:xfrm>
          <a:prstGeom prst="line">
            <a:avLst/>
          </a:prstGeom>
          <a:noFill/>
          <a:ln w="19050" cap="flat" cmpd="sng" algn="ctr">
            <a:solidFill>
              <a:srgbClr val="FFC000"/>
            </a:solidFill>
            <a:prstDash val="solid"/>
            <a:miter lim="800000"/>
          </a:ln>
          <a:effectLst/>
        </p:spPr>
      </p:cxnSp>
      <p:cxnSp>
        <p:nvCxnSpPr>
          <p:cNvPr id="40" name="Straight Connector 39">
            <a:extLst>
              <a:ext uri="{FF2B5EF4-FFF2-40B4-BE49-F238E27FC236}">
                <a16:creationId xmlns:a16="http://schemas.microsoft.com/office/drawing/2014/main" id="{7BD0A120-B9FD-4A78-ADD9-4DCB186B3FF0}"/>
              </a:ext>
            </a:extLst>
          </p:cNvPr>
          <p:cNvCxnSpPr>
            <a:cxnSpLocks/>
          </p:cNvCxnSpPr>
          <p:nvPr/>
        </p:nvCxnSpPr>
        <p:spPr>
          <a:xfrm flipH="1">
            <a:off x="3546899" y="3274702"/>
            <a:ext cx="64599" cy="72502"/>
          </a:xfrm>
          <a:prstGeom prst="line">
            <a:avLst/>
          </a:prstGeom>
          <a:noFill/>
          <a:ln w="19050" cap="flat" cmpd="sng" algn="ctr">
            <a:solidFill>
              <a:srgbClr val="FFC000"/>
            </a:solidFill>
            <a:prstDash val="solid"/>
            <a:miter lim="800000"/>
          </a:ln>
          <a:effectLst/>
        </p:spPr>
      </p:cxnSp>
      <p:cxnSp>
        <p:nvCxnSpPr>
          <p:cNvPr id="41" name="Straight Connector 40">
            <a:extLst>
              <a:ext uri="{FF2B5EF4-FFF2-40B4-BE49-F238E27FC236}">
                <a16:creationId xmlns:a16="http://schemas.microsoft.com/office/drawing/2014/main" id="{D862384A-07F7-4316-8C4E-E6EAFD9EE8C8}"/>
              </a:ext>
            </a:extLst>
          </p:cNvPr>
          <p:cNvCxnSpPr>
            <a:cxnSpLocks/>
          </p:cNvCxnSpPr>
          <p:nvPr/>
        </p:nvCxnSpPr>
        <p:spPr>
          <a:xfrm flipH="1">
            <a:off x="3656704" y="3305263"/>
            <a:ext cx="3064" cy="97898"/>
          </a:xfrm>
          <a:prstGeom prst="line">
            <a:avLst/>
          </a:prstGeom>
          <a:noFill/>
          <a:ln w="19050" cap="flat" cmpd="sng" algn="ctr">
            <a:solidFill>
              <a:srgbClr val="FFC000"/>
            </a:solidFill>
            <a:prstDash val="solid"/>
            <a:miter lim="800000"/>
          </a:ln>
          <a:effectLst/>
        </p:spPr>
      </p:cxnSp>
      <p:cxnSp>
        <p:nvCxnSpPr>
          <p:cNvPr id="42" name="Straight Connector 41">
            <a:extLst>
              <a:ext uri="{FF2B5EF4-FFF2-40B4-BE49-F238E27FC236}">
                <a16:creationId xmlns:a16="http://schemas.microsoft.com/office/drawing/2014/main" id="{16C8B078-D1D4-47C6-A5F0-D60061D64963}"/>
              </a:ext>
            </a:extLst>
          </p:cNvPr>
          <p:cNvCxnSpPr>
            <a:cxnSpLocks/>
          </p:cNvCxnSpPr>
          <p:nvPr/>
        </p:nvCxnSpPr>
        <p:spPr>
          <a:xfrm>
            <a:off x="3666266" y="3024004"/>
            <a:ext cx="0" cy="102456"/>
          </a:xfrm>
          <a:prstGeom prst="line">
            <a:avLst/>
          </a:prstGeom>
          <a:noFill/>
          <a:ln w="19050" cap="flat" cmpd="sng" algn="ctr">
            <a:solidFill>
              <a:srgbClr val="FFC000"/>
            </a:solidFill>
            <a:prstDash val="solid"/>
            <a:miter lim="800000"/>
          </a:ln>
          <a:effectLst/>
        </p:spPr>
      </p:cxnSp>
      <p:cxnSp>
        <p:nvCxnSpPr>
          <p:cNvPr id="43" name="Straight Connector 42">
            <a:extLst>
              <a:ext uri="{FF2B5EF4-FFF2-40B4-BE49-F238E27FC236}">
                <a16:creationId xmlns:a16="http://schemas.microsoft.com/office/drawing/2014/main" id="{18E998B7-1DAF-42FB-8BCE-08DCB18655B9}"/>
              </a:ext>
            </a:extLst>
          </p:cNvPr>
          <p:cNvCxnSpPr>
            <a:cxnSpLocks/>
          </p:cNvCxnSpPr>
          <p:nvPr/>
        </p:nvCxnSpPr>
        <p:spPr>
          <a:xfrm flipH="1">
            <a:off x="3757655" y="3213046"/>
            <a:ext cx="72113" cy="537"/>
          </a:xfrm>
          <a:prstGeom prst="line">
            <a:avLst/>
          </a:prstGeom>
          <a:noFill/>
          <a:ln w="19050" cap="flat" cmpd="sng" algn="ctr">
            <a:solidFill>
              <a:srgbClr val="FFC000"/>
            </a:solidFill>
            <a:prstDash val="solid"/>
            <a:miter lim="800000"/>
          </a:ln>
          <a:effectLst/>
        </p:spPr>
      </p:cxnSp>
      <p:cxnSp>
        <p:nvCxnSpPr>
          <p:cNvPr id="44" name="Straight Connector 43">
            <a:extLst>
              <a:ext uri="{FF2B5EF4-FFF2-40B4-BE49-F238E27FC236}">
                <a16:creationId xmlns:a16="http://schemas.microsoft.com/office/drawing/2014/main" id="{F56736CE-7915-449F-9E35-11844D98C498}"/>
              </a:ext>
            </a:extLst>
          </p:cNvPr>
          <p:cNvCxnSpPr>
            <a:cxnSpLocks/>
          </p:cNvCxnSpPr>
          <p:nvPr/>
        </p:nvCxnSpPr>
        <p:spPr>
          <a:xfrm flipH="1">
            <a:off x="3515330" y="3213583"/>
            <a:ext cx="56232" cy="0"/>
          </a:xfrm>
          <a:prstGeom prst="line">
            <a:avLst/>
          </a:prstGeom>
          <a:noFill/>
          <a:ln w="19050" cap="flat" cmpd="sng" algn="ctr">
            <a:solidFill>
              <a:srgbClr val="FFC000"/>
            </a:solidFill>
            <a:prstDash val="solid"/>
            <a:miter lim="800000"/>
          </a:ln>
          <a:effectLst/>
        </p:spPr>
      </p:cxnSp>
      <p:sp>
        <p:nvSpPr>
          <p:cNvPr id="36" name="Oval 35">
            <a:extLst>
              <a:ext uri="{FF2B5EF4-FFF2-40B4-BE49-F238E27FC236}">
                <a16:creationId xmlns:a16="http://schemas.microsoft.com/office/drawing/2014/main" id="{D188D09B-9DE9-4A54-A280-F6C823951628}"/>
              </a:ext>
            </a:extLst>
          </p:cNvPr>
          <p:cNvSpPr/>
          <p:nvPr/>
        </p:nvSpPr>
        <p:spPr>
          <a:xfrm>
            <a:off x="3571562" y="3121902"/>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4E170BE4-1A88-4550-9288-5A51475A698B}"/>
              </a:ext>
            </a:extLst>
          </p:cNvPr>
          <p:cNvCxnSpPr>
            <a:cxnSpLocks/>
          </p:cNvCxnSpPr>
          <p:nvPr/>
        </p:nvCxnSpPr>
        <p:spPr>
          <a:xfrm>
            <a:off x="3839242" y="4209529"/>
            <a:ext cx="541325" cy="0"/>
          </a:xfrm>
          <a:prstGeom prst="line">
            <a:avLst/>
          </a:prstGeom>
          <a:noFill/>
          <a:ln w="25400" cap="flat" cmpd="sng" algn="ctr">
            <a:solidFill>
              <a:sysClr val="windowText" lastClr="000000"/>
            </a:solidFill>
            <a:prstDash val="solid"/>
            <a:miter lim="800000"/>
          </a:ln>
          <a:effectLst/>
        </p:spPr>
      </p:cxnSp>
      <p:cxnSp>
        <p:nvCxnSpPr>
          <p:cNvPr id="8" name="Straight Connector 7">
            <a:extLst>
              <a:ext uri="{FF2B5EF4-FFF2-40B4-BE49-F238E27FC236}">
                <a16:creationId xmlns:a16="http://schemas.microsoft.com/office/drawing/2014/main" id="{ECBEDBC8-A790-4E16-B27A-AA255604E3CE}"/>
              </a:ext>
            </a:extLst>
          </p:cNvPr>
          <p:cNvCxnSpPr>
            <a:cxnSpLocks/>
          </p:cNvCxnSpPr>
          <p:nvPr/>
        </p:nvCxnSpPr>
        <p:spPr>
          <a:xfrm>
            <a:off x="3829768" y="2768020"/>
            <a:ext cx="541325" cy="0"/>
          </a:xfrm>
          <a:prstGeom prst="line">
            <a:avLst/>
          </a:prstGeom>
          <a:noFill/>
          <a:ln w="25400" cap="flat" cmpd="sng" algn="ctr">
            <a:solidFill>
              <a:sysClr val="windowText" lastClr="000000"/>
            </a:solidFill>
            <a:prstDash val="solid"/>
            <a:miter lim="800000"/>
          </a:ln>
          <a:effectLst/>
        </p:spPr>
      </p:cxnSp>
      <p:pic>
        <p:nvPicPr>
          <p:cNvPr id="9" name="Graphic 8">
            <a:extLst>
              <a:ext uri="{FF2B5EF4-FFF2-40B4-BE49-F238E27FC236}">
                <a16:creationId xmlns:a16="http://schemas.microsoft.com/office/drawing/2014/main" id="{347174AF-7601-46E3-8C18-1E6BAA5B360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71117" y="2595236"/>
            <a:ext cx="353616" cy="353616"/>
          </a:xfrm>
          <a:prstGeom prst="rect">
            <a:avLst/>
          </a:prstGeom>
        </p:spPr>
      </p:pic>
      <p:grpSp>
        <p:nvGrpSpPr>
          <p:cNvPr id="10" name="Group 9">
            <a:extLst>
              <a:ext uri="{FF2B5EF4-FFF2-40B4-BE49-F238E27FC236}">
                <a16:creationId xmlns:a16="http://schemas.microsoft.com/office/drawing/2014/main" id="{78BB3CAA-2A28-4AFD-9523-53F415E45BEC}"/>
              </a:ext>
            </a:extLst>
          </p:cNvPr>
          <p:cNvGrpSpPr/>
          <p:nvPr/>
        </p:nvGrpSpPr>
        <p:grpSpPr>
          <a:xfrm>
            <a:off x="3515330" y="2581873"/>
            <a:ext cx="314438" cy="379157"/>
            <a:chOff x="1046977" y="6189792"/>
            <a:chExt cx="314438" cy="379157"/>
          </a:xfrm>
        </p:grpSpPr>
        <p:grpSp>
          <p:nvGrpSpPr>
            <p:cNvPr id="22" name="Group 21">
              <a:extLst>
                <a:ext uri="{FF2B5EF4-FFF2-40B4-BE49-F238E27FC236}">
                  <a16:creationId xmlns:a16="http://schemas.microsoft.com/office/drawing/2014/main" id="{30DBCA37-DDD4-4B35-AF90-1379708DE41C}"/>
                </a:ext>
              </a:extLst>
            </p:cNvPr>
            <p:cNvGrpSpPr/>
            <p:nvPr/>
          </p:nvGrpSpPr>
          <p:grpSpPr>
            <a:xfrm>
              <a:off x="1046977" y="6189792"/>
              <a:ext cx="314438" cy="379157"/>
              <a:chOff x="1046977" y="6189792"/>
              <a:chExt cx="314438" cy="379157"/>
            </a:xfrm>
          </p:grpSpPr>
          <p:cxnSp>
            <p:nvCxnSpPr>
              <p:cNvPr id="24" name="Straight Connector 23">
                <a:extLst>
                  <a:ext uri="{FF2B5EF4-FFF2-40B4-BE49-F238E27FC236}">
                    <a16:creationId xmlns:a16="http://schemas.microsoft.com/office/drawing/2014/main" id="{A2BEF7A1-84C3-492F-8FAA-AAA7720EF13B}"/>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25" name="Straight Connector 24">
                <a:extLst>
                  <a:ext uri="{FF2B5EF4-FFF2-40B4-BE49-F238E27FC236}">
                    <a16:creationId xmlns:a16="http://schemas.microsoft.com/office/drawing/2014/main" id="{DDC2418E-9F8A-4556-B9F9-BD35BFEEDE37}"/>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26" name="Straight Connector 25">
                <a:extLst>
                  <a:ext uri="{FF2B5EF4-FFF2-40B4-BE49-F238E27FC236}">
                    <a16:creationId xmlns:a16="http://schemas.microsoft.com/office/drawing/2014/main" id="{A7CBCD7D-2C27-4450-8421-BB88147C0CB3}"/>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27" name="Straight Connector 26">
                <a:extLst>
                  <a:ext uri="{FF2B5EF4-FFF2-40B4-BE49-F238E27FC236}">
                    <a16:creationId xmlns:a16="http://schemas.microsoft.com/office/drawing/2014/main" id="{817E35C2-0DE0-41ED-9D50-FB1699DC9184}"/>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28" name="Straight Connector 27">
                <a:extLst>
                  <a:ext uri="{FF2B5EF4-FFF2-40B4-BE49-F238E27FC236}">
                    <a16:creationId xmlns:a16="http://schemas.microsoft.com/office/drawing/2014/main" id="{970CF787-B710-4EC0-A31C-5227100A27CD}"/>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29" name="Straight Connector 28">
                <a:extLst>
                  <a:ext uri="{FF2B5EF4-FFF2-40B4-BE49-F238E27FC236}">
                    <a16:creationId xmlns:a16="http://schemas.microsoft.com/office/drawing/2014/main" id="{E58E49E0-3366-4491-B430-B72E5D123157}"/>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30" name="Straight Connector 29">
                <a:extLst>
                  <a:ext uri="{FF2B5EF4-FFF2-40B4-BE49-F238E27FC236}">
                    <a16:creationId xmlns:a16="http://schemas.microsoft.com/office/drawing/2014/main" id="{C7E745AC-67CB-4F9C-8211-B8BEC9B95739}"/>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31" name="Straight Connector 30">
                <a:extLst>
                  <a:ext uri="{FF2B5EF4-FFF2-40B4-BE49-F238E27FC236}">
                    <a16:creationId xmlns:a16="http://schemas.microsoft.com/office/drawing/2014/main" id="{E33E6CE9-FD5B-4021-A2D0-19D6283F76CA}"/>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23" name="Oval 22">
              <a:extLst>
                <a:ext uri="{FF2B5EF4-FFF2-40B4-BE49-F238E27FC236}">
                  <a16:creationId xmlns:a16="http://schemas.microsoft.com/office/drawing/2014/main" id="{472F2E51-3B32-4F05-A5DF-ACD68D462065}"/>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11" name="Group 10">
            <a:extLst>
              <a:ext uri="{FF2B5EF4-FFF2-40B4-BE49-F238E27FC236}">
                <a16:creationId xmlns:a16="http://schemas.microsoft.com/office/drawing/2014/main" id="{C5EF7914-D013-444F-8CC1-5A2AC3CC9AC0}"/>
              </a:ext>
            </a:extLst>
          </p:cNvPr>
          <p:cNvGrpSpPr/>
          <p:nvPr/>
        </p:nvGrpSpPr>
        <p:grpSpPr>
          <a:xfrm>
            <a:off x="3520985" y="4022353"/>
            <a:ext cx="314438" cy="379157"/>
            <a:chOff x="1046977" y="6189792"/>
            <a:chExt cx="314438" cy="379157"/>
          </a:xfrm>
        </p:grpSpPr>
        <p:grpSp>
          <p:nvGrpSpPr>
            <p:cNvPr id="12" name="Group 11">
              <a:extLst>
                <a:ext uri="{FF2B5EF4-FFF2-40B4-BE49-F238E27FC236}">
                  <a16:creationId xmlns:a16="http://schemas.microsoft.com/office/drawing/2014/main" id="{3E3DBF93-F3C2-4CA8-A8FB-FD988D748B25}"/>
                </a:ext>
              </a:extLst>
            </p:cNvPr>
            <p:cNvGrpSpPr/>
            <p:nvPr/>
          </p:nvGrpSpPr>
          <p:grpSpPr>
            <a:xfrm>
              <a:off x="1046977" y="6189792"/>
              <a:ext cx="314438" cy="379157"/>
              <a:chOff x="1046977" y="6189792"/>
              <a:chExt cx="314438" cy="379157"/>
            </a:xfrm>
          </p:grpSpPr>
          <p:cxnSp>
            <p:nvCxnSpPr>
              <p:cNvPr id="14" name="Straight Connector 13">
                <a:extLst>
                  <a:ext uri="{FF2B5EF4-FFF2-40B4-BE49-F238E27FC236}">
                    <a16:creationId xmlns:a16="http://schemas.microsoft.com/office/drawing/2014/main" id="{4A5E96B8-A952-4068-9682-4605A2781551}"/>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15" name="Straight Connector 14">
                <a:extLst>
                  <a:ext uri="{FF2B5EF4-FFF2-40B4-BE49-F238E27FC236}">
                    <a16:creationId xmlns:a16="http://schemas.microsoft.com/office/drawing/2014/main" id="{B67F8F0D-FC63-4010-A68F-8BBC729B3051}"/>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16" name="Straight Connector 15">
                <a:extLst>
                  <a:ext uri="{FF2B5EF4-FFF2-40B4-BE49-F238E27FC236}">
                    <a16:creationId xmlns:a16="http://schemas.microsoft.com/office/drawing/2014/main" id="{B44D53B0-919C-4BEB-8939-1CB0B0FA9637}"/>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17" name="Straight Connector 16">
                <a:extLst>
                  <a:ext uri="{FF2B5EF4-FFF2-40B4-BE49-F238E27FC236}">
                    <a16:creationId xmlns:a16="http://schemas.microsoft.com/office/drawing/2014/main" id="{8D677410-025D-4763-9B0B-140D2819BEED}"/>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18" name="Straight Connector 17">
                <a:extLst>
                  <a:ext uri="{FF2B5EF4-FFF2-40B4-BE49-F238E27FC236}">
                    <a16:creationId xmlns:a16="http://schemas.microsoft.com/office/drawing/2014/main" id="{BE8EF69D-765E-49EC-84D1-8FDC8204FB59}"/>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19" name="Straight Connector 18">
                <a:extLst>
                  <a:ext uri="{FF2B5EF4-FFF2-40B4-BE49-F238E27FC236}">
                    <a16:creationId xmlns:a16="http://schemas.microsoft.com/office/drawing/2014/main" id="{0C2B5749-A80D-4ED6-BC4C-A1EAA65EA70B}"/>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20" name="Straight Connector 19">
                <a:extLst>
                  <a:ext uri="{FF2B5EF4-FFF2-40B4-BE49-F238E27FC236}">
                    <a16:creationId xmlns:a16="http://schemas.microsoft.com/office/drawing/2014/main" id="{0901DD9A-CEE5-48FB-B241-6E10042BD70A}"/>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21" name="Straight Connector 20">
                <a:extLst>
                  <a:ext uri="{FF2B5EF4-FFF2-40B4-BE49-F238E27FC236}">
                    <a16:creationId xmlns:a16="http://schemas.microsoft.com/office/drawing/2014/main" id="{AD6F68AD-FFA7-443E-B192-B67664A69E3B}"/>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13" name="Oval 12">
              <a:extLst>
                <a:ext uri="{FF2B5EF4-FFF2-40B4-BE49-F238E27FC236}">
                  <a16:creationId xmlns:a16="http://schemas.microsoft.com/office/drawing/2014/main" id="{B2B3BC24-848E-4E8D-9779-D786FA7D0E1F}"/>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cxnSp>
        <p:nvCxnSpPr>
          <p:cNvPr id="62" name="Straight Connector 61">
            <a:extLst>
              <a:ext uri="{FF2B5EF4-FFF2-40B4-BE49-F238E27FC236}">
                <a16:creationId xmlns:a16="http://schemas.microsoft.com/office/drawing/2014/main" id="{3F5E6B3B-F9DE-4988-96A4-213C7674C97A}"/>
              </a:ext>
            </a:extLst>
          </p:cNvPr>
          <p:cNvCxnSpPr>
            <a:cxnSpLocks/>
          </p:cNvCxnSpPr>
          <p:nvPr/>
        </p:nvCxnSpPr>
        <p:spPr>
          <a:xfrm>
            <a:off x="4932085" y="3305263"/>
            <a:ext cx="0" cy="841841"/>
          </a:xfrm>
          <a:prstGeom prst="line">
            <a:avLst/>
          </a:prstGeom>
          <a:noFill/>
          <a:ln w="25400" cap="flat" cmpd="sng" algn="ctr">
            <a:solidFill>
              <a:sysClr val="windowText" lastClr="000000"/>
            </a:solidFill>
            <a:prstDash val="sysDash"/>
            <a:miter lim="800000"/>
          </a:ln>
          <a:effectLst/>
        </p:spPr>
      </p:cxnSp>
      <p:sp>
        <p:nvSpPr>
          <p:cNvPr id="66" name="Freeform: Shape 65">
            <a:extLst>
              <a:ext uri="{FF2B5EF4-FFF2-40B4-BE49-F238E27FC236}">
                <a16:creationId xmlns:a16="http://schemas.microsoft.com/office/drawing/2014/main" id="{27E36EDE-718C-4084-A2FD-1230EC860745}"/>
              </a:ext>
            </a:extLst>
          </p:cNvPr>
          <p:cNvSpPr/>
          <p:nvPr/>
        </p:nvSpPr>
        <p:spPr>
          <a:xfrm>
            <a:off x="6113442" y="2864197"/>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sp>
        <p:nvSpPr>
          <p:cNvPr id="71" name="Freeform: Shape 70">
            <a:extLst>
              <a:ext uri="{FF2B5EF4-FFF2-40B4-BE49-F238E27FC236}">
                <a16:creationId xmlns:a16="http://schemas.microsoft.com/office/drawing/2014/main" id="{9F292815-DBB2-4500-AF5F-06EFB27E9DE2}"/>
              </a:ext>
            </a:extLst>
          </p:cNvPr>
          <p:cNvSpPr/>
          <p:nvPr/>
        </p:nvSpPr>
        <p:spPr>
          <a:xfrm>
            <a:off x="6265842" y="2853639"/>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cxnSp>
        <p:nvCxnSpPr>
          <p:cNvPr id="72" name="Straight Connector 71">
            <a:extLst>
              <a:ext uri="{FF2B5EF4-FFF2-40B4-BE49-F238E27FC236}">
                <a16:creationId xmlns:a16="http://schemas.microsoft.com/office/drawing/2014/main" id="{02FF4610-547B-4F6C-AC9C-BAE900D77E4F}"/>
              </a:ext>
            </a:extLst>
          </p:cNvPr>
          <p:cNvCxnSpPr>
            <a:cxnSpLocks/>
          </p:cNvCxnSpPr>
          <p:nvPr/>
        </p:nvCxnSpPr>
        <p:spPr>
          <a:xfrm>
            <a:off x="6595872" y="3014539"/>
            <a:ext cx="475685" cy="6354"/>
          </a:xfrm>
          <a:prstGeom prst="line">
            <a:avLst/>
          </a:prstGeom>
          <a:noFill/>
          <a:ln w="25400" cap="flat" cmpd="sng" algn="ctr">
            <a:solidFill>
              <a:sysClr val="windowText" lastClr="000000"/>
            </a:solidFill>
            <a:prstDash val="solid"/>
            <a:miter lim="800000"/>
          </a:ln>
          <a:effectLst/>
        </p:spPr>
      </p:cxnSp>
      <p:cxnSp>
        <p:nvCxnSpPr>
          <p:cNvPr id="73" name="Straight Connector 72">
            <a:extLst>
              <a:ext uri="{FF2B5EF4-FFF2-40B4-BE49-F238E27FC236}">
                <a16:creationId xmlns:a16="http://schemas.microsoft.com/office/drawing/2014/main" id="{63092D13-50DD-4967-BA84-3649CC70200A}"/>
              </a:ext>
            </a:extLst>
          </p:cNvPr>
          <p:cNvCxnSpPr>
            <a:cxnSpLocks/>
          </p:cNvCxnSpPr>
          <p:nvPr/>
        </p:nvCxnSpPr>
        <p:spPr>
          <a:xfrm>
            <a:off x="6848447" y="2595236"/>
            <a:ext cx="0" cy="751967"/>
          </a:xfrm>
          <a:prstGeom prst="line">
            <a:avLst/>
          </a:prstGeom>
          <a:noFill/>
          <a:ln w="25400" cap="flat" cmpd="sng" algn="ctr">
            <a:solidFill>
              <a:sysClr val="windowText" lastClr="000000"/>
            </a:solidFill>
            <a:prstDash val="solid"/>
            <a:miter lim="800000"/>
          </a:ln>
          <a:effectLst/>
        </p:spPr>
      </p:cxnSp>
      <p:sp>
        <p:nvSpPr>
          <p:cNvPr id="74" name="Content Placeholder 2">
            <a:extLst>
              <a:ext uri="{FF2B5EF4-FFF2-40B4-BE49-F238E27FC236}">
                <a16:creationId xmlns:a16="http://schemas.microsoft.com/office/drawing/2014/main" id="{ACF00F04-23FB-40FD-9DCD-AD0B6F658087}"/>
              </a:ext>
            </a:extLst>
          </p:cNvPr>
          <p:cNvSpPr txBox="1">
            <a:spLocks/>
          </p:cNvSpPr>
          <p:nvPr/>
        </p:nvSpPr>
        <p:spPr>
          <a:xfrm>
            <a:off x="7399311" y="2550898"/>
            <a:ext cx="2491739" cy="2099181"/>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tx1"/>
                </a:solidFill>
              </a:rPr>
              <a:t>40.00 MW</a:t>
            </a:r>
          </a:p>
          <a:p>
            <a:r>
              <a:rPr lang="en-GB" b="0" dirty="0">
                <a:solidFill>
                  <a:schemeClr val="tx1"/>
                </a:solidFill>
              </a:rPr>
              <a:t>Connection Point</a:t>
            </a:r>
          </a:p>
          <a:p>
            <a:r>
              <a:rPr lang="en-GB" b="0" dirty="0">
                <a:solidFill>
                  <a:schemeClr val="tx1"/>
                </a:solidFill>
              </a:rPr>
              <a:t>0.95 pf</a:t>
            </a:r>
          </a:p>
          <a:p>
            <a:r>
              <a:rPr lang="en-GB" b="0" dirty="0">
                <a:solidFill>
                  <a:schemeClr val="tx1"/>
                </a:solidFill>
              </a:rPr>
              <a:t>Required reactive power 13.15 MVAr</a:t>
            </a:r>
          </a:p>
          <a:p>
            <a:r>
              <a:rPr lang="en-GB" b="0" dirty="0">
                <a:solidFill>
                  <a:schemeClr val="tx1"/>
                </a:solidFill>
              </a:rPr>
              <a:t>42.11 MVA</a:t>
            </a:r>
          </a:p>
          <a:p>
            <a:endParaRPr lang="en-GB" dirty="0"/>
          </a:p>
        </p:txBody>
      </p:sp>
      <p:sp>
        <p:nvSpPr>
          <p:cNvPr id="77" name="Content Placeholder 2">
            <a:extLst>
              <a:ext uri="{FF2B5EF4-FFF2-40B4-BE49-F238E27FC236}">
                <a16:creationId xmlns:a16="http://schemas.microsoft.com/office/drawing/2014/main" id="{32F41335-432A-4043-A86A-CC084276780B}"/>
              </a:ext>
            </a:extLst>
          </p:cNvPr>
          <p:cNvSpPr txBox="1">
            <a:spLocks/>
          </p:cNvSpPr>
          <p:nvPr/>
        </p:nvSpPr>
        <p:spPr>
          <a:xfrm>
            <a:off x="816416" y="2651439"/>
            <a:ext cx="2491739" cy="2698227"/>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0" dirty="0">
                <a:solidFill>
                  <a:schemeClr val="tx1"/>
                </a:solidFill>
              </a:rPr>
              <a:t>Assume 5% loss in MVAr in cables and across transformer</a:t>
            </a:r>
          </a:p>
          <a:p>
            <a:r>
              <a:rPr lang="en-GB" dirty="0">
                <a:solidFill>
                  <a:schemeClr val="tx1"/>
                </a:solidFill>
              </a:rPr>
              <a:t>40.00 MW</a:t>
            </a:r>
          </a:p>
          <a:p>
            <a:r>
              <a:rPr lang="en-GB" b="0" dirty="0">
                <a:solidFill>
                  <a:schemeClr val="tx1"/>
                </a:solidFill>
              </a:rPr>
              <a:t>13.84 MVAr</a:t>
            </a:r>
          </a:p>
          <a:p>
            <a:r>
              <a:rPr lang="en-GB" b="0" dirty="0">
                <a:solidFill>
                  <a:schemeClr val="tx1"/>
                </a:solidFill>
              </a:rPr>
              <a:t>42.33 MVA</a:t>
            </a:r>
          </a:p>
          <a:p>
            <a:endParaRPr lang="en-GB" b="0" dirty="0">
              <a:solidFill>
                <a:schemeClr val="tx1"/>
              </a:solidFill>
            </a:endParaRPr>
          </a:p>
          <a:p>
            <a:endParaRPr lang="en-GB" b="0" dirty="0">
              <a:solidFill>
                <a:schemeClr val="tx1"/>
              </a:solidFill>
            </a:endParaRPr>
          </a:p>
          <a:p>
            <a:endParaRPr lang="en-GB" dirty="0"/>
          </a:p>
        </p:txBody>
      </p:sp>
      <p:sp>
        <p:nvSpPr>
          <p:cNvPr id="80" name="Content Placeholder 2">
            <a:extLst>
              <a:ext uri="{FF2B5EF4-FFF2-40B4-BE49-F238E27FC236}">
                <a16:creationId xmlns:a16="http://schemas.microsoft.com/office/drawing/2014/main" id="{253A6F2A-1D6C-43B0-B934-824855093CC9}"/>
              </a:ext>
            </a:extLst>
          </p:cNvPr>
          <p:cNvSpPr txBox="1">
            <a:spLocks/>
          </p:cNvSpPr>
          <p:nvPr/>
        </p:nvSpPr>
        <p:spPr>
          <a:xfrm>
            <a:off x="7416704" y="4957785"/>
            <a:ext cx="3823873" cy="404085"/>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Registered Capacity is 40.00 MW</a:t>
            </a:r>
          </a:p>
          <a:p>
            <a:r>
              <a:rPr lang="en-GB" sz="1400" b="0" dirty="0">
                <a:solidFill>
                  <a:schemeClr val="tx1"/>
                </a:solidFill>
              </a:rPr>
              <a:t>Need to have  42.33 MVA of inverter capacity.</a:t>
            </a:r>
          </a:p>
          <a:p>
            <a:endParaRPr lang="en-GB" dirty="0"/>
          </a:p>
          <a:p>
            <a:endParaRPr lang="en-GB" b="0" dirty="0">
              <a:solidFill>
                <a:schemeClr val="tx1"/>
              </a:solidFill>
            </a:endParaRPr>
          </a:p>
          <a:p>
            <a:endParaRPr lang="en-GB" b="0" dirty="0">
              <a:solidFill>
                <a:schemeClr val="tx1"/>
              </a:solidFill>
            </a:endParaRPr>
          </a:p>
          <a:p>
            <a:endParaRPr lang="en-GB" dirty="0"/>
          </a:p>
        </p:txBody>
      </p:sp>
      <p:sp>
        <p:nvSpPr>
          <p:cNvPr id="61" name="TextBox 60">
            <a:extLst>
              <a:ext uri="{FF2B5EF4-FFF2-40B4-BE49-F238E27FC236}">
                <a16:creationId xmlns:a16="http://schemas.microsoft.com/office/drawing/2014/main" id="{A4D1D6D1-3190-4E79-8AE5-C89A76590A42}"/>
              </a:ext>
            </a:extLst>
          </p:cNvPr>
          <p:cNvSpPr txBox="1"/>
          <p:nvPr/>
        </p:nvSpPr>
        <p:spPr>
          <a:xfrm>
            <a:off x="6848447" y="2781891"/>
            <a:ext cx="675185" cy="213585"/>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788" b="1" i="0" u="none" strike="noStrike" kern="0" cap="none" spc="0" normalizeH="0" baseline="0" noProof="0" dirty="0">
                <a:ln>
                  <a:noFill/>
                </a:ln>
                <a:solidFill>
                  <a:prstClr val="black"/>
                </a:solidFill>
                <a:effectLst/>
                <a:uLnTx/>
                <a:uFillTx/>
                <a:cs typeface="Arial" panose="020B0604020202020204" pitchFamily="34" charset="0"/>
              </a:rPr>
              <a:t>132 kV CP</a:t>
            </a:r>
          </a:p>
        </p:txBody>
      </p:sp>
    </p:spTree>
    <p:extLst>
      <p:ext uri="{BB962C8B-B14F-4D97-AF65-F5344CB8AC3E}">
        <p14:creationId xmlns:p14="http://schemas.microsoft.com/office/powerpoint/2010/main" val="3368418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340E3-BFBB-462B-98FC-53E600D899AE}"/>
              </a:ext>
            </a:extLst>
          </p:cNvPr>
          <p:cNvSpPr>
            <a:spLocks noGrp="1"/>
          </p:cNvSpPr>
          <p:nvPr>
            <p:ph type="title"/>
          </p:nvPr>
        </p:nvSpPr>
        <p:spPr/>
        <p:txBody>
          <a:bodyPr/>
          <a:lstStyle/>
          <a:p>
            <a:r>
              <a:rPr lang="en-GB" dirty="0"/>
              <a:t>Losses due to Impedance between Inverters and Connection Point need to be accounted for (3/3)</a:t>
            </a:r>
          </a:p>
        </p:txBody>
      </p:sp>
      <p:sp>
        <p:nvSpPr>
          <p:cNvPr id="3" name="Content Placeholder 2">
            <a:extLst>
              <a:ext uri="{FF2B5EF4-FFF2-40B4-BE49-F238E27FC236}">
                <a16:creationId xmlns:a16="http://schemas.microsoft.com/office/drawing/2014/main" id="{6C0438E1-5056-4338-96C1-2D3A19636EC7}"/>
              </a:ext>
            </a:extLst>
          </p:cNvPr>
          <p:cNvSpPr>
            <a:spLocks noGrp="1"/>
          </p:cNvSpPr>
          <p:nvPr>
            <p:ph idx="1"/>
          </p:nvPr>
        </p:nvSpPr>
        <p:spPr>
          <a:xfrm>
            <a:off x="720000" y="1800000"/>
            <a:ext cx="11083554" cy="1629000"/>
          </a:xfrm>
        </p:spPr>
        <p:txBody>
          <a:bodyPr/>
          <a:lstStyle/>
          <a:p>
            <a:r>
              <a:rPr lang="en-GB" dirty="0"/>
              <a:t>If at least 40MW is to be exported and TX losses are not negligible:</a:t>
            </a:r>
          </a:p>
          <a:p>
            <a:endParaRPr lang="en-GB" dirty="0"/>
          </a:p>
        </p:txBody>
      </p:sp>
      <p:sp>
        <p:nvSpPr>
          <p:cNvPr id="4" name="Slide Number Placeholder 3">
            <a:extLst>
              <a:ext uri="{FF2B5EF4-FFF2-40B4-BE49-F238E27FC236}">
                <a16:creationId xmlns:a16="http://schemas.microsoft.com/office/drawing/2014/main" id="{AEE260A3-7783-4877-8997-4E65A1BF2AF8}"/>
              </a:ext>
            </a:extLst>
          </p:cNvPr>
          <p:cNvSpPr>
            <a:spLocks noGrp="1"/>
          </p:cNvSpPr>
          <p:nvPr>
            <p:ph type="sldNum" sz="quarter" idx="12"/>
          </p:nvPr>
        </p:nvSpPr>
        <p:spPr/>
        <p:txBody>
          <a:bodyPr/>
          <a:lstStyle/>
          <a:p>
            <a:fld id="{98FF217E-B86F-EA42-9607-BE163228A213}" type="slidenum">
              <a:rPr lang="en-GB" smtClean="0"/>
              <a:pPr/>
              <a:t>34</a:t>
            </a:fld>
            <a:endParaRPr lang="en-GB"/>
          </a:p>
        </p:txBody>
      </p:sp>
      <p:sp>
        <p:nvSpPr>
          <p:cNvPr id="45" name="Rectangle 44">
            <a:extLst>
              <a:ext uri="{FF2B5EF4-FFF2-40B4-BE49-F238E27FC236}">
                <a16:creationId xmlns:a16="http://schemas.microsoft.com/office/drawing/2014/main" id="{F3154AA9-B80F-4454-BE20-5107BCC6AD71}"/>
              </a:ext>
            </a:extLst>
          </p:cNvPr>
          <p:cNvSpPr/>
          <p:nvPr/>
        </p:nvSpPr>
        <p:spPr>
          <a:xfrm>
            <a:off x="4175546" y="2469987"/>
            <a:ext cx="1186154" cy="2083721"/>
          </a:xfrm>
          <a:prstGeom prst="rect">
            <a:avLst/>
          </a:prstGeom>
          <a:noFill/>
          <a:ln w="25400" cap="flat" cmpd="sng" algn="ctr">
            <a:solidFill>
              <a:srgbClr val="70AD47">
                <a:lumMod val="75000"/>
              </a:srgbClr>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46" name="Straight Connector 45">
            <a:extLst>
              <a:ext uri="{FF2B5EF4-FFF2-40B4-BE49-F238E27FC236}">
                <a16:creationId xmlns:a16="http://schemas.microsoft.com/office/drawing/2014/main" id="{54249A62-64F2-4172-8960-1C089E06EF43}"/>
              </a:ext>
            </a:extLst>
          </p:cNvPr>
          <p:cNvCxnSpPr>
            <a:cxnSpLocks/>
          </p:cNvCxnSpPr>
          <p:nvPr/>
        </p:nvCxnSpPr>
        <p:spPr>
          <a:xfrm>
            <a:off x="4719461" y="2768020"/>
            <a:ext cx="911250" cy="0"/>
          </a:xfrm>
          <a:prstGeom prst="line">
            <a:avLst/>
          </a:prstGeom>
          <a:noFill/>
          <a:ln w="25400" cap="flat" cmpd="sng" algn="ctr">
            <a:solidFill>
              <a:sysClr val="windowText" lastClr="000000"/>
            </a:solidFill>
            <a:prstDash val="solid"/>
            <a:miter lim="800000"/>
          </a:ln>
          <a:effectLst/>
        </p:spPr>
      </p:cxnSp>
      <p:cxnSp>
        <p:nvCxnSpPr>
          <p:cNvPr id="47" name="Straight Connector 46">
            <a:extLst>
              <a:ext uri="{FF2B5EF4-FFF2-40B4-BE49-F238E27FC236}">
                <a16:creationId xmlns:a16="http://schemas.microsoft.com/office/drawing/2014/main" id="{4D89B5BD-94F0-4A39-9D64-32856E502EF4}"/>
              </a:ext>
            </a:extLst>
          </p:cNvPr>
          <p:cNvCxnSpPr>
            <a:cxnSpLocks/>
          </p:cNvCxnSpPr>
          <p:nvPr/>
        </p:nvCxnSpPr>
        <p:spPr>
          <a:xfrm flipV="1">
            <a:off x="4719460" y="3213210"/>
            <a:ext cx="911250" cy="0"/>
          </a:xfrm>
          <a:prstGeom prst="line">
            <a:avLst/>
          </a:prstGeom>
          <a:noFill/>
          <a:ln w="25400" cap="flat" cmpd="sng" algn="ctr">
            <a:solidFill>
              <a:sysClr val="windowText" lastClr="000000"/>
            </a:solidFill>
            <a:prstDash val="solid"/>
            <a:miter lim="800000"/>
          </a:ln>
          <a:effectLst/>
        </p:spPr>
      </p:cxnSp>
      <p:cxnSp>
        <p:nvCxnSpPr>
          <p:cNvPr id="48" name="Straight Connector 47">
            <a:extLst>
              <a:ext uri="{FF2B5EF4-FFF2-40B4-BE49-F238E27FC236}">
                <a16:creationId xmlns:a16="http://schemas.microsoft.com/office/drawing/2014/main" id="{90BC1930-C0FB-4E09-BFE9-3701E11021D2}"/>
              </a:ext>
            </a:extLst>
          </p:cNvPr>
          <p:cNvCxnSpPr>
            <a:cxnSpLocks/>
          </p:cNvCxnSpPr>
          <p:nvPr/>
        </p:nvCxnSpPr>
        <p:spPr>
          <a:xfrm flipV="1">
            <a:off x="4719460" y="4209529"/>
            <a:ext cx="911250" cy="0"/>
          </a:xfrm>
          <a:prstGeom prst="line">
            <a:avLst/>
          </a:prstGeom>
          <a:noFill/>
          <a:ln w="25400" cap="flat" cmpd="sng" algn="ctr">
            <a:solidFill>
              <a:sysClr val="windowText" lastClr="000000"/>
            </a:solidFill>
            <a:prstDash val="solid"/>
            <a:miter lim="800000"/>
          </a:ln>
          <a:effectLst/>
        </p:spPr>
      </p:cxnSp>
      <p:cxnSp>
        <p:nvCxnSpPr>
          <p:cNvPr id="49" name="Straight Connector 48">
            <a:extLst>
              <a:ext uri="{FF2B5EF4-FFF2-40B4-BE49-F238E27FC236}">
                <a16:creationId xmlns:a16="http://schemas.microsoft.com/office/drawing/2014/main" id="{8D3A3BD0-8104-45E1-9E9A-F979CFA901DC}"/>
              </a:ext>
            </a:extLst>
          </p:cNvPr>
          <p:cNvCxnSpPr>
            <a:cxnSpLocks/>
          </p:cNvCxnSpPr>
          <p:nvPr/>
        </p:nvCxnSpPr>
        <p:spPr>
          <a:xfrm>
            <a:off x="5630711" y="2547184"/>
            <a:ext cx="0" cy="1936151"/>
          </a:xfrm>
          <a:prstGeom prst="line">
            <a:avLst/>
          </a:prstGeom>
          <a:noFill/>
          <a:ln w="25400" cap="flat" cmpd="sng" algn="ctr">
            <a:solidFill>
              <a:sysClr val="windowText" lastClr="000000"/>
            </a:solidFill>
            <a:prstDash val="solid"/>
            <a:miter lim="800000"/>
          </a:ln>
          <a:effectLst/>
        </p:spPr>
      </p:cxnSp>
      <p:cxnSp>
        <p:nvCxnSpPr>
          <p:cNvPr id="50" name="Straight Connector 49">
            <a:extLst>
              <a:ext uri="{FF2B5EF4-FFF2-40B4-BE49-F238E27FC236}">
                <a16:creationId xmlns:a16="http://schemas.microsoft.com/office/drawing/2014/main" id="{97626E02-8503-4B6E-8966-6489788F2CA1}"/>
              </a:ext>
            </a:extLst>
          </p:cNvPr>
          <p:cNvCxnSpPr>
            <a:cxnSpLocks/>
            <a:endCxn id="66" idx="2"/>
          </p:cNvCxnSpPr>
          <p:nvPr/>
        </p:nvCxnSpPr>
        <p:spPr>
          <a:xfrm>
            <a:off x="5637760" y="3024495"/>
            <a:ext cx="475685" cy="6354"/>
          </a:xfrm>
          <a:prstGeom prst="line">
            <a:avLst/>
          </a:prstGeom>
          <a:noFill/>
          <a:ln w="25400" cap="flat" cmpd="sng" algn="ctr">
            <a:solidFill>
              <a:sysClr val="windowText" lastClr="000000"/>
            </a:solidFill>
            <a:prstDash val="solid"/>
            <a:miter lim="800000"/>
          </a:ln>
          <a:effectLst/>
        </p:spPr>
      </p:cxnSp>
      <p:sp>
        <p:nvSpPr>
          <p:cNvPr id="51" name="Oval 50">
            <a:extLst>
              <a:ext uri="{FF2B5EF4-FFF2-40B4-BE49-F238E27FC236}">
                <a16:creationId xmlns:a16="http://schemas.microsoft.com/office/drawing/2014/main" id="{2A846C25-1042-472F-8E9F-7C86ABCA2368}"/>
              </a:ext>
            </a:extLst>
          </p:cNvPr>
          <p:cNvSpPr/>
          <p:nvPr/>
        </p:nvSpPr>
        <p:spPr>
          <a:xfrm>
            <a:off x="6819497" y="2987893"/>
            <a:ext cx="60750" cy="60750"/>
          </a:xfrm>
          <a:prstGeom prst="ellipse">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51">
            <a:extLst>
              <a:ext uri="{FF2B5EF4-FFF2-40B4-BE49-F238E27FC236}">
                <a16:creationId xmlns:a16="http://schemas.microsoft.com/office/drawing/2014/main" id="{9F4EB0A7-15EB-451F-BEF6-F2B63C9600F0}"/>
              </a:ext>
            </a:extLst>
          </p:cNvPr>
          <p:cNvSpPr/>
          <p:nvPr/>
        </p:nvSpPr>
        <p:spPr>
          <a:xfrm>
            <a:off x="3428874" y="2342476"/>
            <a:ext cx="3298074" cy="2307604"/>
          </a:xfrm>
          <a:prstGeom prst="rect">
            <a:avLst/>
          </a:prstGeom>
          <a:noFill/>
          <a:ln w="25400" cap="flat" cmpd="sng" algn="ctr">
            <a:solidFill>
              <a:srgbClr val="ED7D31"/>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3" name="TextBox 52">
            <a:extLst>
              <a:ext uri="{FF2B5EF4-FFF2-40B4-BE49-F238E27FC236}">
                <a16:creationId xmlns:a16="http://schemas.microsoft.com/office/drawing/2014/main" id="{68BDBE8C-6EDC-4445-9F3D-5B1FADFA04FE}"/>
              </a:ext>
            </a:extLst>
          </p:cNvPr>
          <p:cNvSpPr txBox="1"/>
          <p:nvPr/>
        </p:nvSpPr>
        <p:spPr>
          <a:xfrm>
            <a:off x="3965442" y="4716410"/>
            <a:ext cx="1949415" cy="404085"/>
          </a:xfrm>
          <a:prstGeom prst="rect">
            <a:avLst/>
          </a:prstGeom>
          <a:noFill/>
          <a:ln w="25400">
            <a:solidFill>
              <a:srgbClr val="70AD47">
                <a:lumMod val="50000"/>
              </a:srgbClr>
            </a:solidFill>
            <a:prstDash val="sys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Module (PGM) / Power Park Module (PPM)</a:t>
            </a:r>
          </a:p>
        </p:txBody>
      </p:sp>
      <p:sp>
        <p:nvSpPr>
          <p:cNvPr id="54" name="TextBox 53">
            <a:extLst>
              <a:ext uri="{FF2B5EF4-FFF2-40B4-BE49-F238E27FC236}">
                <a16:creationId xmlns:a16="http://schemas.microsoft.com/office/drawing/2014/main" id="{CC9A81AF-FF08-4FA3-8357-2D54DD8DF59A}"/>
              </a:ext>
            </a:extLst>
          </p:cNvPr>
          <p:cNvSpPr txBox="1"/>
          <p:nvPr/>
        </p:nvSpPr>
        <p:spPr>
          <a:xfrm>
            <a:off x="3965442" y="5186825"/>
            <a:ext cx="1949415" cy="248209"/>
          </a:xfrm>
          <a:prstGeom prst="rect">
            <a:avLst/>
          </a:prstGeom>
          <a:noFill/>
          <a:ln w="25400">
            <a:solidFill>
              <a:srgbClr val="ED7D31"/>
            </a:solidFill>
            <a:prstDash val="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Facility (PGF)</a:t>
            </a:r>
          </a:p>
        </p:txBody>
      </p:sp>
      <p:sp>
        <p:nvSpPr>
          <p:cNvPr id="55" name="TextBox 54">
            <a:extLst>
              <a:ext uri="{FF2B5EF4-FFF2-40B4-BE49-F238E27FC236}">
                <a16:creationId xmlns:a16="http://schemas.microsoft.com/office/drawing/2014/main" id="{FA7FF600-274C-457C-9EA6-3B74610A6482}"/>
              </a:ext>
            </a:extLst>
          </p:cNvPr>
          <p:cNvSpPr txBox="1"/>
          <p:nvPr/>
        </p:nvSpPr>
        <p:spPr>
          <a:xfrm>
            <a:off x="6848447" y="2781891"/>
            <a:ext cx="675185" cy="213585"/>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788" b="1" i="0" u="none" strike="noStrike" kern="0" cap="none" spc="0" normalizeH="0" baseline="0" noProof="0" dirty="0">
                <a:ln>
                  <a:noFill/>
                </a:ln>
                <a:solidFill>
                  <a:prstClr val="black"/>
                </a:solidFill>
                <a:effectLst/>
                <a:uLnTx/>
                <a:uFillTx/>
                <a:cs typeface="Arial" panose="020B0604020202020204" pitchFamily="34" charset="0"/>
              </a:rPr>
              <a:t>132 kV CP</a:t>
            </a:r>
          </a:p>
        </p:txBody>
      </p:sp>
      <p:pic>
        <p:nvPicPr>
          <p:cNvPr id="59" name="Graphic 58">
            <a:extLst>
              <a:ext uri="{FF2B5EF4-FFF2-40B4-BE49-F238E27FC236}">
                <a16:creationId xmlns:a16="http://schemas.microsoft.com/office/drawing/2014/main" id="{FCBE2272-E503-4064-9A5C-A747F85D2E2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80567" y="3038987"/>
            <a:ext cx="353616" cy="353616"/>
          </a:xfrm>
          <a:prstGeom prst="rect">
            <a:avLst/>
          </a:prstGeom>
        </p:spPr>
      </p:pic>
      <p:pic>
        <p:nvPicPr>
          <p:cNvPr id="60" name="Graphic 59">
            <a:extLst>
              <a:ext uri="{FF2B5EF4-FFF2-40B4-BE49-F238E27FC236}">
                <a16:creationId xmlns:a16="http://schemas.microsoft.com/office/drawing/2014/main" id="{8383E489-11E6-4F99-B05C-C844FCCE8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71116" y="4033774"/>
            <a:ext cx="353616" cy="353616"/>
          </a:xfrm>
          <a:prstGeom prst="rect">
            <a:avLst/>
          </a:prstGeom>
        </p:spPr>
      </p:pic>
      <p:cxnSp>
        <p:nvCxnSpPr>
          <p:cNvPr id="33" name="Straight Connector 32">
            <a:extLst>
              <a:ext uri="{FF2B5EF4-FFF2-40B4-BE49-F238E27FC236}">
                <a16:creationId xmlns:a16="http://schemas.microsoft.com/office/drawing/2014/main" id="{88EDC2EB-EE5E-436C-9B16-E483366757A1}"/>
              </a:ext>
            </a:extLst>
          </p:cNvPr>
          <p:cNvCxnSpPr>
            <a:cxnSpLocks/>
          </p:cNvCxnSpPr>
          <p:nvPr/>
        </p:nvCxnSpPr>
        <p:spPr>
          <a:xfrm>
            <a:off x="3839242" y="3213210"/>
            <a:ext cx="541325" cy="0"/>
          </a:xfrm>
          <a:prstGeom prst="line">
            <a:avLst/>
          </a:prstGeom>
          <a:noFill/>
          <a:ln w="25400" cap="flat" cmpd="sng" algn="ctr">
            <a:solidFill>
              <a:sysClr val="windowText" lastClr="000000"/>
            </a:solidFill>
            <a:prstDash val="solid"/>
            <a:miter lim="800000"/>
          </a:ln>
          <a:effectLst/>
        </p:spPr>
      </p:cxnSp>
      <p:cxnSp>
        <p:nvCxnSpPr>
          <p:cNvPr id="37" name="Straight Connector 36">
            <a:extLst>
              <a:ext uri="{FF2B5EF4-FFF2-40B4-BE49-F238E27FC236}">
                <a16:creationId xmlns:a16="http://schemas.microsoft.com/office/drawing/2014/main" id="{CE8F6B36-61DD-4E67-ACE3-A98241FA70C7}"/>
              </a:ext>
            </a:extLst>
          </p:cNvPr>
          <p:cNvCxnSpPr>
            <a:cxnSpLocks/>
          </p:cNvCxnSpPr>
          <p:nvPr/>
        </p:nvCxnSpPr>
        <p:spPr>
          <a:xfrm>
            <a:off x="3730402" y="3278410"/>
            <a:ext cx="58474" cy="68793"/>
          </a:xfrm>
          <a:prstGeom prst="line">
            <a:avLst/>
          </a:prstGeom>
          <a:noFill/>
          <a:ln w="19050" cap="flat" cmpd="sng" algn="ctr">
            <a:solidFill>
              <a:srgbClr val="FFC000"/>
            </a:solidFill>
            <a:prstDash val="solid"/>
            <a:miter lim="800000"/>
          </a:ln>
          <a:effectLst/>
        </p:spPr>
      </p:cxnSp>
      <p:cxnSp>
        <p:nvCxnSpPr>
          <p:cNvPr id="38" name="Straight Connector 37">
            <a:extLst>
              <a:ext uri="{FF2B5EF4-FFF2-40B4-BE49-F238E27FC236}">
                <a16:creationId xmlns:a16="http://schemas.microsoft.com/office/drawing/2014/main" id="{7035D9F4-E77F-4C5B-B9FC-7C2552509F60}"/>
              </a:ext>
            </a:extLst>
          </p:cNvPr>
          <p:cNvCxnSpPr>
            <a:cxnSpLocks/>
          </p:cNvCxnSpPr>
          <p:nvPr/>
        </p:nvCxnSpPr>
        <p:spPr>
          <a:xfrm>
            <a:off x="3540341" y="3069282"/>
            <a:ext cx="58474" cy="79473"/>
          </a:xfrm>
          <a:prstGeom prst="line">
            <a:avLst/>
          </a:prstGeom>
          <a:noFill/>
          <a:ln w="19050" cap="flat" cmpd="sng" algn="ctr">
            <a:solidFill>
              <a:srgbClr val="FFC000"/>
            </a:solidFill>
            <a:prstDash val="solid"/>
            <a:miter lim="800000"/>
          </a:ln>
          <a:effectLst/>
        </p:spPr>
      </p:cxnSp>
      <p:cxnSp>
        <p:nvCxnSpPr>
          <p:cNvPr id="39" name="Straight Connector 38">
            <a:extLst>
              <a:ext uri="{FF2B5EF4-FFF2-40B4-BE49-F238E27FC236}">
                <a16:creationId xmlns:a16="http://schemas.microsoft.com/office/drawing/2014/main" id="{60DB3902-3D73-492A-98E2-EDA82ED1DAF4}"/>
              </a:ext>
            </a:extLst>
          </p:cNvPr>
          <p:cNvCxnSpPr>
            <a:cxnSpLocks/>
          </p:cNvCxnSpPr>
          <p:nvPr/>
        </p:nvCxnSpPr>
        <p:spPr>
          <a:xfrm flipH="1">
            <a:off x="3724259" y="3074600"/>
            <a:ext cx="58059" cy="57531"/>
          </a:xfrm>
          <a:prstGeom prst="line">
            <a:avLst/>
          </a:prstGeom>
          <a:noFill/>
          <a:ln w="19050" cap="flat" cmpd="sng" algn="ctr">
            <a:solidFill>
              <a:srgbClr val="FFC000"/>
            </a:solidFill>
            <a:prstDash val="solid"/>
            <a:miter lim="800000"/>
          </a:ln>
          <a:effectLst/>
        </p:spPr>
      </p:cxnSp>
      <p:cxnSp>
        <p:nvCxnSpPr>
          <p:cNvPr id="40" name="Straight Connector 39">
            <a:extLst>
              <a:ext uri="{FF2B5EF4-FFF2-40B4-BE49-F238E27FC236}">
                <a16:creationId xmlns:a16="http://schemas.microsoft.com/office/drawing/2014/main" id="{7BD0A120-B9FD-4A78-ADD9-4DCB186B3FF0}"/>
              </a:ext>
            </a:extLst>
          </p:cNvPr>
          <p:cNvCxnSpPr>
            <a:cxnSpLocks/>
          </p:cNvCxnSpPr>
          <p:nvPr/>
        </p:nvCxnSpPr>
        <p:spPr>
          <a:xfrm flipH="1">
            <a:off x="3546899" y="3274702"/>
            <a:ext cx="64599" cy="72502"/>
          </a:xfrm>
          <a:prstGeom prst="line">
            <a:avLst/>
          </a:prstGeom>
          <a:noFill/>
          <a:ln w="19050" cap="flat" cmpd="sng" algn="ctr">
            <a:solidFill>
              <a:srgbClr val="FFC000"/>
            </a:solidFill>
            <a:prstDash val="solid"/>
            <a:miter lim="800000"/>
          </a:ln>
          <a:effectLst/>
        </p:spPr>
      </p:cxnSp>
      <p:cxnSp>
        <p:nvCxnSpPr>
          <p:cNvPr id="41" name="Straight Connector 40">
            <a:extLst>
              <a:ext uri="{FF2B5EF4-FFF2-40B4-BE49-F238E27FC236}">
                <a16:creationId xmlns:a16="http://schemas.microsoft.com/office/drawing/2014/main" id="{D862384A-07F7-4316-8C4E-E6EAFD9EE8C8}"/>
              </a:ext>
            </a:extLst>
          </p:cNvPr>
          <p:cNvCxnSpPr>
            <a:cxnSpLocks/>
          </p:cNvCxnSpPr>
          <p:nvPr/>
        </p:nvCxnSpPr>
        <p:spPr>
          <a:xfrm flipH="1">
            <a:off x="3656704" y="3305263"/>
            <a:ext cx="3064" cy="97898"/>
          </a:xfrm>
          <a:prstGeom prst="line">
            <a:avLst/>
          </a:prstGeom>
          <a:noFill/>
          <a:ln w="19050" cap="flat" cmpd="sng" algn="ctr">
            <a:solidFill>
              <a:srgbClr val="FFC000"/>
            </a:solidFill>
            <a:prstDash val="solid"/>
            <a:miter lim="800000"/>
          </a:ln>
          <a:effectLst/>
        </p:spPr>
      </p:cxnSp>
      <p:cxnSp>
        <p:nvCxnSpPr>
          <p:cNvPr id="42" name="Straight Connector 41">
            <a:extLst>
              <a:ext uri="{FF2B5EF4-FFF2-40B4-BE49-F238E27FC236}">
                <a16:creationId xmlns:a16="http://schemas.microsoft.com/office/drawing/2014/main" id="{16C8B078-D1D4-47C6-A5F0-D60061D64963}"/>
              </a:ext>
            </a:extLst>
          </p:cNvPr>
          <p:cNvCxnSpPr>
            <a:cxnSpLocks/>
          </p:cNvCxnSpPr>
          <p:nvPr/>
        </p:nvCxnSpPr>
        <p:spPr>
          <a:xfrm>
            <a:off x="3666266" y="3024004"/>
            <a:ext cx="0" cy="102456"/>
          </a:xfrm>
          <a:prstGeom prst="line">
            <a:avLst/>
          </a:prstGeom>
          <a:noFill/>
          <a:ln w="19050" cap="flat" cmpd="sng" algn="ctr">
            <a:solidFill>
              <a:srgbClr val="FFC000"/>
            </a:solidFill>
            <a:prstDash val="solid"/>
            <a:miter lim="800000"/>
          </a:ln>
          <a:effectLst/>
        </p:spPr>
      </p:cxnSp>
      <p:cxnSp>
        <p:nvCxnSpPr>
          <p:cNvPr id="43" name="Straight Connector 42">
            <a:extLst>
              <a:ext uri="{FF2B5EF4-FFF2-40B4-BE49-F238E27FC236}">
                <a16:creationId xmlns:a16="http://schemas.microsoft.com/office/drawing/2014/main" id="{18E998B7-1DAF-42FB-8BCE-08DCB18655B9}"/>
              </a:ext>
            </a:extLst>
          </p:cNvPr>
          <p:cNvCxnSpPr>
            <a:cxnSpLocks/>
          </p:cNvCxnSpPr>
          <p:nvPr/>
        </p:nvCxnSpPr>
        <p:spPr>
          <a:xfrm flipH="1">
            <a:off x="3757655" y="3213046"/>
            <a:ext cx="72113" cy="537"/>
          </a:xfrm>
          <a:prstGeom prst="line">
            <a:avLst/>
          </a:prstGeom>
          <a:noFill/>
          <a:ln w="19050" cap="flat" cmpd="sng" algn="ctr">
            <a:solidFill>
              <a:srgbClr val="FFC000"/>
            </a:solidFill>
            <a:prstDash val="solid"/>
            <a:miter lim="800000"/>
          </a:ln>
          <a:effectLst/>
        </p:spPr>
      </p:cxnSp>
      <p:cxnSp>
        <p:nvCxnSpPr>
          <p:cNvPr id="44" name="Straight Connector 43">
            <a:extLst>
              <a:ext uri="{FF2B5EF4-FFF2-40B4-BE49-F238E27FC236}">
                <a16:creationId xmlns:a16="http://schemas.microsoft.com/office/drawing/2014/main" id="{F56736CE-7915-449F-9E35-11844D98C498}"/>
              </a:ext>
            </a:extLst>
          </p:cNvPr>
          <p:cNvCxnSpPr>
            <a:cxnSpLocks/>
          </p:cNvCxnSpPr>
          <p:nvPr/>
        </p:nvCxnSpPr>
        <p:spPr>
          <a:xfrm flipH="1">
            <a:off x="3515330" y="3213583"/>
            <a:ext cx="56232" cy="0"/>
          </a:xfrm>
          <a:prstGeom prst="line">
            <a:avLst/>
          </a:prstGeom>
          <a:noFill/>
          <a:ln w="19050" cap="flat" cmpd="sng" algn="ctr">
            <a:solidFill>
              <a:srgbClr val="FFC000"/>
            </a:solidFill>
            <a:prstDash val="solid"/>
            <a:miter lim="800000"/>
          </a:ln>
          <a:effectLst/>
        </p:spPr>
      </p:cxnSp>
      <p:sp>
        <p:nvSpPr>
          <p:cNvPr id="36" name="Oval 35">
            <a:extLst>
              <a:ext uri="{FF2B5EF4-FFF2-40B4-BE49-F238E27FC236}">
                <a16:creationId xmlns:a16="http://schemas.microsoft.com/office/drawing/2014/main" id="{D188D09B-9DE9-4A54-A280-F6C823951628}"/>
              </a:ext>
            </a:extLst>
          </p:cNvPr>
          <p:cNvSpPr/>
          <p:nvPr/>
        </p:nvSpPr>
        <p:spPr>
          <a:xfrm>
            <a:off x="3571562" y="3121902"/>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4E170BE4-1A88-4550-9288-5A51475A698B}"/>
              </a:ext>
            </a:extLst>
          </p:cNvPr>
          <p:cNvCxnSpPr>
            <a:cxnSpLocks/>
          </p:cNvCxnSpPr>
          <p:nvPr/>
        </p:nvCxnSpPr>
        <p:spPr>
          <a:xfrm>
            <a:off x="3839242" y="4209529"/>
            <a:ext cx="541325" cy="0"/>
          </a:xfrm>
          <a:prstGeom prst="line">
            <a:avLst/>
          </a:prstGeom>
          <a:noFill/>
          <a:ln w="25400" cap="flat" cmpd="sng" algn="ctr">
            <a:solidFill>
              <a:sysClr val="windowText" lastClr="000000"/>
            </a:solidFill>
            <a:prstDash val="solid"/>
            <a:miter lim="800000"/>
          </a:ln>
          <a:effectLst/>
        </p:spPr>
      </p:cxnSp>
      <p:cxnSp>
        <p:nvCxnSpPr>
          <p:cNvPr id="8" name="Straight Connector 7">
            <a:extLst>
              <a:ext uri="{FF2B5EF4-FFF2-40B4-BE49-F238E27FC236}">
                <a16:creationId xmlns:a16="http://schemas.microsoft.com/office/drawing/2014/main" id="{ECBEDBC8-A790-4E16-B27A-AA255604E3CE}"/>
              </a:ext>
            </a:extLst>
          </p:cNvPr>
          <p:cNvCxnSpPr>
            <a:cxnSpLocks/>
          </p:cNvCxnSpPr>
          <p:nvPr/>
        </p:nvCxnSpPr>
        <p:spPr>
          <a:xfrm>
            <a:off x="3829768" y="2768020"/>
            <a:ext cx="541325" cy="0"/>
          </a:xfrm>
          <a:prstGeom prst="line">
            <a:avLst/>
          </a:prstGeom>
          <a:noFill/>
          <a:ln w="25400" cap="flat" cmpd="sng" algn="ctr">
            <a:solidFill>
              <a:sysClr val="windowText" lastClr="000000"/>
            </a:solidFill>
            <a:prstDash val="solid"/>
            <a:miter lim="800000"/>
          </a:ln>
          <a:effectLst/>
        </p:spPr>
      </p:cxnSp>
      <p:pic>
        <p:nvPicPr>
          <p:cNvPr id="9" name="Graphic 8">
            <a:extLst>
              <a:ext uri="{FF2B5EF4-FFF2-40B4-BE49-F238E27FC236}">
                <a16:creationId xmlns:a16="http://schemas.microsoft.com/office/drawing/2014/main" id="{347174AF-7601-46E3-8C18-1E6BAA5B360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71117" y="2595236"/>
            <a:ext cx="353616" cy="353616"/>
          </a:xfrm>
          <a:prstGeom prst="rect">
            <a:avLst/>
          </a:prstGeom>
        </p:spPr>
      </p:pic>
      <p:grpSp>
        <p:nvGrpSpPr>
          <p:cNvPr id="10" name="Group 9">
            <a:extLst>
              <a:ext uri="{FF2B5EF4-FFF2-40B4-BE49-F238E27FC236}">
                <a16:creationId xmlns:a16="http://schemas.microsoft.com/office/drawing/2014/main" id="{78BB3CAA-2A28-4AFD-9523-53F415E45BEC}"/>
              </a:ext>
            </a:extLst>
          </p:cNvPr>
          <p:cNvGrpSpPr/>
          <p:nvPr/>
        </p:nvGrpSpPr>
        <p:grpSpPr>
          <a:xfrm>
            <a:off x="3515330" y="2581873"/>
            <a:ext cx="314438" cy="379157"/>
            <a:chOff x="1046977" y="6189792"/>
            <a:chExt cx="314438" cy="379157"/>
          </a:xfrm>
        </p:grpSpPr>
        <p:grpSp>
          <p:nvGrpSpPr>
            <p:cNvPr id="22" name="Group 21">
              <a:extLst>
                <a:ext uri="{FF2B5EF4-FFF2-40B4-BE49-F238E27FC236}">
                  <a16:creationId xmlns:a16="http://schemas.microsoft.com/office/drawing/2014/main" id="{30DBCA37-DDD4-4B35-AF90-1379708DE41C}"/>
                </a:ext>
              </a:extLst>
            </p:cNvPr>
            <p:cNvGrpSpPr/>
            <p:nvPr/>
          </p:nvGrpSpPr>
          <p:grpSpPr>
            <a:xfrm>
              <a:off x="1046977" y="6189792"/>
              <a:ext cx="314438" cy="379157"/>
              <a:chOff x="1046977" y="6189792"/>
              <a:chExt cx="314438" cy="379157"/>
            </a:xfrm>
          </p:grpSpPr>
          <p:cxnSp>
            <p:nvCxnSpPr>
              <p:cNvPr id="24" name="Straight Connector 23">
                <a:extLst>
                  <a:ext uri="{FF2B5EF4-FFF2-40B4-BE49-F238E27FC236}">
                    <a16:creationId xmlns:a16="http://schemas.microsoft.com/office/drawing/2014/main" id="{A2BEF7A1-84C3-492F-8FAA-AAA7720EF13B}"/>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25" name="Straight Connector 24">
                <a:extLst>
                  <a:ext uri="{FF2B5EF4-FFF2-40B4-BE49-F238E27FC236}">
                    <a16:creationId xmlns:a16="http://schemas.microsoft.com/office/drawing/2014/main" id="{DDC2418E-9F8A-4556-B9F9-BD35BFEEDE37}"/>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26" name="Straight Connector 25">
                <a:extLst>
                  <a:ext uri="{FF2B5EF4-FFF2-40B4-BE49-F238E27FC236}">
                    <a16:creationId xmlns:a16="http://schemas.microsoft.com/office/drawing/2014/main" id="{A7CBCD7D-2C27-4450-8421-BB88147C0CB3}"/>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27" name="Straight Connector 26">
                <a:extLst>
                  <a:ext uri="{FF2B5EF4-FFF2-40B4-BE49-F238E27FC236}">
                    <a16:creationId xmlns:a16="http://schemas.microsoft.com/office/drawing/2014/main" id="{817E35C2-0DE0-41ED-9D50-FB1699DC9184}"/>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28" name="Straight Connector 27">
                <a:extLst>
                  <a:ext uri="{FF2B5EF4-FFF2-40B4-BE49-F238E27FC236}">
                    <a16:creationId xmlns:a16="http://schemas.microsoft.com/office/drawing/2014/main" id="{970CF787-B710-4EC0-A31C-5227100A27CD}"/>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29" name="Straight Connector 28">
                <a:extLst>
                  <a:ext uri="{FF2B5EF4-FFF2-40B4-BE49-F238E27FC236}">
                    <a16:creationId xmlns:a16="http://schemas.microsoft.com/office/drawing/2014/main" id="{E58E49E0-3366-4491-B430-B72E5D123157}"/>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30" name="Straight Connector 29">
                <a:extLst>
                  <a:ext uri="{FF2B5EF4-FFF2-40B4-BE49-F238E27FC236}">
                    <a16:creationId xmlns:a16="http://schemas.microsoft.com/office/drawing/2014/main" id="{C7E745AC-67CB-4F9C-8211-B8BEC9B95739}"/>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31" name="Straight Connector 30">
                <a:extLst>
                  <a:ext uri="{FF2B5EF4-FFF2-40B4-BE49-F238E27FC236}">
                    <a16:creationId xmlns:a16="http://schemas.microsoft.com/office/drawing/2014/main" id="{E33E6CE9-FD5B-4021-A2D0-19D6283F76CA}"/>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23" name="Oval 22">
              <a:extLst>
                <a:ext uri="{FF2B5EF4-FFF2-40B4-BE49-F238E27FC236}">
                  <a16:creationId xmlns:a16="http://schemas.microsoft.com/office/drawing/2014/main" id="{472F2E51-3B32-4F05-A5DF-ACD68D462065}"/>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11" name="Group 10">
            <a:extLst>
              <a:ext uri="{FF2B5EF4-FFF2-40B4-BE49-F238E27FC236}">
                <a16:creationId xmlns:a16="http://schemas.microsoft.com/office/drawing/2014/main" id="{C5EF7914-D013-444F-8CC1-5A2AC3CC9AC0}"/>
              </a:ext>
            </a:extLst>
          </p:cNvPr>
          <p:cNvGrpSpPr/>
          <p:nvPr/>
        </p:nvGrpSpPr>
        <p:grpSpPr>
          <a:xfrm>
            <a:off x="3520985" y="4022353"/>
            <a:ext cx="314438" cy="379157"/>
            <a:chOff x="1046977" y="6189792"/>
            <a:chExt cx="314438" cy="379157"/>
          </a:xfrm>
        </p:grpSpPr>
        <p:grpSp>
          <p:nvGrpSpPr>
            <p:cNvPr id="12" name="Group 11">
              <a:extLst>
                <a:ext uri="{FF2B5EF4-FFF2-40B4-BE49-F238E27FC236}">
                  <a16:creationId xmlns:a16="http://schemas.microsoft.com/office/drawing/2014/main" id="{3E3DBF93-F3C2-4CA8-A8FB-FD988D748B25}"/>
                </a:ext>
              </a:extLst>
            </p:cNvPr>
            <p:cNvGrpSpPr/>
            <p:nvPr/>
          </p:nvGrpSpPr>
          <p:grpSpPr>
            <a:xfrm>
              <a:off x="1046977" y="6189792"/>
              <a:ext cx="314438" cy="379157"/>
              <a:chOff x="1046977" y="6189792"/>
              <a:chExt cx="314438" cy="379157"/>
            </a:xfrm>
          </p:grpSpPr>
          <p:cxnSp>
            <p:nvCxnSpPr>
              <p:cNvPr id="14" name="Straight Connector 13">
                <a:extLst>
                  <a:ext uri="{FF2B5EF4-FFF2-40B4-BE49-F238E27FC236}">
                    <a16:creationId xmlns:a16="http://schemas.microsoft.com/office/drawing/2014/main" id="{4A5E96B8-A952-4068-9682-4605A2781551}"/>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15" name="Straight Connector 14">
                <a:extLst>
                  <a:ext uri="{FF2B5EF4-FFF2-40B4-BE49-F238E27FC236}">
                    <a16:creationId xmlns:a16="http://schemas.microsoft.com/office/drawing/2014/main" id="{B67F8F0D-FC63-4010-A68F-8BBC729B3051}"/>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16" name="Straight Connector 15">
                <a:extLst>
                  <a:ext uri="{FF2B5EF4-FFF2-40B4-BE49-F238E27FC236}">
                    <a16:creationId xmlns:a16="http://schemas.microsoft.com/office/drawing/2014/main" id="{B44D53B0-919C-4BEB-8939-1CB0B0FA9637}"/>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17" name="Straight Connector 16">
                <a:extLst>
                  <a:ext uri="{FF2B5EF4-FFF2-40B4-BE49-F238E27FC236}">
                    <a16:creationId xmlns:a16="http://schemas.microsoft.com/office/drawing/2014/main" id="{8D677410-025D-4763-9B0B-140D2819BEED}"/>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18" name="Straight Connector 17">
                <a:extLst>
                  <a:ext uri="{FF2B5EF4-FFF2-40B4-BE49-F238E27FC236}">
                    <a16:creationId xmlns:a16="http://schemas.microsoft.com/office/drawing/2014/main" id="{BE8EF69D-765E-49EC-84D1-8FDC8204FB59}"/>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19" name="Straight Connector 18">
                <a:extLst>
                  <a:ext uri="{FF2B5EF4-FFF2-40B4-BE49-F238E27FC236}">
                    <a16:creationId xmlns:a16="http://schemas.microsoft.com/office/drawing/2014/main" id="{0C2B5749-A80D-4ED6-BC4C-A1EAA65EA70B}"/>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20" name="Straight Connector 19">
                <a:extLst>
                  <a:ext uri="{FF2B5EF4-FFF2-40B4-BE49-F238E27FC236}">
                    <a16:creationId xmlns:a16="http://schemas.microsoft.com/office/drawing/2014/main" id="{0901DD9A-CEE5-48FB-B241-6E10042BD70A}"/>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21" name="Straight Connector 20">
                <a:extLst>
                  <a:ext uri="{FF2B5EF4-FFF2-40B4-BE49-F238E27FC236}">
                    <a16:creationId xmlns:a16="http://schemas.microsoft.com/office/drawing/2014/main" id="{AD6F68AD-FFA7-443E-B192-B67664A69E3B}"/>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13" name="Oval 12">
              <a:extLst>
                <a:ext uri="{FF2B5EF4-FFF2-40B4-BE49-F238E27FC236}">
                  <a16:creationId xmlns:a16="http://schemas.microsoft.com/office/drawing/2014/main" id="{B2B3BC24-848E-4E8D-9779-D786FA7D0E1F}"/>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cxnSp>
        <p:nvCxnSpPr>
          <p:cNvPr id="62" name="Straight Connector 61">
            <a:extLst>
              <a:ext uri="{FF2B5EF4-FFF2-40B4-BE49-F238E27FC236}">
                <a16:creationId xmlns:a16="http://schemas.microsoft.com/office/drawing/2014/main" id="{3F5E6B3B-F9DE-4988-96A4-213C7674C97A}"/>
              </a:ext>
            </a:extLst>
          </p:cNvPr>
          <p:cNvCxnSpPr>
            <a:cxnSpLocks/>
          </p:cNvCxnSpPr>
          <p:nvPr/>
        </p:nvCxnSpPr>
        <p:spPr>
          <a:xfrm>
            <a:off x="4932085" y="3305263"/>
            <a:ext cx="0" cy="841841"/>
          </a:xfrm>
          <a:prstGeom prst="line">
            <a:avLst/>
          </a:prstGeom>
          <a:noFill/>
          <a:ln w="25400" cap="flat" cmpd="sng" algn="ctr">
            <a:solidFill>
              <a:sysClr val="windowText" lastClr="000000"/>
            </a:solidFill>
            <a:prstDash val="sysDash"/>
            <a:miter lim="800000"/>
          </a:ln>
          <a:effectLst/>
        </p:spPr>
      </p:cxnSp>
      <p:sp>
        <p:nvSpPr>
          <p:cNvPr id="66" name="Freeform: Shape 65">
            <a:extLst>
              <a:ext uri="{FF2B5EF4-FFF2-40B4-BE49-F238E27FC236}">
                <a16:creationId xmlns:a16="http://schemas.microsoft.com/office/drawing/2014/main" id="{27E36EDE-718C-4084-A2FD-1230EC860745}"/>
              </a:ext>
            </a:extLst>
          </p:cNvPr>
          <p:cNvSpPr/>
          <p:nvPr/>
        </p:nvSpPr>
        <p:spPr>
          <a:xfrm>
            <a:off x="6113442" y="2864197"/>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sp>
        <p:nvSpPr>
          <p:cNvPr id="71" name="Freeform: Shape 70">
            <a:extLst>
              <a:ext uri="{FF2B5EF4-FFF2-40B4-BE49-F238E27FC236}">
                <a16:creationId xmlns:a16="http://schemas.microsoft.com/office/drawing/2014/main" id="{9F292815-DBB2-4500-AF5F-06EFB27E9DE2}"/>
              </a:ext>
            </a:extLst>
          </p:cNvPr>
          <p:cNvSpPr/>
          <p:nvPr/>
        </p:nvSpPr>
        <p:spPr>
          <a:xfrm>
            <a:off x="6265842" y="2853639"/>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cxnSp>
        <p:nvCxnSpPr>
          <p:cNvPr id="72" name="Straight Connector 71">
            <a:extLst>
              <a:ext uri="{FF2B5EF4-FFF2-40B4-BE49-F238E27FC236}">
                <a16:creationId xmlns:a16="http://schemas.microsoft.com/office/drawing/2014/main" id="{02FF4610-547B-4F6C-AC9C-BAE900D77E4F}"/>
              </a:ext>
            </a:extLst>
          </p:cNvPr>
          <p:cNvCxnSpPr>
            <a:cxnSpLocks/>
          </p:cNvCxnSpPr>
          <p:nvPr/>
        </p:nvCxnSpPr>
        <p:spPr>
          <a:xfrm>
            <a:off x="6595872" y="3014539"/>
            <a:ext cx="475685" cy="6354"/>
          </a:xfrm>
          <a:prstGeom prst="line">
            <a:avLst/>
          </a:prstGeom>
          <a:noFill/>
          <a:ln w="25400" cap="flat" cmpd="sng" algn="ctr">
            <a:solidFill>
              <a:sysClr val="windowText" lastClr="000000"/>
            </a:solidFill>
            <a:prstDash val="solid"/>
            <a:miter lim="800000"/>
          </a:ln>
          <a:effectLst/>
        </p:spPr>
      </p:cxnSp>
      <p:cxnSp>
        <p:nvCxnSpPr>
          <p:cNvPr id="73" name="Straight Connector 72">
            <a:extLst>
              <a:ext uri="{FF2B5EF4-FFF2-40B4-BE49-F238E27FC236}">
                <a16:creationId xmlns:a16="http://schemas.microsoft.com/office/drawing/2014/main" id="{63092D13-50DD-4967-BA84-3649CC70200A}"/>
              </a:ext>
            </a:extLst>
          </p:cNvPr>
          <p:cNvCxnSpPr>
            <a:cxnSpLocks/>
          </p:cNvCxnSpPr>
          <p:nvPr/>
        </p:nvCxnSpPr>
        <p:spPr>
          <a:xfrm>
            <a:off x="6848447" y="2595236"/>
            <a:ext cx="0" cy="751967"/>
          </a:xfrm>
          <a:prstGeom prst="line">
            <a:avLst/>
          </a:prstGeom>
          <a:noFill/>
          <a:ln w="25400" cap="flat" cmpd="sng" algn="ctr">
            <a:solidFill>
              <a:sysClr val="windowText" lastClr="000000"/>
            </a:solidFill>
            <a:prstDash val="solid"/>
            <a:miter lim="800000"/>
          </a:ln>
          <a:effectLst/>
        </p:spPr>
      </p:cxnSp>
      <p:sp>
        <p:nvSpPr>
          <p:cNvPr id="74" name="Content Placeholder 2">
            <a:extLst>
              <a:ext uri="{FF2B5EF4-FFF2-40B4-BE49-F238E27FC236}">
                <a16:creationId xmlns:a16="http://schemas.microsoft.com/office/drawing/2014/main" id="{ACF00F04-23FB-40FD-9DCD-AD0B6F658087}"/>
              </a:ext>
            </a:extLst>
          </p:cNvPr>
          <p:cNvSpPr txBox="1">
            <a:spLocks/>
          </p:cNvSpPr>
          <p:nvPr/>
        </p:nvSpPr>
        <p:spPr>
          <a:xfrm>
            <a:off x="7399311" y="2550898"/>
            <a:ext cx="4271253" cy="2165511"/>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0" dirty="0">
                <a:solidFill>
                  <a:schemeClr val="tx1"/>
                </a:solidFill>
              </a:rPr>
              <a:t>Connection Point</a:t>
            </a:r>
          </a:p>
          <a:p>
            <a:r>
              <a:rPr lang="en-GB" b="0" dirty="0">
                <a:solidFill>
                  <a:schemeClr val="tx1"/>
                </a:solidFill>
              </a:rPr>
              <a:t>Required pf = 0.95</a:t>
            </a:r>
          </a:p>
          <a:p>
            <a:endParaRPr lang="en-GB" b="0" dirty="0">
              <a:solidFill>
                <a:schemeClr val="tx1"/>
              </a:solidFill>
            </a:endParaRPr>
          </a:p>
          <a:p>
            <a:r>
              <a:rPr lang="en-GB" sz="1800" b="0" dirty="0">
                <a:solidFill>
                  <a:schemeClr val="tx1"/>
                </a:solidFill>
              </a:rPr>
              <a:t>Active Power at CP is 40.00 MW</a:t>
            </a:r>
          </a:p>
          <a:p>
            <a:r>
              <a:rPr lang="en-GB" sz="1800" b="0" dirty="0">
                <a:solidFill>
                  <a:schemeClr val="tx1"/>
                </a:solidFill>
              </a:rPr>
              <a:t>Reactive Power at 0.95 pf is 13.15 MVAr</a:t>
            </a:r>
          </a:p>
          <a:p>
            <a:endParaRPr lang="en-GB" dirty="0"/>
          </a:p>
        </p:txBody>
      </p:sp>
      <p:sp>
        <p:nvSpPr>
          <p:cNvPr id="77" name="Content Placeholder 2">
            <a:extLst>
              <a:ext uri="{FF2B5EF4-FFF2-40B4-BE49-F238E27FC236}">
                <a16:creationId xmlns:a16="http://schemas.microsoft.com/office/drawing/2014/main" id="{32F41335-432A-4043-A86A-CC084276780B}"/>
              </a:ext>
            </a:extLst>
          </p:cNvPr>
          <p:cNvSpPr txBox="1">
            <a:spLocks/>
          </p:cNvSpPr>
          <p:nvPr/>
        </p:nvSpPr>
        <p:spPr>
          <a:xfrm>
            <a:off x="521435" y="2651439"/>
            <a:ext cx="2786721" cy="2698227"/>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tx1"/>
                </a:solidFill>
              </a:rPr>
              <a:t>43.10 MVA</a:t>
            </a:r>
          </a:p>
          <a:p>
            <a:r>
              <a:rPr lang="en-GB" sz="1600" b="0" dirty="0">
                <a:solidFill>
                  <a:schemeClr val="tx1"/>
                </a:solidFill>
              </a:rPr>
              <a:t>Assume 2% loss in MW and 5% loss in MVAr in cables and across transformer</a:t>
            </a:r>
          </a:p>
          <a:p>
            <a:endParaRPr lang="en-GB" sz="1600" b="0" dirty="0">
              <a:solidFill>
                <a:schemeClr val="tx1"/>
              </a:solidFill>
            </a:endParaRPr>
          </a:p>
          <a:p>
            <a:r>
              <a:rPr lang="en-GB" sz="1600" b="0" dirty="0">
                <a:solidFill>
                  <a:schemeClr val="tx1"/>
                </a:solidFill>
              </a:rPr>
              <a:t>Active power is 40.82 MW</a:t>
            </a:r>
          </a:p>
          <a:p>
            <a:r>
              <a:rPr lang="en-GB" sz="1600" b="0" dirty="0">
                <a:solidFill>
                  <a:schemeClr val="tx1"/>
                </a:solidFill>
              </a:rPr>
              <a:t>Reactive power is 13.85 MVAr</a:t>
            </a:r>
          </a:p>
          <a:p>
            <a:endParaRPr lang="en-GB" dirty="0"/>
          </a:p>
        </p:txBody>
      </p:sp>
      <p:sp>
        <p:nvSpPr>
          <p:cNvPr id="80" name="Content Placeholder 2">
            <a:extLst>
              <a:ext uri="{FF2B5EF4-FFF2-40B4-BE49-F238E27FC236}">
                <a16:creationId xmlns:a16="http://schemas.microsoft.com/office/drawing/2014/main" id="{253A6F2A-1D6C-43B0-B934-824855093CC9}"/>
              </a:ext>
            </a:extLst>
          </p:cNvPr>
          <p:cNvSpPr txBox="1">
            <a:spLocks/>
          </p:cNvSpPr>
          <p:nvPr/>
        </p:nvSpPr>
        <p:spPr>
          <a:xfrm>
            <a:off x="7416704" y="4957785"/>
            <a:ext cx="3823873" cy="404085"/>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Registered Capacity is 40.00 MW</a:t>
            </a:r>
          </a:p>
          <a:p>
            <a:r>
              <a:rPr lang="en-GB" sz="1400" b="0" dirty="0">
                <a:solidFill>
                  <a:schemeClr val="tx1"/>
                </a:solidFill>
              </a:rPr>
              <a:t>Need to have  43.10 MVA of inverter capacity.</a:t>
            </a:r>
            <a:endParaRPr lang="en-GB" sz="1400" dirty="0"/>
          </a:p>
          <a:p>
            <a:endParaRPr lang="en-GB" b="0" dirty="0">
              <a:solidFill>
                <a:schemeClr val="tx1"/>
              </a:solidFill>
            </a:endParaRPr>
          </a:p>
          <a:p>
            <a:endParaRPr lang="en-GB" b="0" dirty="0">
              <a:solidFill>
                <a:schemeClr val="tx1"/>
              </a:solidFill>
            </a:endParaRPr>
          </a:p>
          <a:p>
            <a:endParaRPr lang="en-GB" dirty="0"/>
          </a:p>
        </p:txBody>
      </p:sp>
    </p:spTree>
    <p:extLst>
      <p:ext uri="{BB962C8B-B14F-4D97-AF65-F5344CB8AC3E}">
        <p14:creationId xmlns:p14="http://schemas.microsoft.com/office/powerpoint/2010/main" val="16414851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C3210-9E87-4B57-A203-0743C43FEF32}"/>
              </a:ext>
            </a:extLst>
          </p:cNvPr>
          <p:cNvSpPr>
            <a:spLocks noGrp="1"/>
          </p:cNvSpPr>
          <p:nvPr>
            <p:ph type="title"/>
          </p:nvPr>
        </p:nvSpPr>
        <p:spPr/>
        <p:txBody>
          <a:bodyPr/>
          <a:lstStyle/>
          <a:p>
            <a:r>
              <a:rPr lang="en-GB" dirty="0"/>
              <a:t>How to approach inverter sizing – example 40 MW desired output</a:t>
            </a:r>
          </a:p>
        </p:txBody>
      </p:sp>
      <p:sp>
        <p:nvSpPr>
          <p:cNvPr id="3" name="Content Placeholder 2">
            <a:extLst>
              <a:ext uri="{FF2B5EF4-FFF2-40B4-BE49-F238E27FC236}">
                <a16:creationId xmlns:a16="http://schemas.microsoft.com/office/drawing/2014/main" id="{C5E70CF9-55DE-46E4-B7D1-E084E2F60D66}"/>
              </a:ext>
            </a:extLst>
          </p:cNvPr>
          <p:cNvSpPr>
            <a:spLocks noGrp="1"/>
          </p:cNvSpPr>
          <p:nvPr>
            <p:ph idx="1"/>
          </p:nvPr>
        </p:nvSpPr>
        <p:spPr>
          <a:xfrm>
            <a:off x="664800" y="1550618"/>
            <a:ext cx="10862400" cy="3960000"/>
          </a:xfrm>
        </p:spPr>
        <p:txBody>
          <a:bodyPr/>
          <a:lstStyle/>
          <a:p>
            <a:pPr marL="457200" indent="-457200">
              <a:buFont typeface="+mj-lt"/>
              <a:buAutoNum type="arabicPeriod"/>
            </a:pPr>
            <a:r>
              <a:rPr lang="en-GB" sz="1600" dirty="0">
                <a:solidFill>
                  <a:srgbClr val="00598E"/>
                </a:solidFill>
              </a:rPr>
              <a:t>40MW of metered export is desired, but this needs to account for the power factor range required, and the reactive loss in the transformer.</a:t>
            </a:r>
          </a:p>
          <a:p>
            <a:pPr marL="457200" indent="-457200">
              <a:buFont typeface="+mj-lt"/>
              <a:buAutoNum type="arabicPeriod"/>
            </a:pPr>
            <a:r>
              <a:rPr lang="en-GB" sz="1600" dirty="0">
                <a:solidFill>
                  <a:srgbClr val="00598E"/>
                </a:solidFill>
              </a:rPr>
              <a:t>If the site expects to run normally at fixed pf, use this pf to determine the MVA required; eg if 40 MW of metered export is required at 0.98 pf leading, then this requires 40.81 MVA of capability.  However in order to be compliant with G99 the site also has to be capable of operating at 0.95 pf – which would result in 38.77 MW exported.</a:t>
            </a:r>
          </a:p>
          <a:p>
            <a:pPr marL="457200" indent="-457200">
              <a:buFont typeface="+mj-lt"/>
              <a:buAutoNum type="arabicPeriod"/>
            </a:pPr>
            <a:r>
              <a:rPr lang="en-GB" sz="1600" dirty="0">
                <a:solidFill>
                  <a:srgbClr val="00598E"/>
                </a:solidFill>
              </a:rPr>
              <a:t>The inverter(s) needs to be sized for 42.33 MVA, which of course is 42.33 MW at unity pf.</a:t>
            </a:r>
          </a:p>
          <a:p>
            <a:pPr marL="457200" indent="-457200">
              <a:buFont typeface="+mj-lt"/>
              <a:buAutoNum type="arabicPeriod"/>
            </a:pPr>
            <a:r>
              <a:rPr lang="en-GB" sz="1600" dirty="0">
                <a:solidFill>
                  <a:srgbClr val="00598E"/>
                </a:solidFill>
              </a:rPr>
              <a:t>Assuming no resistive losses between the inverter(s) and the connexion point, the Registered Capacity of the Power Generating Module is 38.77 MW.  </a:t>
            </a:r>
          </a:p>
          <a:p>
            <a:pPr marL="457200" indent="-457200">
              <a:buFont typeface="+mj-lt"/>
              <a:buAutoNum type="arabicPeriod"/>
            </a:pPr>
            <a:r>
              <a:rPr lang="en-GB" sz="1600" dirty="0">
                <a:solidFill>
                  <a:srgbClr val="00598E"/>
                </a:solidFill>
              </a:rPr>
              <a:t>However the maximum export capacity can be agreed to be 40.81 MVA at 0.98 pf.  This will allow export of 40 MW at the required power factor.</a:t>
            </a:r>
          </a:p>
          <a:p>
            <a:pPr marL="457200" indent="-457200">
              <a:buFont typeface="+mj-lt"/>
              <a:buAutoNum type="arabicPeriod"/>
            </a:pPr>
            <a:r>
              <a:rPr lang="en-GB" sz="1600" dirty="0">
                <a:solidFill>
                  <a:srgbClr val="00598E"/>
                </a:solidFill>
              </a:rPr>
              <a:t>If there are auxiliary supplies and other reactive (or real) losses on the Generator’s </a:t>
            </a:r>
            <a:r>
              <a:rPr lang="en-GB" sz="1600">
                <a:solidFill>
                  <a:srgbClr val="00598E"/>
                </a:solidFill>
              </a:rPr>
              <a:t>system these </a:t>
            </a:r>
            <a:r>
              <a:rPr lang="en-GB" sz="1600" dirty="0">
                <a:solidFill>
                  <a:srgbClr val="00598E"/>
                </a:solidFill>
              </a:rPr>
              <a:t>will need to be factored in and the inverter(s) upsized if the metered output is to be maintained.</a:t>
            </a:r>
          </a:p>
        </p:txBody>
      </p:sp>
      <p:sp>
        <p:nvSpPr>
          <p:cNvPr id="4" name="Slide Number Placeholder 3">
            <a:extLst>
              <a:ext uri="{FF2B5EF4-FFF2-40B4-BE49-F238E27FC236}">
                <a16:creationId xmlns:a16="http://schemas.microsoft.com/office/drawing/2014/main" id="{B1C66F89-6C31-4A16-8B4E-95B651F7EE1E}"/>
              </a:ext>
            </a:extLst>
          </p:cNvPr>
          <p:cNvSpPr>
            <a:spLocks noGrp="1"/>
          </p:cNvSpPr>
          <p:nvPr>
            <p:ph type="sldNum" sz="quarter" idx="12"/>
          </p:nvPr>
        </p:nvSpPr>
        <p:spPr/>
        <p:txBody>
          <a:bodyPr/>
          <a:lstStyle/>
          <a:p>
            <a:fld id="{98FF217E-B86F-EA42-9607-BE163228A213}" type="slidenum">
              <a:rPr lang="en-GB" smtClean="0"/>
              <a:pPr/>
              <a:t>35</a:t>
            </a:fld>
            <a:endParaRPr lang="en-GB"/>
          </a:p>
        </p:txBody>
      </p:sp>
    </p:spTree>
    <p:extLst>
      <p:ext uri="{BB962C8B-B14F-4D97-AF65-F5344CB8AC3E}">
        <p14:creationId xmlns:p14="http://schemas.microsoft.com/office/powerpoint/2010/main" val="34159109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340E3-BFBB-462B-98FC-53E600D899AE}"/>
              </a:ext>
            </a:extLst>
          </p:cNvPr>
          <p:cNvSpPr>
            <a:spLocks noGrp="1"/>
          </p:cNvSpPr>
          <p:nvPr>
            <p:ph type="title"/>
          </p:nvPr>
        </p:nvSpPr>
        <p:spPr/>
        <p:txBody>
          <a:bodyPr/>
          <a:lstStyle/>
          <a:p>
            <a:r>
              <a:rPr lang="en-GB" dirty="0"/>
              <a:t>Ratings for 40MW export at 0.98pf</a:t>
            </a:r>
          </a:p>
        </p:txBody>
      </p:sp>
      <p:sp>
        <p:nvSpPr>
          <p:cNvPr id="3" name="Content Placeholder 2">
            <a:extLst>
              <a:ext uri="{FF2B5EF4-FFF2-40B4-BE49-F238E27FC236}">
                <a16:creationId xmlns:a16="http://schemas.microsoft.com/office/drawing/2014/main" id="{6C0438E1-5056-4338-96C1-2D3A19636EC7}"/>
              </a:ext>
            </a:extLst>
          </p:cNvPr>
          <p:cNvSpPr>
            <a:spLocks noGrp="1"/>
          </p:cNvSpPr>
          <p:nvPr>
            <p:ph idx="1"/>
          </p:nvPr>
        </p:nvSpPr>
        <p:spPr>
          <a:xfrm>
            <a:off x="720000" y="1800000"/>
            <a:ext cx="11083554" cy="276252"/>
          </a:xfrm>
        </p:spPr>
        <p:txBody>
          <a:bodyPr/>
          <a:lstStyle/>
          <a:p>
            <a:r>
              <a:rPr lang="en-GB" dirty="0"/>
              <a:t>40MW at 0.98pf at the connection point</a:t>
            </a:r>
          </a:p>
        </p:txBody>
      </p:sp>
      <p:sp>
        <p:nvSpPr>
          <p:cNvPr id="4" name="Slide Number Placeholder 3">
            <a:extLst>
              <a:ext uri="{FF2B5EF4-FFF2-40B4-BE49-F238E27FC236}">
                <a16:creationId xmlns:a16="http://schemas.microsoft.com/office/drawing/2014/main" id="{AEE260A3-7783-4877-8997-4E65A1BF2AF8}"/>
              </a:ext>
            </a:extLst>
          </p:cNvPr>
          <p:cNvSpPr>
            <a:spLocks noGrp="1"/>
          </p:cNvSpPr>
          <p:nvPr>
            <p:ph type="sldNum" sz="quarter" idx="12"/>
          </p:nvPr>
        </p:nvSpPr>
        <p:spPr/>
        <p:txBody>
          <a:bodyPr/>
          <a:lstStyle/>
          <a:p>
            <a:fld id="{98FF217E-B86F-EA42-9607-BE163228A213}" type="slidenum">
              <a:rPr lang="en-GB" smtClean="0"/>
              <a:pPr/>
              <a:t>36</a:t>
            </a:fld>
            <a:endParaRPr lang="en-GB"/>
          </a:p>
        </p:txBody>
      </p:sp>
      <p:sp>
        <p:nvSpPr>
          <p:cNvPr id="45" name="Rectangle 44">
            <a:extLst>
              <a:ext uri="{FF2B5EF4-FFF2-40B4-BE49-F238E27FC236}">
                <a16:creationId xmlns:a16="http://schemas.microsoft.com/office/drawing/2014/main" id="{F3154AA9-B80F-4454-BE20-5107BCC6AD71}"/>
              </a:ext>
            </a:extLst>
          </p:cNvPr>
          <p:cNvSpPr/>
          <p:nvPr/>
        </p:nvSpPr>
        <p:spPr>
          <a:xfrm>
            <a:off x="4175546" y="2469987"/>
            <a:ext cx="1186154" cy="2083721"/>
          </a:xfrm>
          <a:prstGeom prst="rect">
            <a:avLst/>
          </a:prstGeom>
          <a:noFill/>
          <a:ln w="25400" cap="flat" cmpd="sng" algn="ctr">
            <a:solidFill>
              <a:srgbClr val="70AD47">
                <a:lumMod val="75000"/>
              </a:srgbClr>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46" name="Straight Connector 45">
            <a:extLst>
              <a:ext uri="{FF2B5EF4-FFF2-40B4-BE49-F238E27FC236}">
                <a16:creationId xmlns:a16="http://schemas.microsoft.com/office/drawing/2014/main" id="{54249A62-64F2-4172-8960-1C089E06EF43}"/>
              </a:ext>
            </a:extLst>
          </p:cNvPr>
          <p:cNvCxnSpPr>
            <a:cxnSpLocks/>
          </p:cNvCxnSpPr>
          <p:nvPr/>
        </p:nvCxnSpPr>
        <p:spPr>
          <a:xfrm>
            <a:off x="4719461" y="2768020"/>
            <a:ext cx="911250" cy="0"/>
          </a:xfrm>
          <a:prstGeom prst="line">
            <a:avLst/>
          </a:prstGeom>
          <a:noFill/>
          <a:ln w="25400" cap="flat" cmpd="sng" algn="ctr">
            <a:solidFill>
              <a:sysClr val="windowText" lastClr="000000"/>
            </a:solidFill>
            <a:prstDash val="solid"/>
            <a:miter lim="800000"/>
          </a:ln>
          <a:effectLst/>
        </p:spPr>
      </p:cxnSp>
      <p:cxnSp>
        <p:nvCxnSpPr>
          <p:cNvPr id="47" name="Straight Connector 46">
            <a:extLst>
              <a:ext uri="{FF2B5EF4-FFF2-40B4-BE49-F238E27FC236}">
                <a16:creationId xmlns:a16="http://schemas.microsoft.com/office/drawing/2014/main" id="{4D89B5BD-94F0-4A39-9D64-32856E502EF4}"/>
              </a:ext>
            </a:extLst>
          </p:cNvPr>
          <p:cNvCxnSpPr>
            <a:cxnSpLocks/>
          </p:cNvCxnSpPr>
          <p:nvPr/>
        </p:nvCxnSpPr>
        <p:spPr>
          <a:xfrm flipV="1">
            <a:off x="4719460" y="3213210"/>
            <a:ext cx="911250" cy="0"/>
          </a:xfrm>
          <a:prstGeom prst="line">
            <a:avLst/>
          </a:prstGeom>
          <a:noFill/>
          <a:ln w="25400" cap="flat" cmpd="sng" algn="ctr">
            <a:solidFill>
              <a:sysClr val="windowText" lastClr="000000"/>
            </a:solidFill>
            <a:prstDash val="solid"/>
            <a:miter lim="800000"/>
          </a:ln>
          <a:effectLst/>
        </p:spPr>
      </p:cxnSp>
      <p:cxnSp>
        <p:nvCxnSpPr>
          <p:cNvPr id="48" name="Straight Connector 47">
            <a:extLst>
              <a:ext uri="{FF2B5EF4-FFF2-40B4-BE49-F238E27FC236}">
                <a16:creationId xmlns:a16="http://schemas.microsoft.com/office/drawing/2014/main" id="{90BC1930-C0FB-4E09-BFE9-3701E11021D2}"/>
              </a:ext>
            </a:extLst>
          </p:cNvPr>
          <p:cNvCxnSpPr>
            <a:cxnSpLocks/>
          </p:cNvCxnSpPr>
          <p:nvPr/>
        </p:nvCxnSpPr>
        <p:spPr>
          <a:xfrm flipV="1">
            <a:off x="4719460" y="4209529"/>
            <a:ext cx="911250" cy="0"/>
          </a:xfrm>
          <a:prstGeom prst="line">
            <a:avLst/>
          </a:prstGeom>
          <a:noFill/>
          <a:ln w="25400" cap="flat" cmpd="sng" algn="ctr">
            <a:solidFill>
              <a:sysClr val="windowText" lastClr="000000"/>
            </a:solidFill>
            <a:prstDash val="solid"/>
            <a:miter lim="800000"/>
          </a:ln>
          <a:effectLst/>
        </p:spPr>
      </p:cxnSp>
      <p:cxnSp>
        <p:nvCxnSpPr>
          <p:cNvPr id="49" name="Straight Connector 48">
            <a:extLst>
              <a:ext uri="{FF2B5EF4-FFF2-40B4-BE49-F238E27FC236}">
                <a16:creationId xmlns:a16="http://schemas.microsoft.com/office/drawing/2014/main" id="{8D3A3BD0-8104-45E1-9E9A-F979CFA901DC}"/>
              </a:ext>
            </a:extLst>
          </p:cNvPr>
          <p:cNvCxnSpPr>
            <a:cxnSpLocks/>
          </p:cNvCxnSpPr>
          <p:nvPr/>
        </p:nvCxnSpPr>
        <p:spPr>
          <a:xfrm>
            <a:off x="5630711" y="2547184"/>
            <a:ext cx="0" cy="1936151"/>
          </a:xfrm>
          <a:prstGeom prst="line">
            <a:avLst/>
          </a:prstGeom>
          <a:noFill/>
          <a:ln w="25400" cap="flat" cmpd="sng" algn="ctr">
            <a:solidFill>
              <a:sysClr val="windowText" lastClr="000000"/>
            </a:solidFill>
            <a:prstDash val="solid"/>
            <a:miter lim="800000"/>
          </a:ln>
          <a:effectLst/>
        </p:spPr>
      </p:cxnSp>
      <p:cxnSp>
        <p:nvCxnSpPr>
          <p:cNvPr id="50" name="Straight Connector 49">
            <a:extLst>
              <a:ext uri="{FF2B5EF4-FFF2-40B4-BE49-F238E27FC236}">
                <a16:creationId xmlns:a16="http://schemas.microsoft.com/office/drawing/2014/main" id="{97626E02-8503-4B6E-8966-6489788F2CA1}"/>
              </a:ext>
            </a:extLst>
          </p:cNvPr>
          <p:cNvCxnSpPr>
            <a:cxnSpLocks/>
            <a:endCxn id="66" idx="2"/>
          </p:cNvCxnSpPr>
          <p:nvPr/>
        </p:nvCxnSpPr>
        <p:spPr>
          <a:xfrm>
            <a:off x="5637760" y="3024495"/>
            <a:ext cx="475685" cy="6354"/>
          </a:xfrm>
          <a:prstGeom prst="line">
            <a:avLst/>
          </a:prstGeom>
          <a:noFill/>
          <a:ln w="25400" cap="flat" cmpd="sng" algn="ctr">
            <a:solidFill>
              <a:sysClr val="windowText" lastClr="000000"/>
            </a:solidFill>
            <a:prstDash val="solid"/>
            <a:miter lim="800000"/>
          </a:ln>
          <a:effectLst/>
        </p:spPr>
      </p:cxnSp>
      <p:sp>
        <p:nvSpPr>
          <p:cNvPr id="51" name="Oval 50">
            <a:extLst>
              <a:ext uri="{FF2B5EF4-FFF2-40B4-BE49-F238E27FC236}">
                <a16:creationId xmlns:a16="http://schemas.microsoft.com/office/drawing/2014/main" id="{2A846C25-1042-472F-8E9F-7C86ABCA2368}"/>
              </a:ext>
            </a:extLst>
          </p:cNvPr>
          <p:cNvSpPr/>
          <p:nvPr/>
        </p:nvSpPr>
        <p:spPr>
          <a:xfrm>
            <a:off x="6819497" y="2987893"/>
            <a:ext cx="60750" cy="60750"/>
          </a:xfrm>
          <a:prstGeom prst="ellipse">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51">
            <a:extLst>
              <a:ext uri="{FF2B5EF4-FFF2-40B4-BE49-F238E27FC236}">
                <a16:creationId xmlns:a16="http://schemas.microsoft.com/office/drawing/2014/main" id="{9F4EB0A7-15EB-451F-BEF6-F2B63C9600F0}"/>
              </a:ext>
            </a:extLst>
          </p:cNvPr>
          <p:cNvSpPr/>
          <p:nvPr/>
        </p:nvSpPr>
        <p:spPr>
          <a:xfrm>
            <a:off x="3428874" y="2342476"/>
            <a:ext cx="3298074" cy="2307604"/>
          </a:xfrm>
          <a:prstGeom prst="rect">
            <a:avLst/>
          </a:prstGeom>
          <a:noFill/>
          <a:ln w="25400" cap="flat" cmpd="sng" algn="ctr">
            <a:solidFill>
              <a:srgbClr val="ED7D31"/>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3" name="TextBox 52">
            <a:extLst>
              <a:ext uri="{FF2B5EF4-FFF2-40B4-BE49-F238E27FC236}">
                <a16:creationId xmlns:a16="http://schemas.microsoft.com/office/drawing/2014/main" id="{68BDBE8C-6EDC-4445-9F3D-5B1FADFA04FE}"/>
              </a:ext>
            </a:extLst>
          </p:cNvPr>
          <p:cNvSpPr txBox="1"/>
          <p:nvPr/>
        </p:nvSpPr>
        <p:spPr>
          <a:xfrm>
            <a:off x="3965442" y="4716410"/>
            <a:ext cx="1949415" cy="404085"/>
          </a:xfrm>
          <a:prstGeom prst="rect">
            <a:avLst/>
          </a:prstGeom>
          <a:noFill/>
          <a:ln w="25400">
            <a:solidFill>
              <a:srgbClr val="70AD47">
                <a:lumMod val="50000"/>
              </a:srgbClr>
            </a:solidFill>
            <a:prstDash val="sys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Module (PGM) / Power Park Module (PPM)</a:t>
            </a:r>
          </a:p>
        </p:txBody>
      </p:sp>
      <p:sp>
        <p:nvSpPr>
          <p:cNvPr id="54" name="TextBox 53">
            <a:extLst>
              <a:ext uri="{FF2B5EF4-FFF2-40B4-BE49-F238E27FC236}">
                <a16:creationId xmlns:a16="http://schemas.microsoft.com/office/drawing/2014/main" id="{CC9A81AF-FF08-4FA3-8357-2D54DD8DF59A}"/>
              </a:ext>
            </a:extLst>
          </p:cNvPr>
          <p:cNvSpPr txBox="1"/>
          <p:nvPr/>
        </p:nvSpPr>
        <p:spPr>
          <a:xfrm>
            <a:off x="3965442" y="5186825"/>
            <a:ext cx="1949415" cy="248209"/>
          </a:xfrm>
          <a:prstGeom prst="rect">
            <a:avLst/>
          </a:prstGeom>
          <a:noFill/>
          <a:ln w="25400">
            <a:solidFill>
              <a:srgbClr val="ED7D31"/>
            </a:solidFill>
            <a:prstDash val="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Facility (PGF)</a:t>
            </a:r>
          </a:p>
        </p:txBody>
      </p:sp>
      <p:pic>
        <p:nvPicPr>
          <p:cNvPr id="59" name="Graphic 58">
            <a:extLst>
              <a:ext uri="{FF2B5EF4-FFF2-40B4-BE49-F238E27FC236}">
                <a16:creationId xmlns:a16="http://schemas.microsoft.com/office/drawing/2014/main" id="{FCBE2272-E503-4064-9A5C-A747F85D2E2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80567" y="3038987"/>
            <a:ext cx="353616" cy="353616"/>
          </a:xfrm>
          <a:prstGeom prst="rect">
            <a:avLst/>
          </a:prstGeom>
        </p:spPr>
      </p:pic>
      <p:pic>
        <p:nvPicPr>
          <p:cNvPr id="60" name="Graphic 59">
            <a:extLst>
              <a:ext uri="{FF2B5EF4-FFF2-40B4-BE49-F238E27FC236}">
                <a16:creationId xmlns:a16="http://schemas.microsoft.com/office/drawing/2014/main" id="{8383E489-11E6-4F99-B05C-C844FCCE8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71116" y="4033774"/>
            <a:ext cx="353616" cy="353616"/>
          </a:xfrm>
          <a:prstGeom prst="rect">
            <a:avLst/>
          </a:prstGeom>
        </p:spPr>
      </p:pic>
      <p:cxnSp>
        <p:nvCxnSpPr>
          <p:cNvPr id="33" name="Straight Connector 32">
            <a:extLst>
              <a:ext uri="{FF2B5EF4-FFF2-40B4-BE49-F238E27FC236}">
                <a16:creationId xmlns:a16="http://schemas.microsoft.com/office/drawing/2014/main" id="{88EDC2EB-EE5E-436C-9B16-E483366757A1}"/>
              </a:ext>
            </a:extLst>
          </p:cNvPr>
          <p:cNvCxnSpPr>
            <a:cxnSpLocks/>
          </p:cNvCxnSpPr>
          <p:nvPr/>
        </p:nvCxnSpPr>
        <p:spPr>
          <a:xfrm>
            <a:off x="3839242" y="3213210"/>
            <a:ext cx="541325" cy="0"/>
          </a:xfrm>
          <a:prstGeom prst="line">
            <a:avLst/>
          </a:prstGeom>
          <a:noFill/>
          <a:ln w="25400" cap="flat" cmpd="sng" algn="ctr">
            <a:solidFill>
              <a:sysClr val="windowText" lastClr="000000"/>
            </a:solidFill>
            <a:prstDash val="solid"/>
            <a:miter lim="800000"/>
          </a:ln>
          <a:effectLst/>
        </p:spPr>
      </p:cxnSp>
      <p:cxnSp>
        <p:nvCxnSpPr>
          <p:cNvPr id="37" name="Straight Connector 36">
            <a:extLst>
              <a:ext uri="{FF2B5EF4-FFF2-40B4-BE49-F238E27FC236}">
                <a16:creationId xmlns:a16="http://schemas.microsoft.com/office/drawing/2014/main" id="{CE8F6B36-61DD-4E67-ACE3-A98241FA70C7}"/>
              </a:ext>
            </a:extLst>
          </p:cNvPr>
          <p:cNvCxnSpPr>
            <a:cxnSpLocks/>
          </p:cNvCxnSpPr>
          <p:nvPr/>
        </p:nvCxnSpPr>
        <p:spPr>
          <a:xfrm>
            <a:off x="3730402" y="3278410"/>
            <a:ext cx="58474" cy="68793"/>
          </a:xfrm>
          <a:prstGeom prst="line">
            <a:avLst/>
          </a:prstGeom>
          <a:noFill/>
          <a:ln w="19050" cap="flat" cmpd="sng" algn="ctr">
            <a:solidFill>
              <a:srgbClr val="FFC000"/>
            </a:solidFill>
            <a:prstDash val="solid"/>
            <a:miter lim="800000"/>
          </a:ln>
          <a:effectLst/>
        </p:spPr>
      </p:cxnSp>
      <p:cxnSp>
        <p:nvCxnSpPr>
          <p:cNvPr id="38" name="Straight Connector 37">
            <a:extLst>
              <a:ext uri="{FF2B5EF4-FFF2-40B4-BE49-F238E27FC236}">
                <a16:creationId xmlns:a16="http://schemas.microsoft.com/office/drawing/2014/main" id="{7035D9F4-E77F-4C5B-B9FC-7C2552509F60}"/>
              </a:ext>
            </a:extLst>
          </p:cNvPr>
          <p:cNvCxnSpPr>
            <a:cxnSpLocks/>
          </p:cNvCxnSpPr>
          <p:nvPr/>
        </p:nvCxnSpPr>
        <p:spPr>
          <a:xfrm>
            <a:off x="3540341" y="3069282"/>
            <a:ext cx="58474" cy="79473"/>
          </a:xfrm>
          <a:prstGeom prst="line">
            <a:avLst/>
          </a:prstGeom>
          <a:noFill/>
          <a:ln w="19050" cap="flat" cmpd="sng" algn="ctr">
            <a:solidFill>
              <a:srgbClr val="FFC000"/>
            </a:solidFill>
            <a:prstDash val="solid"/>
            <a:miter lim="800000"/>
          </a:ln>
          <a:effectLst/>
        </p:spPr>
      </p:cxnSp>
      <p:cxnSp>
        <p:nvCxnSpPr>
          <p:cNvPr id="39" name="Straight Connector 38">
            <a:extLst>
              <a:ext uri="{FF2B5EF4-FFF2-40B4-BE49-F238E27FC236}">
                <a16:creationId xmlns:a16="http://schemas.microsoft.com/office/drawing/2014/main" id="{60DB3902-3D73-492A-98E2-EDA82ED1DAF4}"/>
              </a:ext>
            </a:extLst>
          </p:cNvPr>
          <p:cNvCxnSpPr>
            <a:cxnSpLocks/>
          </p:cNvCxnSpPr>
          <p:nvPr/>
        </p:nvCxnSpPr>
        <p:spPr>
          <a:xfrm flipH="1">
            <a:off x="3724259" y="3074600"/>
            <a:ext cx="58059" cy="57531"/>
          </a:xfrm>
          <a:prstGeom prst="line">
            <a:avLst/>
          </a:prstGeom>
          <a:noFill/>
          <a:ln w="19050" cap="flat" cmpd="sng" algn="ctr">
            <a:solidFill>
              <a:srgbClr val="FFC000"/>
            </a:solidFill>
            <a:prstDash val="solid"/>
            <a:miter lim="800000"/>
          </a:ln>
          <a:effectLst/>
        </p:spPr>
      </p:cxnSp>
      <p:cxnSp>
        <p:nvCxnSpPr>
          <p:cNvPr id="40" name="Straight Connector 39">
            <a:extLst>
              <a:ext uri="{FF2B5EF4-FFF2-40B4-BE49-F238E27FC236}">
                <a16:creationId xmlns:a16="http://schemas.microsoft.com/office/drawing/2014/main" id="{7BD0A120-B9FD-4A78-ADD9-4DCB186B3FF0}"/>
              </a:ext>
            </a:extLst>
          </p:cNvPr>
          <p:cNvCxnSpPr>
            <a:cxnSpLocks/>
          </p:cNvCxnSpPr>
          <p:nvPr/>
        </p:nvCxnSpPr>
        <p:spPr>
          <a:xfrm flipH="1">
            <a:off x="3546899" y="3274702"/>
            <a:ext cx="64599" cy="72502"/>
          </a:xfrm>
          <a:prstGeom prst="line">
            <a:avLst/>
          </a:prstGeom>
          <a:noFill/>
          <a:ln w="19050" cap="flat" cmpd="sng" algn="ctr">
            <a:solidFill>
              <a:srgbClr val="FFC000"/>
            </a:solidFill>
            <a:prstDash val="solid"/>
            <a:miter lim="800000"/>
          </a:ln>
          <a:effectLst/>
        </p:spPr>
      </p:cxnSp>
      <p:cxnSp>
        <p:nvCxnSpPr>
          <p:cNvPr id="41" name="Straight Connector 40">
            <a:extLst>
              <a:ext uri="{FF2B5EF4-FFF2-40B4-BE49-F238E27FC236}">
                <a16:creationId xmlns:a16="http://schemas.microsoft.com/office/drawing/2014/main" id="{D862384A-07F7-4316-8C4E-E6EAFD9EE8C8}"/>
              </a:ext>
            </a:extLst>
          </p:cNvPr>
          <p:cNvCxnSpPr>
            <a:cxnSpLocks/>
          </p:cNvCxnSpPr>
          <p:nvPr/>
        </p:nvCxnSpPr>
        <p:spPr>
          <a:xfrm flipH="1">
            <a:off x="3656704" y="3305263"/>
            <a:ext cx="3064" cy="97898"/>
          </a:xfrm>
          <a:prstGeom prst="line">
            <a:avLst/>
          </a:prstGeom>
          <a:noFill/>
          <a:ln w="19050" cap="flat" cmpd="sng" algn="ctr">
            <a:solidFill>
              <a:srgbClr val="FFC000"/>
            </a:solidFill>
            <a:prstDash val="solid"/>
            <a:miter lim="800000"/>
          </a:ln>
          <a:effectLst/>
        </p:spPr>
      </p:cxnSp>
      <p:cxnSp>
        <p:nvCxnSpPr>
          <p:cNvPr id="42" name="Straight Connector 41">
            <a:extLst>
              <a:ext uri="{FF2B5EF4-FFF2-40B4-BE49-F238E27FC236}">
                <a16:creationId xmlns:a16="http://schemas.microsoft.com/office/drawing/2014/main" id="{16C8B078-D1D4-47C6-A5F0-D60061D64963}"/>
              </a:ext>
            </a:extLst>
          </p:cNvPr>
          <p:cNvCxnSpPr>
            <a:cxnSpLocks/>
          </p:cNvCxnSpPr>
          <p:nvPr/>
        </p:nvCxnSpPr>
        <p:spPr>
          <a:xfrm>
            <a:off x="3666266" y="3024004"/>
            <a:ext cx="0" cy="102456"/>
          </a:xfrm>
          <a:prstGeom prst="line">
            <a:avLst/>
          </a:prstGeom>
          <a:noFill/>
          <a:ln w="19050" cap="flat" cmpd="sng" algn="ctr">
            <a:solidFill>
              <a:srgbClr val="FFC000"/>
            </a:solidFill>
            <a:prstDash val="solid"/>
            <a:miter lim="800000"/>
          </a:ln>
          <a:effectLst/>
        </p:spPr>
      </p:cxnSp>
      <p:cxnSp>
        <p:nvCxnSpPr>
          <p:cNvPr id="43" name="Straight Connector 42">
            <a:extLst>
              <a:ext uri="{FF2B5EF4-FFF2-40B4-BE49-F238E27FC236}">
                <a16:creationId xmlns:a16="http://schemas.microsoft.com/office/drawing/2014/main" id="{18E998B7-1DAF-42FB-8BCE-08DCB18655B9}"/>
              </a:ext>
            </a:extLst>
          </p:cNvPr>
          <p:cNvCxnSpPr>
            <a:cxnSpLocks/>
          </p:cNvCxnSpPr>
          <p:nvPr/>
        </p:nvCxnSpPr>
        <p:spPr>
          <a:xfrm flipH="1">
            <a:off x="3757655" y="3213046"/>
            <a:ext cx="72113" cy="537"/>
          </a:xfrm>
          <a:prstGeom prst="line">
            <a:avLst/>
          </a:prstGeom>
          <a:noFill/>
          <a:ln w="19050" cap="flat" cmpd="sng" algn="ctr">
            <a:solidFill>
              <a:srgbClr val="FFC000"/>
            </a:solidFill>
            <a:prstDash val="solid"/>
            <a:miter lim="800000"/>
          </a:ln>
          <a:effectLst/>
        </p:spPr>
      </p:cxnSp>
      <p:cxnSp>
        <p:nvCxnSpPr>
          <p:cNvPr id="44" name="Straight Connector 43">
            <a:extLst>
              <a:ext uri="{FF2B5EF4-FFF2-40B4-BE49-F238E27FC236}">
                <a16:creationId xmlns:a16="http://schemas.microsoft.com/office/drawing/2014/main" id="{F56736CE-7915-449F-9E35-11844D98C498}"/>
              </a:ext>
            </a:extLst>
          </p:cNvPr>
          <p:cNvCxnSpPr>
            <a:cxnSpLocks/>
          </p:cNvCxnSpPr>
          <p:nvPr/>
        </p:nvCxnSpPr>
        <p:spPr>
          <a:xfrm flipH="1">
            <a:off x="3515330" y="3213583"/>
            <a:ext cx="56232" cy="0"/>
          </a:xfrm>
          <a:prstGeom prst="line">
            <a:avLst/>
          </a:prstGeom>
          <a:noFill/>
          <a:ln w="19050" cap="flat" cmpd="sng" algn="ctr">
            <a:solidFill>
              <a:srgbClr val="FFC000"/>
            </a:solidFill>
            <a:prstDash val="solid"/>
            <a:miter lim="800000"/>
          </a:ln>
          <a:effectLst/>
        </p:spPr>
      </p:cxnSp>
      <p:sp>
        <p:nvSpPr>
          <p:cNvPr id="36" name="Oval 35">
            <a:extLst>
              <a:ext uri="{FF2B5EF4-FFF2-40B4-BE49-F238E27FC236}">
                <a16:creationId xmlns:a16="http://schemas.microsoft.com/office/drawing/2014/main" id="{D188D09B-9DE9-4A54-A280-F6C823951628}"/>
              </a:ext>
            </a:extLst>
          </p:cNvPr>
          <p:cNvSpPr/>
          <p:nvPr/>
        </p:nvSpPr>
        <p:spPr>
          <a:xfrm>
            <a:off x="3571562" y="3121902"/>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4E170BE4-1A88-4550-9288-5A51475A698B}"/>
              </a:ext>
            </a:extLst>
          </p:cNvPr>
          <p:cNvCxnSpPr>
            <a:cxnSpLocks/>
          </p:cNvCxnSpPr>
          <p:nvPr/>
        </p:nvCxnSpPr>
        <p:spPr>
          <a:xfrm>
            <a:off x="3839242" y="4209529"/>
            <a:ext cx="541325" cy="0"/>
          </a:xfrm>
          <a:prstGeom prst="line">
            <a:avLst/>
          </a:prstGeom>
          <a:noFill/>
          <a:ln w="25400" cap="flat" cmpd="sng" algn="ctr">
            <a:solidFill>
              <a:sysClr val="windowText" lastClr="000000"/>
            </a:solidFill>
            <a:prstDash val="solid"/>
            <a:miter lim="800000"/>
          </a:ln>
          <a:effectLst/>
        </p:spPr>
      </p:cxnSp>
      <p:cxnSp>
        <p:nvCxnSpPr>
          <p:cNvPr id="8" name="Straight Connector 7">
            <a:extLst>
              <a:ext uri="{FF2B5EF4-FFF2-40B4-BE49-F238E27FC236}">
                <a16:creationId xmlns:a16="http://schemas.microsoft.com/office/drawing/2014/main" id="{ECBEDBC8-A790-4E16-B27A-AA255604E3CE}"/>
              </a:ext>
            </a:extLst>
          </p:cNvPr>
          <p:cNvCxnSpPr>
            <a:cxnSpLocks/>
          </p:cNvCxnSpPr>
          <p:nvPr/>
        </p:nvCxnSpPr>
        <p:spPr>
          <a:xfrm>
            <a:off x="3829768" y="2768020"/>
            <a:ext cx="541325" cy="0"/>
          </a:xfrm>
          <a:prstGeom prst="line">
            <a:avLst/>
          </a:prstGeom>
          <a:noFill/>
          <a:ln w="25400" cap="flat" cmpd="sng" algn="ctr">
            <a:solidFill>
              <a:sysClr val="windowText" lastClr="000000"/>
            </a:solidFill>
            <a:prstDash val="solid"/>
            <a:miter lim="800000"/>
          </a:ln>
          <a:effectLst/>
        </p:spPr>
      </p:cxnSp>
      <p:pic>
        <p:nvPicPr>
          <p:cNvPr id="9" name="Graphic 8">
            <a:extLst>
              <a:ext uri="{FF2B5EF4-FFF2-40B4-BE49-F238E27FC236}">
                <a16:creationId xmlns:a16="http://schemas.microsoft.com/office/drawing/2014/main" id="{347174AF-7601-46E3-8C18-1E6BAA5B360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71117" y="2595236"/>
            <a:ext cx="353616" cy="353616"/>
          </a:xfrm>
          <a:prstGeom prst="rect">
            <a:avLst/>
          </a:prstGeom>
        </p:spPr>
      </p:pic>
      <p:grpSp>
        <p:nvGrpSpPr>
          <p:cNvPr id="10" name="Group 9">
            <a:extLst>
              <a:ext uri="{FF2B5EF4-FFF2-40B4-BE49-F238E27FC236}">
                <a16:creationId xmlns:a16="http://schemas.microsoft.com/office/drawing/2014/main" id="{78BB3CAA-2A28-4AFD-9523-53F415E45BEC}"/>
              </a:ext>
            </a:extLst>
          </p:cNvPr>
          <p:cNvGrpSpPr/>
          <p:nvPr/>
        </p:nvGrpSpPr>
        <p:grpSpPr>
          <a:xfrm>
            <a:off x="3515330" y="2581873"/>
            <a:ext cx="314438" cy="379157"/>
            <a:chOff x="1046977" y="6189792"/>
            <a:chExt cx="314438" cy="379157"/>
          </a:xfrm>
        </p:grpSpPr>
        <p:grpSp>
          <p:nvGrpSpPr>
            <p:cNvPr id="22" name="Group 21">
              <a:extLst>
                <a:ext uri="{FF2B5EF4-FFF2-40B4-BE49-F238E27FC236}">
                  <a16:creationId xmlns:a16="http://schemas.microsoft.com/office/drawing/2014/main" id="{30DBCA37-DDD4-4B35-AF90-1379708DE41C}"/>
                </a:ext>
              </a:extLst>
            </p:cNvPr>
            <p:cNvGrpSpPr/>
            <p:nvPr/>
          </p:nvGrpSpPr>
          <p:grpSpPr>
            <a:xfrm>
              <a:off x="1046977" y="6189792"/>
              <a:ext cx="314438" cy="379157"/>
              <a:chOff x="1046977" y="6189792"/>
              <a:chExt cx="314438" cy="379157"/>
            </a:xfrm>
          </p:grpSpPr>
          <p:cxnSp>
            <p:nvCxnSpPr>
              <p:cNvPr id="24" name="Straight Connector 23">
                <a:extLst>
                  <a:ext uri="{FF2B5EF4-FFF2-40B4-BE49-F238E27FC236}">
                    <a16:creationId xmlns:a16="http://schemas.microsoft.com/office/drawing/2014/main" id="{A2BEF7A1-84C3-492F-8FAA-AAA7720EF13B}"/>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25" name="Straight Connector 24">
                <a:extLst>
                  <a:ext uri="{FF2B5EF4-FFF2-40B4-BE49-F238E27FC236}">
                    <a16:creationId xmlns:a16="http://schemas.microsoft.com/office/drawing/2014/main" id="{DDC2418E-9F8A-4556-B9F9-BD35BFEEDE37}"/>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26" name="Straight Connector 25">
                <a:extLst>
                  <a:ext uri="{FF2B5EF4-FFF2-40B4-BE49-F238E27FC236}">
                    <a16:creationId xmlns:a16="http://schemas.microsoft.com/office/drawing/2014/main" id="{A7CBCD7D-2C27-4450-8421-BB88147C0CB3}"/>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27" name="Straight Connector 26">
                <a:extLst>
                  <a:ext uri="{FF2B5EF4-FFF2-40B4-BE49-F238E27FC236}">
                    <a16:creationId xmlns:a16="http://schemas.microsoft.com/office/drawing/2014/main" id="{817E35C2-0DE0-41ED-9D50-FB1699DC9184}"/>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28" name="Straight Connector 27">
                <a:extLst>
                  <a:ext uri="{FF2B5EF4-FFF2-40B4-BE49-F238E27FC236}">
                    <a16:creationId xmlns:a16="http://schemas.microsoft.com/office/drawing/2014/main" id="{970CF787-B710-4EC0-A31C-5227100A27CD}"/>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29" name="Straight Connector 28">
                <a:extLst>
                  <a:ext uri="{FF2B5EF4-FFF2-40B4-BE49-F238E27FC236}">
                    <a16:creationId xmlns:a16="http://schemas.microsoft.com/office/drawing/2014/main" id="{E58E49E0-3366-4491-B430-B72E5D123157}"/>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30" name="Straight Connector 29">
                <a:extLst>
                  <a:ext uri="{FF2B5EF4-FFF2-40B4-BE49-F238E27FC236}">
                    <a16:creationId xmlns:a16="http://schemas.microsoft.com/office/drawing/2014/main" id="{C7E745AC-67CB-4F9C-8211-B8BEC9B95739}"/>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31" name="Straight Connector 30">
                <a:extLst>
                  <a:ext uri="{FF2B5EF4-FFF2-40B4-BE49-F238E27FC236}">
                    <a16:creationId xmlns:a16="http://schemas.microsoft.com/office/drawing/2014/main" id="{E33E6CE9-FD5B-4021-A2D0-19D6283F76CA}"/>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23" name="Oval 22">
              <a:extLst>
                <a:ext uri="{FF2B5EF4-FFF2-40B4-BE49-F238E27FC236}">
                  <a16:creationId xmlns:a16="http://schemas.microsoft.com/office/drawing/2014/main" id="{472F2E51-3B32-4F05-A5DF-ACD68D462065}"/>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11" name="Group 10">
            <a:extLst>
              <a:ext uri="{FF2B5EF4-FFF2-40B4-BE49-F238E27FC236}">
                <a16:creationId xmlns:a16="http://schemas.microsoft.com/office/drawing/2014/main" id="{C5EF7914-D013-444F-8CC1-5A2AC3CC9AC0}"/>
              </a:ext>
            </a:extLst>
          </p:cNvPr>
          <p:cNvGrpSpPr/>
          <p:nvPr/>
        </p:nvGrpSpPr>
        <p:grpSpPr>
          <a:xfrm>
            <a:off x="3520985" y="4022353"/>
            <a:ext cx="314438" cy="379157"/>
            <a:chOff x="1046977" y="6189792"/>
            <a:chExt cx="314438" cy="379157"/>
          </a:xfrm>
        </p:grpSpPr>
        <p:grpSp>
          <p:nvGrpSpPr>
            <p:cNvPr id="12" name="Group 11">
              <a:extLst>
                <a:ext uri="{FF2B5EF4-FFF2-40B4-BE49-F238E27FC236}">
                  <a16:creationId xmlns:a16="http://schemas.microsoft.com/office/drawing/2014/main" id="{3E3DBF93-F3C2-4CA8-A8FB-FD988D748B25}"/>
                </a:ext>
              </a:extLst>
            </p:cNvPr>
            <p:cNvGrpSpPr/>
            <p:nvPr/>
          </p:nvGrpSpPr>
          <p:grpSpPr>
            <a:xfrm>
              <a:off x="1046977" y="6189792"/>
              <a:ext cx="314438" cy="379157"/>
              <a:chOff x="1046977" y="6189792"/>
              <a:chExt cx="314438" cy="379157"/>
            </a:xfrm>
          </p:grpSpPr>
          <p:cxnSp>
            <p:nvCxnSpPr>
              <p:cNvPr id="14" name="Straight Connector 13">
                <a:extLst>
                  <a:ext uri="{FF2B5EF4-FFF2-40B4-BE49-F238E27FC236}">
                    <a16:creationId xmlns:a16="http://schemas.microsoft.com/office/drawing/2014/main" id="{4A5E96B8-A952-4068-9682-4605A2781551}"/>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15" name="Straight Connector 14">
                <a:extLst>
                  <a:ext uri="{FF2B5EF4-FFF2-40B4-BE49-F238E27FC236}">
                    <a16:creationId xmlns:a16="http://schemas.microsoft.com/office/drawing/2014/main" id="{B67F8F0D-FC63-4010-A68F-8BBC729B3051}"/>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16" name="Straight Connector 15">
                <a:extLst>
                  <a:ext uri="{FF2B5EF4-FFF2-40B4-BE49-F238E27FC236}">
                    <a16:creationId xmlns:a16="http://schemas.microsoft.com/office/drawing/2014/main" id="{B44D53B0-919C-4BEB-8939-1CB0B0FA9637}"/>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17" name="Straight Connector 16">
                <a:extLst>
                  <a:ext uri="{FF2B5EF4-FFF2-40B4-BE49-F238E27FC236}">
                    <a16:creationId xmlns:a16="http://schemas.microsoft.com/office/drawing/2014/main" id="{8D677410-025D-4763-9B0B-140D2819BEED}"/>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18" name="Straight Connector 17">
                <a:extLst>
                  <a:ext uri="{FF2B5EF4-FFF2-40B4-BE49-F238E27FC236}">
                    <a16:creationId xmlns:a16="http://schemas.microsoft.com/office/drawing/2014/main" id="{BE8EF69D-765E-49EC-84D1-8FDC8204FB59}"/>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19" name="Straight Connector 18">
                <a:extLst>
                  <a:ext uri="{FF2B5EF4-FFF2-40B4-BE49-F238E27FC236}">
                    <a16:creationId xmlns:a16="http://schemas.microsoft.com/office/drawing/2014/main" id="{0C2B5749-A80D-4ED6-BC4C-A1EAA65EA70B}"/>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20" name="Straight Connector 19">
                <a:extLst>
                  <a:ext uri="{FF2B5EF4-FFF2-40B4-BE49-F238E27FC236}">
                    <a16:creationId xmlns:a16="http://schemas.microsoft.com/office/drawing/2014/main" id="{0901DD9A-CEE5-48FB-B241-6E10042BD70A}"/>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21" name="Straight Connector 20">
                <a:extLst>
                  <a:ext uri="{FF2B5EF4-FFF2-40B4-BE49-F238E27FC236}">
                    <a16:creationId xmlns:a16="http://schemas.microsoft.com/office/drawing/2014/main" id="{AD6F68AD-FFA7-443E-B192-B67664A69E3B}"/>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13" name="Oval 12">
              <a:extLst>
                <a:ext uri="{FF2B5EF4-FFF2-40B4-BE49-F238E27FC236}">
                  <a16:creationId xmlns:a16="http://schemas.microsoft.com/office/drawing/2014/main" id="{B2B3BC24-848E-4E8D-9779-D786FA7D0E1F}"/>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cxnSp>
        <p:nvCxnSpPr>
          <p:cNvPr id="62" name="Straight Connector 61">
            <a:extLst>
              <a:ext uri="{FF2B5EF4-FFF2-40B4-BE49-F238E27FC236}">
                <a16:creationId xmlns:a16="http://schemas.microsoft.com/office/drawing/2014/main" id="{3F5E6B3B-F9DE-4988-96A4-213C7674C97A}"/>
              </a:ext>
            </a:extLst>
          </p:cNvPr>
          <p:cNvCxnSpPr>
            <a:cxnSpLocks/>
          </p:cNvCxnSpPr>
          <p:nvPr/>
        </p:nvCxnSpPr>
        <p:spPr>
          <a:xfrm>
            <a:off x="4932085" y="3305263"/>
            <a:ext cx="0" cy="841841"/>
          </a:xfrm>
          <a:prstGeom prst="line">
            <a:avLst/>
          </a:prstGeom>
          <a:noFill/>
          <a:ln w="25400" cap="flat" cmpd="sng" algn="ctr">
            <a:solidFill>
              <a:sysClr val="windowText" lastClr="000000"/>
            </a:solidFill>
            <a:prstDash val="sysDash"/>
            <a:miter lim="800000"/>
          </a:ln>
          <a:effectLst/>
        </p:spPr>
      </p:cxnSp>
      <p:sp>
        <p:nvSpPr>
          <p:cNvPr id="66" name="Freeform: Shape 65">
            <a:extLst>
              <a:ext uri="{FF2B5EF4-FFF2-40B4-BE49-F238E27FC236}">
                <a16:creationId xmlns:a16="http://schemas.microsoft.com/office/drawing/2014/main" id="{27E36EDE-718C-4084-A2FD-1230EC860745}"/>
              </a:ext>
            </a:extLst>
          </p:cNvPr>
          <p:cNvSpPr/>
          <p:nvPr/>
        </p:nvSpPr>
        <p:spPr>
          <a:xfrm>
            <a:off x="6113442" y="2864197"/>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sp>
        <p:nvSpPr>
          <p:cNvPr id="71" name="Freeform: Shape 70">
            <a:extLst>
              <a:ext uri="{FF2B5EF4-FFF2-40B4-BE49-F238E27FC236}">
                <a16:creationId xmlns:a16="http://schemas.microsoft.com/office/drawing/2014/main" id="{9F292815-DBB2-4500-AF5F-06EFB27E9DE2}"/>
              </a:ext>
            </a:extLst>
          </p:cNvPr>
          <p:cNvSpPr/>
          <p:nvPr/>
        </p:nvSpPr>
        <p:spPr>
          <a:xfrm>
            <a:off x="6265842" y="2853639"/>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cxnSp>
        <p:nvCxnSpPr>
          <p:cNvPr id="72" name="Straight Connector 71">
            <a:extLst>
              <a:ext uri="{FF2B5EF4-FFF2-40B4-BE49-F238E27FC236}">
                <a16:creationId xmlns:a16="http://schemas.microsoft.com/office/drawing/2014/main" id="{02FF4610-547B-4F6C-AC9C-BAE900D77E4F}"/>
              </a:ext>
            </a:extLst>
          </p:cNvPr>
          <p:cNvCxnSpPr>
            <a:cxnSpLocks/>
          </p:cNvCxnSpPr>
          <p:nvPr/>
        </p:nvCxnSpPr>
        <p:spPr>
          <a:xfrm>
            <a:off x="6595872" y="3014539"/>
            <a:ext cx="475685" cy="6354"/>
          </a:xfrm>
          <a:prstGeom prst="line">
            <a:avLst/>
          </a:prstGeom>
          <a:noFill/>
          <a:ln w="25400" cap="flat" cmpd="sng" algn="ctr">
            <a:solidFill>
              <a:sysClr val="windowText" lastClr="000000"/>
            </a:solidFill>
            <a:prstDash val="solid"/>
            <a:miter lim="800000"/>
          </a:ln>
          <a:effectLst/>
        </p:spPr>
      </p:cxnSp>
      <p:cxnSp>
        <p:nvCxnSpPr>
          <p:cNvPr id="73" name="Straight Connector 72">
            <a:extLst>
              <a:ext uri="{FF2B5EF4-FFF2-40B4-BE49-F238E27FC236}">
                <a16:creationId xmlns:a16="http://schemas.microsoft.com/office/drawing/2014/main" id="{63092D13-50DD-4967-BA84-3649CC70200A}"/>
              </a:ext>
            </a:extLst>
          </p:cNvPr>
          <p:cNvCxnSpPr>
            <a:cxnSpLocks/>
          </p:cNvCxnSpPr>
          <p:nvPr/>
        </p:nvCxnSpPr>
        <p:spPr>
          <a:xfrm>
            <a:off x="6848447" y="2595236"/>
            <a:ext cx="0" cy="751967"/>
          </a:xfrm>
          <a:prstGeom prst="line">
            <a:avLst/>
          </a:prstGeom>
          <a:noFill/>
          <a:ln w="25400" cap="flat" cmpd="sng" algn="ctr">
            <a:solidFill>
              <a:sysClr val="windowText" lastClr="000000"/>
            </a:solidFill>
            <a:prstDash val="solid"/>
            <a:miter lim="800000"/>
          </a:ln>
          <a:effectLst/>
        </p:spPr>
      </p:cxnSp>
      <p:sp>
        <p:nvSpPr>
          <p:cNvPr id="74" name="Content Placeholder 2">
            <a:extLst>
              <a:ext uri="{FF2B5EF4-FFF2-40B4-BE49-F238E27FC236}">
                <a16:creationId xmlns:a16="http://schemas.microsoft.com/office/drawing/2014/main" id="{ACF00F04-23FB-40FD-9DCD-AD0B6F658087}"/>
              </a:ext>
            </a:extLst>
          </p:cNvPr>
          <p:cNvSpPr txBox="1">
            <a:spLocks/>
          </p:cNvSpPr>
          <p:nvPr/>
        </p:nvSpPr>
        <p:spPr>
          <a:xfrm>
            <a:off x="7399311" y="2550898"/>
            <a:ext cx="2491739" cy="2099181"/>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tx1"/>
                </a:solidFill>
              </a:rPr>
              <a:t>40.00 MW</a:t>
            </a:r>
          </a:p>
          <a:p>
            <a:r>
              <a:rPr lang="en-GB" b="0" dirty="0">
                <a:solidFill>
                  <a:schemeClr val="tx1"/>
                </a:solidFill>
              </a:rPr>
              <a:t>Connection Point</a:t>
            </a:r>
          </a:p>
          <a:p>
            <a:r>
              <a:rPr lang="en-GB" b="0" dirty="0">
                <a:solidFill>
                  <a:schemeClr val="tx1"/>
                </a:solidFill>
              </a:rPr>
              <a:t>0.98 pf</a:t>
            </a:r>
          </a:p>
          <a:p>
            <a:r>
              <a:rPr lang="en-GB" b="0" dirty="0">
                <a:solidFill>
                  <a:schemeClr val="tx1"/>
                </a:solidFill>
              </a:rPr>
              <a:t>Required reactive power 8.11 MVAr</a:t>
            </a:r>
          </a:p>
          <a:p>
            <a:r>
              <a:rPr lang="en-GB" b="0" dirty="0">
                <a:solidFill>
                  <a:schemeClr val="tx1"/>
                </a:solidFill>
              </a:rPr>
              <a:t>40.81 MVA</a:t>
            </a:r>
          </a:p>
          <a:p>
            <a:endParaRPr lang="en-GB" dirty="0"/>
          </a:p>
        </p:txBody>
      </p:sp>
      <p:sp>
        <p:nvSpPr>
          <p:cNvPr id="77" name="Content Placeholder 2">
            <a:extLst>
              <a:ext uri="{FF2B5EF4-FFF2-40B4-BE49-F238E27FC236}">
                <a16:creationId xmlns:a16="http://schemas.microsoft.com/office/drawing/2014/main" id="{32F41335-432A-4043-A86A-CC084276780B}"/>
              </a:ext>
            </a:extLst>
          </p:cNvPr>
          <p:cNvSpPr txBox="1">
            <a:spLocks/>
          </p:cNvSpPr>
          <p:nvPr/>
        </p:nvSpPr>
        <p:spPr>
          <a:xfrm>
            <a:off x="816416" y="2651439"/>
            <a:ext cx="2491739" cy="2698227"/>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0" dirty="0">
                <a:solidFill>
                  <a:schemeClr val="tx1"/>
                </a:solidFill>
              </a:rPr>
              <a:t>Assume 5% loss in MVAr in cables and across transformer</a:t>
            </a:r>
          </a:p>
          <a:p>
            <a:r>
              <a:rPr lang="en-GB" dirty="0">
                <a:solidFill>
                  <a:schemeClr val="tx1"/>
                </a:solidFill>
              </a:rPr>
              <a:t>40.00 MW</a:t>
            </a:r>
          </a:p>
          <a:p>
            <a:r>
              <a:rPr lang="en-GB" b="0" dirty="0">
                <a:solidFill>
                  <a:schemeClr val="tx1"/>
                </a:solidFill>
              </a:rPr>
              <a:t>8.53 MVAr</a:t>
            </a:r>
          </a:p>
          <a:p>
            <a:r>
              <a:rPr lang="en-GB" b="0" dirty="0">
                <a:solidFill>
                  <a:schemeClr val="tx1"/>
                </a:solidFill>
              </a:rPr>
              <a:t>40.90 MVA</a:t>
            </a:r>
          </a:p>
          <a:p>
            <a:r>
              <a:rPr lang="en-GB" b="0" dirty="0">
                <a:solidFill>
                  <a:schemeClr val="tx1"/>
                </a:solidFill>
              </a:rPr>
              <a:t>0.978 pf</a:t>
            </a:r>
          </a:p>
          <a:p>
            <a:endParaRPr lang="en-GB" b="0" dirty="0">
              <a:solidFill>
                <a:schemeClr val="tx1"/>
              </a:solidFill>
            </a:endParaRPr>
          </a:p>
          <a:p>
            <a:endParaRPr lang="en-GB" b="0" dirty="0">
              <a:solidFill>
                <a:schemeClr val="tx1"/>
              </a:solidFill>
            </a:endParaRPr>
          </a:p>
          <a:p>
            <a:endParaRPr lang="en-GB" dirty="0"/>
          </a:p>
        </p:txBody>
      </p:sp>
      <p:sp>
        <p:nvSpPr>
          <p:cNvPr id="80" name="Content Placeholder 2">
            <a:extLst>
              <a:ext uri="{FF2B5EF4-FFF2-40B4-BE49-F238E27FC236}">
                <a16:creationId xmlns:a16="http://schemas.microsoft.com/office/drawing/2014/main" id="{253A6F2A-1D6C-43B0-B934-824855093CC9}"/>
              </a:ext>
            </a:extLst>
          </p:cNvPr>
          <p:cNvSpPr txBox="1">
            <a:spLocks/>
          </p:cNvSpPr>
          <p:nvPr/>
        </p:nvSpPr>
        <p:spPr>
          <a:xfrm>
            <a:off x="7416704" y="4957785"/>
            <a:ext cx="3823873" cy="404085"/>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Registered Capacity is 38.77 MW</a:t>
            </a:r>
          </a:p>
          <a:p>
            <a:r>
              <a:rPr lang="en-GB" sz="1400" b="0" dirty="0">
                <a:solidFill>
                  <a:schemeClr val="tx1"/>
                </a:solidFill>
              </a:rPr>
              <a:t>Need to have  42.33 MVA of inverter capacity for compliance with the ±0.95 pf requirement.</a:t>
            </a:r>
          </a:p>
          <a:p>
            <a:endParaRPr lang="en-GB" dirty="0"/>
          </a:p>
          <a:p>
            <a:endParaRPr lang="en-GB" b="0" dirty="0">
              <a:solidFill>
                <a:schemeClr val="tx1"/>
              </a:solidFill>
            </a:endParaRPr>
          </a:p>
          <a:p>
            <a:endParaRPr lang="en-GB" b="0" dirty="0">
              <a:solidFill>
                <a:schemeClr val="tx1"/>
              </a:solidFill>
            </a:endParaRPr>
          </a:p>
          <a:p>
            <a:endParaRPr lang="en-GB" dirty="0"/>
          </a:p>
        </p:txBody>
      </p:sp>
      <p:sp>
        <p:nvSpPr>
          <p:cNvPr id="61" name="TextBox 60">
            <a:extLst>
              <a:ext uri="{FF2B5EF4-FFF2-40B4-BE49-F238E27FC236}">
                <a16:creationId xmlns:a16="http://schemas.microsoft.com/office/drawing/2014/main" id="{A4D1D6D1-3190-4E79-8AE5-C89A76590A42}"/>
              </a:ext>
            </a:extLst>
          </p:cNvPr>
          <p:cNvSpPr txBox="1"/>
          <p:nvPr/>
        </p:nvSpPr>
        <p:spPr>
          <a:xfrm>
            <a:off x="6848447" y="2781891"/>
            <a:ext cx="675185" cy="213585"/>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788" b="1" i="0" u="none" strike="noStrike" kern="0" cap="none" spc="0" normalizeH="0" baseline="0" noProof="0" dirty="0">
                <a:ln>
                  <a:noFill/>
                </a:ln>
                <a:solidFill>
                  <a:prstClr val="black"/>
                </a:solidFill>
                <a:effectLst/>
                <a:uLnTx/>
                <a:uFillTx/>
                <a:cs typeface="Arial" panose="020B0604020202020204" pitchFamily="34" charset="0"/>
              </a:rPr>
              <a:t>132 kV CP</a:t>
            </a:r>
          </a:p>
        </p:txBody>
      </p:sp>
    </p:spTree>
    <p:extLst>
      <p:ext uri="{BB962C8B-B14F-4D97-AF65-F5344CB8AC3E}">
        <p14:creationId xmlns:p14="http://schemas.microsoft.com/office/powerpoint/2010/main" val="35267498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7B9FD-7759-4D4B-A39A-12C7C4CE4EC9}"/>
              </a:ext>
            </a:extLst>
          </p:cNvPr>
          <p:cNvSpPr>
            <a:spLocks noGrp="1"/>
          </p:cNvSpPr>
          <p:nvPr>
            <p:ph type="title"/>
          </p:nvPr>
        </p:nvSpPr>
        <p:spPr/>
        <p:txBody>
          <a:bodyPr/>
          <a:lstStyle/>
          <a:p>
            <a:r>
              <a:rPr lang="en-GB" dirty="0"/>
              <a:t>Representation on circle diagram (for the connection point)</a:t>
            </a:r>
          </a:p>
        </p:txBody>
      </p:sp>
      <p:sp>
        <p:nvSpPr>
          <p:cNvPr id="4" name="Slide Number Placeholder 3">
            <a:extLst>
              <a:ext uri="{FF2B5EF4-FFF2-40B4-BE49-F238E27FC236}">
                <a16:creationId xmlns:a16="http://schemas.microsoft.com/office/drawing/2014/main" id="{15A57135-94A3-482E-B113-EE4E13D1CB02}"/>
              </a:ext>
            </a:extLst>
          </p:cNvPr>
          <p:cNvSpPr>
            <a:spLocks noGrp="1"/>
          </p:cNvSpPr>
          <p:nvPr>
            <p:ph type="sldNum" sz="quarter" idx="12"/>
          </p:nvPr>
        </p:nvSpPr>
        <p:spPr/>
        <p:txBody>
          <a:bodyPr/>
          <a:lstStyle/>
          <a:p>
            <a:fld id="{98FF217E-B86F-EA42-9607-BE163228A213}" type="slidenum">
              <a:rPr lang="en-GB" smtClean="0"/>
              <a:pPr/>
              <a:t>37</a:t>
            </a:fld>
            <a:endParaRPr lang="en-GB"/>
          </a:p>
        </p:txBody>
      </p:sp>
      <p:sp>
        <p:nvSpPr>
          <p:cNvPr id="5" name="Arc 4">
            <a:extLst>
              <a:ext uri="{FF2B5EF4-FFF2-40B4-BE49-F238E27FC236}">
                <a16:creationId xmlns:a16="http://schemas.microsoft.com/office/drawing/2014/main" id="{B8F7F85D-C84D-4ACD-B08F-8035EEEB2ECC}"/>
              </a:ext>
            </a:extLst>
          </p:cNvPr>
          <p:cNvSpPr/>
          <p:nvPr/>
        </p:nvSpPr>
        <p:spPr>
          <a:xfrm>
            <a:off x="2597436" y="2490859"/>
            <a:ext cx="6503401" cy="6503401"/>
          </a:xfrm>
          <a:prstGeom prst="arc">
            <a:avLst>
              <a:gd name="adj1" fmla="val 10808350"/>
              <a:gd name="adj2" fmla="val 0"/>
            </a:avLst>
          </a:prstGeom>
          <a:ln w="12700">
            <a:prstDash val="sysDash"/>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2D3B733E-2BAB-4A5C-8ED7-1469DAD47BC2}"/>
              </a:ext>
            </a:extLst>
          </p:cNvPr>
          <p:cNvCxnSpPr>
            <a:cxnSpLocks/>
          </p:cNvCxnSpPr>
          <p:nvPr/>
        </p:nvCxnSpPr>
        <p:spPr>
          <a:xfrm flipH="1">
            <a:off x="2370145" y="5730788"/>
            <a:ext cx="7090378" cy="0"/>
          </a:xfrm>
          <a:prstGeom prst="line">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FD691BB-FF89-4CA2-8D9F-A763FC32F51E}"/>
              </a:ext>
            </a:extLst>
          </p:cNvPr>
          <p:cNvCxnSpPr>
            <a:cxnSpLocks/>
          </p:cNvCxnSpPr>
          <p:nvPr/>
        </p:nvCxnSpPr>
        <p:spPr>
          <a:xfrm>
            <a:off x="5842887" y="2040562"/>
            <a:ext cx="0" cy="3894992"/>
          </a:xfrm>
          <a:prstGeom prst="line">
            <a:avLst/>
          </a:prstGeom>
          <a:ln>
            <a:head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054A150-7981-4C75-8A0C-8AFB05FB43D7}"/>
              </a:ext>
            </a:extLst>
          </p:cNvPr>
          <p:cNvCxnSpPr>
            <a:cxnSpLocks/>
          </p:cNvCxnSpPr>
          <p:nvPr/>
        </p:nvCxnSpPr>
        <p:spPr>
          <a:xfrm flipH="1" flipV="1">
            <a:off x="4290646" y="2902208"/>
            <a:ext cx="1552242" cy="2828580"/>
          </a:xfrm>
          <a:prstGeom prst="line">
            <a:avLst/>
          </a:prstGeom>
          <a:ln w="12700">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A561F9-B24A-4FC1-8D7F-5A984D262E9E}"/>
              </a:ext>
            </a:extLst>
          </p:cNvPr>
          <p:cNvCxnSpPr>
            <a:cxnSpLocks/>
          </p:cNvCxnSpPr>
          <p:nvPr/>
        </p:nvCxnSpPr>
        <p:spPr>
          <a:xfrm flipV="1">
            <a:off x="5842887" y="2902208"/>
            <a:ext cx="1562748" cy="2828581"/>
          </a:xfrm>
          <a:prstGeom prst="line">
            <a:avLst/>
          </a:prstGeom>
          <a:ln w="12700">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A7E1F50-A800-40A8-9C62-93717535DE7B}"/>
              </a:ext>
            </a:extLst>
          </p:cNvPr>
          <p:cNvCxnSpPr>
            <a:cxnSpLocks/>
          </p:cNvCxnSpPr>
          <p:nvPr/>
        </p:nvCxnSpPr>
        <p:spPr>
          <a:xfrm>
            <a:off x="3348384" y="2902208"/>
            <a:ext cx="498900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A24D61B-F9AA-43FA-ACB4-31DCCFD56E52}"/>
              </a:ext>
            </a:extLst>
          </p:cNvPr>
          <p:cNvCxnSpPr>
            <a:cxnSpLocks/>
          </p:cNvCxnSpPr>
          <p:nvPr/>
        </p:nvCxnSpPr>
        <p:spPr>
          <a:xfrm flipH="1" flipV="1">
            <a:off x="5330651" y="2523100"/>
            <a:ext cx="512236" cy="3207690"/>
          </a:xfrm>
          <a:prstGeom prst="line">
            <a:avLst/>
          </a:prstGeom>
          <a:ln w="127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1E58424-844B-4D6C-8BC4-B7716CD3F660}"/>
              </a:ext>
            </a:extLst>
          </p:cNvPr>
          <p:cNvCxnSpPr>
            <a:cxnSpLocks/>
          </p:cNvCxnSpPr>
          <p:nvPr/>
        </p:nvCxnSpPr>
        <p:spPr>
          <a:xfrm>
            <a:off x="3348384" y="2523100"/>
            <a:ext cx="498900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A85212A1-18E9-4452-BFC0-548CBA4D5E65}"/>
              </a:ext>
            </a:extLst>
          </p:cNvPr>
          <p:cNvSpPr txBox="1"/>
          <p:nvPr/>
        </p:nvSpPr>
        <p:spPr>
          <a:xfrm>
            <a:off x="8293357" y="2309720"/>
            <a:ext cx="2208661" cy="369332"/>
          </a:xfrm>
          <a:prstGeom prst="rect">
            <a:avLst/>
          </a:prstGeom>
          <a:noFill/>
        </p:spPr>
        <p:txBody>
          <a:bodyPr wrap="square" rtlCol="0">
            <a:spAutoFit/>
          </a:bodyPr>
          <a:lstStyle/>
          <a:p>
            <a:r>
              <a:rPr lang="en-GB" dirty="0"/>
              <a:t>40 MW</a:t>
            </a:r>
          </a:p>
        </p:txBody>
      </p:sp>
      <p:sp>
        <p:nvSpPr>
          <p:cNvPr id="34" name="TextBox 33">
            <a:extLst>
              <a:ext uri="{FF2B5EF4-FFF2-40B4-BE49-F238E27FC236}">
                <a16:creationId xmlns:a16="http://schemas.microsoft.com/office/drawing/2014/main" id="{018A531C-7C48-453E-AAC6-A9F8A39FF340}"/>
              </a:ext>
            </a:extLst>
          </p:cNvPr>
          <p:cNvSpPr txBox="1"/>
          <p:nvPr/>
        </p:nvSpPr>
        <p:spPr>
          <a:xfrm>
            <a:off x="8327569" y="2711293"/>
            <a:ext cx="3506479" cy="369332"/>
          </a:xfrm>
          <a:prstGeom prst="rect">
            <a:avLst/>
          </a:prstGeom>
          <a:noFill/>
        </p:spPr>
        <p:txBody>
          <a:bodyPr wrap="square" rtlCol="0">
            <a:spAutoFit/>
          </a:bodyPr>
          <a:lstStyle/>
          <a:p>
            <a:r>
              <a:rPr lang="en-GB" dirty="0"/>
              <a:t>38.77 MW Registered Capacity</a:t>
            </a:r>
          </a:p>
        </p:txBody>
      </p:sp>
      <p:cxnSp>
        <p:nvCxnSpPr>
          <p:cNvPr id="36" name="Straight Arrow Connector 35">
            <a:extLst>
              <a:ext uri="{FF2B5EF4-FFF2-40B4-BE49-F238E27FC236}">
                <a16:creationId xmlns:a16="http://schemas.microsoft.com/office/drawing/2014/main" id="{56C2E9BD-43E6-4527-B768-640287671432}"/>
              </a:ext>
            </a:extLst>
          </p:cNvPr>
          <p:cNvCxnSpPr>
            <a:cxnSpLocks/>
          </p:cNvCxnSpPr>
          <p:nvPr/>
        </p:nvCxnSpPr>
        <p:spPr>
          <a:xfrm flipV="1">
            <a:off x="8539316" y="3614953"/>
            <a:ext cx="549022" cy="280219"/>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88A717DD-FDAE-41F5-B7D8-68E2EF428C09}"/>
              </a:ext>
            </a:extLst>
          </p:cNvPr>
          <p:cNvSpPr txBox="1"/>
          <p:nvPr/>
        </p:nvSpPr>
        <p:spPr>
          <a:xfrm>
            <a:off x="9033387" y="3404423"/>
            <a:ext cx="3033252" cy="369332"/>
          </a:xfrm>
          <a:prstGeom prst="rect">
            <a:avLst/>
          </a:prstGeom>
          <a:noFill/>
        </p:spPr>
        <p:txBody>
          <a:bodyPr wrap="square" rtlCol="0">
            <a:spAutoFit/>
          </a:bodyPr>
          <a:lstStyle/>
          <a:p>
            <a:r>
              <a:rPr lang="en-GB" dirty="0"/>
              <a:t>40.81 MVA capability locus</a:t>
            </a:r>
          </a:p>
        </p:txBody>
      </p:sp>
      <p:sp>
        <p:nvSpPr>
          <p:cNvPr id="38" name="TextBox 37">
            <a:extLst>
              <a:ext uri="{FF2B5EF4-FFF2-40B4-BE49-F238E27FC236}">
                <a16:creationId xmlns:a16="http://schemas.microsoft.com/office/drawing/2014/main" id="{FC9F97EF-5B0E-4E8E-860C-9DCC46D56E8F}"/>
              </a:ext>
            </a:extLst>
          </p:cNvPr>
          <p:cNvSpPr txBox="1"/>
          <p:nvPr/>
        </p:nvSpPr>
        <p:spPr>
          <a:xfrm>
            <a:off x="458440" y="2095469"/>
            <a:ext cx="3720646" cy="338554"/>
          </a:xfrm>
          <a:prstGeom prst="rect">
            <a:avLst/>
          </a:prstGeom>
          <a:noFill/>
        </p:spPr>
        <p:txBody>
          <a:bodyPr wrap="square" rtlCol="0">
            <a:spAutoFit/>
          </a:bodyPr>
          <a:lstStyle/>
          <a:p>
            <a:r>
              <a:rPr lang="en-GB" sz="1600" dirty="0"/>
              <a:t>At PGM terminals: 40.90MVA, 0.978 pf </a:t>
            </a:r>
          </a:p>
        </p:txBody>
      </p:sp>
      <p:cxnSp>
        <p:nvCxnSpPr>
          <p:cNvPr id="40" name="Straight Arrow Connector 39">
            <a:extLst>
              <a:ext uri="{FF2B5EF4-FFF2-40B4-BE49-F238E27FC236}">
                <a16:creationId xmlns:a16="http://schemas.microsoft.com/office/drawing/2014/main" id="{8F9EFED6-F240-459D-99C2-2EDCE78BBD73}"/>
              </a:ext>
            </a:extLst>
          </p:cNvPr>
          <p:cNvCxnSpPr>
            <a:cxnSpLocks/>
          </p:cNvCxnSpPr>
          <p:nvPr/>
        </p:nvCxnSpPr>
        <p:spPr>
          <a:xfrm>
            <a:off x="4975240" y="1921550"/>
            <a:ext cx="324439" cy="5519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AA06E5D-62F3-4C00-A3E7-71BD96542BB6}"/>
              </a:ext>
            </a:extLst>
          </p:cNvPr>
          <p:cNvSpPr txBox="1"/>
          <p:nvPr/>
        </p:nvSpPr>
        <p:spPr>
          <a:xfrm>
            <a:off x="5054545" y="1756947"/>
            <a:ext cx="1724593" cy="276999"/>
          </a:xfrm>
          <a:prstGeom prst="rect">
            <a:avLst/>
          </a:prstGeom>
          <a:noFill/>
        </p:spPr>
        <p:txBody>
          <a:bodyPr wrap="square" rtlCol="0">
            <a:spAutoFit/>
          </a:bodyPr>
          <a:lstStyle/>
          <a:p>
            <a:pPr algn="ctr"/>
            <a:r>
              <a:rPr lang="en-GB" sz="1200" i="1" dirty="0">
                <a:solidFill>
                  <a:schemeClr val="tx2"/>
                </a:solidFill>
              </a:rPr>
              <a:t>Active power</a:t>
            </a:r>
          </a:p>
        </p:txBody>
      </p:sp>
      <p:sp>
        <p:nvSpPr>
          <p:cNvPr id="45" name="TextBox 44">
            <a:extLst>
              <a:ext uri="{FF2B5EF4-FFF2-40B4-BE49-F238E27FC236}">
                <a16:creationId xmlns:a16="http://schemas.microsoft.com/office/drawing/2014/main" id="{AB4C72BE-A083-48F5-B7B8-6F49B321C819}"/>
              </a:ext>
            </a:extLst>
          </p:cNvPr>
          <p:cNvSpPr txBox="1"/>
          <p:nvPr/>
        </p:nvSpPr>
        <p:spPr>
          <a:xfrm>
            <a:off x="9397864" y="5592288"/>
            <a:ext cx="1842713" cy="276999"/>
          </a:xfrm>
          <a:prstGeom prst="rect">
            <a:avLst/>
          </a:prstGeom>
          <a:noFill/>
        </p:spPr>
        <p:txBody>
          <a:bodyPr wrap="square" rtlCol="0">
            <a:spAutoFit/>
          </a:bodyPr>
          <a:lstStyle/>
          <a:p>
            <a:pPr algn="ctr"/>
            <a:r>
              <a:rPr lang="en-GB" sz="1200" i="1" dirty="0">
                <a:solidFill>
                  <a:schemeClr val="tx2"/>
                </a:solidFill>
              </a:rPr>
              <a:t>Lagging reactive power</a:t>
            </a:r>
          </a:p>
        </p:txBody>
      </p:sp>
      <p:sp>
        <p:nvSpPr>
          <p:cNvPr id="46" name="TextBox 45">
            <a:extLst>
              <a:ext uri="{FF2B5EF4-FFF2-40B4-BE49-F238E27FC236}">
                <a16:creationId xmlns:a16="http://schemas.microsoft.com/office/drawing/2014/main" id="{54FC3A8F-EF2D-4C5A-9933-9A3AA2A418E3}"/>
              </a:ext>
            </a:extLst>
          </p:cNvPr>
          <p:cNvSpPr txBox="1"/>
          <p:nvPr/>
        </p:nvSpPr>
        <p:spPr>
          <a:xfrm>
            <a:off x="549114" y="5580287"/>
            <a:ext cx="1842713" cy="276999"/>
          </a:xfrm>
          <a:prstGeom prst="rect">
            <a:avLst/>
          </a:prstGeom>
          <a:noFill/>
        </p:spPr>
        <p:txBody>
          <a:bodyPr wrap="square" rtlCol="0">
            <a:spAutoFit/>
          </a:bodyPr>
          <a:lstStyle/>
          <a:p>
            <a:pPr algn="ctr"/>
            <a:r>
              <a:rPr lang="en-GB" sz="1200" i="1" dirty="0">
                <a:solidFill>
                  <a:schemeClr val="tx2"/>
                </a:solidFill>
              </a:rPr>
              <a:t>Leading reactive power</a:t>
            </a:r>
          </a:p>
        </p:txBody>
      </p:sp>
      <p:sp>
        <p:nvSpPr>
          <p:cNvPr id="48" name="TextBox 47">
            <a:extLst>
              <a:ext uri="{FF2B5EF4-FFF2-40B4-BE49-F238E27FC236}">
                <a16:creationId xmlns:a16="http://schemas.microsoft.com/office/drawing/2014/main" id="{B007669E-E6AC-4167-AEC3-58483E66C96C}"/>
              </a:ext>
            </a:extLst>
          </p:cNvPr>
          <p:cNvSpPr txBox="1"/>
          <p:nvPr/>
        </p:nvSpPr>
        <p:spPr>
          <a:xfrm>
            <a:off x="4932171" y="3880516"/>
            <a:ext cx="1724593" cy="461665"/>
          </a:xfrm>
          <a:prstGeom prst="rect">
            <a:avLst/>
          </a:prstGeom>
          <a:noFill/>
        </p:spPr>
        <p:txBody>
          <a:bodyPr wrap="square" rtlCol="0">
            <a:spAutoFit/>
          </a:bodyPr>
          <a:lstStyle/>
          <a:p>
            <a:pPr algn="ctr"/>
            <a:r>
              <a:rPr lang="en-GB" sz="1200" i="1" dirty="0">
                <a:solidFill>
                  <a:schemeClr val="tx2"/>
                </a:solidFill>
              </a:rPr>
              <a:t>Reactive range</a:t>
            </a:r>
            <a:br>
              <a:rPr lang="en-GB" sz="1200" i="1" dirty="0">
                <a:solidFill>
                  <a:schemeClr val="tx2"/>
                </a:solidFill>
              </a:rPr>
            </a:br>
            <a:r>
              <a:rPr lang="en-GB" sz="1200" i="1" dirty="0">
                <a:solidFill>
                  <a:schemeClr val="tx2"/>
                </a:solidFill>
              </a:rPr>
              <a:t>± 0.95 pf</a:t>
            </a:r>
          </a:p>
        </p:txBody>
      </p:sp>
      <p:cxnSp>
        <p:nvCxnSpPr>
          <p:cNvPr id="50" name="Straight Arrow Connector 49">
            <a:extLst>
              <a:ext uri="{FF2B5EF4-FFF2-40B4-BE49-F238E27FC236}">
                <a16:creationId xmlns:a16="http://schemas.microsoft.com/office/drawing/2014/main" id="{29C46741-977E-4A7D-A7A4-29650069056A}"/>
              </a:ext>
            </a:extLst>
          </p:cNvPr>
          <p:cNvCxnSpPr>
            <a:cxnSpLocks/>
          </p:cNvCxnSpPr>
          <p:nvPr/>
        </p:nvCxnSpPr>
        <p:spPr>
          <a:xfrm>
            <a:off x="6371303" y="4019015"/>
            <a:ext cx="43507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B6A6B8B7-EA6F-4FA3-9D83-8422A95B3C3C}"/>
              </a:ext>
            </a:extLst>
          </p:cNvPr>
          <p:cNvCxnSpPr/>
          <p:nvPr/>
        </p:nvCxnSpPr>
        <p:spPr>
          <a:xfrm flipH="1">
            <a:off x="4889090" y="4019015"/>
            <a:ext cx="3309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6AEF1E9-DE23-488A-960B-0C9E137AD773}"/>
              </a:ext>
            </a:extLst>
          </p:cNvPr>
          <p:cNvCxnSpPr>
            <a:cxnSpLocks/>
          </p:cNvCxnSpPr>
          <p:nvPr/>
        </p:nvCxnSpPr>
        <p:spPr>
          <a:xfrm flipH="1" flipV="1">
            <a:off x="4897087" y="2588146"/>
            <a:ext cx="964076" cy="313078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8C12658-31BE-4D53-B712-F6B8BB147014}"/>
              </a:ext>
            </a:extLst>
          </p:cNvPr>
          <p:cNvCxnSpPr>
            <a:cxnSpLocks/>
          </p:cNvCxnSpPr>
          <p:nvPr/>
        </p:nvCxnSpPr>
        <p:spPr>
          <a:xfrm flipV="1">
            <a:off x="4884701" y="2532411"/>
            <a:ext cx="451088" cy="60981"/>
          </a:xfrm>
          <a:prstGeom prst="line">
            <a:avLst/>
          </a:prstGeom>
          <a:ln w="12700">
            <a:solidFill>
              <a:schemeClr val="accent6"/>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73A6EEEE-A2BA-48D0-870B-328BFFA10C07}"/>
              </a:ext>
            </a:extLst>
          </p:cNvPr>
          <p:cNvSpPr txBox="1"/>
          <p:nvPr/>
        </p:nvSpPr>
        <p:spPr>
          <a:xfrm>
            <a:off x="1823245" y="1582996"/>
            <a:ext cx="4019643" cy="338554"/>
          </a:xfrm>
          <a:prstGeom prst="rect">
            <a:avLst/>
          </a:prstGeom>
          <a:noFill/>
        </p:spPr>
        <p:txBody>
          <a:bodyPr wrap="square" rtlCol="0">
            <a:spAutoFit/>
          </a:bodyPr>
          <a:lstStyle/>
          <a:p>
            <a:r>
              <a:rPr lang="en-GB" sz="1600" dirty="0"/>
              <a:t>Desired operating point: 40 MW, 0.98 pf</a:t>
            </a:r>
          </a:p>
        </p:txBody>
      </p:sp>
      <p:cxnSp>
        <p:nvCxnSpPr>
          <p:cNvPr id="31" name="Straight Arrow Connector 30">
            <a:extLst>
              <a:ext uri="{FF2B5EF4-FFF2-40B4-BE49-F238E27FC236}">
                <a16:creationId xmlns:a16="http://schemas.microsoft.com/office/drawing/2014/main" id="{8974012C-79EE-4AF9-95D4-48DA12D254B6}"/>
              </a:ext>
            </a:extLst>
          </p:cNvPr>
          <p:cNvCxnSpPr>
            <a:cxnSpLocks/>
          </p:cNvCxnSpPr>
          <p:nvPr/>
        </p:nvCxnSpPr>
        <p:spPr>
          <a:xfrm>
            <a:off x="4026310" y="2286094"/>
            <a:ext cx="843435" cy="3056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3380609-8F59-49D7-986A-7DD32F1D0D3D}"/>
              </a:ext>
            </a:extLst>
          </p:cNvPr>
          <p:cNvCxnSpPr>
            <a:cxnSpLocks/>
          </p:cNvCxnSpPr>
          <p:nvPr/>
        </p:nvCxnSpPr>
        <p:spPr>
          <a:xfrm>
            <a:off x="6795211" y="2281402"/>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D0B5C5C-DFF5-4F4E-8D91-F0D25B61A586}"/>
              </a:ext>
            </a:extLst>
          </p:cNvPr>
          <p:cNvCxnSpPr/>
          <p:nvPr/>
        </p:nvCxnSpPr>
        <p:spPr>
          <a:xfrm>
            <a:off x="6022227" y="2259791"/>
            <a:ext cx="914400" cy="914400"/>
          </a:xfrm>
          <a:prstGeom prst="line">
            <a:avLst/>
          </a:prstGeom>
        </p:spPr>
        <p:style>
          <a:lnRef idx="1">
            <a:schemeClr val="accent1"/>
          </a:lnRef>
          <a:fillRef idx="0">
            <a:schemeClr val="accent1"/>
          </a:fillRef>
          <a:effectRef idx="0">
            <a:schemeClr val="accent1"/>
          </a:effectRef>
          <a:fontRef idx="minor">
            <a:schemeClr val="tx1"/>
          </a:fontRef>
        </p:style>
      </p:cxnSp>
      <p:grpSp>
        <p:nvGrpSpPr>
          <p:cNvPr id="55" name="Group 54">
            <a:extLst>
              <a:ext uri="{FF2B5EF4-FFF2-40B4-BE49-F238E27FC236}">
                <a16:creationId xmlns:a16="http://schemas.microsoft.com/office/drawing/2014/main" id="{CE45A3B3-0F65-45BA-B617-62B49720B930}"/>
              </a:ext>
            </a:extLst>
          </p:cNvPr>
          <p:cNvGrpSpPr/>
          <p:nvPr/>
        </p:nvGrpSpPr>
        <p:grpSpPr>
          <a:xfrm rot="21023405">
            <a:off x="5226626" y="2534722"/>
            <a:ext cx="109383" cy="88589"/>
            <a:chOff x="6795211" y="2192813"/>
            <a:chExt cx="109383" cy="88589"/>
          </a:xfrm>
        </p:grpSpPr>
        <p:cxnSp>
          <p:nvCxnSpPr>
            <p:cNvPr id="42" name="Straight Connector 41">
              <a:extLst>
                <a:ext uri="{FF2B5EF4-FFF2-40B4-BE49-F238E27FC236}">
                  <a16:creationId xmlns:a16="http://schemas.microsoft.com/office/drawing/2014/main" id="{AFD68839-A717-4F0C-9EEA-818C16A1BA3A}"/>
                </a:ext>
              </a:extLst>
            </p:cNvPr>
            <p:cNvCxnSpPr>
              <a:cxnSpLocks/>
            </p:cNvCxnSpPr>
            <p:nvPr/>
          </p:nvCxnSpPr>
          <p:spPr>
            <a:xfrm>
              <a:off x="6795211" y="2281402"/>
              <a:ext cx="109383"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B58CB50-09F7-46D9-BEEA-92A8DE518692}"/>
                </a:ext>
              </a:extLst>
            </p:cNvPr>
            <p:cNvCxnSpPr>
              <a:cxnSpLocks/>
            </p:cNvCxnSpPr>
            <p:nvPr/>
          </p:nvCxnSpPr>
          <p:spPr>
            <a:xfrm flipV="1">
              <a:off x="6795211" y="2192813"/>
              <a:ext cx="0" cy="8858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146023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D5FBD-57AF-495B-886E-619B9A3E8FC9}"/>
              </a:ext>
            </a:extLst>
          </p:cNvPr>
          <p:cNvSpPr>
            <a:spLocks noGrp="1"/>
          </p:cNvSpPr>
          <p:nvPr>
            <p:ph type="title"/>
          </p:nvPr>
        </p:nvSpPr>
        <p:spPr/>
        <p:txBody>
          <a:bodyPr/>
          <a:lstStyle/>
          <a:p>
            <a:r>
              <a:rPr lang="en-GB" dirty="0"/>
              <a:t>Connection Contract for the 40 MW example</a:t>
            </a:r>
          </a:p>
        </p:txBody>
      </p:sp>
      <p:sp>
        <p:nvSpPr>
          <p:cNvPr id="3" name="Content Placeholder 2">
            <a:extLst>
              <a:ext uri="{FF2B5EF4-FFF2-40B4-BE49-F238E27FC236}">
                <a16:creationId xmlns:a16="http://schemas.microsoft.com/office/drawing/2014/main" id="{4692CDF8-F03D-4C6D-A4B7-1842FA6876CE}"/>
              </a:ext>
            </a:extLst>
          </p:cNvPr>
          <p:cNvSpPr>
            <a:spLocks noGrp="1"/>
          </p:cNvSpPr>
          <p:nvPr>
            <p:ph idx="1"/>
          </p:nvPr>
        </p:nvSpPr>
        <p:spPr/>
        <p:txBody>
          <a:bodyPr/>
          <a:lstStyle/>
          <a:p>
            <a:r>
              <a:rPr lang="en-GB" dirty="0"/>
              <a:t>Maximum Export Capacity (MEC) is something to be agreed between the DNO and the Generator.  For this site it could be either</a:t>
            </a:r>
          </a:p>
          <a:p>
            <a:pPr marL="350838" lvl="1" indent="-342900">
              <a:buFont typeface="Arial" panose="020B0604020202020204" pitchFamily="34" charset="0"/>
              <a:buChar char="•"/>
            </a:pPr>
            <a:r>
              <a:rPr lang="en-GB" dirty="0"/>
              <a:t>40.81 MVA @ 0.98 pf (</a:t>
            </a:r>
            <a:r>
              <a:rPr lang="en-GB" dirty="0" err="1"/>
              <a:t>ie</a:t>
            </a:r>
            <a:r>
              <a:rPr lang="en-GB" dirty="0"/>
              <a:t> 40 MW)</a:t>
            </a:r>
          </a:p>
          <a:p>
            <a:r>
              <a:rPr lang="en-GB" dirty="0"/>
              <a:t>Or </a:t>
            </a:r>
          </a:p>
          <a:p>
            <a:pPr marL="350838" lvl="1" indent="-342900">
              <a:buFont typeface="Arial" panose="020B0604020202020204" pitchFamily="34" charset="0"/>
              <a:buChar char="•"/>
            </a:pPr>
            <a:r>
              <a:rPr lang="en-GB" dirty="0"/>
              <a:t>40.81 MVA @ 0.95 pf (</a:t>
            </a:r>
            <a:r>
              <a:rPr lang="en-GB" dirty="0" err="1"/>
              <a:t>ie</a:t>
            </a:r>
            <a:r>
              <a:rPr lang="en-GB" dirty="0"/>
              <a:t> 38.77 MW) </a:t>
            </a:r>
          </a:p>
          <a:p>
            <a:r>
              <a:rPr lang="en-GB" dirty="0"/>
              <a:t>The first of these is probably more useful, particularly if this is the agreed expected normal operating regime, recognizing that capability to operate at 0.95 pf is a G99 requirement anyway</a:t>
            </a:r>
          </a:p>
          <a:p>
            <a:r>
              <a:rPr lang="en-GB" dirty="0"/>
              <a:t>The Registered Capacity of the PGM is 38.77 MW</a:t>
            </a:r>
          </a:p>
          <a:p>
            <a:r>
              <a:rPr lang="en-GB" dirty="0"/>
              <a:t>The Registered Capacity of the site (for triggering medium or large classification) is also 38.77 MW (assuming no other generation on site)</a:t>
            </a:r>
          </a:p>
          <a:p>
            <a:endParaRPr lang="en-GB" dirty="0"/>
          </a:p>
        </p:txBody>
      </p:sp>
      <p:sp>
        <p:nvSpPr>
          <p:cNvPr id="4" name="Slide Number Placeholder 3">
            <a:extLst>
              <a:ext uri="{FF2B5EF4-FFF2-40B4-BE49-F238E27FC236}">
                <a16:creationId xmlns:a16="http://schemas.microsoft.com/office/drawing/2014/main" id="{D16E8EC9-1AEB-44ED-AFD4-E709AAFF52F9}"/>
              </a:ext>
            </a:extLst>
          </p:cNvPr>
          <p:cNvSpPr>
            <a:spLocks noGrp="1"/>
          </p:cNvSpPr>
          <p:nvPr>
            <p:ph type="sldNum" sz="quarter" idx="12"/>
          </p:nvPr>
        </p:nvSpPr>
        <p:spPr/>
        <p:txBody>
          <a:bodyPr/>
          <a:lstStyle/>
          <a:p>
            <a:fld id="{98FF217E-B86F-EA42-9607-BE163228A213}" type="slidenum">
              <a:rPr lang="en-GB" smtClean="0"/>
              <a:pPr/>
              <a:t>38</a:t>
            </a:fld>
            <a:endParaRPr lang="en-GB"/>
          </a:p>
        </p:txBody>
      </p:sp>
    </p:spTree>
    <p:extLst>
      <p:ext uri="{BB962C8B-B14F-4D97-AF65-F5344CB8AC3E}">
        <p14:creationId xmlns:p14="http://schemas.microsoft.com/office/powerpoint/2010/main" val="20991526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D5927-132C-4F6D-9940-E97DC36F6864}"/>
              </a:ext>
            </a:extLst>
          </p:cNvPr>
          <p:cNvSpPr>
            <a:spLocks noGrp="1"/>
          </p:cNvSpPr>
          <p:nvPr>
            <p:ph type="title"/>
          </p:nvPr>
        </p:nvSpPr>
        <p:spPr/>
        <p:txBody>
          <a:bodyPr/>
          <a:lstStyle/>
          <a:p>
            <a:r>
              <a:rPr lang="en-GB" dirty="0"/>
              <a:t>Registered Capacity </a:t>
            </a:r>
            <a:r>
              <a:rPr lang="en-GB"/>
              <a:t>– proposed note </a:t>
            </a:r>
            <a:r>
              <a:rPr lang="en-GB" dirty="0"/>
              <a:t>for guides</a:t>
            </a:r>
          </a:p>
        </p:txBody>
      </p:sp>
      <p:sp>
        <p:nvSpPr>
          <p:cNvPr id="3" name="Content Placeholder 2">
            <a:extLst>
              <a:ext uri="{FF2B5EF4-FFF2-40B4-BE49-F238E27FC236}">
                <a16:creationId xmlns:a16="http://schemas.microsoft.com/office/drawing/2014/main" id="{89C6BB25-D95E-41D8-9969-F68FB04CACC6}"/>
              </a:ext>
            </a:extLst>
          </p:cNvPr>
          <p:cNvSpPr>
            <a:spLocks noGrp="1"/>
          </p:cNvSpPr>
          <p:nvPr>
            <p:ph idx="1"/>
          </p:nvPr>
        </p:nvSpPr>
        <p:spPr>
          <a:xfrm>
            <a:off x="720000" y="1449000"/>
            <a:ext cx="11083554" cy="3960000"/>
          </a:xfrm>
        </p:spPr>
        <p:txBody>
          <a:bodyPr/>
          <a:lstStyle/>
          <a:p>
            <a:pPr>
              <a:lnSpc>
                <a:spcPct val="110000"/>
              </a:lnSpc>
            </a:pPr>
            <a:r>
              <a:rPr lang="en-GB" sz="1400" b="0" dirty="0"/>
              <a:t>Registered Capacity is the Active Power (kW) of the Power Generating Module (or Facility).  A technical capability of 0.95 power factor is generally required at the Connection Point.</a:t>
            </a:r>
          </a:p>
          <a:p>
            <a:pPr>
              <a:lnSpc>
                <a:spcPct val="110000"/>
              </a:lnSpc>
            </a:pPr>
            <a:r>
              <a:rPr lang="en-GB" sz="1400" b="0" dirty="0"/>
              <a:t>There could be an active and reactive power loss between the Power Generating Module and the Connection Point.  The active power loss is small and usually ignored in practice.</a:t>
            </a:r>
          </a:p>
          <a:p>
            <a:pPr>
              <a:lnSpc>
                <a:spcPct val="110000"/>
              </a:lnSpc>
            </a:pPr>
            <a:r>
              <a:rPr lang="en-GB" sz="1400" b="0" dirty="0"/>
              <a:t>The Standard Application Form asks for maximum active and reactive export power as well as the Registered Capacity and notes that the Registered Capacity can apply to:</a:t>
            </a:r>
          </a:p>
          <a:p>
            <a:pPr marL="285750" indent="-285750">
              <a:lnSpc>
                <a:spcPct val="110000"/>
              </a:lnSpc>
              <a:buAutoNum type="romanLcParenR"/>
            </a:pPr>
            <a:r>
              <a:rPr lang="en-GB" sz="1400" b="0" dirty="0"/>
              <a:t>a Power Generating Facility. This is the total maximum Active Power capacity of the Power Generating Module(s) in the Power Generating Facility, minus the (parasitic) power consumed by the generation process. For a Power Generating Facility with no other site demand you should take account of the requirement to produce Reactive Power at the Connection Point which will mean considering other equipment such as transformers and cables connecting the Generating Units to the Connection Point. For a Power Generating Facility embedded in a private network with demand it is recommended that you discuss the requirement for the production of Reactive Power with the DNO. Hence the Registered Capacity (kW) will generally be less the than Apparent Power (kVA).</a:t>
            </a:r>
          </a:p>
          <a:p>
            <a:pPr marL="269875" indent="-269875">
              <a:lnSpc>
                <a:spcPct val="110000"/>
              </a:lnSpc>
              <a:buAutoNum type="romanLcParenR"/>
            </a:pPr>
            <a:r>
              <a:rPr lang="en-GB" sz="1400" b="0" dirty="0"/>
              <a:t>a Power Generating Module. This is the maximum Active Power capacity of the Generating Unit(s) comprising the Power Generating Module, minus the (parasitic) power consumed by the generation process. It needs to take account of the requirement to produce Reactive Power, and whether this is at the Connection Point or at the Module terminals. Hence the Registered Capacity (kW) will generally be less than the Apparent Power (kVA). Where a Power Generating Module comprises inverters, the maximum Active Power capacity of the Generating Unit(s) is the lesser of the Inverter(s) rating or the rating of  the energy source.</a:t>
            </a:r>
          </a:p>
          <a:p>
            <a:pPr>
              <a:lnSpc>
                <a:spcPct val="100000"/>
              </a:lnSpc>
            </a:pPr>
            <a:endParaRPr lang="en-GB" sz="1200" b="0" dirty="0"/>
          </a:p>
        </p:txBody>
      </p:sp>
      <p:sp>
        <p:nvSpPr>
          <p:cNvPr id="4" name="Slide Number Placeholder 3">
            <a:extLst>
              <a:ext uri="{FF2B5EF4-FFF2-40B4-BE49-F238E27FC236}">
                <a16:creationId xmlns:a16="http://schemas.microsoft.com/office/drawing/2014/main" id="{51B14CA2-9EBC-47E7-BEC5-C4AC5F339572}"/>
              </a:ext>
            </a:extLst>
          </p:cNvPr>
          <p:cNvSpPr>
            <a:spLocks noGrp="1"/>
          </p:cNvSpPr>
          <p:nvPr>
            <p:ph type="sldNum" sz="quarter" idx="12"/>
          </p:nvPr>
        </p:nvSpPr>
        <p:spPr/>
        <p:txBody>
          <a:bodyPr/>
          <a:lstStyle/>
          <a:p>
            <a:fld id="{98FF217E-B86F-EA42-9607-BE163228A213}" type="slidenum">
              <a:rPr lang="en-GB" smtClean="0"/>
              <a:pPr/>
              <a:t>39</a:t>
            </a:fld>
            <a:endParaRPr lang="en-GB"/>
          </a:p>
        </p:txBody>
      </p:sp>
    </p:spTree>
    <p:extLst>
      <p:ext uri="{BB962C8B-B14F-4D97-AF65-F5344CB8AC3E}">
        <p14:creationId xmlns:p14="http://schemas.microsoft.com/office/powerpoint/2010/main" val="2942099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76AA9-F8BD-4DAF-832B-5B6208DB64B5}"/>
              </a:ext>
            </a:extLst>
          </p:cNvPr>
          <p:cNvSpPr>
            <a:spLocks noGrp="1"/>
          </p:cNvSpPr>
          <p:nvPr>
            <p:ph type="ctrTitle"/>
          </p:nvPr>
        </p:nvSpPr>
        <p:spPr/>
        <p:txBody>
          <a:bodyPr/>
          <a:lstStyle/>
          <a:p>
            <a:r>
              <a:rPr lang="en-GB" dirty="0"/>
              <a:t>Special Interest Session on Modelling and Simulations</a:t>
            </a:r>
          </a:p>
        </p:txBody>
      </p:sp>
      <p:sp>
        <p:nvSpPr>
          <p:cNvPr id="3" name="Slide Number Placeholder 2">
            <a:extLst>
              <a:ext uri="{FF2B5EF4-FFF2-40B4-BE49-F238E27FC236}">
                <a16:creationId xmlns:a16="http://schemas.microsoft.com/office/drawing/2014/main" id="{37EDC2C5-F8C6-4681-8E95-EF2615D7C7B7}"/>
              </a:ext>
            </a:extLst>
          </p:cNvPr>
          <p:cNvSpPr>
            <a:spLocks noGrp="1"/>
          </p:cNvSpPr>
          <p:nvPr>
            <p:ph type="sldNum" sz="quarter" idx="12"/>
          </p:nvPr>
        </p:nvSpPr>
        <p:spPr/>
        <p:txBody>
          <a:bodyPr/>
          <a:lstStyle/>
          <a:p>
            <a:fld id="{98FF217E-B86F-EA42-9607-BE163228A213}" type="slidenum">
              <a:rPr lang="en-GB" smtClean="0"/>
              <a:t>4</a:t>
            </a:fld>
            <a:endParaRPr lang="en-GB"/>
          </a:p>
        </p:txBody>
      </p:sp>
    </p:spTree>
    <p:extLst>
      <p:ext uri="{BB962C8B-B14F-4D97-AF65-F5344CB8AC3E}">
        <p14:creationId xmlns:p14="http://schemas.microsoft.com/office/powerpoint/2010/main" val="33876593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2B380-A7B7-469F-B05A-0418FDAD1D4A}"/>
              </a:ext>
            </a:extLst>
          </p:cNvPr>
          <p:cNvSpPr>
            <a:spLocks noGrp="1"/>
          </p:cNvSpPr>
          <p:nvPr>
            <p:ph type="ctrTitle"/>
          </p:nvPr>
        </p:nvSpPr>
        <p:spPr>
          <a:xfrm>
            <a:off x="719999" y="3529071"/>
            <a:ext cx="8243379" cy="1544003"/>
          </a:xfrm>
        </p:spPr>
        <p:txBody>
          <a:bodyPr/>
          <a:lstStyle/>
          <a:p>
            <a:r>
              <a:rPr lang="en-GB" dirty="0"/>
              <a:t>Update on G100 review and Fast Track</a:t>
            </a:r>
            <a:endParaRPr lang="en-GB" sz="1600" dirty="0"/>
          </a:p>
        </p:txBody>
      </p:sp>
      <p:sp>
        <p:nvSpPr>
          <p:cNvPr id="3" name="Slide Number Placeholder 2">
            <a:extLst>
              <a:ext uri="{FF2B5EF4-FFF2-40B4-BE49-F238E27FC236}">
                <a16:creationId xmlns:a16="http://schemas.microsoft.com/office/drawing/2014/main" id="{AF7C1B05-171C-4603-A9AC-D26340AEFC48}"/>
              </a:ext>
            </a:extLst>
          </p:cNvPr>
          <p:cNvSpPr>
            <a:spLocks noGrp="1"/>
          </p:cNvSpPr>
          <p:nvPr>
            <p:ph type="sldNum" sz="quarter" idx="12"/>
          </p:nvPr>
        </p:nvSpPr>
        <p:spPr/>
        <p:txBody>
          <a:bodyPr/>
          <a:lstStyle/>
          <a:p>
            <a:fld id="{98FF217E-B86F-EA42-9607-BE163228A213}" type="slidenum">
              <a:rPr lang="en-GB" smtClean="0"/>
              <a:t>40</a:t>
            </a:fld>
            <a:endParaRPr lang="en-GB"/>
          </a:p>
        </p:txBody>
      </p:sp>
    </p:spTree>
    <p:extLst>
      <p:ext uri="{BB962C8B-B14F-4D97-AF65-F5344CB8AC3E}">
        <p14:creationId xmlns:p14="http://schemas.microsoft.com/office/powerpoint/2010/main" val="5203874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686B0-4BDD-466B-B7CF-2F398DC89300}"/>
              </a:ext>
            </a:extLst>
          </p:cNvPr>
          <p:cNvSpPr>
            <a:spLocks noGrp="1"/>
          </p:cNvSpPr>
          <p:nvPr>
            <p:ph type="title"/>
          </p:nvPr>
        </p:nvSpPr>
        <p:spPr/>
        <p:txBody>
          <a:bodyPr/>
          <a:lstStyle/>
          <a:p>
            <a:r>
              <a:rPr lang="en-GB" dirty="0"/>
              <a:t>G100</a:t>
            </a:r>
          </a:p>
        </p:txBody>
      </p:sp>
      <p:sp>
        <p:nvSpPr>
          <p:cNvPr id="3" name="Content Placeholder 2">
            <a:extLst>
              <a:ext uri="{FF2B5EF4-FFF2-40B4-BE49-F238E27FC236}">
                <a16:creationId xmlns:a16="http://schemas.microsoft.com/office/drawing/2014/main" id="{1B8E4D94-D8D5-41D8-8E18-0BE8706372BC}"/>
              </a:ext>
            </a:extLst>
          </p:cNvPr>
          <p:cNvSpPr>
            <a:spLocks noGrp="1"/>
          </p:cNvSpPr>
          <p:nvPr>
            <p:ph idx="1"/>
          </p:nvPr>
        </p:nvSpPr>
        <p:spPr>
          <a:xfrm>
            <a:off x="720000" y="1548540"/>
            <a:ext cx="11083554" cy="3960000"/>
          </a:xfrm>
        </p:spPr>
        <p:txBody>
          <a:bodyPr/>
          <a:lstStyle/>
          <a:p>
            <a:r>
              <a:rPr lang="en-GB" sz="1600" dirty="0"/>
              <a:t>Last formal meeting 08 September.</a:t>
            </a:r>
          </a:p>
          <a:p>
            <a:pPr>
              <a:lnSpc>
                <a:spcPct val="100000"/>
              </a:lnSpc>
            </a:pPr>
            <a:r>
              <a:rPr lang="en-GB" sz="1600" dirty="0"/>
              <a:t>The </a:t>
            </a:r>
            <a:r>
              <a:rPr lang="en-GB" sz="1600"/>
              <a:t>first consultation </a:t>
            </a:r>
            <a:r>
              <a:rPr lang="en-GB" sz="1600" dirty="0"/>
              <a:t>produced very effective input from 7 stakeholders and 2 DNOs.</a:t>
            </a:r>
          </a:p>
          <a:p>
            <a:pPr>
              <a:lnSpc>
                <a:spcPct val="100000"/>
              </a:lnSpc>
            </a:pPr>
            <a:r>
              <a:rPr lang="en-GB" sz="1600" dirty="0"/>
              <a:t>Most responses contain a mix of strategic issues and specific points of detail.</a:t>
            </a:r>
          </a:p>
          <a:p>
            <a:pPr>
              <a:lnSpc>
                <a:spcPct val="100000"/>
              </a:lnSpc>
            </a:pPr>
            <a:r>
              <a:rPr lang="en-GB" sz="1600" dirty="0"/>
              <a:t>The strategic issues relate principally to the development of demand side services in Great Britain, and the possibility of G100 having adverse interactions here.</a:t>
            </a:r>
          </a:p>
          <a:p>
            <a:pPr>
              <a:lnSpc>
                <a:spcPct val="100000"/>
              </a:lnSpc>
            </a:pPr>
            <a:r>
              <a:rPr lang="en-GB" sz="1600" dirty="0"/>
              <a:t>In particular:</a:t>
            </a:r>
          </a:p>
          <a:p>
            <a:pPr marL="350838" lvl="1" indent="-342900">
              <a:lnSpc>
                <a:spcPct val="100000"/>
              </a:lnSpc>
              <a:buFont typeface="Arial" panose="020B0604020202020204" pitchFamily="34" charset="0"/>
              <a:buChar char="•"/>
            </a:pPr>
            <a:r>
              <a:rPr lang="en-GB" sz="1600" dirty="0"/>
              <a:t>Excessive mode 2 excursions counterproductive as drafted.</a:t>
            </a:r>
          </a:p>
          <a:p>
            <a:pPr marL="350838" lvl="1" indent="-342900">
              <a:lnSpc>
                <a:spcPct val="100000"/>
              </a:lnSpc>
              <a:buFont typeface="Arial" panose="020B0604020202020204" pitchFamily="34" charset="0"/>
              <a:buChar char="•"/>
            </a:pPr>
            <a:r>
              <a:rPr lang="en-GB" sz="1600" dirty="0"/>
              <a:t>Need to not hinder the development of EV smart charging (EV Energy Task Force)</a:t>
            </a:r>
          </a:p>
          <a:p>
            <a:pPr marL="350838" lvl="1" indent="-342900">
              <a:lnSpc>
                <a:spcPct val="100000"/>
              </a:lnSpc>
              <a:buFont typeface="Arial" panose="020B0604020202020204" pitchFamily="34" charset="0"/>
              <a:buChar char="•"/>
            </a:pPr>
            <a:r>
              <a:rPr lang="en-GB" sz="1600" dirty="0"/>
              <a:t>Queries re PAS 1878 and 1879 development and adoption by the wider industry</a:t>
            </a:r>
          </a:p>
          <a:p>
            <a:pPr marL="350838" lvl="1" indent="-342900">
              <a:lnSpc>
                <a:spcPct val="100000"/>
              </a:lnSpc>
              <a:buFont typeface="Arial" panose="020B0604020202020204" pitchFamily="34" charset="0"/>
              <a:buChar char="•"/>
            </a:pPr>
            <a:r>
              <a:rPr lang="en-GB" sz="1600" dirty="0"/>
              <a:t>Approaches to cyber security and EN303 645,</a:t>
            </a:r>
          </a:p>
          <a:p>
            <a:pPr>
              <a:lnSpc>
                <a:spcPct val="100000"/>
              </a:lnSpc>
            </a:pPr>
            <a:r>
              <a:rPr lang="en-GB" sz="1600" dirty="0"/>
              <a:t>Key outcome of the 23/07 WG meeting reviewing the above was agreement to allow 5s excursion into mode 2 before classing as an excursion counting towards excessive excursions.</a:t>
            </a:r>
          </a:p>
          <a:p>
            <a:pPr>
              <a:lnSpc>
                <a:spcPct val="100000"/>
              </a:lnSpc>
            </a:pPr>
            <a:r>
              <a:rPr lang="en-GB" sz="1600" dirty="0"/>
              <a:t>Modes renamed as States.</a:t>
            </a:r>
          </a:p>
          <a:p>
            <a:pPr>
              <a:lnSpc>
                <a:spcPct val="100000"/>
              </a:lnSpc>
            </a:pPr>
            <a:r>
              <a:rPr lang="en-GB" sz="1600" dirty="0"/>
              <a:t>A second consultation was published on 08 October, closing on 03 December.</a:t>
            </a:r>
          </a:p>
          <a:p>
            <a:pPr marL="285750" indent="-285750">
              <a:lnSpc>
                <a:spcPct val="100000"/>
              </a:lnSpc>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DD341E83-BB28-4AF4-A0C3-0F647DA90F29}"/>
              </a:ext>
            </a:extLst>
          </p:cNvPr>
          <p:cNvSpPr>
            <a:spLocks noGrp="1"/>
          </p:cNvSpPr>
          <p:nvPr>
            <p:ph type="sldNum" sz="quarter" idx="12"/>
          </p:nvPr>
        </p:nvSpPr>
        <p:spPr/>
        <p:txBody>
          <a:bodyPr/>
          <a:lstStyle/>
          <a:p>
            <a:fld id="{98FF217E-B86F-EA42-9607-BE163228A213}" type="slidenum">
              <a:rPr lang="en-GB" smtClean="0"/>
              <a:pPr/>
              <a:t>41</a:t>
            </a:fld>
            <a:endParaRPr lang="en-GB"/>
          </a:p>
        </p:txBody>
      </p:sp>
    </p:spTree>
    <p:extLst>
      <p:ext uri="{BB962C8B-B14F-4D97-AF65-F5344CB8AC3E}">
        <p14:creationId xmlns:p14="http://schemas.microsoft.com/office/powerpoint/2010/main" val="32042422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E9186-E884-4D7D-B9DC-D14C2A2D0C65}"/>
              </a:ext>
            </a:extLst>
          </p:cNvPr>
          <p:cNvSpPr>
            <a:spLocks noGrp="1"/>
          </p:cNvSpPr>
          <p:nvPr>
            <p:ph type="title"/>
          </p:nvPr>
        </p:nvSpPr>
        <p:spPr/>
        <p:txBody>
          <a:bodyPr/>
          <a:lstStyle/>
          <a:p>
            <a:r>
              <a:rPr lang="en-GB" dirty="0"/>
              <a:t>Fast Track</a:t>
            </a:r>
          </a:p>
        </p:txBody>
      </p:sp>
      <p:sp>
        <p:nvSpPr>
          <p:cNvPr id="3" name="Content Placeholder 2">
            <a:extLst>
              <a:ext uri="{FF2B5EF4-FFF2-40B4-BE49-F238E27FC236}">
                <a16:creationId xmlns:a16="http://schemas.microsoft.com/office/drawing/2014/main" id="{018823FE-FC0D-4008-BD09-A280C07BDD15}"/>
              </a:ext>
            </a:extLst>
          </p:cNvPr>
          <p:cNvSpPr>
            <a:spLocks noGrp="1"/>
          </p:cNvSpPr>
          <p:nvPr>
            <p:ph idx="1"/>
          </p:nvPr>
        </p:nvSpPr>
        <p:spPr>
          <a:xfrm>
            <a:off x="720000" y="1808522"/>
            <a:ext cx="11083554" cy="3960000"/>
          </a:xfrm>
        </p:spPr>
        <p:txBody>
          <a:bodyPr/>
          <a:lstStyle/>
          <a:p>
            <a:r>
              <a:rPr lang="en-GB" dirty="0"/>
              <a:t>Broad DNO agreement on lifting the export limit to 32A total generation, or up to 60A if G100 limitation scheme employed to limit export to 32A.</a:t>
            </a:r>
          </a:p>
          <a:p>
            <a:r>
              <a:rPr lang="en-GB" dirty="0"/>
              <a:t>Existing fast track criteria still exist – so aggregate generation &lt;32A and a G100 scheme set to 16A has automatic acceptance of the application within 10 days.</a:t>
            </a:r>
          </a:p>
          <a:p>
            <a:r>
              <a:rPr lang="en-GB" dirty="0"/>
              <a:t>The new proposed fast track will subject applications to a triage process within 10 days.  Most will easily pass, but some, where the system is weak, will need normal formal assessment and quotation.</a:t>
            </a:r>
          </a:p>
          <a:p>
            <a:r>
              <a:rPr lang="en-GB" dirty="0"/>
              <a:t>The triage process will allow for other considerations, such as local saturation and power quality, to be considered.</a:t>
            </a:r>
          </a:p>
          <a:p>
            <a:r>
              <a:rPr lang="en-GB" dirty="0"/>
              <a:t>A DCRP consultation on the proposals closed on 12 November and DNOs are considering the responses, which were supportive but with some detailed suggestions.</a:t>
            </a:r>
          </a:p>
          <a:p>
            <a:endParaRPr lang="en-GB" dirty="0"/>
          </a:p>
          <a:p>
            <a:endParaRPr lang="en-GB" dirty="0"/>
          </a:p>
        </p:txBody>
      </p:sp>
      <p:sp>
        <p:nvSpPr>
          <p:cNvPr id="4" name="Slide Number Placeholder 3">
            <a:extLst>
              <a:ext uri="{FF2B5EF4-FFF2-40B4-BE49-F238E27FC236}">
                <a16:creationId xmlns:a16="http://schemas.microsoft.com/office/drawing/2014/main" id="{DE34B0EF-69CB-4B6A-A1AD-E1C11E8746F1}"/>
              </a:ext>
            </a:extLst>
          </p:cNvPr>
          <p:cNvSpPr>
            <a:spLocks noGrp="1"/>
          </p:cNvSpPr>
          <p:nvPr>
            <p:ph type="sldNum" sz="quarter" idx="12"/>
          </p:nvPr>
        </p:nvSpPr>
        <p:spPr/>
        <p:txBody>
          <a:bodyPr/>
          <a:lstStyle/>
          <a:p>
            <a:fld id="{98FF217E-B86F-EA42-9607-BE163228A213}" type="slidenum">
              <a:rPr lang="en-GB" smtClean="0"/>
              <a:pPr/>
              <a:t>42</a:t>
            </a:fld>
            <a:endParaRPr lang="en-GB"/>
          </a:p>
        </p:txBody>
      </p:sp>
    </p:spTree>
    <p:extLst>
      <p:ext uri="{BB962C8B-B14F-4D97-AF65-F5344CB8AC3E}">
        <p14:creationId xmlns:p14="http://schemas.microsoft.com/office/powerpoint/2010/main" val="14097959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BA59F9-9D61-4729-B14E-72B7485DF160}"/>
              </a:ext>
            </a:extLst>
          </p:cNvPr>
          <p:cNvSpPr>
            <a:spLocks noGrp="1"/>
          </p:cNvSpPr>
          <p:nvPr>
            <p:ph type="ctrTitle"/>
          </p:nvPr>
        </p:nvSpPr>
        <p:spPr/>
        <p:txBody>
          <a:bodyPr/>
          <a:lstStyle/>
          <a:p>
            <a:r>
              <a:rPr lang="en-GB" dirty="0"/>
              <a:t>GC0117</a:t>
            </a:r>
          </a:p>
        </p:txBody>
      </p:sp>
      <p:sp>
        <p:nvSpPr>
          <p:cNvPr id="4" name="Slide Number Placeholder 3">
            <a:extLst>
              <a:ext uri="{FF2B5EF4-FFF2-40B4-BE49-F238E27FC236}">
                <a16:creationId xmlns:a16="http://schemas.microsoft.com/office/drawing/2014/main" id="{89B76D53-9269-4FEF-8AA9-8F44C5528F77}"/>
              </a:ext>
            </a:extLst>
          </p:cNvPr>
          <p:cNvSpPr>
            <a:spLocks noGrp="1"/>
          </p:cNvSpPr>
          <p:nvPr>
            <p:ph type="sldNum" sz="quarter" idx="12"/>
          </p:nvPr>
        </p:nvSpPr>
        <p:spPr/>
        <p:txBody>
          <a:bodyPr/>
          <a:lstStyle/>
          <a:p>
            <a:fld id="{98FF217E-B86F-EA42-9607-BE163228A213}" type="slidenum">
              <a:rPr lang="en-GB" smtClean="0"/>
              <a:pPr/>
              <a:t>43</a:t>
            </a:fld>
            <a:endParaRPr lang="en-GB"/>
          </a:p>
        </p:txBody>
      </p:sp>
    </p:spTree>
    <p:extLst>
      <p:ext uri="{BB962C8B-B14F-4D97-AF65-F5344CB8AC3E}">
        <p14:creationId xmlns:p14="http://schemas.microsoft.com/office/powerpoint/2010/main" val="6009622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95D9A-43D1-4701-B682-E1E6D98B7257}"/>
              </a:ext>
            </a:extLst>
          </p:cNvPr>
          <p:cNvSpPr>
            <a:spLocks noGrp="1"/>
          </p:cNvSpPr>
          <p:nvPr>
            <p:ph type="title"/>
          </p:nvPr>
        </p:nvSpPr>
        <p:spPr/>
        <p:txBody>
          <a:bodyPr/>
          <a:lstStyle/>
          <a:p>
            <a:r>
              <a:rPr lang="en-GB" dirty="0"/>
              <a:t>Grid Code Modification Proposal GC0117</a:t>
            </a:r>
          </a:p>
        </p:txBody>
      </p:sp>
      <p:sp>
        <p:nvSpPr>
          <p:cNvPr id="3" name="Content Placeholder 2">
            <a:extLst>
              <a:ext uri="{FF2B5EF4-FFF2-40B4-BE49-F238E27FC236}">
                <a16:creationId xmlns:a16="http://schemas.microsoft.com/office/drawing/2014/main" id="{9F4DFA58-6BBD-48C4-BF25-AFA6EE48DE05}"/>
              </a:ext>
            </a:extLst>
          </p:cNvPr>
          <p:cNvSpPr>
            <a:spLocks noGrp="1"/>
          </p:cNvSpPr>
          <p:nvPr>
            <p:ph idx="1"/>
          </p:nvPr>
        </p:nvSpPr>
        <p:spPr/>
        <p:txBody>
          <a:bodyPr/>
          <a:lstStyle/>
          <a:p>
            <a:r>
              <a:rPr lang="en-GB" dirty="0"/>
              <a:t>Objective is to align the definition of Small and Large across GB.</a:t>
            </a:r>
          </a:p>
          <a:p>
            <a:r>
              <a:rPr lang="en-GB" dirty="0"/>
              <a:t>Two key proposals being considered:</a:t>
            </a:r>
          </a:p>
          <a:p>
            <a:pPr lvl="2"/>
            <a:r>
              <a:rPr lang="en-GB" dirty="0"/>
              <a:t>Lower the Large threshold to 10MW in England and Wales</a:t>
            </a:r>
          </a:p>
          <a:p>
            <a:pPr lvl="2"/>
            <a:r>
              <a:rPr lang="en-GB" dirty="0"/>
              <a:t>Raise the 10MW and 30MW threshold in Scotland to 100MW</a:t>
            </a:r>
          </a:p>
          <a:p>
            <a:pPr lvl="2"/>
            <a:endParaRPr lang="en-GB" dirty="0"/>
          </a:p>
          <a:p>
            <a:pPr indent="-258763"/>
            <a:r>
              <a:rPr lang="en-GB" dirty="0"/>
              <a:t>NGESO are arguing for the first of these options.</a:t>
            </a:r>
          </a:p>
          <a:p>
            <a:pPr indent="-258763"/>
            <a:r>
              <a:rPr lang="en-GB" dirty="0"/>
              <a:t>The effect would be that any generation ≥ 10MW would have to </a:t>
            </a:r>
          </a:p>
          <a:p>
            <a:pPr marL="92075" lvl="1" indent="-342900">
              <a:buFont typeface="Arial" panose="020B0604020202020204" pitchFamily="34" charset="0"/>
              <a:buChar char="•"/>
            </a:pPr>
            <a:r>
              <a:rPr lang="en-GB" dirty="0"/>
              <a:t>Accede to the CUSC, and comply with all its requirements</a:t>
            </a:r>
          </a:p>
          <a:p>
            <a:pPr marL="92075" lvl="1" indent="-342900">
              <a:buFont typeface="Arial" panose="020B0604020202020204" pitchFamily="34" charset="0"/>
              <a:buChar char="•"/>
            </a:pPr>
            <a:r>
              <a:rPr lang="en-GB" dirty="0"/>
              <a:t>Be part of the Balancing Mechanism</a:t>
            </a:r>
          </a:p>
          <a:p>
            <a:pPr marL="92075" lvl="1" indent="-342900">
              <a:buFont typeface="Arial" panose="020B0604020202020204" pitchFamily="34" charset="0"/>
              <a:buChar char="•"/>
            </a:pPr>
            <a:r>
              <a:rPr lang="en-GB" dirty="0"/>
              <a:t>Provide data directly to NGESO</a:t>
            </a:r>
          </a:p>
          <a:p>
            <a:r>
              <a:rPr lang="en-GB" dirty="0"/>
              <a:t>Consultation on the proposals is expected early in the New Year.</a:t>
            </a:r>
          </a:p>
        </p:txBody>
      </p:sp>
      <p:sp>
        <p:nvSpPr>
          <p:cNvPr id="4" name="Slide Number Placeholder 3">
            <a:extLst>
              <a:ext uri="{FF2B5EF4-FFF2-40B4-BE49-F238E27FC236}">
                <a16:creationId xmlns:a16="http://schemas.microsoft.com/office/drawing/2014/main" id="{7496B79B-17B1-40C2-8196-6E9906A315AE}"/>
              </a:ext>
            </a:extLst>
          </p:cNvPr>
          <p:cNvSpPr>
            <a:spLocks noGrp="1"/>
          </p:cNvSpPr>
          <p:nvPr>
            <p:ph type="sldNum" sz="quarter" idx="12"/>
          </p:nvPr>
        </p:nvSpPr>
        <p:spPr/>
        <p:txBody>
          <a:bodyPr/>
          <a:lstStyle/>
          <a:p>
            <a:fld id="{98FF217E-B86F-EA42-9607-BE163228A213}" type="slidenum">
              <a:rPr lang="en-GB" smtClean="0"/>
              <a:pPr/>
              <a:t>44</a:t>
            </a:fld>
            <a:endParaRPr lang="en-GB"/>
          </a:p>
        </p:txBody>
      </p:sp>
    </p:spTree>
    <p:extLst>
      <p:ext uri="{BB962C8B-B14F-4D97-AF65-F5344CB8AC3E}">
        <p14:creationId xmlns:p14="http://schemas.microsoft.com/office/powerpoint/2010/main" val="37348097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92A5E-7A3D-4DB1-B11E-751214C1A6D1}"/>
              </a:ext>
            </a:extLst>
          </p:cNvPr>
          <p:cNvSpPr>
            <a:spLocks noGrp="1"/>
          </p:cNvSpPr>
          <p:nvPr>
            <p:ph type="ctrTitle"/>
          </p:nvPr>
        </p:nvSpPr>
        <p:spPr/>
        <p:txBody>
          <a:bodyPr/>
          <a:lstStyle/>
          <a:p>
            <a:r>
              <a:rPr lang="en-GB" dirty="0"/>
              <a:t>Distributed </a:t>
            </a:r>
            <a:r>
              <a:rPr lang="en-GB" dirty="0" err="1"/>
              <a:t>ReStart</a:t>
            </a:r>
            <a:r>
              <a:rPr lang="en-GB" dirty="0"/>
              <a:t> Project</a:t>
            </a:r>
          </a:p>
        </p:txBody>
      </p:sp>
      <p:sp>
        <p:nvSpPr>
          <p:cNvPr id="3" name="Slide Number Placeholder 2">
            <a:extLst>
              <a:ext uri="{FF2B5EF4-FFF2-40B4-BE49-F238E27FC236}">
                <a16:creationId xmlns:a16="http://schemas.microsoft.com/office/drawing/2014/main" id="{746ED24F-6696-47BA-9CEB-36C1ECB07004}"/>
              </a:ext>
            </a:extLst>
          </p:cNvPr>
          <p:cNvSpPr>
            <a:spLocks noGrp="1"/>
          </p:cNvSpPr>
          <p:nvPr>
            <p:ph type="sldNum" sz="quarter" idx="12"/>
          </p:nvPr>
        </p:nvSpPr>
        <p:spPr/>
        <p:txBody>
          <a:bodyPr/>
          <a:lstStyle/>
          <a:p>
            <a:fld id="{98FF217E-B86F-EA42-9607-BE163228A213}" type="slidenum">
              <a:rPr lang="en-GB" smtClean="0"/>
              <a:t>45</a:t>
            </a:fld>
            <a:endParaRPr lang="en-GB"/>
          </a:p>
        </p:txBody>
      </p:sp>
    </p:spTree>
    <p:extLst>
      <p:ext uri="{BB962C8B-B14F-4D97-AF65-F5344CB8AC3E}">
        <p14:creationId xmlns:p14="http://schemas.microsoft.com/office/powerpoint/2010/main" val="31613915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01B4E-AAE2-439E-8805-F282C89BE339}"/>
              </a:ext>
            </a:extLst>
          </p:cNvPr>
          <p:cNvSpPr>
            <a:spLocks noGrp="1"/>
          </p:cNvSpPr>
          <p:nvPr>
            <p:ph type="title"/>
          </p:nvPr>
        </p:nvSpPr>
        <p:spPr/>
        <p:txBody>
          <a:bodyPr/>
          <a:lstStyle/>
          <a:p>
            <a:r>
              <a:rPr lang="en-GB" dirty="0"/>
              <a:t>Distributed Restart Project -1</a:t>
            </a:r>
          </a:p>
        </p:txBody>
      </p:sp>
      <p:sp>
        <p:nvSpPr>
          <p:cNvPr id="3" name="Content Placeholder 2">
            <a:extLst>
              <a:ext uri="{FF2B5EF4-FFF2-40B4-BE49-F238E27FC236}">
                <a16:creationId xmlns:a16="http://schemas.microsoft.com/office/drawing/2014/main" id="{F9D88101-3D7B-46FB-8442-6A27DB8967E0}"/>
              </a:ext>
            </a:extLst>
          </p:cNvPr>
          <p:cNvSpPr>
            <a:spLocks noGrp="1"/>
          </p:cNvSpPr>
          <p:nvPr>
            <p:ph idx="1"/>
          </p:nvPr>
        </p:nvSpPr>
        <p:spPr/>
        <p:txBody>
          <a:bodyPr/>
          <a:lstStyle/>
          <a:p>
            <a:r>
              <a:rPr lang="en-GB" dirty="0"/>
              <a:t>Introduces the concept of an Anchor Generator, which is an embedded PGM cable of self starting and re-energising the DNO’s system, supplying DNO’s customers, and ideally being able to re-energize an element of the transmission system.</a:t>
            </a:r>
          </a:p>
          <a:p>
            <a:r>
              <a:rPr lang="en-GB" dirty="0"/>
              <a:t>The Project’s working assumption is that such PGMs might be as small </a:t>
            </a:r>
            <a:r>
              <a:rPr lang="en-GB"/>
              <a:t>as 2MW.</a:t>
            </a:r>
            <a:endParaRPr lang="en-GB" dirty="0"/>
          </a:p>
          <a:p>
            <a:r>
              <a:rPr lang="en-GB" dirty="0"/>
              <a:t>The draft requirements are being incorporated into Grid Code OC9 (black start) and OC5 (testing).</a:t>
            </a:r>
          </a:p>
          <a:p>
            <a:r>
              <a:rPr lang="en-GB" dirty="0"/>
              <a:t>If all formal participants of a distributed restart zone (DRZ) are CUSC parties, there is arguably no overwhelming need to place requirements in the D Code.  However, in both the interests of not limiting the approach to CUSC parties, and transparency and clarity, it seems highly desirable to create harmonized requirements in DOC9 and DOC5.</a:t>
            </a:r>
          </a:p>
          <a:p>
            <a:endParaRPr lang="en-GB" dirty="0"/>
          </a:p>
          <a:p>
            <a:endParaRPr lang="en-GB" dirty="0"/>
          </a:p>
        </p:txBody>
      </p:sp>
      <p:sp>
        <p:nvSpPr>
          <p:cNvPr id="4" name="Slide Number Placeholder 3">
            <a:extLst>
              <a:ext uri="{FF2B5EF4-FFF2-40B4-BE49-F238E27FC236}">
                <a16:creationId xmlns:a16="http://schemas.microsoft.com/office/drawing/2014/main" id="{57C13F9B-A224-431B-90D4-747F6805CA75}"/>
              </a:ext>
            </a:extLst>
          </p:cNvPr>
          <p:cNvSpPr>
            <a:spLocks noGrp="1"/>
          </p:cNvSpPr>
          <p:nvPr>
            <p:ph type="sldNum" sz="quarter" idx="12"/>
          </p:nvPr>
        </p:nvSpPr>
        <p:spPr/>
        <p:txBody>
          <a:bodyPr/>
          <a:lstStyle/>
          <a:p>
            <a:fld id="{98FF217E-B86F-EA42-9607-BE163228A213}" type="slidenum">
              <a:rPr lang="en-GB" smtClean="0"/>
              <a:pPr/>
              <a:t>46</a:t>
            </a:fld>
            <a:endParaRPr lang="en-GB"/>
          </a:p>
        </p:txBody>
      </p:sp>
    </p:spTree>
    <p:extLst>
      <p:ext uri="{BB962C8B-B14F-4D97-AF65-F5344CB8AC3E}">
        <p14:creationId xmlns:p14="http://schemas.microsoft.com/office/powerpoint/2010/main" val="21100501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01B4E-AAE2-439E-8805-F282C89BE339}"/>
              </a:ext>
            </a:extLst>
          </p:cNvPr>
          <p:cNvSpPr>
            <a:spLocks noGrp="1"/>
          </p:cNvSpPr>
          <p:nvPr>
            <p:ph type="title"/>
          </p:nvPr>
        </p:nvSpPr>
        <p:spPr/>
        <p:txBody>
          <a:bodyPr/>
          <a:lstStyle/>
          <a:p>
            <a:r>
              <a:rPr lang="en-GB" dirty="0"/>
              <a:t>Distributed Restart Project - 2</a:t>
            </a:r>
          </a:p>
        </p:txBody>
      </p:sp>
      <p:sp>
        <p:nvSpPr>
          <p:cNvPr id="3" name="Content Placeholder 2">
            <a:extLst>
              <a:ext uri="{FF2B5EF4-FFF2-40B4-BE49-F238E27FC236}">
                <a16:creationId xmlns:a16="http://schemas.microsoft.com/office/drawing/2014/main" id="{F9D88101-3D7B-46FB-8442-6A27DB8967E0}"/>
              </a:ext>
            </a:extLst>
          </p:cNvPr>
          <p:cNvSpPr>
            <a:spLocks noGrp="1"/>
          </p:cNvSpPr>
          <p:nvPr>
            <p:ph idx="1"/>
          </p:nvPr>
        </p:nvSpPr>
        <p:spPr/>
        <p:txBody>
          <a:bodyPr/>
          <a:lstStyle/>
          <a:p>
            <a:r>
              <a:rPr lang="en-GB" dirty="0"/>
              <a:t>The Project is feeding into GC0148 (E&amp;R Implementation – a joint GCRP/DCRP WG) to introduce the Grid and Distribution Code modifications.</a:t>
            </a:r>
          </a:p>
          <a:p>
            <a:r>
              <a:rPr lang="en-GB" dirty="0"/>
              <a:t>NGESO also have to respond to their new Electricity System Restart licence condition, which might lead to a change of status and ambition for the project.</a:t>
            </a:r>
          </a:p>
          <a:p>
            <a:r>
              <a:rPr lang="en-GB" dirty="0"/>
              <a:t>NGESO has mentioned the touch point too with GC0117 in terms of where an embedded PGM will become Large in future (potentially 10MW).</a:t>
            </a:r>
          </a:p>
          <a:p>
            <a:r>
              <a:rPr lang="en-GB" dirty="0"/>
              <a:t>G99 (and G59) largely avoids direct conflict with DRZ requirements, but would benefit from a few tweaks (particularly to the definition of its scope) to remove any possible confusion.</a:t>
            </a:r>
          </a:p>
          <a:p>
            <a:r>
              <a:rPr lang="en-GB" dirty="0"/>
              <a:t>The project completed draft amendments of the Grid Code, D Code, G59 and G99 which will form part of the formal consultations of GC0148.</a:t>
            </a:r>
          </a:p>
        </p:txBody>
      </p:sp>
      <p:sp>
        <p:nvSpPr>
          <p:cNvPr id="4" name="Slide Number Placeholder 3">
            <a:extLst>
              <a:ext uri="{FF2B5EF4-FFF2-40B4-BE49-F238E27FC236}">
                <a16:creationId xmlns:a16="http://schemas.microsoft.com/office/drawing/2014/main" id="{57C13F9B-A224-431B-90D4-747F6805CA75}"/>
              </a:ext>
            </a:extLst>
          </p:cNvPr>
          <p:cNvSpPr>
            <a:spLocks noGrp="1"/>
          </p:cNvSpPr>
          <p:nvPr>
            <p:ph type="sldNum" sz="quarter" idx="12"/>
          </p:nvPr>
        </p:nvSpPr>
        <p:spPr/>
        <p:txBody>
          <a:bodyPr/>
          <a:lstStyle/>
          <a:p>
            <a:fld id="{98FF217E-B86F-EA42-9607-BE163228A213}" type="slidenum">
              <a:rPr lang="en-GB" smtClean="0"/>
              <a:pPr/>
              <a:t>47</a:t>
            </a:fld>
            <a:endParaRPr lang="en-GB"/>
          </a:p>
        </p:txBody>
      </p:sp>
    </p:spTree>
    <p:extLst>
      <p:ext uri="{BB962C8B-B14F-4D97-AF65-F5344CB8AC3E}">
        <p14:creationId xmlns:p14="http://schemas.microsoft.com/office/powerpoint/2010/main" val="2912968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A6346-40F1-474B-81B4-11C51F928FB0}"/>
              </a:ext>
            </a:extLst>
          </p:cNvPr>
          <p:cNvSpPr>
            <a:spLocks noGrp="1"/>
          </p:cNvSpPr>
          <p:nvPr>
            <p:ph type="ctrTitle"/>
          </p:nvPr>
        </p:nvSpPr>
        <p:spPr/>
        <p:txBody>
          <a:bodyPr/>
          <a:lstStyle/>
          <a:p>
            <a:r>
              <a:rPr lang="en-GB" dirty="0"/>
              <a:t>EU Developments</a:t>
            </a:r>
          </a:p>
        </p:txBody>
      </p:sp>
      <p:sp>
        <p:nvSpPr>
          <p:cNvPr id="3" name="Slide Number Placeholder 2">
            <a:extLst>
              <a:ext uri="{FF2B5EF4-FFF2-40B4-BE49-F238E27FC236}">
                <a16:creationId xmlns:a16="http://schemas.microsoft.com/office/drawing/2014/main" id="{0E02435B-D645-4228-86C6-CD1B1B07B410}"/>
              </a:ext>
            </a:extLst>
          </p:cNvPr>
          <p:cNvSpPr>
            <a:spLocks noGrp="1"/>
          </p:cNvSpPr>
          <p:nvPr>
            <p:ph type="sldNum" sz="quarter" idx="12"/>
          </p:nvPr>
        </p:nvSpPr>
        <p:spPr/>
        <p:txBody>
          <a:bodyPr/>
          <a:lstStyle/>
          <a:p>
            <a:fld id="{98FF217E-B86F-EA42-9607-BE163228A213}" type="slidenum">
              <a:rPr lang="en-GB" smtClean="0"/>
              <a:t>48</a:t>
            </a:fld>
            <a:endParaRPr lang="en-GB"/>
          </a:p>
        </p:txBody>
      </p:sp>
    </p:spTree>
    <p:extLst>
      <p:ext uri="{BB962C8B-B14F-4D97-AF65-F5344CB8AC3E}">
        <p14:creationId xmlns:p14="http://schemas.microsoft.com/office/powerpoint/2010/main" val="20014958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6DE9A-0919-4196-A243-CBC5F7889904}"/>
              </a:ext>
            </a:extLst>
          </p:cNvPr>
          <p:cNvSpPr>
            <a:spLocks noGrp="1"/>
          </p:cNvSpPr>
          <p:nvPr>
            <p:ph type="title"/>
          </p:nvPr>
        </p:nvSpPr>
        <p:spPr/>
        <p:txBody>
          <a:bodyPr/>
          <a:lstStyle/>
          <a:p>
            <a:r>
              <a:rPr lang="en-GB" dirty="0"/>
              <a:t>EU developments</a:t>
            </a:r>
          </a:p>
        </p:txBody>
      </p:sp>
      <p:sp>
        <p:nvSpPr>
          <p:cNvPr id="3" name="Content Placeholder 2">
            <a:extLst>
              <a:ext uri="{FF2B5EF4-FFF2-40B4-BE49-F238E27FC236}">
                <a16:creationId xmlns:a16="http://schemas.microsoft.com/office/drawing/2014/main" id="{6C4200AC-C964-4ACD-A325-55B6B4442220}"/>
              </a:ext>
            </a:extLst>
          </p:cNvPr>
          <p:cNvSpPr>
            <a:spLocks noGrp="1"/>
          </p:cNvSpPr>
          <p:nvPr>
            <p:ph idx="1"/>
          </p:nvPr>
        </p:nvSpPr>
        <p:spPr>
          <a:xfrm>
            <a:off x="632915" y="1449000"/>
            <a:ext cx="11083554" cy="3960000"/>
          </a:xfrm>
        </p:spPr>
        <p:txBody>
          <a:bodyPr/>
          <a:lstStyle/>
          <a:p>
            <a:r>
              <a:rPr lang="en-GB" sz="1600" dirty="0"/>
              <a:t>A new draft EU network code on cybersecurity is out for comment until 10 December.</a:t>
            </a:r>
          </a:p>
          <a:p>
            <a:r>
              <a:rPr lang="en-GB" sz="1600" dirty="0"/>
              <a:t>There are three new expert groups starting that are likely to feed revisions into the EU Network Codes:</a:t>
            </a:r>
          </a:p>
          <a:p>
            <a:pPr marL="179388" lvl="1" indent="-171450">
              <a:buFont typeface="Arial" panose="020B0604020202020204" pitchFamily="34" charset="0"/>
              <a:buChar char="•"/>
            </a:pPr>
            <a:r>
              <a:rPr lang="en-GB" sz="1200" dirty="0"/>
              <a:t>Harmonization of certification and family groupings</a:t>
            </a:r>
          </a:p>
          <a:p>
            <a:pPr marL="179388" lvl="1" indent="-171450">
              <a:buFont typeface="Arial" panose="020B0604020202020204" pitchFamily="34" charset="0"/>
              <a:buChar char="•"/>
            </a:pPr>
            <a:r>
              <a:rPr lang="en-GB" sz="1200" dirty="0"/>
              <a:t>Advanced grid services and controls for grids with a high penetration of DER</a:t>
            </a:r>
          </a:p>
          <a:p>
            <a:pPr marL="179388" lvl="1" indent="-171450">
              <a:buFont typeface="Arial" panose="020B0604020202020204" pitchFamily="34" charset="0"/>
              <a:buChar char="•"/>
            </a:pPr>
            <a:r>
              <a:rPr lang="en-GB" sz="1200" dirty="0"/>
              <a:t>Connexion issues for offshore systems.</a:t>
            </a:r>
          </a:p>
          <a:p>
            <a:r>
              <a:rPr lang="en-GB" sz="1600" dirty="0"/>
              <a:t>The third of these is unlikely to have any impact on DNOs and their stakeholders.</a:t>
            </a:r>
          </a:p>
        </p:txBody>
      </p:sp>
      <p:sp>
        <p:nvSpPr>
          <p:cNvPr id="4" name="Slide Number Placeholder 3">
            <a:extLst>
              <a:ext uri="{FF2B5EF4-FFF2-40B4-BE49-F238E27FC236}">
                <a16:creationId xmlns:a16="http://schemas.microsoft.com/office/drawing/2014/main" id="{7CAE553F-A2F8-4EE6-9177-3331502ECD42}"/>
              </a:ext>
            </a:extLst>
          </p:cNvPr>
          <p:cNvSpPr>
            <a:spLocks noGrp="1"/>
          </p:cNvSpPr>
          <p:nvPr>
            <p:ph type="sldNum" sz="quarter" idx="12"/>
          </p:nvPr>
        </p:nvSpPr>
        <p:spPr/>
        <p:txBody>
          <a:bodyPr/>
          <a:lstStyle/>
          <a:p>
            <a:fld id="{98FF217E-B86F-EA42-9607-BE163228A213}" type="slidenum">
              <a:rPr lang="en-GB" smtClean="0"/>
              <a:pPr/>
              <a:t>49</a:t>
            </a:fld>
            <a:endParaRPr lang="en-GB"/>
          </a:p>
        </p:txBody>
      </p:sp>
    </p:spTree>
    <p:extLst>
      <p:ext uri="{BB962C8B-B14F-4D97-AF65-F5344CB8AC3E}">
        <p14:creationId xmlns:p14="http://schemas.microsoft.com/office/powerpoint/2010/main" val="2842856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D7ABF-2EA8-45C2-8B7E-0EC41A5C4818}"/>
              </a:ext>
            </a:extLst>
          </p:cNvPr>
          <p:cNvSpPr>
            <a:spLocks noGrp="1"/>
          </p:cNvSpPr>
          <p:nvPr>
            <p:ph type="title"/>
          </p:nvPr>
        </p:nvSpPr>
        <p:spPr/>
        <p:txBody>
          <a:bodyPr/>
          <a:lstStyle/>
          <a:p>
            <a:r>
              <a:rPr lang="en-GB" dirty="0"/>
              <a:t>Modelling and Simulations</a:t>
            </a:r>
          </a:p>
        </p:txBody>
      </p:sp>
      <p:sp>
        <p:nvSpPr>
          <p:cNvPr id="3" name="Content Placeholder 2">
            <a:extLst>
              <a:ext uri="{FF2B5EF4-FFF2-40B4-BE49-F238E27FC236}">
                <a16:creationId xmlns:a16="http://schemas.microsoft.com/office/drawing/2014/main" id="{9DEC0ABB-6192-4D0B-8F52-166C8348D967}"/>
              </a:ext>
            </a:extLst>
          </p:cNvPr>
          <p:cNvSpPr>
            <a:spLocks noGrp="1"/>
          </p:cNvSpPr>
          <p:nvPr>
            <p:ph idx="1"/>
          </p:nvPr>
        </p:nvSpPr>
        <p:spPr/>
        <p:txBody>
          <a:bodyPr/>
          <a:lstStyle/>
          <a:p>
            <a:r>
              <a:rPr lang="en-GB" dirty="0"/>
              <a:t>Session held on 02 November.</a:t>
            </a:r>
          </a:p>
          <a:p>
            <a:r>
              <a:rPr lang="en-GB" dirty="0"/>
              <a:t>Key outcomes were:</a:t>
            </a:r>
          </a:p>
          <a:p>
            <a:pPr marL="342900" indent="-342900">
              <a:buFont typeface="Arial" panose="020B0604020202020204" pitchFamily="34" charset="0"/>
              <a:buChar char="•"/>
            </a:pPr>
            <a:r>
              <a:rPr lang="en-GB" sz="1600" b="0" dirty="0">
                <a:solidFill>
                  <a:schemeClr val="tx1"/>
                </a:solidFill>
              </a:rPr>
              <a:t>draft a note outlining the mutual expectations for the creation, use and transfer of models between stakeholders and DNOs (see next 3 slides).</a:t>
            </a:r>
          </a:p>
          <a:p>
            <a:pPr marL="342900" indent="-342900">
              <a:buFont typeface="Arial" panose="020B0604020202020204" pitchFamily="34" charset="0"/>
              <a:buChar char="•"/>
            </a:pPr>
            <a:r>
              <a:rPr lang="en-GB" sz="1600" b="0" dirty="0">
                <a:solidFill>
                  <a:schemeClr val="tx1"/>
                </a:solidFill>
              </a:rPr>
              <a:t>review the practicalities around DNOs requiring models in specific software.</a:t>
            </a:r>
          </a:p>
          <a:p>
            <a:pPr marL="342900" indent="-342900">
              <a:buFont typeface="Arial" panose="020B0604020202020204" pitchFamily="34" charset="0"/>
              <a:buChar char="•"/>
            </a:pPr>
            <a:r>
              <a:rPr lang="en-GB" sz="1600" b="0" dirty="0">
                <a:solidFill>
                  <a:schemeClr val="tx1"/>
                </a:solidFill>
              </a:rPr>
              <a:t>Further action/engagement would be planned via this forum.</a:t>
            </a:r>
          </a:p>
        </p:txBody>
      </p:sp>
      <p:sp>
        <p:nvSpPr>
          <p:cNvPr id="4" name="Slide Number Placeholder 3">
            <a:extLst>
              <a:ext uri="{FF2B5EF4-FFF2-40B4-BE49-F238E27FC236}">
                <a16:creationId xmlns:a16="http://schemas.microsoft.com/office/drawing/2014/main" id="{18D3E9AA-533E-4860-BEA3-4667AC5325B3}"/>
              </a:ext>
            </a:extLst>
          </p:cNvPr>
          <p:cNvSpPr>
            <a:spLocks noGrp="1"/>
          </p:cNvSpPr>
          <p:nvPr>
            <p:ph type="sldNum" sz="quarter" idx="12"/>
          </p:nvPr>
        </p:nvSpPr>
        <p:spPr/>
        <p:txBody>
          <a:bodyPr/>
          <a:lstStyle/>
          <a:p>
            <a:fld id="{98FF217E-B86F-EA42-9607-BE163228A213}" type="slidenum">
              <a:rPr lang="en-GB" smtClean="0"/>
              <a:pPr/>
              <a:t>5</a:t>
            </a:fld>
            <a:endParaRPr lang="en-GB"/>
          </a:p>
        </p:txBody>
      </p:sp>
    </p:spTree>
    <p:extLst>
      <p:ext uri="{BB962C8B-B14F-4D97-AF65-F5344CB8AC3E}">
        <p14:creationId xmlns:p14="http://schemas.microsoft.com/office/powerpoint/2010/main" val="32222555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BD0CF-BB50-4D40-B956-0BF300C09C5F}"/>
              </a:ext>
            </a:extLst>
          </p:cNvPr>
          <p:cNvSpPr>
            <a:spLocks noGrp="1"/>
          </p:cNvSpPr>
          <p:nvPr>
            <p:ph type="ctrTitle"/>
          </p:nvPr>
        </p:nvSpPr>
        <p:spPr/>
        <p:txBody>
          <a:bodyPr/>
          <a:lstStyle/>
          <a:p>
            <a:r>
              <a:rPr lang="en-GB" dirty="0"/>
              <a:t>Distribution Code Compliance</a:t>
            </a:r>
          </a:p>
        </p:txBody>
      </p:sp>
      <p:sp>
        <p:nvSpPr>
          <p:cNvPr id="3" name="Slide Number Placeholder 2">
            <a:extLst>
              <a:ext uri="{FF2B5EF4-FFF2-40B4-BE49-F238E27FC236}">
                <a16:creationId xmlns:a16="http://schemas.microsoft.com/office/drawing/2014/main" id="{A2CE28FB-41A8-4D63-89A9-4B4B6756E1CB}"/>
              </a:ext>
            </a:extLst>
          </p:cNvPr>
          <p:cNvSpPr>
            <a:spLocks noGrp="1"/>
          </p:cNvSpPr>
          <p:nvPr>
            <p:ph type="sldNum" sz="quarter" idx="12"/>
          </p:nvPr>
        </p:nvSpPr>
        <p:spPr/>
        <p:txBody>
          <a:bodyPr/>
          <a:lstStyle/>
          <a:p>
            <a:fld id="{98FF217E-B86F-EA42-9607-BE163228A213}" type="slidenum">
              <a:rPr lang="en-GB" smtClean="0"/>
              <a:t>50</a:t>
            </a:fld>
            <a:endParaRPr lang="en-GB"/>
          </a:p>
        </p:txBody>
      </p:sp>
    </p:spTree>
    <p:extLst>
      <p:ext uri="{BB962C8B-B14F-4D97-AF65-F5344CB8AC3E}">
        <p14:creationId xmlns:p14="http://schemas.microsoft.com/office/powerpoint/2010/main" val="29419849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702F4-3ADA-4909-93C2-A198ABFAA04F}"/>
              </a:ext>
            </a:extLst>
          </p:cNvPr>
          <p:cNvSpPr>
            <a:spLocks noGrp="1"/>
          </p:cNvSpPr>
          <p:nvPr>
            <p:ph type="title"/>
          </p:nvPr>
        </p:nvSpPr>
        <p:spPr/>
        <p:txBody>
          <a:bodyPr/>
          <a:lstStyle/>
          <a:p>
            <a:r>
              <a:rPr lang="en-GB" dirty="0"/>
              <a:t>Distribution Code Compliance</a:t>
            </a:r>
            <a:endParaRPr lang="en-GB" dirty="0">
              <a:solidFill>
                <a:srgbClr val="FF0000"/>
              </a:solidFill>
            </a:endParaRPr>
          </a:p>
        </p:txBody>
      </p:sp>
      <p:sp>
        <p:nvSpPr>
          <p:cNvPr id="3" name="Content Placeholder 2">
            <a:extLst>
              <a:ext uri="{FF2B5EF4-FFF2-40B4-BE49-F238E27FC236}">
                <a16:creationId xmlns:a16="http://schemas.microsoft.com/office/drawing/2014/main" id="{84B801F8-C6B2-46BA-9E87-581AD706651C}"/>
              </a:ext>
            </a:extLst>
          </p:cNvPr>
          <p:cNvSpPr>
            <a:spLocks noGrp="1"/>
          </p:cNvSpPr>
          <p:nvPr>
            <p:ph idx="1"/>
          </p:nvPr>
        </p:nvSpPr>
        <p:spPr>
          <a:xfrm>
            <a:off x="720000" y="1679087"/>
            <a:ext cx="11083554" cy="3960000"/>
          </a:xfrm>
        </p:spPr>
        <p:txBody>
          <a:bodyPr/>
          <a:lstStyle/>
          <a:p>
            <a:pPr>
              <a:lnSpc>
                <a:spcPct val="100000"/>
              </a:lnSpc>
            </a:pPr>
            <a:r>
              <a:rPr lang="en-GB" sz="1700" dirty="0"/>
              <a:t>Background:</a:t>
            </a:r>
          </a:p>
          <a:p>
            <a:pPr marL="350838" lvl="1" indent="-342900">
              <a:lnSpc>
                <a:spcPct val="100000"/>
              </a:lnSpc>
              <a:buFont typeface="Arial" panose="020B0604020202020204" pitchFamily="34" charset="0"/>
              <a:buChar char="•"/>
            </a:pPr>
            <a:r>
              <a:rPr lang="en-GB" sz="1700" dirty="0"/>
              <a:t>The accelerated loss of mains programme requires that all generation in GB retrospectively adopts new loss of mains protection arrangements.  </a:t>
            </a:r>
          </a:p>
          <a:p>
            <a:pPr marL="350838" lvl="1" indent="-342900">
              <a:lnSpc>
                <a:spcPct val="100000"/>
              </a:lnSpc>
              <a:buFont typeface="Arial" panose="020B0604020202020204" pitchFamily="34" charset="0"/>
              <a:buChar char="•"/>
            </a:pPr>
            <a:r>
              <a:rPr lang="en-GB" sz="1700" dirty="0"/>
              <a:t>In some cases these changes are not trivial.</a:t>
            </a:r>
          </a:p>
          <a:p>
            <a:pPr marL="350838" lvl="1" indent="-342900">
              <a:lnSpc>
                <a:spcPct val="100000"/>
              </a:lnSpc>
              <a:buFont typeface="Arial" panose="020B0604020202020204" pitchFamily="34" charset="0"/>
              <a:buChar char="•"/>
            </a:pPr>
            <a:r>
              <a:rPr lang="en-GB" sz="1700" dirty="0"/>
              <a:t>In some cases owners might ignore the requirements.</a:t>
            </a:r>
          </a:p>
          <a:p>
            <a:pPr marL="350838" lvl="1" indent="-342900">
              <a:lnSpc>
                <a:spcPct val="100000"/>
              </a:lnSpc>
              <a:buFont typeface="Arial" panose="020B0604020202020204" pitchFamily="34" charset="0"/>
              <a:buChar char="•"/>
            </a:pPr>
            <a:r>
              <a:rPr lang="en-GB" sz="1700" dirty="0"/>
              <a:t>DNOs have not had a strong historic need to rigorously enforce D Code compliance, and lack the legal tools and experience to routinely challenge non-compliances, both in general, but specifically for loss of mains protection.</a:t>
            </a:r>
          </a:p>
          <a:p>
            <a:pPr>
              <a:lnSpc>
                <a:spcPct val="100000"/>
              </a:lnSpc>
            </a:pPr>
            <a:r>
              <a:rPr lang="en-GB" sz="1700" dirty="0"/>
              <a:t>Solution</a:t>
            </a:r>
          </a:p>
          <a:p>
            <a:pPr marL="350838" lvl="1" indent="-342900">
              <a:lnSpc>
                <a:spcPct val="100000"/>
              </a:lnSpc>
              <a:buFont typeface="Arial" panose="020B0604020202020204" pitchFamily="34" charset="0"/>
              <a:buChar char="•"/>
            </a:pPr>
            <a:r>
              <a:rPr lang="en-GB" sz="1700" dirty="0"/>
              <a:t>Modification DCRP/21/05/PC proposes D Code text that works through a managed compliance process over six months.</a:t>
            </a:r>
          </a:p>
          <a:p>
            <a:pPr marL="350838" lvl="1" indent="-342900">
              <a:lnSpc>
                <a:spcPct val="100000"/>
              </a:lnSpc>
              <a:buFont typeface="Arial" panose="020B0604020202020204" pitchFamily="34" charset="0"/>
              <a:buChar char="•"/>
            </a:pPr>
            <a:r>
              <a:rPr lang="en-GB" sz="1700" dirty="0"/>
              <a:t>Subject to appropriate checks and balances, if compliance not achieved in this timescale, the customer can be disconnected by the DNO.</a:t>
            </a:r>
          </a:p>
          <a:p>
            <a:pPr marL="350838" lvl="1" indent="-342900">
              <a:lnSpc>
                <a:spcPct val="100000"/>
              </a:lnSpc>
              <a:buFont typeface="Arial" panose="020B0604020202020204" pitchFamily="34" charset="0"/>
              <a:buChar char="•"/>
            </a:pPr>
            <a:r>
              <a:rPr lang="en-GB" sz="1700" dirty="0"/>
              <a:t>Following public consultation the DNOs will be submitting the modification to Ofgem for approval around the beginning of December</a:t>
            </a:r>
          </a:p>
        </p:txBody>
      </p:sp>
      <p:sp>
        <p:nvSpPr>
          <p:cNvPr id="4" name="Slide Number Placeholder 3">
            <a:extLst>
              <a:ext uri="{FF2B5EF4-FFF2-40B4-BE49-F238E27FC236}">
                <a16:creationId xmlns:a16="http://schemas.microsoft.com/office/drawing/2014/main" id="{E7E57EE9-951C-484B-B046-23C68308A4B0}"/>
              </a:ext>
            </a:extLst>
          </p:cNvPr>
          <p:cNvSpPr>
            <a:spLocks noGrp="1"/>
          </p:cNvSpPr>
          <p:nvPr>
            <p:ph type="sldNum" sz="quarter" idx="12"/>
          </p:nvPr>
        </p:nvSpPr>
        <p:spPr/>
        <p:txBody>
          <a:bodyPr/>
          <a:lstStyle/>
          <a:p>
            <a:fld id="{98FF217E-B86F-EA42-9607-BE163228A213}" type="slidenum">
              <a:rPr lang="en-GB" smtClean="0"/>
              <a:pPr/>
              <a:t>51</a:t>
            </a:fld>
            <a:endParaRPr lang="en-GB"/>
          </a:p>
        </p:txBody>
      </p:sp>
    </p:spTree>
    <p:extLst>
      <p:ext uri="{BB962C8B-B14F-4D97-AF65-F5344CB8AC3E}">
        <p14:creationId xmlns:p14="http://schemas.microsoft.com/office/powerpoint/2010/main" val="3610784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21CD4-C25A-4CA4-B7BD-A9A13C85B279}"/>
              </a:ext>
            </a:extLst>
          </p:cNvPr>
          <p:cNvSpPr>
            <a:spLocks noGrp="1"/>
          </p:cNvSpPr>
          <p:nvPr>
            <p:ph type="ctrTitle"/>
          </p:nvPr>
        </p:nvSpPr>
        <p:spPr/>
        <p:txBody>
          <a:bodyPr/>
          <a:lstStyle/>
          <a:p>
            <a:r>
              <a:rPr lang="en-GB" dirty="0"/>
              <a:t>Wrap up:</a:t>
            </a:r>
          </a:p>
        </p:txBody>
      </p:sp>
      <p:sp>
        <p:nvSpPr>
          <p:cNvPr id="3" name="Slide Number Placeholder 2">
            <a:extLst>
              <a:ext uri="{FF2B5EF4-FFF2-40B4-BE49-F238E27FC236}">
                <a16:creationId xmlns:a16="http://schemas.microsoft.com/office/drawing/2014/main" id="{A0D43732-FC11-4C8F-A6F1-73AC716C8D29}"/>
              </a:ext>
            </a:extLst>
          </p:cNvPr>
          <p:cNvSpPr>
            <a:spLocks noGrp="1"/>
          </p:cNvSpPr>
          <p:nvPr>
            <p:ph type="sldNum" sz="quarter" idx="12"/>
          </p:nvPr>
        </p:nvSpPr>
        <p:spPr/>
        <p:txBody>
          <a:bodyPr/>
          <a:lstStyle/>
          <a:p>
            <a:fld id="{98FF217E-B86F-EA42-9607-BE163228A213}" type="slidenum">
              <a:rPr lang="en-GB" smtClean="0"/>
              <a:t>52</a:t>
            </a:fld>
            <a:endParaRPr lang="en-GB"/>
          </a:p>
        </p:txBody>
      </p:sp>
    </p:spTree>
    <p:extLst>
      <p:ext uri="{BB962C8B-B14F-4D97-AF65-F5344CB8AC3E}">
        <p14:creationId xmlns:p14="http://schemas.microsoft.com/office/powerpoint/2010/main" val="7449912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21D9-1041-47F3-87A1-90B768349E7A}"/>
              </a:ext>
            </a:extLst>
          </p:cNvPr>
          <p:cNvSpPr>
            <a:spLocks noGrp="1"/>
          </p:cNvSpPr>
          <p:nvPr>
            <p:ph type="title"/>
          </p:nvPr>
        </p:nvSpPr>
        <p:spPr/>
        <p:txBody>
          <a:bodyPr/>
          <a:lstStyle/>
          <a:p>
            <a:r>
              <a:rPr lang="en-US" dirty="0"/>
              <a:t>Minutes of previous meeting and actions</a:t>
            </a:r>
            <a:endParaRPr lang="en-GB" dirty="0"/>
          </a:p>
        </p:txBody>
      </p:sp>
      <p:sp>
        <p:nvSpPr>
          <p:cNvPr id="3" name="Content Placeholder 2">
            <a:extLst>
              <a:ext uri="{FF2B5EF4-FFF2-40B4-BE49-F238E27FC236}">
                <a16:creationId xmlns:a16="http://schemas.microsoft.com/office/drawing/2014/main" id="{89F4AE9E-7CB6-424B-B41E-445B4A7538FE}"/>
              </a:ext>
            </a:extLst>
          </p:cNvPr>
          <p:cNvSpPr>
            <a:spLocks noGrp="1"/>
          </p:cNvSpPr>
          <p:nvPr>
            <p:ph idx="1"/>
          </p:nvPr>
        </p:nvSpPr>
        <p:spPr/>
        <p:txBody>
          <a:bodyPr/>
          <a:lstStyle/>
          <a:p>
            <a:r>
              <a:rPr lang="en-GB" dirty="0"/>
              <a:t>Outstanding matters arising not on the agenda:</a:t>
            </a:r>
          </a:p>
          <a:p>
            <a:pPr marL="350838" lvl="1" indent="-342900">
              <a:buFont typeface="Arial" panose="020B0604020202020204" pitchFamily="34" charset="0"/>
              <a:buChar char="•"/>
            </a:pPr>
            <a:r>
              <a:rPr lang="en-GB" dirty="0"/>
              <a:t>None?</a:t>
            </a:r>
          </a:p>
        </p:txBody>
      </p:sp>
      <p:sp>
        <p:nvSpPr>
          <p:cNvPr id="4" name="Slide Number Placeholder 3">
            <a:extLst>
              <a:ext uri="{FF2B5EF4-FFF2-40B4-BE49-F238E27FC236}">
                <a16:creationId xmlns:a16="http://schemas.microsoft.com/office/drawing/2014/main" id="{FED31D21-6F61-41A7-A137-2265A054AF7D}"/>
              </a:ext>
            </a:extLst>
          </p:cNvPr>
          <p:cNvSpPr>
            <a:spLocks noGrp="1"/>
          </p:cNvSpPr>
          <p:nvPr>
            <p:ph type="sldNum" sz="quarter" idx="12"/>
          </p:nvPr>
        </p:nvSpPr>
        <p:spPr/>
        <p:txBody>
          <a:bodyPr/>
          <a:lstStyle/>
          <a:p>
            <a:fld id="{98FF217E-B86F-EA42-9607-BE163228A213}" type="slidenum">
              <a:rPr lang="en-GB" smtClean="0"/>
              <a:pPr/>
              <a:t>53</a:t>
            </a:fld>
            <a:endParaRPr lang="en-GB"/>
          </a:p>
        </p:txBody>
      </p:sp>
    </p:spTree>
    <p:extLst>
      <p:ext uri="{BB962C8B-B14F-4D97-AF65-F5344CB8AC3E}">
        <p14:creationId xmlns:p14="http://schemas.microsoft.com/office/powerpoint/2010/main" val="27161088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432C-F251-4836-BE5F-1FE4CD6DF5B5}"/>
              </a:ext>
            </a:extLst>
          </p:cNvPr>
          <p:cNvSpPr>
            <a:spLocks noGrp="1"/>
          </p:cNvSpPr>
          <p:nvPr>
            <p:ph type="title"/>
          </p:nvPr>
        </p:nvSpPr>
        <p:spPr/>
        <p:txBody>
          <a:bodyPr/>
          <a:lstStyle/>
          <a:p>
            <a:r>
              <a:rPr lang="en-GB" dirty="0"/>
              <a:t>AOB and next meeting</a:t>
            </a:r>
          </a:p>
        </p:txBody>
      </p:sp>
      <p:sp>
        <p:nvSpPr>
          <p:cNvPr id="3" name="Content Placeholder 2">
            <a:extLst>
              <a:ext uri="{FF2B5EF4-FFF2-40B4-BE49-F238E27FC236}">
                <a16:creationId xmlns:a16="http://schemas.microsoft.com/office/drawing/2014/main" id="{719A2E5D-6B92-4FC0-A23E-29EEDD9D1047}"/>
              </a:ext>
            </a:extLst>
          </p:cNvPr>
          <p:cNvSpPr>
            <a:spLocks noGrp="1"/>
          </p:cNvSpPr>
          <p:nvPr>
            <p:ph idx="1"/>
          </p:nvPr>
        </p:nvSpPr>
        <p:spPr/>
        <p:txBody>
          <a:bodyPr/>
          <a:lstStyle/>
          <a:p>
            <a:r>
              <a:rPr lang="en-US" dirty="0"/>
              <a:t>AOB</a:t>
            </a:r>
          </a:p>
          <a:p>
            <a:pPr marL="342900" indent="-342900">
              <a:buFont typeface="Arial" panose="020B0604020202020204" pitchFamily="34" charset="0"/>
              <a:buChar char="•"/>
            </a:pPr>
            <a:r>
              <a:rPr lang="en-US" dirty="0"/>
              <a:t>None?</a:t>
            </a:r>
          </a:p>
          <a:p>
            <a:endParaRPr lang="en-US" dirty="0"/>
          </a:p>
          <a:p>
            <a:endParaRPr lang="en-US" dirty="0"/>
          </a:p>
          <a:p>
            <a:r>
              <a:rPr lang="en-US" dirty="0"/>
              <a:t>Next meeting?  Early February?</a:t>
            </a:r>
          </a:p>
          <a:p>
            <a:endParaRPr lang="en-GB" dirty="0"/>
          </a:p>
        </p:txBody>
      </p:sp>
      <p:sp>
        <p:nvSpPr>
          <p:cNvPr id="4" name="Slide Number Placeholder 3">
            <a:extLst>
              <a:ext uri="{FF2B5EF4-FFF2-40B4-BE49-F238E27FC236}">
                <a16:creationId xmlns:a16="http://schemas.microsoft.com/office/drawing/2014/main" id="{82B5373E-78E7-4A6F-A325-68ABF9AFB1E1}"/>
              </a:ext>
            </a:extLst>
          </p:cNvPr>
          <p:cNvSpPr>
            <a:spLocks noGrp="1"/>
          </p:cNvSpPr>
          <p:nvPr>
            <p:ph type="sldNum" sz="quarter" idx="12"/>
          </p:nvPr>
        </p:nvSpPr>
        <p:spPr/>
        <p:txBody>
          <a:bodyPr/>
          <a:lstStyle/>
          <a:p>
            <a:fld id="{98FF217E-B86F-EA42-9607-BE163228A213}" type="slidenum">
              <a:rPr lang="en-GB" smtClean="0"/>
              <a:pPr/>
              <a:t>54</a:t>
            </a:fld>
            <a:endParaRPr lang="en-GB"/>
          </a:p>
        </p:txBody>
      </p:sp>
    </p:spTree>
    <p:extLst>
      <p:ext uri="{BB962C8B-B14F-4D97-AF65-F5344CB8AC3E}">
        <p14:creationId xmlns:p14="http://schemas.microsoft.com/office/powerpoint/2010/main" val="32878620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a:t>© ENA 2020</a:t>
            </a:r>
          </a:p>
        </p:txBody>
      </p:sp>
    </p:spTree>
    <p:extLst>
      <p:ext uri="{BB962C8B-B14F-4D97-AF65-F5344CB8AC3E}">
        <p14:creationId xmlns:p14="http://schemas.microsoft.com/office/powerpoint/2010/main" val="2316590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2CF17-B9E3-46BA-BE68-302C2E243ECF}"/>
              </a:ext>
            </a:extLst>
          </p:cNvPr>
          <p:cNvSpPr>
            <a:spLocks noGrp="1"/>
          </p:cNvSpPr>
          <p:nvPr>
            <p:ph type="title"/>
          </p:nvPr>
        </p:nvSpPr>
        <p:spPr/>
        <p:txBody>
          <a:bodyPr/>
          <a:lstStyle/>
          <a:p>
            <a:r>
              <a:rPr lang="en-GB" dirty="0"/>
              <a:t>Statement of needs and uses (1)</a:t>
            </a:r>
          </a:p>
        </p:txBody>
      </p:sp>
      <p:sp>
        <p:nvSpPr>
          <p:cNvPr id="3" name="Content Placeholder 2">
            <a:extLst>
              <a:ext uri="{FF2B5EF4-FFF2-40B4-BE49-F238E27FC236}">
                <a16:creationId xmlns:a16="http://schemas.microsoft.com/office/drawing/2014/main" id="{77F83DCA-E0FB-4B31-B8D6-BD2E26191868}"/>
              </a:ext>
            </a:extLst>
          </p:cNvPr>
          <p:cNvSpPr>
            <a:spLocks noGrp="1"/>
          </p:cNvSpPr>
          <p:nvPr>
            <p:ph idx="1"/>
          </p:nvPr>
        </p:nvSpPr>
        <p:spPr/>
        <p:txBody>
          <a:bodyPr/>
          <a:lstStyle/>
          <a:p>
            <a:pPr lvl="1">
              <a:spcAft>
                <a:spcPts val="1000"/>
              </a:spcAft>
            </a:pPr>
            <a:r>
              <a:rPr lang="en-GB" sz="1600" dirty="0"/>
              <a:t>In these slides the generation owner is referred to as Generator, and this also includes any agent or developer acting on behalf of the Generator.</a:t>
            </a:r>
          </a:p>
          <a:p>
            <a:pPr marL="367030" indent="-367030">
              <a:spcBef>
                <a:spcPts val="1000"/>
              </a:spcBef>
              <a:spcAft>
                <a:spcPts val="1000"/>
              </a:spcAft>
            </a:pPr>
            <a:r>
              <a:rPr lang="en-GB" sz="1800" b="1" dirty="0">
                <a:solidFill>
                  <a:srgbClr val="00598E"/>
                </a:solidFill>
                <a:effectLst/>
                <a:latin typeface="Arial" panose="020B0604020202020204" pitchFamily="34" charset="0"/>
                <a:cs typeface="Times New Roman" panose="02020603050405020304" pitchFamily="18" charset="0"/>
              </a:rPr>
              <a:t>The need</a:t>
            </a:r>
          </a:p>
          <a:p>
            <a:pPr lvl="1">
              <a:spcAft>
                <a:spcPts val="1000"/>
              </a:spcAft>
            </a:pPr>
            <a:r>
              <a:rPr lang="en-GB" sz="1600" dirty="0"/>
              <a:t>Both DNOs and Generators need to be able to model the behaviour of new generation assets.  The Generator has the need to demonstrate compliance with G99 (and/or the Grid Code) via the submission of simulations, and the DNO has an ongoing need to manage the distribution network, taking into account the behaviour of the generation.</a:t>
            </a:r>
          </a:p>
          <a:p>
            <a:pPr lvl="1">
              <a:spcAft>
                <a:spcPts val="1000"/>
              </a:spcAft>
            </a:pPr>
            <a:r>
              <a:rPr lang="en-GB" sz="1600" dirty="0"/>
              <a:t>Both of these needs can only be satisfied if a suitable model of the generation equipment is available.</a:t>
            </a:r>
          </a:p>
          <a:p>
            <a:pPr lvl="1">
              <a:spcAft>
                <a:spcPts val="1000"/>
              </a:spcAft>
            </a:pPr>
            <a:r>
              <a:rPr lang="en-GB" sz="1600" dirty="0"/>
              <a:t>DNOs’ needs will not be identical in each case: larger generation, and where there is more likely interaction with other connected customers’ devices, particularly other generation, more sophisticated and detailed modelling including transient stability are required.  On the other hand, DNOs’ needs to include the effects of smaller generation, with less interaction with other customers’ equipment, might be limited to just load flow and fault level analysis</a:t>
            </a:r>
            <a:r>
              <a:rPr lang="en-GB" sz="18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rPr>
              <a:t>.</a:t>
            </a:r>
          </a:p>
          <a:p>
            <a:endParaRPr lang="en-GB" dirty="0"/>
          </a:p>
        </p:txBody>
      </p:sp>
      <p:sp>
        <p:nvSpPr>
          <p:cNvPr id="4" name="Slide Number Placeholder 3">
            <a:extLst>
              <a:ext uri="{FF2B5EF4-FFF2-40B4-BE49-F238E27FC236}">
                <a16:creationId xmlns:a16="http://schemas.microsoft.com/office/drawing/2014/main" id="{1E291156-F3A7-4909-8349-4B3C8B214AC2}"/>
              </a:ext>
            </a:extLst>
          </p:cNvPr>
          <p:cNvSpPr>
            <a:spLocks noGrp="1"/>
          </p:cNvSpPr>
          <p:nvPr>
            <p:ph type="sldNum" sz="quarter" idx="12"/>
          </p:nvPr>
        </p:nvSpPr>
        <p:spPr/>
        <p:txBody>
          <a:bodyPr/>
          <a:lstStyle/>
          <a:p>
            <a:fld id="{98FF217E-B86F-EA42-9607-BE163228A213}" type="slidenum">
              <a:rPr lang="en-GB" smtClean="0"/>
              <a:pPr/>
              <a:t>6</a:t>
            </a:fld>
            <a:endParaRPr lang="en-GB"/>
          </a:p>
        </p:txBody>
      </p:sp>
    </p:spTree>
    <p:extLst>
      <p:ext uri="{BB962C8B-B14F-4D97-AF65-F5344CB8AC3E}">
        <p14:creationId xmlns:p14="http://schemas.microsoft.com/office/powerpoint/2010/main" val="4281846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6F4C6-E373-49DA-BE68-B4FEFAC11EE6}"/>
              </a:ext>
            </a:extLst>
          </p:cNvPr>
          <p:cNvSpPr>
            <a:spLocks noGrp="1"/>
          </p:cNvSpPr>
          <p:nvPr>
            <p:ph type="title"/>
          </p:nvPr>
        </p:nvSpPr>
        <p:spPr/>
        <p:txBody>
          <a:bodyPr/>
          <a:lstStyle/>
          <a:p>
            <a:r>
              <a:rPr lang="en-GB" dirty="0"/>
              <a:t>Statement of needs and uses (2)</a:t>
            </a:r>
          </a:p>
        </p:txBody>
      </p:sp>
      <p:sp>
        <p:nvSpPr>
          <p:cNvPr id="3" name="Content Placeholder 2">
            <a:extLst>
              <a:ext uri="{FF2B5EF4-FFF2-40B4-BE49-F238E27FC236}">
                <a16:creationId xmlns:a16="http://schemas.microsoft.com/office/drawing/2014/main" id="{CD7B6B11-E3C8-493C-879D-778535355A7B}"/>
              </a:ext>
            </a:extLst>
          </p:cNvPr>
          <p:cNvSpPr>
            <a:spLocks noGrp="1"/>
          </p:cNvSpPr>
          <p:nvPr>
            <p:ph idx="1"/>
          </p:nvPr>
        </p:nvSpPr>
        <p:spPr/>
        <p:txBody>
          <a:bodyPr/>
          <a:lstStyle/>
          <a:p>
            <a:r>
              <a:rPr lang="en-GB" dirty="0"/>
              <a:t>The legal framework</a:t>
            </a:r>
          </a:p>
          <a:p>
            <a:pPr lvl="1"/>
            <a:r>
              <a:rPr lang="en-US" dirty="0"/>
              <a:t>DNOs have always required that Generators provide sufficient information to enable DNOs to model appropriately the generation that is being connected.  The long standing requirement is in G59 (and G75 before it) and was only generally applied to generation connected at high voltage.</a:t>
            </a:r>
          </a:p>
          <a:p>
            <a:pPr lvl="1"/>
            <a:r>
              <a:rPr lang="en-US" dirty="0"/>
              <a:t>For synchronous machines the representation of the generation was expected in traditional IEEE transfer function block diagram form.</a:t>
            </a:r>
          </a:p>
          <a:p>
            <a:pPr lvl="1"/>
            <a:r>
              <a:rPr lang="en-US" dirty="0"/>
              <a:t>The introduction of the EU Network Code, Requirements for all Generators, extends this historic approach and makes the provision of validated models mandatory for both synchronous and non-synchronous generation for all power generating modules of 10MW or greater.  </a:t>
            </a:r>
          </a:p>
          <a:p>
            <a:pPr lvl="1"/>
            <a:r>
              <a:rPr lang="en-US" dirty="0"/>
              <a:t>DNOs use a variety of modelling software packages (see following slides) and require models to be provided in these formats.  Although this can be a challenge for the Generator to provide, so far DNOs have no evidence that Generators are unable to do so.</a:t>
            </a:r>
          </a:p>
          <a:p>
            <a:pPr lvl="1"/>
            <a:endParaRPr lang="en-GB" dirty="0"/>
          </a:p>
        </p:txBody>
      </p:sp>
      <p:sp>
        <p:nvSpPr>
          <p:cNvPr id="4" name="Slide Number Placeholder 3">
            <a:extLst>
              <a:ext uri="{FF2B5EF4-FFF2-40B4-BE49-F238E27FC236}">
                <a16:creationId xmlns:a16="http://schemas.microsoft.com/office/drawing/2014/main" id="{B6468FEA-B75D-4EF0-A37A-038F4411943D}"/>
              </a:ext>
            </a:extLst>
          </p:cNvPr>
          <p:cNvSpPr>
            <a:spLocks noGrp="1"/>
          </p:cNvSpPr>
          <p:nvPr>
            <p:ph type="sldNum" sz="quarter" idx="12"/>
          </p:nvPr>
        </p:nvSpPr>
        <p:spPr/>
        <p:txBody>
          <a:bodyPr/>
          <a:lstStyle/>
          <a:p>
            <a:fld id="{98FF217E-B86F-EA42-9607-BE163228A213}" type="slidenum">
              <a:rPr lang="en-GB" smtClean="0"/>
              <a:pPr/>
              <a:t>7</a:t>
            </a:fld>
            <a:endParaRPr lang="en-GB"/>
          </a:p>
        </p:txBody>
      </p:sp>
    </p:spTree>
    <p:extLst>
      <p:ext uri="{BB962C8B-B14F-4D97-AF65-F5344CB8AC3E}">
        <p14:creationId xmlns:p14="http://schemas.microsoft.com/office/powerpoint/2010/main" val="689852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7ACB4-199E-4B08-8077-DB266713A8CE}"/>
              </a:ext>
            </a:extLst>
          </p:cNvPr>
          <p:cNvSpPr>
            <a:spLocks noGrp="1"/>
          </p:cNvSpPr>
          <p:nvPr>
            <p:ph type="title"/>
          </p:nvPr>
        </p:nvSpPr>
        <p:spPr/>
        <p:txBody>
          <a:bodyPr/>
          <a:lstStyle/>
          <a:p>
            <a:r>
              <a:rPr lang="en-GB" dirty="0"/>
              <a:t>Statement of needs and uses (3)</a:t>
            </a:r>
          </a:p>
        </p:txBody>
      </p:sp>
      <p:sp>
        <p:nvSpPr>
          <p:cNvPr id="3" name="Content Placeholder 2">
            <a:extLst>
              <a:ext uri="{FF2B5EF4-FFF2-40B4-BE49-F238E27FC236}">
                <a16:creationId xmlns:a16="http://schemas.microsoft.com/office/drawing/2014/main" id="{36B38E91-889D-44D9-892A-ED8F72EEE2DE}"/>
              </a:ext>
            </a:extLst>
          </p:cNvPr>
          <p:cNvSpPr>
            <a:spLocks noGrp="1"/>
          </p:cNvSpPr>
          <p:nvPr>
            <p:ph idx="1"/>
          </p:nvPr>
        </p:nvSpPr>
        <p:spPr/>
        <p:txBody>
          <a:bodyPr/>
          <a:lstStyle/>
          <a:p>
            <a:pPr>
              <a:lnSpc>
                <a:spcPct val="100000"/>
              </a:lnSpc>
              <a:spcBef>
                <a:spcPts val="0"/>
              </a:spcBef>
              <a:spcAft>
                <a:spcPts val="600"/>
              </a:spcAft>
            </a:pPr>
            <a:r>
              <a:rPr lang="en-US" sz="1600" dirty="0"/>
              <a:t>Generator/DNO interaction</a:t>
            </a:r>
          </a:p>
          <a:p>
            <a:pPr lvl="1">
              <a:lnSpc>
                <a:spcPct val="100000"/>
              </a:lnSpc>
              <a:spcBef>
                <a:spcPts val="0"/>
              </a:spcBef>
              <a:spcAft>
                <a:spcPts val="600"/>
              </a:spcAft>
            </a:pPr>
            <a:r>
              <a:rPr lang="en-US" sz="1600" dirty="0"/>
              <a:t>Generators will need to populate their models with sufficient network data to enable the appropriate simulations.  For the majority of type B generation, the assumed minimum fault level of 50MVA is probably sufficient for the simulations required.</a:t>
            </a:r>
          </a:p>
          <a:p>
            <a:pPr lvl="1">
              <a:lnSpc>
                <a:spcPct val="100000"/>
              </a:lnSpc>
              <a:spcBef>
                <a:spcPts val="0"/>
              </a:spcBef>
              <a:spcAft>
                <a:spcPts val="600"/>
              </a:spcAft>
            </a:pPr>
            <a:r>
              <a:rPr lang="en-US" sz="1600" dirty="0"/>
              <a:t>For type C and D, this might still be sufficient, although more realistic source impedances with respect to the network location might be required for some analyses, particularly power quality: the DNO will provide these on request.</a:t>
            </a:r>
          </a:p>
          <a:p>
            <a:pPr lvl="1">
              <a:lnSpc>
                <a:spcPct val="100000"/>
              </a:lnSpc>
              <a:spcBef>
                <a:spcPts val="0"/>
              </a:spcBef>
              <a:spcAft>
                <a:spcPts val="600"/>
              </a:spcAft>
            </a:pPr>
            <a:r>
              <a:rPr lang="en-US" sz="1600" dirty="0"/>
              <a:t>Early on in the life of a project the final specification of the generation equipment might not be available and both Generator and DNO models will need to be on the basis of the best available information and assumptions.  The modelling assumptions and data can be updated as the Generator refines the details of the project.</a:t>
            </a:r>
          </a:p>
          <a:p>
            <a:pPr lvl="1">
              <a:lnSpc>
                <a:spcPct val="100000"/>
              </a:lnSpc>
              <a:spcBef>
                <a:spcPts val="0"/>
              </a:spcBef>
              <a:spcAft>
                <a:spcPts val="600"/>
              </a:spcAft>
            </a:pPr>
            <a:r>
              <a:rPr lang="en-US" sz="1600" dirty="0"/>
              <a:t>As part of the overall compliance process, and before the FON can be issued, the Generator will need to hand over the validated model(s) to the DNO.  The DNO is not obliged to do anything with the model at that time – its function is to allow the DNO to undertake future system analysis. However DNOs are likely to do some cursory checks that the model provided converges appropriately, that the documentation supporting it is sufficient, and that it aligns and is consistent with the simulation studies supplied.</a:t>
            </a:r>
          </a:p>
          <a:p>
            <a:pPr lvl="1">
              <a:lnSpc>
                <a:spcPct val="100000"/>
              </a:lnSpc>
              <a:spcBef>
                <a:spcPts val="0"/>
              </a:spcBef>
            </a:pPr>
            <a:endParaRPr lang="en-GB" sz="1600" dirty="0"/>
          </a:p>
        </p:txBody>
      </p:sp>
      <p:sp>
        <p:nvSpPr>
          <p:cNvPr id="4" name="Slide Number Placeholder 3">
            <a:extLst>
              <a:ext uri="{FF2B5EF4-FFF2-40B4-BE49-F238E27FC236}">
                <a16:creationId xmlns:a16="http://schemas.microsoft.com/office/drawing/2014/main" id="{55FA13E4-2D66-4489-A154-7ECC17A2D35B}"/>
              </a:ext>
            </a:extLst>
          </p:cNvPr>
          <p:cNvSpPr>
            <a:spLocks noGrp="1"/>
          </p:cNvSpPr>
          <p:nvPr>
            <p:ph type="sldNum" sz="quarter" idx="12"/>
          </p:nvPr>
        </p:nvSpPr>
        <p:spPr/>
        <p:txBody>
          <a:bodyPr/>
          <a:lstStyle/>
          <a:p>
            <a:fld id="{98FF217E-B86F-EA42-9607-BE163228A213}" type="slidenum">
              <a:rPr lang="en-GB" smtClean="0"/>
              <a:pPr/>
              <a:t>8</a:t>
            </a:fld>
            <a:endParaRPr lang="en-GB"/>
          </a:p>
        </p:txBody>
      </p:sp>
    </p:spTree>
    <p:extLst>
      <p:ext uri="{BB962C8B-B14F-4D97-AF65-F5344CB8AC3E}">
        <p14:creationId xmlns:p14="http://schemas.microsoft.com/office/powerpoint/2010/main" val="278261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FFFF9-866D-4449-BFD8-8763BECF3120}"/>
              </a:ext>
            </a:extLst>
          </p:cNvPr>
          <p:cNvSpPr>
            <a:spLocks noGrp="1"/>
          </p:cNvSpPr>
          <p:nvPr>
            <p:ph type="title"/>
          </p:nvPr>
        </p:nvSpPr>
        <p:spPr/>
        <p:txBody>
          <a:bodyPr/>
          <a:lstStyle/>
          <a:p>
            <a:r>
              <a:rPr lang="en-GB" dirty="0"/>
              <a:t>WPD</a:t>
            </a:r>
          </a:p>
        </p:txBody>
      </p:sp>
      <p:sp>
        <p:nvSpPr>
          <p:cNvPr id="3" name="Content Placeholder 2">
            <a:extLst>
              <a:ext uri="{FF2B5EF4-FFF2-40B4-BE49-F238E27FC236}">
                <a16:creationId xmlns:a16="http://schemas.microsoft.com/office/drawing/2014/main" id="{5D98B5AA-D31B-45E8-B335-9FE3A82E5F80}"/>
              </a:ext>
            </a:extLst>
          </p:cNvPr>
          <p:cNvSpPr>
            <a:spLocks noGrp="1"/>
          </p:cNvSpPr>
          <p:nvPr>
            <p:ph idx="1"/>
          </p:nvPr>
        </p:nvSpPr>
        <p:spPr>
          <a:xfrm>
            <a:off x="720000" y="1550618"/>
            <a:ext cx="11083554" cy="3960000"/>
          </a:xfrm>
        </p:spPr>
        <p:txBody>
          <a:bodyPr/>
          <a:lstStyle/>
          <a:p>
            <a:r>
              <a:rPr lang="en-GB" dirty="0"/>
              <a:t>WPD South West and South Wales</a:t>
            </a:r>
          </a:p>
          <a:p>
            <a:endParaRPr lang="en-GB" dirty="0"/>
          </a:p>
          <a:p>
            <a:endParaRPr lang="en-GB" dirty="0"/>
          </a:p>
          <a:p>
            <a:endParaRPr lang="en-GB" dirty="0"/>
          </a:p>
          <a:p>
            <a:endParaRPr lang="en-GB" dirty="0"/>
          </a:p>
          <a:p>
            <a:endParaRPr lang="en-GB" dirty="0"/>
          </a:p>
          <a:p>
            <a:r>
              <a:rPr lang="en-GB" dirty="0"/>
              <a:t>WPD East and West Midlands</a:t>
            </a:r>
          </a:p>
        </p:txBody>
      </p:sp>
      <p:sp>
        <p:nvSpPr>
          <p:cNvPr id="4" name="Slide Number Placeholder 3">
            <a:extLst>
              <a:ext uri="{FF2B5EF4-FFF2-40B4-BE49-F238E27FC236}">
                <a16:creationId xmlns:a16="http://schemas.microsoft.com/office/drawing/2014/main" id="{7A85AE62-09E3-4379-8609-B4265447B703}"/>
              </a:ext>
            </a:extLst>
          </p:cNvPr>
          <p:cNvSpPr>
            <a:spLocks noGrp="1"/>
          </p:cNvSpPr>
          <p:nvPr>
            <p:ph type="sldNum" sz="quarter" idx="12"/>
          </p:nvPr>
        </p:nvSpPr>
        <p:spPr/>
        <p:txBody>
          <a:bodyPr/>
          <a:lstStyle/>
          <a:p>
            <a:fld id="{98FF217E-B86F-EA42-9607-BE163228A213}" type="slidenum">
              <a:rPr lang="en-GB" smtClean="0"/>
              <a:pPr/>
              <a:t>9</a:t>
            </a:fld>
            <a:endParaRPr lang="en-GB"/>
          </a:p>
        </p:txBody>
      </p:sp>
      <p:graphicFrame>
        <p:nvGraphicFramePr>
          <p:cNvPr id="6" name="Table 5">
            <a:extLst>
              <a:ext uri="{FF2B5EF4-FFF2-40B4-BE49-F238E27FC236}">
                <a16:creationId xmlns:a16="http://schemas.microsoft.com/office/drawing/2014/main" id="{0B9BBE9E-AF33-4F30-844B-637F14BFA4FF}"/>
              </a:ext>
            </a:extLst>
          </p:cNvPr>
          <p:cNvGraphicFramePr>
            <a:graphicFrameLocks noGrp="1"/>
          </p:cNvGraphicFramePr>
          <p:nvPr>
            <p:extLst>
              <p:ext uri="{D42A27DB-BD31-4B8C-83A1-F6EECF244321}">
                <p14:modId xmlns:p14="http://schemas.microsoft.com/office/powerpoint/2010/main" val="3037039645"/>
              </p:ext>
            </p:extLst>
          </p:nvPr>
        </p:nvGraphicFramePr>
        <p:xfrm>
          <a:off x="1530015" y="1983154"/>
          <a:ext cx="8964295" cy="1371600"/>
        </p:xfrm>
        <a:graphic>
          <a:graphicData uri="http://schemas.openxmlformats.org/drawingml/2006/table">
            <a:tbl>
              <a:tblPr firstRow="1" firstCol="1" bandRow="1">
                <a:tableStyleId>{5C22544A-7EE6-4342-B048-85BDC9FD1C3A}</a:tableStyleId>
              </a:tblPr>
              <a:tblGrid>
                <a:gridCol w="1887220">
                  <a:extLst>
                    <a:ext uri="{9D8B030D-6E8A-4147-A177-3AD203B41FA5}">
                      <a16:colId xmlns:a16="http://schemas.microsoft.com/office/drawing/2014/main" val="3176289808"/>
                    </a:ext>
                  </a:extLst>
                </a:gridCol>
                <a:gridCol w="723900">
                  <a:extLst>
                    <a:ext uri="{9D8B030D-6E8A-4147-A177-3AD203B41FA5}">
                      <a16:colId xmlns:a16="http://schemas.microsoft.com/office/drawing/2014/main" val="3427238732"/>
                    </a:ext>
                  </a:extLst>
                </a:gridCol>
                <a:gridCol w="723900">
                  <a:extLst>
                    <a:ext uri="{9D8B030D-6E8A-4147-A177-3AD203B41FA5}">
                      <a16:colId xmlns:a16="http://schemas.microsoft.com/office/drawing/2014/main" val="1223370401"/>
                    </a:ext>
                  </a:extLst>
                </a:gridCol>
                <a:gridCol w="723900">
                  <a:extLst>
                    <a:ext uri="{9D8B030D-6E8A-4147-A177-3AD203B41FA5}">
                      <a16:colId xmlns:a16="http://schemas.microsoft.com/office/drawing/2014/main" val="3377588912"/>
                    </a:ext>
                  </a:extLst>
                </a:gridCol>
                <a:gridCol w="723900">
                  <a:extLst>
                    <a:ext uri="{9D8B030D-6E8A-4147-A177-3AD203B41FA5}">
                      <a16:colId xmlns:a16="http://schemas.microsoft.com/office/drawing/2014/main" val="1125991638"/>
                    </a:ext>
                  </a:extLst>
                </a:gridCol>
                <a:gridCol w="2162175">
                  <a:extLst>
                    <a:ext uri="{9D8B030D-6E8A-4147-A177-3AD203B41FA5}">
                      <a16:colId xmlns:a16="http://schemas.microsoft.com/office/drawing/2014/main" val="3783471916"/>
                    </a:ext>
                  </a:extLst>
                </a:gridCol>
                <a:gridCol w="2019300">
                  <a:extLst>
                    <a:ext uri="{9D8B030D-6E8A-4147-A177-3AD203B41FA5}">
                      <a16:colId xmlns:a16="http://schemas.microsoft.com/office/drawing/2014/main" val="2455514449"/>
                    </a:ext>
                  </a:extLst>
                </a:gridCol>
              </a:tblGrid>
              <a:tr h="0">
                <a:tc rowSpan="2">
                  <a:txBody>
                    <a:bodyPr/>
                    <a:lstStyle/>
                    <a:p>
                      <a:pPr>
                        <a:spcBef>
                          <a:spcPts val="500"/>
                        </a:spcBef>
                        <a:spcAft>
                          <a:spcPts val="500"/>
                        </a:spcAft>
                      </a:pPr>
                      <a:r>
                        <a:rPr lang="en-GB" sz="1000">
                          <a:effectLst/>
                        </a:rPr>
                        <a:t>Package</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a:spcBef>
                          <a:spcPts val="500"/>
                        </a:spcBef>
                        <a:spcAft>
                          <a:spcPts val="500"/>
                        </a:spcAft>
                      </a:pPr>
                      <a:r>
                        <a:rPr lang="en-GB" sz="1000" dirty="0">
                          <a:effectLst/>
                        </a:rPr>
                        <a:t>Voltage level used at</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spcBef>
                          <a:spcPts val="500"/>
                        </a:spcBef>
                        <a:spcAft>
                          <a:spcPts val="500"/>
                        </a:spcAft>
                      </a:pPr>
                      <a:r>
                        <a:rPr lang="en-GB" sz="1000">
                          <a:effectLst/>
                        </a:rPr>
                        <a:t>Compatible with?</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spcBef>
                          <a:spcPts val="500"/>
                        </a:spcBef>
                        <a:spcAft>
                          <a:spcPts val="500"/>
                        </a:spcAft>
                      </a:pPr>
                      <a:r>
                        <a:rPr lang="en-GB" sz="1000">
                          <a:effectLst/>
                        </a:rPr>
                        <a:t>Comments</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34634952"/>
                  </a:ext>
                </a:extLst>
              </a:tr>
              <a:tr h="0">
                <a:tc vMerge="1">
                  <a:txBody>
                    <a:bodyPr/>
                    <a:lstStyle/>
                    <a:p>
                      <a:endParaRPr lang="en-GB"/>
                    </a:p>
                  </a:txBody>
                  <a:tcPr/>
                </a:tc>
                <a:tc>
                  <a:txBody>
                    <a:bodyPr/>
                    <a:lstStyle/>
                    <a:p>
                      <a:pPr algn="ctr">
                        <a:spcBef>
                          <a:spcPts val="500"/>
                        </a:spcBef>
                        <a:spcAft>
                          <a:spcPts val="500"/>
                        </a:spcAft>
                      </a:pPr>
                      <a:r>
                        <a:rPr lang="en-GB" sz="1000">
                          <a:effectLst/>
                        </a:rPr>
                        <a:t>132kV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33kV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11kV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LV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950604901"/>
                  </a:ext>
                </a:extLst>
              </a:tr>
              <a:tr h="0">
                <a:tc>
                  <a:txBody>
                    <a:bodyPr/>
                    <a:lstStyle/>
                    <a:p>
                      <a:pPr>
                        <a:spcBef>
                          <a:spcPts val="500"/>
                        </a:spcBef>
                        <a:spcAft>
                          <a:spcPts val="500"/>
                        </a:spcAft>
                      </a:pPr>
                      <a:r>
                        <a:rPr lang="en-GB" sz="1000" dirty="0">
                          <a:effectLst/>
                        </a:rPr>
                        <a:t>PSSE v34.6.0 (SW) v34.7.0(</a:t>
                      </a:r>
                      <a:r>
                        <a:rPr lang="en-GB" sz="1000" dirty="0" err="1">
                          <a:effectLst/>
                        </a:rPr>
                        <a:t>SWa</a:t>
                      </a:r>
                      <a:r>
                        <a:rPr lang="en-GB" sz="1000" dirty="0">
                          <a:effectLst/>
                        </a:rPr>
                        <a:t>)</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48403228"/>
                  </a:ext>
                </a:extLst>
              </a:tr>
              <a:tr h="0">
                <a:tc>
                  <a:txBody>
                    <a:bodyPr/>
                    <a:lstStyle/>
                    <a:p>
                      <a:pPr>
                        <a:spcBef>
                          <a:spcPts val="500"/>
                        </a:spcBef>
                        <a:spcAft>
                          <a:spcPts val="500"/>
                        </a:spcAft>
                      </a:pPr>
                      <a:r>
                        <a:rPr lang="en-GB" sz="1000">
                          <a:effectLst/>
                        </a:rPr>
                        <a:t>DINIS v6,4</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Moving to PSS Sincal over the next 3 months</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34561998"/>
                  </a:ext>
                </a:extLst>
              </a:tr>
              <a:tr h="0">
                <a:tc>
                  <a:txBody>
                    <a:bodyPr/>
                    <a:lstStyle/>
                    <a:p>
                      <a:pPr>
                        <a:spcBef>
                          <a:spcPts val="500"/>
                        </a:spcBef>
                        <a:spcAft>
                          <a:spcPts val="500"/>
                        </a:spcAft>
                      </a:pPr>
                      <a:r>
                        <a:rPr lang="en-GB" sz="1000">
                          <a:effectLst/>
                        </a:rPr>
                        <a:t>PSS Sincal v17.5</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63241998"/>
                  </a:ext>
                </a:extLst>
              </a:tr>
              <a:tr h="0">
                <a:tc>
                  <a:txBody>
                    <a:bodyPr/>
                    <a:lstStyle/>
                    <a:p>
                      <a:pPr>
                        <a:spcBef>
                          <a:spcPts val="500"/>
                        </a:spcBef>
                        <a:spcAft>
                          <a:spcPts val="500"/>
                        </a:spcAft>
                      </a:pPr>
                      <a:r>
                        <a:rPr lang="en-GB" sz="1000">
                          <a:effectLst/>
                        </a:rPr>
                        <a:t>Connect LV v1.1.4</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dirty="0">
                          <a:effectLst/>
                        </a:rPr>
                        <a:t>Connect LV is a new software package that replaces </a:t>
                      </a:r>
                      <a:r>
                        <a:rPr lang="en-GB" sz="1000" dirty="0" err="1">
                          <a:effectLst/>
                        </a:rPr>
                        <a:t>WinDebut</a:t>
                      </a:r>
                      <a:r>
                        <a:rPr lang="en-GB" sz="1000" dirty="0">
                          <a:effectLst/>
                        </a:rPr>
                        <a:t>.</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63870054"/>
                  </a:ext>
                </a:extLst>
              </a:tr>
            </a:tbl>
          </a:graphicData>
        </a:graphic>
      </p:graphicFrame>
      <p:graphicFrame>
        <p:nvGraphicFramePr>
          <p:cNvPr id="7" name="Table 6">
            <a:extLst>
              <a:ext uri="{FF2B5EF4-FFF2-40B4-BE49-F238E27FC236}">
                <a16:creationId xmlns:a16="http://schemas.microsoft.com/office/drawing/2014/main" id="{474A4EDE-AAAB-4854-B93F-CEC008B07E5A}"/>
              </a:ext>
            </a:extLst>
          </p:cNvPr>
          <p:cNvGraphicFramePr>
            <a:graphicFrameLocks noGrp="1"/>
          </p:cNvGraphicFramePr>
          <p:nvPr>
            <p:extLst>
              <p:ext uri="{D42A27DB-BD31-4B8C-83A1-F6EECF244321}">
                <p14:modId xmlns:p14="http://schemas.microsoft.com/office/powerpoint/2010/main" val="3831347972"/>
              </p:ext>
            </p:extLst>
          </p:nvPr>
        </p:nvGraphicFramePr>
        <p:xfrm>
          <a:off x="1530016" y="4431001"/>
          <a:ext cx="8964295" cy="1524000"/>
        </p:xfrm>
        <a:graphic>
          <a:graphicData uri="http://schemas.openxmlformats.org/drawingml/2006/table">
            <a:tbl>
              <a:tblPr firstRow="1" firstCol="1" bandRow="1">
                <a:tableStyleId>{5C22544A-7EE6-4342-B048-85BDC9FD1C3A}</a:tableStyleId>
              </a:tblPr>
              <a:tblGrid>
                <a:gridCol w="1887220">
                  <a:extLst>
                    <a:ext uri="{9D8B030D-6E8A-4147-A177-3AD203B41FA5}">
                      <a16:colId xmlns:a16="http://schemas.microsoft.com/office/drawing/2014/main" val="1843546789"/>
                    </a:ext>
                  </a:extLst>
                </a:gridCol>
                <a:gridCol w="723900">
                  <a:extLst>
                    <a:ext uri="{9D8B030D-6E8A-4147-A177-3AD203B41FA5}">
                      <a16:colId xmlns:a16="http://schemas.microsoft.com/office/drawing/2014/main" val="1901757809"/>
                    </a:ext>
                  </a:extLst>
                </a:gridCol>
                <a:gridCol w="723900">
                  <a:extLst>
                    <a:ext uri="{9D8B030D-6E8A-4147-A177-3AD203B41FA5}">
                      <a16:colId xmlns:a16="http://schemas.microsoft.com/office/drawing/2014/main" val="1906231155"/>
                    </a:ext>
                  </a:extLst>
                </a:gridCol>
                <a:gridCol w="723900">
                  <a:extLst>
                    <a:ext uri="{9D8B030D-6E8A-4147-A177-3AD203B41FA5}">
                      <a16:colId xmlns:a16="http://schemas.microsoft.com/office/drawing/2014/main" val="1200763153"/>
                    </a:ext>
                  </a:extLst>
                </a:gridCol>
                <a:gridCol w="723900">
                  <a:extLst>
                    <a:ext uri="{9D8B030D-6E8A-4147-A177-3AD203B41FA5}">
                      <a16:colId xmlns:a16="http://schemas.microsoft.com/office/drawing/2014/main" val="3657050126"/>
                    </a:ext>
                  </a:extLst>
                </a:gridCol>
                <a:gridCol w="2162175">
                  <a:extLst>
                    <a:ext uri="{9D8B030D-6E8A-4147-A177-3AD203B41FA5}">
                      <a16:colId xmlns:a16="http://schemas.microsoft.com/office/drawing/2014/main" val="225160381"/>
                    </a:ext>
                  </a:extLst>
                </a:gridCol>
                <a:gridCol w="2019300">
                  <a:extLst>
                    <a:ext uri="{9D8B030D-6E8A-4147-A177-3AD203B41FA5}">
                      <a16:colId xmlns:a16="http://schemas.microsoft.com/office/drawing/2014/main" val="771352058"/>
                    </a:ext>
                  </a:extLst>
                </a:gridCol>
              </a:tblGrid>
              <a:tr h="0">
                <a:tc rowSpan="2">
                  <a:txBody>
                    <a:bodyPr/>
                    <a:lstStyle/>
                    <a:p>
                      <a:pPr>
                        <a:spcBef>
                          <a:spcPts val="500"/>
                        </a:spcBef>
                        <a:spcAft>
                          <a:spcPts val="500"/>
                        </a:spcAft>
                      </a:pPr>
                      <a:r>
                        <a:rPr lang="en-GB" sz="1000">
                          <a:effectLst/>
                        </a:rPr>
                        <a:t>Package</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a:spcBef>
                          <a:spcPts val="500"/>
                        </a:spcBef>
                        <a:spcAft>
                          <a:spcPts val="500"/>
                        </a:spcAft>
                      </a:pPr>
                      <a:r>
                        <a:rPr lang="en-GB" sz="1000">
                          <a:effectLst/>
                        </a:rPr>
                        <a:t>Voltage level used at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spcBef>
                          <a:spcPts val="500"/>
                        </a:spcBef>
                        <a:spcAft>
                          <a:spcPts val="500"/>
                        </a:spcAft>
                      </a:pPr>
                      <a:r>
                        <a:rPr lang="en-GB" sz="1000">
                          <a:effectLst/>
                        </a:rPr>
                        <a:t>Compatible with?</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spcBef>
                          <a:spcPts val="500"/>
                        </a:spcBef>
                        <a:spcAft>
                          <a:spcPts val="500"/>
                        </a:spcAft>
                      </a:pPr>
                      <a:r>
                        <a:rPr lang="en-GB" sz="1000">
                          <a:effectLst/>
                        </a:rPr>
                        <a:t>Comments</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5362664"/>
                  </a:ext>
                </a:extLst>
              </a:tr>
              <a:tr h="0">
                <a:tc vMerge="1">
                  <a:txBody>
                    <a:bodyPr/>
                    <a:lstStyle/>
                    <a:p>
                      <a:endParaRPr lang="en-GB"/>
                    </a:p>
                  </a:txBody>
                  <a:tcPr/>
                </a:tc>
                <a:tc>
                  <a:txBody>
                    <a:bodyPr/>
                    <a:lstStyle/>
                    <a:p>
                      <a:pPr algn="ctr">
                        <a:spcBef>
                          <a:spcPts val="500"/>
                        </a:spcBef>
                        <a:spcAft>
                          <a:spcPts val="500"/>
                        </a:spcAft>
                      </a:pPr>
                      <a:r>
                        <a:rPr lang="en-GB" sz="1000">
                          <a:effectLst/>
                        </a:rPr>
                        <a:t>132kV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33kV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11kV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LV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705076446"/>
                  </a:ext>
                </a:extLst>
              </a:tr>
              <a:tr h="0">
                <a:tc>
                  <a:txBody>
                    <a:bodyPr/>
                    <a:lstStyle/>
                    <a:p>
                      <a:pPr>
                        <a:spcBef>
                          <a:spcPts val="500"/>
                        </a:spcBef>
                        <a:spcAft>
                          <a:spcPts val="500"/>
                        </a:spcAft>
                      </a:pPr>
                      <a:r>
                        <a:rPr lang="en-GB" sz="1000">
                          <a:effectLst/>
                        </a:rPr>
                        <a:t>PSSE v34.7.0</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86166880"/>
                  </a:ext>
                </a:extLst>
              </a:tr>
              <a:tr h="0">
                <a:tc>
                  <a:txBody>
                    <a:bodyPr/>
                    <a:lstStyle/>
                    <a:p>
                      <a:pPr>
                        <a:spcBef>
                          <a:spcPts val="500"/>
                        </a:spcBef>
                        <a:spcAft>
                          <a:spcPts val="500"/>
                        </a:spcAft>
                      </a:pPr>
                      <a:r>
                        <a:rPr lang="en-GB" sz="1000">
                          <a:effectLst/>
                        </a:rPr>
                        <a:t>IPSA v1.6.7</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In the process of moving to PSSE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51442199"/>
                  </a:ext>
                </a:extLst>
              </a:tr>
              <a:tr h="0">
                <a:tc>
                  <a:txBody>
                    <a:bodyPr/>
                    <a:lstStyle/>
                    <a:p>
                      <a:pPr>
                        <a:spcBef>
                          <a:spcPts val="500"/>
                        </a:spcBef>
                        <a:spcAft>
                          <a:spcPts val="500"/>
                        </a:spcAft>
                      </a:pPr>
                      <a:r>
                        <a:rPr lang="en-GB" sz="1000">
                          <a:effectLst/>
                        </a:rPr>
                        <a:t>DINIS v.6.4</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dirty="0">
                          <a:effectLst/>
                        </a:rPr>
                        <a:t> </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Moving to PSS Sincal over the next 3 months</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84430133"/>
                  </a:ext>
                </a:extLst>
              </a:tr>
              <a:tr h="0">
                <a:tc>
                  <a:txBody>
                    <a:bodyPr/>
                    <a:lstStyle/>
                    <a:p>
                      <a:pPr>
                        <a:spcBef>
                          <a:spcPts val="500"/>
                        </a:spcBef>
                        <a:spcAft>
                          <a:spcPts val="500"/>
                        </a:spcAft>
                      </a:pPr>
                      <a:r>
                        <a:rPr lang="en-GB" sz="1000">
                          <a:effectLst/>
                        </a:rPr>
                        <a:t>PSS Sincal v17.5</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11701"/>
                  </a:ext>
                </a:extLst>
              </a:tr>
              <a:tr h="0">
                <a:tc>
                  <a:txBody>
                    <a:bodyPr/>
                    <a:lstStyle/>
                    <a:p>
                      <a:pPr>
                        <a:spcBef>
                          <a:spcPts val="500"/>
                        </a:spcBef>
                        <a:spcAft>
                          <a:spcPts val="500"/>
                        </a:spcAft>
                      </a:pPr>
                      <a:r>
                        <a:rPr lang="en-GB" sz="1000">
                          <a:effectLst/>
                        </a:rPr>
                        <a:t>Connect LV v1.1.4</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500"/>
                        </a:spcBef>
                        <a:spcAft>
                          <a:spcPts val="500"/>
                        </a:spcAft>
                      </a:pPr>
                      <a:r>
                        <a:rPr lang="en-GB" sz="1000">
                          <a:effectLst/>
                        </a:rPr>
                        <a:t>Y</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a:effectLst/>
                        </a:rPr>
                        <a:t> </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500"/>
                        </a:spcBef>
                        <a:spcAft>
                          <a:spcPts val="500"/>
                        </a:spcAft>
                      </a:pPr>
                      <a:r>
                        <a:rPr lang="en-GB" sz="1000" dirty="0">
                          <a:effectLst/>
                        </a:rPr>
                        <a:t>Connect LV is a new software package that replaces </a:t>
                      </a:r>
                      <a:r>
                        <a:rPr lang="en-GB" sz="1000" dirty="0" err="1">
                          <a:effectLst/>
                        </a:rPr>
                        <a:t>WinDebut</a:t>
                      </a:r>
                      <a:r>
                        <a:rPr lang="en-GB" sz="1000" dirty="0">
                          <a:effectLst/>
                        </a:rPr>
                        <a:t>.</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13386946"/>
                  </a:ext>
                </a:extLst>
              </a:tr>
            </a:tbl>
          </a:graphicData>
        </a:graphic>
      </p:graphicFrame>
    </p:spTree>
    <p:extLst>
      <p:ext uri="{BB962C8B-B14F-4D97-AF65-F5344CB8AC3E}">
        <p14:creationId xmlns:p14="http://schemas.microsoft.com/office/powerpoint/2010/main" val="2385691583"/>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8302575D-EF3B-47DF-869B-ED1BE988BB06}" vid="{6D040666-18DC-4F86-852C-4A276574A4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0" ma:contentTypeDescription="Create a new document." ma:contentTypeScope="" ma:versionID="c2ef872fcd29c345b71ce4124963e626">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D2EFC-FBD4-40BC-B092-96164D082C9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AD3A548-A1E0-44F6-86C2-A5326A328A06}">
  <ds:schemaRefs>
    <ds:schemaRef ds:uri="http://schemas.microsoft.com/sharepoint/v3/contenttype/forms"/>
  </ds:schemaRefs>
</ds:datastoreItem>
</file>

<file path=customXml/itemProps3.xml><?xml version="1.0" encoding="utf-8"?>
<ds:datastoreItem xmlns:ds="http://schemas.openxmlformats.org/officeDocument/2006/customXml" ds:itemID="{F0547903-9C0E-41D2-835C-88E82A050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ENA new</Template>
  <TotalTime>2903</TotalTime>
  <Words>7860</Words>
  <Application>Microsoft Office PowerPoint</Application>
  <PresentationFormat>Widescreen</PresentationFormat>
  <Paragraphs>914</Paragraphs>
  <Slides>55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Arial</vt:lpstr>
      <vt:lpstr>Calibri</vt:lpstr>
      <vt:lpstr>Segoe UI</vt:lpstr>
      <vt:lpstr>Segoe UI Semibold</vt:lpstr>
      <vt:lpstr>Symbol</vt:lpstr>
      <vt:lpstr>System Font Regular</vt:lpstr>
      <vt:lpstr>Office Theme</vt:lpstr>
      <vt:lpstr>DER Technical Forum</vt:lpstr>
      <vt:lpstr>Welcome, Housekeeping and Introductions</vt:lpstr>
      <vt:lpstr>Agenda</vt:lpstr>
      <vt:lpstr>Special Interest Session on Modelling and Simulations</vt:lpstr>
      <vt:lpstr>Modelling and Simulations</vt:lpstr>
      <vt:lpstr>Statement of needs and uses (1)</vt:lpstr>
      <vt:lpstr>Statement of needs and uses (2)</vt:lpstr>
      <vt:lpstr>Statement of needs and uses (3)</vt:lpstr>
      <vt:lpstr>WPD</vt:lpstr>
      <vt:lpstr>Electricity North West </vt:lpstr>
      <vt:lpstr>SPEN</vt:lpstr>
      <vt:lpstr>UKPN</vt:lpstr>
      <vt:lpstr>UKPN - 2</vt:lpstr>
      <vt:lpstr>Northern Powergrid </vt:lpstr>
      <vt:lpstr>SSEN</vt:lpstr>
      <vt:lpstr>Modelling and Simulations (repcap)</vt:lpstr>
      <vt:lpstr>Battery Energy Storage Systems</vt:lpstr>
      <vt:lpstr>BESS discussion session</vt:lpstr>
      <vt:lpstr>New Issue</vt:lpstr>
      <vt:lpstr>DER Tech Forum – new issues</vt:lpstr>
      <vt:lpstr>New issues (2)</vt:lpstr>
      <vt:lpstr>New issues (3)</vt:lpstr>
      <vt:lpstr>New issues (4)</vt:lpstr>
      <vt:lpstr>New issues (5)</vt:lpstr>
      <vt:lpstr>New issues (6)</vt:lpstr>
      <vt:lpstr>Previous Issues</vt:lpstr>
      <vt:lpstr>Outstanding Issues - 1.</vt:lpstr>
      <vt:lpstr>Outstanding Issues - 2.</vt:lpstr>
      <vt:lpstr>Outstanding Issues - 3.</vt:lpstr>
      <vt:lpstr>Outstanding Issues - 4.</vt:lpstr>
      <vt:lpstr>Registered Capacity</vt:lpstr>
      <vt:lpstr>Losses due to Impedance between Inverters and Connection Point need to be accounted for (1/3)</vt:lpstr>
      <vt:lpstr>Losses due to Impedance between Inverters and Connection Point need to be accounted for (2/3)</vt:lpstr>
      <vt:lpstr>Losses due to Impedance between Inverters and Connection Point need to be accounted for (3/3)</vt:lpstr>
      <vt:lpstr>How to approach inverter sizing – example 40 MW desired output</vt:lpstr>
      <vt:lpstr>Ratings for 40MW export at 0.98pf</vt:lpstr>
      <vt:lpstr>Representation on circle diagram (for the connection point)</vt:lpstr>
      <vt:lpstr>Connection Contract for the 40 MW example</vt:lpstr>
      <vt:lpstr>Registered Capacity – proposed note for guides</vt:lpstr>
      <vt:lpstr>Update on G100 review and Fast Track</vt:lpstr>
      <vt:lpstr>G100</vt:lpstr>
      <vt:lpstr>Fast Track</vt:lpstr>
      <vt:lpstr>GC0117</vt:lpstr>
      <vt:lpstr>Grid Code Modification Proposal GC0117</vt:lpstr>
      <vt:lpstr>Distributed ReStart Project</vt:lpstr>
      <vt:lpstr>Distributed Restart Project -1</vt:lpstr>
      <vt:lpstr>Distributed Restart Project - 2</vt:lpstr>
      <vt:lpstr>EU Developments</vt:lpstr>
      <vt:lpstr>EU developments</vt:lpstr>
      <vt:lpstr>Distribution Code Compliance</vt:lpstr>
      <vt:lpstr>Distribution Code Compliance</vt:lpstr>
      <vt:lpstr>Wrap up:</vt:lpstr>
      <vt:lpstr>Minutes of previous meeting and actions</vt:lpstr>
      <vt:lpstr>AOB and next meeting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Technical Forum</dc:title>
  <dc:creator>Mike Kay</dc:creator>
  <cp:lastModifiedBy>Mike Kay</cp:lastModifiedBy>
  <cp:revision>60</cp:revision>
  <dcterms:created xsi:type="dcterms:W3CDTF">2020-11-02T12:06:14Z</dcterms:created>
  <dcterms:modified xsi:type="dcterms:W3CDTF">2021-11-30T11:57:21Z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