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4"/>
  </p:sldMasterIdLst>
  <p:notesMasterIdLst>
    <p:notesMasterId r:id="rId46"/>
  </p:notesMasterIdLst>
  <p:handoutMasterIdLst>
    <p:handoutMasterId r:id="rId47"/>
  </p:handoutMasterIdLst>
  <p:sldIdLst>
    <p:sldId id="261" r:id="rId5"/>
    <p:sldId id="273" r:id="rId6"/>
    <p:sldId id="264" r:id="rId7"/>
    <p:sldId id="382" r:id="rId8"/>
    <p:sldId id="383" r:id="rId9"/>
    <p:sldId id="293" r:id="rId10"/>
    <p:sldId id="381" r:id="rId11"/>
    <p:sldId id="346" r:id="rId12"/>
    <p:sldId id="355" r:id="rId13"/>
    <p:sldId id="356" r:id="rId14"/>
    <p:sldId id="358" r:id="rId15"/>
    <p:sldId id="389" r:id="rId16"/>
    <p:sldId id="390" r:id="rId17"/>
    <p:sldId id="391" r:id="rId18"/>
    <p:sldId id="392" r:id="rId19"/>
    <p:sldId id="374" r:id="rId20"/>
    <p:sldId id="283" r:id="rId21"/>
    <p:sldId id="282" r:id="rId22"/>
    <p:sldId id="292" r:id="rId23"/>
    <p:sldId id="379" r:id="rId24"/>
    <p:sldId id="354" r:id="rId25"/>
    <p:sldId id="393" r:id="rId26"/>
    <p:sldId id="394" r:id="rId27"/>
    <p:sldId id="301" r:id="rId28"/>
    <p:sldId id="378" r:id="rId29"/>
    <p:sldId id="395" r:id="rId30"/>
    <p:sldId id="396" r:id="rId31"/>
    <p:sldId id="384" r:id="rId32"/>
    <p:sldId id="385" r:id="rId33"/>
    <p:sldId id="386" r:id="rId34"/>
    <p:sldId id="387" r:id="rId35"/>
    <p:sldId id="388" r:id="rId36"/>
    <p:sldId id="351" r:id="rId37"/>
    <p:sldId id="352" r:id="rId38"/>
    <p:sldId id="353" r:id="rId39"/>
    <p:sldId id="397" r:id="rId40"/>
    <p:sldId id="343" r:id="rId41"/>
    <p:sldId id="304" r:id="rId42"/>
    <p:sldId id="302" r:id="rId43"/>
    <p:sldId id="291" r:id="rId44"/>
    <p:sldId id="27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3539"/>
  </p:normalViewPr>
  <p:slideViewPr>
    <p:cSldViewPr snapToGrid="0" snapToObjects="1">
      <p:cViewPr varScale="1">
        <p:scale>
          <a:sx n="85" d="100"/>
          <a:sy n="85" d="100"/>
        </p:scale>
        <p:origin x="114" y="1020"/>
      </p:cViewPr>
      <p:guideLst/>
    </p:cSldViewPr>
  </p:slideViewPr>
  <p:notesTextViewPr>
    <p:cViewPr>
      <p:scale>
        <a:sx n="3" d="2"/>
        <a:sy n="3" d="2"/>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Kay" userId="5aeaeaa7-bb78-45df-b221-64a5a1bbd7b6" providerId="ADAL" clId="{322B16A2-455C-475B-B05A-C0C2EF30BC87}"/>
    <pc:docChg chg="custSel modSld">
      <pc:chgData name="Mike Kay" userId="5aeaeaa7-bb78-45df-b221-64a5a1bbd7b6" providerId="ADAL" clId="{322B16A2-455C-475B-B05A-C0C2EF30BC87}" dt="2021-06-07T08:41:21.462" v="26" actId="20577"/>
      <pc:docMkLst>
        <pc:docMk/>
      </pc:docMkLst>
      <pc:sldChg chg="modSp mod">
        <pc:chgData name="Mike Kay" userId="5aeaeaa7-bb78-45df-b221-64a5a1bbd7b6" providerId="ADAL" clId="{322B16A2-455C-475B-B05A-C0C2EF30BC87}" dt="2021-06-04T15:03:21.432" v="16" actId="6549"/>
        <pc:sldMkLst>
          <pc:docMk/>
          <pc:sldMk cId="520387463" sldId="292"/>
        </pc:sldMkLst>
        <pc:spChg chg="mod">
          <ac:chgData name="Mike Kay" userId="5aeaeaa7-bb78-45df-b221-64a5a1bbd7b6" providerId="ADAL" clId="{322B16A2-455C-475B-B05A-C0C2EF30BC87}" dt="2021-06-04T15:03:21.432" v="16" actId="6549"/>
          <ac:spMkLst>
            <pc:docMk/>
            <pc:sldMk cId="520387463" sldId="292"/>
            <ac:spMk id="2" creationId="{18B2B380-A7B7-469F-B05A-0418FDAD1D4A}"/>
          </ac:spMkLst>
        </pc:spChg>
      </pc:sldChg>
      <pc:sldChg chg="addSp delSp modSp mod">
        <pc:chgData name="Mike Kay" userId="5aeaeaa7-bb78-45df-b221-64a5a1bbd7b6" providerId="ADAL" clId="{322B16A2-455C-475B-B05A-C0C2EF30BC87}" dt="2021-06-04T15:05:58.286" v="25" actId="1076"/>
        <pc:sldMkLst>
          <pc:docMk/>
          <pc:sldMk cId="837702866" sldId="354"/>
        </pc:sldMkLst>
        <pc:picChg chg="add mod">
          <ac:chgData name="Mike Kay" userId="5aeaeaa7-bb78-45df-b221-64a5a1bbd7b6" providerId="ADAL" clId="{322B16A2-455C-475B-B05A-C0C2EF30BC87}" dt="2021-06-04T15:05:58.286" v="25" actId="1076"/>
          <ac:picMkLst>
            <pc:docMk/>
            <pc:sldMk cId="837702866" sldId="354"/>
            <ac:picMk id="5" creationId="{E9A9695E-F777-486D-8982-A3A7DD2645D4}"/>
          </ac:picMkLst>
        </pc:picChg>
        <pc:picChg chg="del">
          <ac:chgData name="Mike Kay" userId="5aeaeaa7-bb78-45df-b221-64a5a1bbd7b6" providerId="ADAL" clId="{322B16A2-455C-475B-B05A-C0C2EF30BC87}" dt="2021-06-04T15:05:42.156" v="21" actId="478"/>
          <ac:picMkLst>
            <pc:docMk/>
            <pc:sldMk cId="837702866" sldId="354"/>
            <ac:picMk id="10" creationId="{6D763FA0-9F53-4F8C-9548-D471EEFBFAB8}"/>
          </ac:picMkLst>
        </pc:picChg>
      </pc:sldChg>
      <pc:sldChg chg="modSp mod">
        <pc:chgData name="Mike Kay" userId="5aeaeaa7-bb78-45df-b221-64a5a1bbd7b6" providerId="ADAL" clId="{322B16A2-455C-475B-B05A-C0C2EF30BC87}" dt="2021-06-04T15:03:59.034" v="20" actId="20577"/>
        <pc:sldMkLst>
          <pc:docMk/>
          <pc:sldMk cId="1545004331" sldId="379"/>
        </pc:sldMkLst>
        <pc:spChg chg="mod">
          <ac:chgData name="Mike Kay" userId="5aeaeaa7-bb78-45df-b221-64a5a1bbd7b6" providerId="ADAL" clId="{322B16A2-455C-475B-B05A-C0C2EF30BC87}" dt="2021-06-04T15:03:59.034" v="20" actId="20577"/>
          <ac:spMkLst>
            <pc:docMk/>
            <pc:sldMk cId="1545004331" sldId="379"/>
            <ac:spMk id="3" creationId="{B1A6FD37-3D17-40C5-8C9F-4A102AE7385A}"/>
          </ac:spMkLst>
        </pc:spChg>
      </pc:sldChg>
      <pc:sldChg chg="modSp mod">
        <pc:chgData name="Mike Kay" userId="5aeaeaa7-bb78-45df-b221-64a5a1bbd7b6" providerId="ADAL" clId="{322B16A2-455C-475B-B05A-C0C2EF30BC87}" dt="2021-06-07T08:41:21.462" v="26" actId="20577"/>
        <pc:sldMkLst>
          <pc:docMk/>
          <pc:sldMk cId="1837489048" sldId="389"/>
        </pc:sldMkLst>
        <pc:spChg chg="mod">
          <ac:chgData name="Mike Kay" userId="5aeaeaa7-bb78-45df-b221-64a5a1bbd7b6" providerId="ADAL" clId="{322B16A2-455C-475B-B05A-C0C2EF30BC87}" dt="2021-06-07T08:41:21.462" v="26" actId="20577"/>
          <ac:spMkLst>
            <pc:docMk/>
            <pc:sldMk cId="1837489048" sldId="389"/>
            <ac:spMk id="3" creationId="{3C6EC417-E08A-4913-92DA-C52006EFEF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6/7/2021</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6/7/2021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50"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ZTRiODI4MzQtOTk5My00NjUxLTkyZDMtYjhjNzNmZDY4ZDFi%40thread.v2/0?context=%7b%22Tid%22%3a%2256e903da-abd8-49e7-9fc1-bbca8648c565%22%2c%22Oid%22%3a%2227bff9ba-64e9-43e9-8a5c-085905bcefee%22%7d"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tel:+442038555885,,113324700# "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dgmap.ukpowernetworks.co.uk/site/?q=user/login" TargetMode="External"/><Relationship Id="rId3" Type="http://schemas.openxmlformats.org/officeDocument/2006/relationships/hyperlink" Target="https://www.youtube.com/watch?v=b5ldDaCSy2E" TargetMode="External"/><Relationship Id="rId7" Type="http://schemas.openxmlformats.org/officeDocument/2006/relationships/hyperlink" Target="https://www.ukpowernetworks.co.uk/electricity/distribution-energy-resources/flexible-connections" TargetMode="External"/><Relationship Id="rId2" Type="http://schemas.openxmlformats.org/officeDocument/2006/relationships/hyperlink" Target="https://www.youtube.com/watch?v=nwpmIFSvXMg&amp;feature=youtu.be" TargetMode="External"/><Relationship Id="rId1" Type="http://schemas.openxmlformats.org/officeDocument/2006/relationships/slideLayout" Target="../slideLayouts/slideLayout5.xml"/><Relationship Id="rId6" Type="http://schemas.openxmlformats.org/officeDocument/2006/relationships/hyperlink" Target="https://www.spenergynetworks.co.uk/pages/dumfries_and_galloway_integrated_network_management.aspx" TargetMode="External"/><Relationship Id="rId11" Type="http://schemas.openxmlformats.org/officeDocument/2006/relationships/hyperlink" Target="http://www.westernpower.co.uk/tech-info" TargetMode="External"/><Relationship Id="rId5" Type="http://schemas.openxmlformats.org/officeDocument/2006/relationships/hyperlink" Target="https://www.spenergynetworks.co.uk/pages/distributed_generation.aspx" TargetMode="External"/><Relationship Id="rId10" Type="http://schemas.openxmlformats.org/officeDocument/2006/relationships/hyperlink" Target="http://www.westernpower.co.uk/our-network/active-network-management-anm" TargetMode="External"/><Relationship Id="rId4" Type="http://schemas.openxmlformats.org/officeDocument/2006/relationships/hyperlink" Target="https://www.northernpowergrid.com/asset/1/document/1678.pdf" TargetMode="External"/><Relationship Id="rId9" Type="http://schemas.openxmlformats.org/officeDocument/2006/relationships/hyperlink" Target="https://g81.ukpowernetworks.co.uk/library/design-and-planning/smart-grid/eds-08-5060-active-network-management-flexible-connection-requiremen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gov.uk/government/publications/customer-guidance-electric-vehicle-homecharge-scheme" TargetMode="External"/><Relationship Id="rId3" Type="http://schemas.openxmlformats.org/officeDocument/2006/relationships/hyperlink" Target="https://www.energynetworks.org/search-results?sitesearch=G99&amp;id=113" TargetMode="External"/><Relationship Id="rId7" Type="http://schemas.openxmlformats.org/officeDocument/2006/relationships/hyperlink" Target="https://www.ofgem.gov.uk/environmental-programmes/non-domestic-rhi" TargetMode="External"/><Relationship Id="rId2" Type="http://schemas.openxmlformats.org/officeDocument/2006/relationships/hyperlink" Target="https://www.energynetworks.org/search-results?sitesearch=G98&amp;id=113" TargetMode="External"/><Relationship Id="rId1" Type="http://schemas.openxmlformats.org/officeDocument/2006/relationships/slideLayout" Target="../slideLayouts/slideLayout5.xml"/><Relationship Id="rId6" Type="http://schemas.openxmlformats.org/officeDocument/2006/relationships/hyperlink" Target="https://www.ofgem.gov.uk/environmental-programmes/domestic-rhi/applicants" TargetMode="External"/><Relationship Id="rId5" Type="http://schemas.openxmlformats.org/officeDocument/2006/relationships/hyperlink" Target="https://www.gov.uk/guidance/apply-for-the-green-homes-grant-scheme" TargetMode="External"/><Relationship Id="rId4" Type="http://schemas.openxmlformats.org/officeDocument/2006/relationships/hyperlink" Target="https://www.ofgem.gov.uk/environmental-programmes/smart-export-guarantee-seg/about-smart-export-guarantee-seg" TargetMode="External"/><Relationship Id="rId9" Type="http://schemas.openxmlformats.org/officeDocument/2006/relationships/hyperlink" Target="https://www.gov.uk/government/publications/workplace-charging-scheme-guidance-for-applicants-installers-and-manufacturer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rotWithShape="1">
          <a:blip r:embed="rId2"/>
          <a:srcRect l="1501" t="1497"/>
          <a:stretch/>
        </p:blipFill>
        <p:spPr>
          <a:xfrm>
            <a:off x="0" y="0"/>
            <a:ext cx="12192000" cy="6090096"/>
          </a:xfrm>
        </p:spPr>
      </p:pic>
      <p:sp>
        <p:nvSpPr>
          <p:cNvPr id="3" name="Title 2">
            <a:extLst>
              <a:ext uri="{FF2B5EF4-FFF2-40B4-BE49-F238E27FC236}">
                <a16:creationId xmlns:a16="http://schemas.microsoft.com/office/drawing/2014/main" id="{40BBC57E-05AA-7247-9822-A00A03EFA81C}"/>
              </a:ext>
            </a:extLst>
          </p:cNvPr>
          <p:cNvSpPr>
            <a:spLocks noGrp="1"/>
          </p:cNvSpPr>
          <p:nvPr>
            <p:ph type="ctrTitle"/>
          </p:nvPr>
        </p:nvSpPr>
        <p:spPr/>
        <p:txBody>
          <a:bodyPr/>
          <a:lstStyle/>
          <a:p>
            <a:r>
              <a:rPr lang="en-GB" dirty="0"/>
              <a:t>DER Technical Forum</a:t>
            </a:r>
          </a:p>
        </p:txBody>
      </p:sp>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B10E0A52-9793-B34B-B117-98F3220C83F1}"/>
              </a:ext>
            </a:extLst>
          </p:cNvPr>
          <p:cNvSpPr>
            <a:spLocks noGrp="1"/>
          </p:cNvSpPr>
          <p:nvPr>
            <p:ph type="body" sz="quarter" idx="15"/>
          </p:nvPr>
        </p:nvSpPr>
        <p:spPr>
          <a:xfrm>
            <a:off x="719999" y="4392607"/>
            <a:ext cx="4303713" cy="1219076"/>
          </a:xfrm>
        </p:spPr>
        <p:txBody>
          <a:bodyPr/>
          <a:lstStyle/>
          <a:p>
            <a:r>
              <a:rPr lang="en-GB" dirty="0"/>
              <a:t>07 June 2021</a:t>
            </a:r>
          </a:p>
          <a:p>
            <a:r>
              <a:rPr lang="en-GB" dirty="0"/>
              <a:t>14:00 start</a:t>
            </a:r>
          </a:p>
        </p:txBody>
      </p:sp>
      <p:sp>
        <p:nvSpPr>
          <p:cNvPr id="2" name="Rectangle 1">
            <a:extLst>
              <a:ext uri="{FF2B5EF4-FFF2-40B4-BE49-F238E27FC236}">
                <a16:creationId xmlns:a16="http://schemas.microsoft.com/office/drawing/2014/main" id="{CF637E01-8DE1-44C7-8D5F-0D98CF297BCD}"/>
              </a:ext>
            </a:extLst>
          </p:cNvPr>
          <p:cNvSpPr>
            <a:spLocks noChangeArrowheads="1"/>
          </p:cNvSpPr>
          <p:nvPr/>
        </p:nvSpPr>
        <p:spPr bwMode="auto">
          <a:xfrm>
            <a:off x="149680" y="263048"/>
            <a:ext cx="573132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Microsoft Teams meeting</a:t>
            </a:r>
            <a:r>
              <a:rPr kumimoji="0" lang="en-GB" altLang="en-US" sz="16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Join on your computer or mobile app</a:t>
            </a:r>
            <a:r>
              <a:rPr kumimoji="0" lang="en-GB" altLang="en-US" sz="16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Click here to join the meeting</a:t>
            </a:r>
            <a:r>
              <a:rPr kumimoji="0" lang="en-GB" altLang="en-US" sz="16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Or call in (audio only)</a:t>
            </a:r>
            <a:r>
              <a:rPr kumimoji="0" lang="en-GB" altLang="en-US" sz="16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+44 20 3855 5885,,113324700#</a:t>
            </a:r>
            <a:r>
              <a:rPr kumimoji="0" lang="en-GB" altLang="en-US" sz="16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kumimoji="0" lang="en-GB"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United Kingdom, London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Phone Conference ID: </a:t>
            </a:r>
            <a:r>
              <a:rPr kumimoji="0" lang="en-GB" altLang="en-US"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113 324 700# </a:t>
            </a:r>
            <a:endParaRPr kumimoji="0" lang="en-GB"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Losses due to Impedance between Inverters and Connection Point need to be accounted for (2/2)</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276252"/>
          </a:xfrm>
        </p:spPr>
        <p:txBody>
          <a:bodyPr/>
          <a:lstStyle/>
          <a:p>
            <a:r>
              <a:rPr lang="en-GB" dirty="0"/>
              <a:t>“40 MW” of PV connected at 132 kV – 40 MW exported</a:t>
            </a:r>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10</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399311" y="2550898"/>
            <a:ext cx="2491739" cy="209918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Connection Point</a:t>
            </a:r>
          </a:p>
          <a:p>
            <a:r>
              <a:rPr lang="en-GB" b="0" dirty="0">
                <a:solidFill>
                  <a:schemeClr val="tx1"/>
                </a:solidFill>
              </a:rPr>
              <a:t>0.95 pf</a:t>
            </a:r>
          </a:p>
          <a:p>
            <a:r>
              <a:rPr lang="en-GB" b="0" dirty="0">
                <a:solidFill>
                  <a:schemeClr val="tx1"/>
                </a:solidFill>
              </a:rPr>
              <a:t>Required reactive power 13.15 MVAr</a:t>
            </a:r>
          </a:p>
          <a:p>
            <a:r>
              <a:rPr lang="en-GB" dirty="0">
                <a:solidFill>
                  <a:schemeClr val="tx1"/>
                </a:solidFill>
              </a:rPr>
              <a:t>40.00 MW</a:t>
            </a:r>
          </a:p>
          <a:p>
            <a:r>
              <a:rPr lang="en-GB" b="0" dirty="0">
                <a:solidFill>
                  <a:schemeClr val="tx1"/>
                </a:solidFill>
              </a:rPr>
              <a:t>42.10 MVA</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816416" y="2651439"/>
            <a:ext cx="2491739"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40.4 MW</a:t>
            </a:r>
          </a:p>
          <a:p>
            <a:r>
              <a:rPr lang="en-GB" b="0" dirty="0">
                <a:solidFill>
                  <a:schemeClr val="tx1"/>
                </a:solidFill>
              </a:rPr>
              <a:t>13.8 </a:t>
            </a:r>
            <a:r>
              <a:rPr lang="en-GB" b="0" dirty="0" err="1">
                <a:solidFill>
                  <a:schemeClr val="tx1"/>
                </a:solidFill>
              </a:rPr>
              <a:t>MVar</a:t>
            </a:r>
            <a:endParaRPr lang="en-GB" b="0" dirty="0">
              <a:solidFill>
                <a:schemeClr val="tx1"/>
              </a:solidFill>
            </a:endParaRPr>
          </a:p>
          <a:p>
            <a:r>
              <a:rPr lang="en-GB" b="0" dirty="0">
                <a:solidFill>
                  <a:schemeClr val="tx1"/>
                </a:solidFill>
              </a:rPr>
              <a:t>42.70 MVA</a:t>
            </a:r>
          </a:p>
          <a:p>
            <a:r>
              <a:rPr lang="en-GB" b="0" dirty="0">
                <a:solidFill>
                  <a:schemeClr val="tx1"/>
                </a:solidFill>
              </a:rPr>
              <a:t>Assume 2% loss in MW and 5% loss in </a:t>
            </a:r>
            <a:r>
              <a:rPr lang="en-GB" b="0" dirty="0" err="1">
                <a:solidFill>
                  <a:schemeClr val="tx1"/>
                </a:solidFill>
              </a:rPr>
              <a:t>MVar</a:t>
            </a:r>
            <a:r>
              <a:rPr lang="en-GB" b="0" dirty="0">
                <a:solidFill>
                  <a:schemeClr val="tx1"/>
                </a:solidFill>
              </a:rPr>
              <a:t> in cables and across transformer</a:t>
            </a: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7416704" y="4957785"/>
            <a:ext cx="3823873"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is 40.4 MW</a:t>
            </a:r>
          </a:p>
          <a:p>
            <a:endParaRPr lang="en-GB" b="0" dirty="0">
              <a:solidFill>
                <a:schemeClr val="tx1"/>
              </a:solidFill>
            </a:endParaRPr>
          </a:p>
          <a:p>
            <a:endParaRPr lang="en-GB" b="0" dirty="0">
              <a:solidFill>
                <a:schemeClr val="tx1"/>
              </a:solidFill>
            </a:endParaRPr>
          </a:p>
          <a:p>
            <a:endParaRPr lang="en-GB" dirty="0"/>
          </a:p>
        </p:txBody>
      </p:sp>
      <p:sp>
        <p:nvSpPr>
          <p:cNvPr id="61" name="TextBox 60">
            <a:extLst>
              <a:ext uri="{FF2B5EF4-FFF2-40B4-BE49-F238E27FC236}">
                <a16:creationId xmlns:a16="http://schemas.microsoft.com/office/drawing/2014/main" id="{A4D1D6D1-3190-4E79-8AE5-C89A76590A4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spTree>
    <p:extLst>
      <p:ext uri="{BB962C8B-B14F-4D97-AF65-F5344CB8AC3E}">
        <p14:creationId xmlns:p14="http://schemas.microsoft.com/office/powerpoint/2010/main" val="336841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5927-132C-4F6D-9940-E97DC36F6864}"/>
              </a:ext>
            </a:extLst>
          </p:cNvPr>
          <p:cNvSpPr>
            <a:spLocks noGrp="1"/>
          </p:cNvSpPr>
          <p:nvPr>
            <p:ph type="title"/>
          </p:nvPr>
        </p:nvSpPr>
        <p:spPr/>
        <p:txBody>
          <a:bodyPr/>
          <a:lstStyle/>
          <a:p>
            <a:r>
              <a:rPr lang="en-GB" dirty="0"/>
              <a:t>Registered Capacity </a:t>
            </a:r>
            <a:r>
              <a:rPr lang="en-GB"/>
              <a:t>– proposed note </a:t>
            </a:r>
            <a:r>
              <a:rPr lang="en-GB" dirty="0"/>
              <a:t>for guides</a:t>
            </a:r>
          </a:p>
        </p:txBody>
      </p:sp>
      <p:sp>
        <p:nvSpPr>
          <p:cNvPr id="3" name="Content Placeholder 2">
            <a:extLst>
              <a:ext uri="{FF2B5EF4-FFF2-40B4-BE49-F238E27FC236}">
                <a16:creationId xmlns:a16="http://schemas.microsoft.com/office/drawing/2014/main" id="{89C6BB25-D95E-41D8-9969-F68FB04CACC6}"/>
              </a:ext>
            </a:extLst>
          </p:cNvPr>
          <p:cNvSpPr>
            <a:spLocks noGrp="1"/>
          </p:cNvSpPr>
          <p:nvPr>
            <p:ph idx="1"/>
          </p:nvPr>
        </p:nvSpPr>
        <p:spPr>
          <a:xfrm>
            <a:off x="720000" y="1449000"/>
            <a:ext cx="11083554" cy="3960000"/>
          </a:xfrm>
        </p:spPr>
        <p:txBody>
          <a:bodyPr/>
          <a:lstStyle/>
          <a:p>
            <a:pPr>
              <a:lnSpc>
                <a:spcPct val="110000"/>
              </a:lnSpc>
            </a:pPr>
            <a:r>
              <a:rPr lang="en-GB" sz="1400" b="0" dirty="0"/>
              <a:t>Registered Capacity is the Active Power (kW) of the Power Generating Module (or Facility).  A technical capability of 0.95 power factor is generally required at the Connection Point.</a:t>
            </a:r>
          </a:p>
          <a:p>
            <a:pPr>
              <a:lnSpc>
                <a:spcPct val="110000"/>
              </a:lnSpc>
            </a:pPr>
            <a:r>
              <a:rPr lang="en-GB" sz="1400" b="0" dirty="0"/>
              <a:t>There will be a real and reactive power loss between the Power Generating Module and the Connection Point so the kW exported will be less than Registered Capacity (although the active power loss is small and often ignored in practice).</a:t>
            </a:r>
          </a:p>
          <a:p>
            <a:pPr>
              <a:lnSpc>
                <a:spcPct val="110000"/>
              </a:lnSpc>
            </a:pPr>
            <a:r>
              <a:rPr lang="en-GB" sz="1400" b="0" dirty="0"/>
              <a:t>The Standard Application Form asks for maximum active and reactive export power as well as the Registered Capacity and notes that the Registered Capacity can apply to:</a:t>
            </a:r>
          </a:p>
          <a:p>
            <a:pPr marL="285750" indent="-285750">
              <a:lnSpc>
                <a:spcPct val="110000"/>
              </a:lnSpc>
              <a:buAutoNum type="romanLcParenR"/>
            </a:pPr>
            <a:r>
              <a:rPr lang="en-GB" sz="1400" b="0" dirty="0"/>
              <a:t>a Power Generating Facility. This is the total maximum Active Power capacity of the Power Generating Module(s) in the Power Generating Facility, minus the power consumed by the generation process. For a Power Generating Facility with no other site demand you should take account of the requirement to produce Reactive Power at the Connection Point which will mean considering other equipment such as transformers and cables connecting the Generating Units to the Connection Point. For a Power Generating Facility embedded in a private network with demand it is recommended that you discuss the requirement for the production of Reactive Power with the DNO. Hence the Registered Capacity (kW) will generally be less the than Apparent Power (kVA).</a:t>
            </a:r>
          </a:p>
          <a:p>
            <a:pPr marL="269875" indent="-269875">
              <a:lnSpc>
                <a:spcPct val="110000"/>
              </a:lnSpc>
              <a:buAutoNum type="romanLcParenR"/>
            </a:pPr>
            <a:r>
              <a:rPr lang="en-GB" sz="1400" b="0" dirty="0"/>
              <a:t>a Power Generating Module. This is the maximum Active Power capacity of the Generating Unit(s) comprising the Power Generating Module, minus the power consumed by the generation process. It needs to take account of the requirement to produce Reactive Power, and whether this is at the Connection Point or at the Module terminals. Hence the Registered Capacity (kW) will generally be less than the Apparent Power (kVA). Where a Power Generating Module comprises inverters, the maximum Active Power capacity of the Generating Unit(s) is the lesser of the Inverter(s) rating or the rating of  the energy source.</a:t>
            </a:r>
          </a:p>
          <a:p>
            <a:pPr>
              <a:lnSpc>
                <a:spcPct val="100000"/>
              </a:lnSpc>
            </a:pPr>
            <a:endParaRPr lang="en-GB" sz="1200" b="0" dirty="0"/>
          </a:p>
        </p:txBody>
      </p:sp>
      <p:sp>
        <p:nvSpPr>
          <p:cNvPr id="4" name="Slide Number Placeholder 3">
            <a:extLst>
              <a:ext uri="{FF2B5EF4-FFF2-40B4-BE49-F238E27FC236}">
                <a16:creationId xmlns:a16="http://schemas.microsoft.com/office/drawing/2014/main" id="{51B14CA2-9EBC-47E7-BEC5-C4AC5F339572}"/>
              </a:ext>
            </a:extLst>
          </p:cNvPr>
          <p:cNvSpPr>
            <a:spLocks noGrp="1"/>
          </p:cNvSpPr>
          <p:nvPr>
            <p:ph type="sldNum" sz="quarter" idx="12"/>
          </p:nvPr>
        </p:nvSpPr>
        <p:spPr/>
        <p:txBody>
          <a:bodyPr/>
          <a:lstStyle/>
          <a:p>
            <a:fld id="{98FF217E-B86F-EA42-9607-BE163228A213}" type="slidenum">
              <a:rPr lang="en-GB" smtClean="0"/>
              <a:pPr/>
              <a:t>11</a:t>
            </a:fld>
            <a:endParaRPr lang="en-GB"/>
          </a:p>
        </p:txBody>
      </p:sp>
    </p:spTree>
    <p:extLst>
      <p:ext uri="{BB962C8B-B14F-4D97-AF65-F5344CB8AC3E}">
        <p14:creationId xmlns:p14="http://schemas.microsoft.com/office/powerpoint/2010/main" val="294209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0B91-B573-4960-A5A4-B503171E72CB}"/>
              </a:ext>
            </a:extLst>
          </p:cNvPr>
          <p:cNvSpPr>
            <a:spLocks noGrp="1"/>
          </p:cNvSpPr>
          <p:nvPr>
            <p:ph type="title"/>
          </p:nvPr>
        </p:nvSpPr>
        <p:spPr/>
        <p:txBody>
          <a:bodyPr/>
          <a:lstStyle/>
          <a:p>
            <a:r>
              <a:rPr lang="en-GB" dirty="0"/>
              <a:t>New Issue 2 – Interpretation of P28 for Dynamic Containment</a:t>
            </a:r>
          </a:p>
        </p:txBody>
      </p:sp>
      <p:sp>
        <p:nvSpPr>
          <p:cNvPr id="3" name="Content Placeholder 2">
            <a:extLst>
              <a:ext uri="{FF2B5EF4-FFF2-40B4-BE49-F238E27FC236}">
                <a16:creationId xmlns:a16="http://schemas.microsoft.com/office/drawing/2014/main" id="{3C6EC417-E08A-4913-92DA-C52006EFEFAE}"/>
              </a:ext>
            </a:extLst>
          </p:cNvPr>
          <p:cNvSpPr>
            <a:spLocks noGrp="1"/>
          </p:cNvSpPr>
          <p:nvPr>
            <p:ph idx="1"/>
          </p:nvPr>
        </p:nvSpPr>
        <p:spPr/>
        <p:txBody>
          <a:bodyPr/>
          <a:lstStyle/>
          <a:p>
            <a:r>
              <a:rPr lang="en-GB" sz="1600" dirty="0"/>
              <a:t>Q - </a:t>
            </a:r>
            <a:r>
              <a:rPr lang="en-US" sz="1600" dirty="0"/>
              <a:t>P28 has the usual classifications of frequent events, infrequent events (4 per month) and very infrequent events  (1 per 3 month)…. what should we be assessing a storage system performing a dynamic containment service as?</a:t>
            </a:r>
          </a:p>
          <a:p>
            <a:r>
              <a:rPr lang="en-US" sz="1600" dirty="0"/>
              <a:t>The UK grid is reasonably stable, at the moment, but with more conventional plant dropping out, the power swings are going to get a bit </a:t>
            </a:r>
            <a:r>
              <a:rPr lang="en-US" sz="1600"/>
              <a:t>more severe, </a:t>
            </a:r>
            <a:r>
              <a:rPr lang="en-US" sz="1600" dirty="0"/>
              <a:t>and the DC type services will be getting worked more often. Classing it as a very infrequent event probably isn’t realistic, but what about infrequent events? I could see that it is possible that you could get to around the 4 events per month, although probably not at the full power swing.</a:t>
            </a:r>
          </a:p>
          <a:p>
            <a:endParaRPr lang="en-US" sz="1600" dirty="0"/>
          </a:p>
          <a:p>
            <a:r>
              <a:rPr lang="en-US" sz="1600" dirty="0"/>
              <a:t>A - This is a good point, and one that probably would benefit from a consistent consideration by DNOs.</a:t>
            </a:r>
          </a:p>
          <a:p>
            <a:r>
              <a:rPr lang="en-US" sz="1600" dirty="0"/>
              <a:t>It might be sensible to base the frequency on the observed incidence of frequency excursions, over the last 18 months say, that trigger a specific level of response from such services.  The response level might be set locally, and the P28 “frequency of event” set by the historic track of frequency excursions triggering that level of response.  This can be calculated from the information NGESO publish monthly</a:t>
            </a:r>
          </a:p>
          <a:p>
            <a:endParaRPr lang="en-US" dirty="0"/>
          </a:p>
          <a:p>
            <a:endParaRPr lang="en-GB" dirty="0"/>
          </a:p>
        </p:txBody>
      </p:sp>
      <p:sp>
        <p:nvSpPr>
          <p:cNvPr id="4" name="Slide Number Placeholder 3">
            <a:extLst>
              <a:ext uri="{FF2B5EF4-FFF2-40B4-BE49-F238E27FC236}">
                <a16:creationId xmlns:a16="http://schemas.microsoft.com/office/drawing/2014/main" id="{30FFC492-3C79-4827-96DA-4DD43A4D288F}"/>
              </a:ext>
            </a:extLst>
          </p:cNvPr>
          <p:cNvSpPr>
            <a:spLocks noGrp="1"/>
          </p:cNvSpPr>
          <p:nvPr>
            <p:ph type="sldNum" sz="quarter" idx="12"/>
          </p:nvPr>
        </p:nvSpPr>
        <p:spPr/>
        <p:txBody>
          <a:bodyPr/>
          <a:lstStyle/>
          <a:p>
            <a:fld id="{98FF217E-B86F-EA42-9607-BE163228A213}" type="slidenum">
              <a:rPr lang="en-GB" smtClean="0"/>
              <a:pPr/>
              <a:t>12</a:t>
            </a:fld>
            <a:endParaRPr lang="en-GB"/>
          </a:p>
        </p:txBody>
      </p:sp>
    </p:spTree>
    <p:extLst>
      <p:ext uri="{BB962C8B-B14F-4D97-AF65-F5344CB8AC3E}">
        <p14:creationId xmlns:p14="http://schemas.microsoft.com/office/powerpoint/2010/main" val="183748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4EA8-0A2B-458F-88D5-709C0D088C21}"/>
              </a:ext>
            </a:extLst>
          </p:cNvPr>
          <p:cNvSpPr>
            <a:spLocks noGrp="1"/>
          </p:cNvSpPr>
          <p:nvPr>
            <p:ph type="title"/>
          </p:nvPr>
        </p:nvSpPr>
        <p:spPr/>
        <p:txBody>
          <a:bodyPr/>
          <a:lstStyle/>
          <a:p>
            <a:r>
              <a:rPr lang="en-GB" dirty="0"/>
              <a:t>DC Services</a:t>
            </a:r>
          </a:p>
        </p:txBody>
      </p:sp>
      <p:pic>
        <p:nvPicPr>
          <p:cNvPr id="10" name="Content Placeholder 9">
            <a:extLst>
              <a:ext uri="{FF2B5EF4-FFF2-40B4-BE49-F238E27FC236}">
                <a16:creationId xmlns:a16="http://schemas.microsoft.com/office/drawing/2014/main" id="{F49276B5-DDE8-450E-BFAA-CBAC26B45AC0}"/>
              </a:ext>
            </a:extLst>
          </p:cNvPr>
          <p:cNvPicPr>
            <a:picLocks noGrp="1" noChangeAspect="1"/>
          </p:cNvPicPr>
          <p:nvPr>
            <p:ph idx="1"/>
          </p:nvPr>
        </p:nvPicPr>
        <p:blipFill>
          <a:blip r:embed="rId2"/>
          <a:stretch>
            <a:fillRect/>
          </a:stretch>
        </p:blipFill>
        <p:spPr>
          <a:xfrm>
            <a:off x="6639815" y="2020710"/>
            <a:ext cx="5324622" cy="3326869"/>
          </a:xfrm>
        </p:spPr>
      </p:pic>
      <p:sp>
        <p:nvSpPr>
          <p:cNvPr id="4" name="Slide Number Placeholder 3">
            <a:extLst>
              <a:ext uri="{FF2B5EF4-FFF2-40B4-BE49-F238E27FC236}">
                <a16:creationId xmlns:a16="http://schemas.microsoft.com/office/drawing/2014/main" id="{E9785C3D-6997-4A6C-8D70-00452DF71478}"/>
              </a:ext>
            </a:extLst>
          </p:cNvPr>
          <p:cNvSpPr>
            <a:spLocks noGrp="1"/>
          </p:cNvSpPr>
          <p:nvPr>
            <p:ph type="sldNum" sz="quarter" idx="12"/>
          </p:nvPr>
        </p:nvSpPr>
        <p:spPr/>
        <p:txBody>
          <a:bodyPr/>
          <a:lstStyle/>
          <a:p>
            <a:fld id="{98FF217E-B86F-EA42-9607-BE163228A213}" type="slidenum">
              <a:rPr lang="en-GB" smtClean="0"/>
              <a:pPr/>
              <a:t>13</a:t>
            </a:fld>
            <a:endParaRPr lang="en-GB"/>
          </a:p>
        </p:txBody>
      </p:sp>
      <p:pic>
        <p:nvPicPr>
          <p:cNvPr id="8" name="Picture 7">
            <a:extLst>
              <a:ext uri="{FF2B5EF4-FFF2-40B4-BE49-F238E27FC236}">
                <a16:creationId xmlns:a16="http://schemas.microsoft.com/office/drawing/2014/main" id="{5CAC150E-5F03-4484-996D-73DAFF71990A}"/>
              </a:ext>
            </a:extLst>
          </p:cNvPr>
          <p:cNvPicPr>
            <a:picLocks noChangeAspect="1"/>
          </p:cNvPicPr>
          <p:nvPr/>
        </p:nvPicPr>
        <p:blipFill>
          <a:blip r:embed="rId3"/>
          <a:stretch>
            <a:fillRect/>
          </a:stretch>
        </p:blipFill>
        <p:spPr>
          <a:xfrm>
            <a:off x="0" y="1483914"/>
            <a:ext cx="6459019" cy="3682774"/>
          </a:xfrm>
          <a:prstGeom prst="rect">
            <a:avLst/>
          </a:prstGeom>
        </p:spPr>
      </p:pic>
    </p:spTree>
    <p:extLst>
      <p:ext uri="{BB962C8B-B14F-4D97-AF65-F5344CB8AC3E}">
        <p14:creationId xmlns:p14="http://schemas.microsoft.com/office/powerpoint/2010/main" val="122401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A808-E6B7-4F56-B071-C18551D1B76E}"/>
              </a:ext>
            </a:extLst>
          </p:cNvPr>
          <p:cNvSpPr>
            <a:spLocks noGrp="1"/>
          </p:cNvSpPr>
          <p:nvPr>
            <p:ph type="title"/>
          </p:nvPr>
        </p:nvSpPr>
        <p:spPr/>
        <p:txBody>
          <a:bodyPr/>
          <a:lstStyle/>
          <a:p>
            <a:r>
              <a:rPr lang="en-GB" dirty="0"/>
              <a:t>NGESO monthly frequency excursion reports</a:t>
            </a:r>
          </a:p>
        </p:txBody>
      </p:sp>
      <p:sp>
        <p:nvSpPr>
          <p:cNvPr id="4" name="Slide Number Placeholder 3">
            <a:extLst>
              <a:ext uri="{FF2B5EF4-FFF2-40B4-BE49-F238E27FC236}">
                <a16:creationId xmlns:a16="http://schemas.microsoft.com/office/drawing/2014/main" id="{DFFD2D84-DE34-46EA-80E9-F60C348DFB6E}"/>
              </a:ext>
            </a:extLst>
          </p:cNvPr>
          <p:cNvSpPr>
            <a:spLocks noGrp="1"/>
          </p:cNvSpPr>
          <p:nvPr>
            <p:ph type="sldNum" sz="quarter" idx="12"/>
          </p:nvPr>
        </p:nvSpPr>
        <p:spPr/>
        <p:txBody>
          <a:bodyPr/>
          <a:lstStyle/>
          <a:p>
            <a:fld id="{98FF217E-B86F-EA42-9607-BE163228A213}" type="slidenum">
              <a:rPr lang="en-GB" smtClean="0"/>
              <a:pPr/>
              <a:t>14</a:t>
            </a:fld>
            <a:endParaRPr lang="en-GB"/>
          </a:p>
        </p:txBody>
      </p:sp>
      <p:pic>
        <p:nvPicPr>
          <p:cNvPr id="6" name="Picture 5">
            <a:extLst>
              <a:ext uri="{FF2B5EF4-FFF2-40B4-BE49-F238E27FC236}">
                <a16:creationId xmlns:a16="http://schemas.microsoft.com/office/drawing/2014/main" id="{05900840-3AE4-451C-BB99-2D42648A2FD3}"/>
              </a:ext>
            </a:extLst>
          </p:cNvPr>
          <p:cNvPicPr>
            <a:picLocks noChangeAspect="1"/>
          </p:cNvPicPr>
          <p:nvPr/>
        </p:nvPicPr>
        <p:blipFill>
          <a:blip r:embed="rId2"/>
          <a:stretch>
            <a:fillRect/>
          </a:stretch>
        </p:blipFill>
        <p:spPr>
          <a:xfrm>
            <a:off x="914400" y="1654597"/>
            <a:ext cx="10126133" cy="3947811"/>
          </a:xfrm>
          <a:prstGeom prst="rect">
            <a:avLst/>
          </a:prstGeom>
        </p:spPr>
      </p:pic>
    </p:spTree>
    <p:extLst>
      <p:ext uri="{BB962C8B-B14F-4D97-AF65-F5344CB8AC3E}">
        <p14:creationId xmlns:p14="http://schemas.microsoft.com/office/powerpoint/2010/main" val="277257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AAD0-9945-4EC2-8626-1A617F49FFCA}"/>
              </a:ext>
            </a:extLst>
          </p:cNvPr>
          <p:cNvSpPr>
            <a:spLocks noGrp="1"/>
          </p:cNvSpPr>
          <p:nvPr>
            <p:ph type="title"/>
          </p:nvPr>
        </p:nvSpPr>
        <p:spPr/>
        <p:txBody>
          <a:bodyPr/>
          <a:lstStyle/>
          <a:p>
            <a:r>
              <a:rPr lang="en-GB" dirty="0"/>
              <a:t>Incidence of events</a:t>
            </a:r>
          </a:p>
        </p:txBody>
      </p:sp>
      <p:sp>
        <p:nvSpPr>
          <p:cNvPr id="3" name="Content Placeholder 2">
            <a:extLst>
              <a:ext uri="{FF2B5EF4-FFF2-40B4-BE49-F238E27FC236}">
                <a16:creationId xmlns:a16="http://schemas.microsoft.com/office/drawing/2014/main" id="{561FC2E8-2100-4DB2-9C23-A5D022DE3112}"/>
              </a:ext>
            </a:extLst>
          </p:cNvPr>
          <p:cNvSpPr>
            <a:spLocks noGrp="1"/>
          </p:cNvSpPr>
          <p:nvPr>
            <p:ph idx="1"/>
          </p:nvPr>
        </p:nvSpPr>
        <p:spPr/>
        <p:txBody>
          <a:bodyPr/>
          <a:lstStyle/>
          <a:p>
            <a:r>
              <a:rPr lang="en-GB" dirty="0"/>
              <a:t>In February 2021, events 2, 4, 5, 6, 7 all were excursions giving rise to the conditions for dynamic containment – the power swing can be separately calculated in each case.</a:t>
            </a:r>
          </a:p>
          <a:p>
            <a:r>
              <a:rPr lang="en-GB" dirty="0"/>
              <a:t>At the time of application, the previous 18 months frequency excursions might be used as a reasonable expectation of future excursion incidence.</a:t>
            </a:r>
          </a:p>
          <a:p>
            <a:r>
              <a:rPr lang="en-GB" dirty="0"/>
              <a:t>Or is there a better way to assess the power swing incidence and effect?</a:t>
            </a:r>
          </a:p>
          <a:p>
            <a:r>
              <a:rPr lang="en-GB" dirty="0"/>
              <a:t> </a:t>
            </a:r>
          </a:p>
        </p:txBody>
      </p:sp>
      <p:sp>
        <p:nvSpPr>
          <p:cNvPr id="4" name="Slide Number Placeholder 3">
            <a:extLst>
              <a:ext uri="{FF2B5EF4-FFF2-40B4-BE49-F238E27FC236}">
                <a16:creationId xmlns:a16="http://schemas.microsoft.com/office/drawing/2014/main" id="{C4877107-84EA-4A39-B54C-2DE5E98B727E}"/>
              </a:ext>
            </a:extLst>
          </p:cNvPr>
          <p:cNvSpPr>
            <a:spLocks noGrp="1"/>
          </p:cNvSpPr>
          <p:nvPr>
            <p:ph type="sldNum" sz="quarter" idx="12"/>
          </p:nvPr>
        </p:nvSpPr>
        <p:spPr/>
        <p:txBody>
          <a:bodyPr/>
          <a:lstStyle/>
          <a:p>
            <a:fld id="{98FF217E-B86F-EA42-9607-BE163228A213}" type="slidenum">
              <a:rPr lang="en-GB" smtClean="0"/>
              <a:pPr/>
              <a:t>15</a:t>
            </a:fld>
            <a:endParaRPr lang="en-GB"/>
          </a:p>
        </p:txBody>
      </p:sp>
    </p:spTree>
    <p:extLst>
      <p:ext uri="{BB962C8B-B14F-4D97-AF65-F5344CB8AC3E}">
        <p14:creationId xmlns:p14="http://schemas.microsoft.com/office/powerpoint/2010/main" val="342579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Previous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16</a:t>
            </a:fld>
            <a:endParaRPr lang="en-GB"/>
          </a:p>
        </p:txBody>
      </p:sp>
    </p:spTree>
    <p:extLst>
      <p:ext uri="{BB962C8B-B14F-4D97-AF65-F5344CB8AC3E}">
        <p14:creationId xmlns:p14="http://schemas.microsoft.com/office/powerpoint/2010/main" val="360752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2D2-348F-4D85-A2B6-B713B4A72513}"/>
              </a:ext>
            </a:extLst>
          </p:cNvPr>
          <p:cNvSpPr>
            <a:spLocks noGrp="1"/>
          </p:cNvSpPr>
          <p:nvPr>
            <p:ph type="title"/>
          </p:nvPr>
        </p:nvSpPr>
        <p:spPr/>
        <p:txBody>
          <a:bodyPr/>
          <a:lstStyle/>
          <a:p>
            <a:r>
              <a:rPr lang="en-GB" dirty="0"/>
              <a:t>Unresolved Previous Issue</a:t>
            </a:r>
          </a:p>
        </p:txBody>
      </p:sp>
      <p:graphicFrame>
        <p:nvGraphicFramePr>
          <p:cNvPr id="5" name="Table 5">
            <a:extLst>
              <a:ext uri="{FF2B5EF4-FFF2-40B4-BE49-F238E27FC236}">
                <a16:creationId xmlns:a16="http://schemas.microsoft.com/office/drawing/2014/main" id="{8BC5CF8C-E212-4364-B0DE-6E14C20B8FA8}"/>
              </a:ext>
            </a:extLst>
          </p:cNvPr>
          <p:cNvGraphicFramePr>
            <a:graphicFrameLocks noGrp="1"/>
          </p:cNvGraphicFramePr>
          <p:nvPr>
            <p:ph idx="1"/>
            <p:extLst>
              <p:ext uri="{D42A27DB-BD31-4B8C-83A1-F6EECF244321}">
                <p14:modId xmlns:p14="http://schemas.microsoft.com/office/powerpoint/2010/main" val="2677430278"/>
              </p:ext>
            </p:extLst>
          </p:nvPr>
        </p:nvGraphicFramePr>
        <p:xfrm>
          <a:off x="721218" y="1642181"/>
          <a:ext cx="11082336" cy="432384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6844807">
                  <a:extLst>
                    <a:ext uri="{9D8B030D-6E8A-4147-A177-3AD203B41FA5}">
                      <a16:colId xmlns:a16="http://schemas.microsoft.com/office/drawing/2014/main" val="3713780737"/>
                    </a:ext>
                  </a:extLst>
                </a:gridCol>
                <a:gridCol w="3472354">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a:solidFill>
                            <a:srgbClr val="FFFFFF"/>
                          </a:solidFill>
                          <a:effectLst/>
                        </a:rPr>
                        <a:t>Assumed Status</a:t>
                      </a:r>
                      <a:endParaRPr lang="en-GB" sz="1800" b="0" i="0" u="none" strike="noStrike">
                        <a:effectLst/>
                        <a:latin typeface="Arial" panose="020B0604020202020204" pitchFamily="34" charset="0"/>
                      </a:endParaRPr>
                    </a:p>
                  </a:txBody>
                  <a:tcPr marL="112522" marR="112522" marT="56261" marB="56261"/>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u="none" strike="noStrike" kern="1200" dirty="0">
                          <a:solidFill>
                            <a:srgbClr val="000000"/>
                          </a:solidFill>
                          <a:effectLst/>
                        </a:rPr>
                        <a:t>101</a:t>
                      </a:r>
                      <a:endParaRPr lang="en-GB" sz="1800" b="0" i="0" u="none" strike="noStrike" dirty="0">
                        <a:effectLst/>
                        <a:latin typeface="Arial" panose="020B0604020202020204" pitchFamily="34" charset="0"/>
                      </a:endParaRPr>
                    </a:p>
                  </a:txBody>
                  <a:tcPr marL="112522" marR="112522" marT="56261" marB="56261"/>
                </a:tc>
                <a:tc>
                  <a:txBody>
                    <a:bodyPr/>
                    <a:lstStyle/>
                    <a:p>
                      <a:pPr marL="0" indent="0" algn="l" rtl="0" eaLnBrk="1" fontAlgn="t" latinLnBrk="0" hangingPunct="1">
                        <a:spcBef>
                          <a:spcPts val="0"/>
                        </a:spcBef>
                        <a:spcAft>
                          <a:spcPts val="0"/>
                        </a:spcAft>
                      </a:pPr>
                      <a:r>
                        <a:rPr lang="en-US" sz="1200" b="0" u="none" strike="noStrike" kern="1200" dirty="0">
                          <a:solidFill>
                            <a:srgbClr val="000000"/>
                          </a:solidFill>
                          <a:effectLst/>
                        </a:rPr>
                        <a:t>The issue is the LFSM-O load rejection test, and the scenario given in Appendix C7.5.</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For a project I have setup a test network for a Type C solar PV site, rated at 15MW and connected at 33kV which has generated some queries.  Specifically:</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It is not clear what the ultimate aim of the test is? ie is it just to show the speed at which the inverters can de-load in the case of an over-frequency condition (ie like the equivalent Type B LFSM-O simple ramp test), or is it to show the system can actually form an island - which doesn’t make sense as the inverters do not have grid forming capability.</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The value ‘X’ seems to be arbitrary, and the standard wording implies that we just adjust this value until we get the required 52Hz deviation and add the generator rating to this value? </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Is this above assumption correct or is the value X supposed to be the Design Minimum Operating Level (DMOL)? Whilst practically a solar PV plants minimum, operating level can be very low at say 5% or less, but the inverters would not be able to handle a load rejection of 95%, and most DNO connection agreements, don’t give specific values in the way Grid connection offers do.</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What is the guidance for selecting the rating of the dummy generator ‘G2’, I have found that setting the value to the same rating as the site, seems to provide the correct response.. but not sure if this is correct?</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 have also found that it is necessary to add a simple AVR model to the dummy ‘G2’ generator to help </a:t>
                      </a:r>
                      <a:r>
                        <a:rPr lang="en-US" sz="1200" b="0" u="none" strike="noStrike" kern="1200" dirty="0" err="1">
                          <a:solidFill>
                            <a:srgbClr val="000000"/>
                          </a:solidFill>
                          <a:effectLst/>
                        </a:rPr>
                        <a:t>stabilise</a:t>
                      </a:r>
                      <a:r>
                        <a:rPr lang="en-US" sz="1200" b="0" u="none" strike="noStrike" kern="1200" dirty="0">
                          <a:solidFill>
                            <a:srgbClr val="000000"/>
                          </a:solidFill>
                          <a:effectLst/>
                        </a:rPr>
                        <a:t> the voltage on the islanded system… I assume this is ok, as the standard only talks about excluding the governor?  </a:t>
                      </a:r>
                      <a:endParaRPr lang="en-US" sz="1800" b="0" u="none" strike="noStrike" dirty="0">
                        <a:effectLst/>
                      </a:endParaRPr>
                    </a:p>
                    <a:p>
                      <a:pPr marL="173736" indent="-173736" algn="l" rtl="0" eaLnBrk="1" fontAlgn="t" latinLnBrk="0" hangingPunct="1">
                        <a:spcBef>
                          <a:spcPts val="0"/>
                        </a:spcBef>
                        <a:spcAft>
                          <a:spcPts val="0"/>
                        </a:spcAft>
                      </a:pPr>
                      <a:r>
                        <a:rPr lang="en-US" sz="1200" b="0" u="none" strike="noStrike" kern="1200" dirty="0">
                          <a:solidFill>
                            <a:srgbClr val="000000"/>
                          </a:solidFill>
                          <a:effectLst/>
                        </a:rPr>
                        <a:t>What is  considered a ‘pass’ for this study ie what things are you looking to see?</a:t>
                      </a:r>
                      <a:endParaRPr lang="en-US"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US" sz="1200" b="0" u="none" strike="noStrike" kern="1200" dirty="0">
                          <a:solidFill>
                            <a:srgbClr val="000000"/>
                          </a:solidFill>
                          <a:effectLst/>
                        </a:rPr>
                        <a:t>Following discussions with stakeholders and NGESO it is proposed that the load rejection simulation is only retained for those PGMs where DNO island mode is required.  Currently this requirement is very rare, although it might become more prevalent in the future where DNOs wish to use embedded generation to supply customers during network faults etc, or where embedded generation might be providing a black start service to NGESO.  In these cases the simulation is entirely appropriate for the duty the generation will be expected to perform.</a:t>
                      </a:r>
                    </a:p>
                    <a:p>
                      <a:pPr marL="0" algn="l" rtl="0" eaLnBrk="1" fontAlgn="t" latinLnBrk="0" hangingPunct="1">
                        <a:spcBef>
                          <a:spcPts val="0"/>
                        </a:spcBef>
                        <a:spcAft>
                          <a:spcPts val="0"/>
                        </a:spcAft>
                      </a:pPr>
                      <a:endParaRPr lang="en-US" sz="1200" b="0" u="none" strike="noStrike" kern="1200" dirty="0">
                        <a:solidFill>
                          <a:srgbClr val="000000"/>
                        </a:solidFill>
                        <a:effectLst/>
                      </a:endParaRPr>
                    </a:p>
                    <a:p>
                      <a:pPr marL="0" algn="l" rtl="0" eaLnBrk="1" fontAlgn="t" latinLnBrk="0" hangingPunct="1">
                        <a:spcBef>
                          <a:spcPts val="0"/>
                        </a:spcBef>
                        <a:spcAft>
                          <a:spcPts val="0"/>
                        </a:spcAft>
                      </a:pPr>
                      <a:r>
                        <a:rPr lang="en-US" sz="1200" b="0" u="none" strike="noStrike" kern="1200" dirty="0">
                          <a:solidFill>
                            <a:srgbClr val="000000"/>
                          </a:solidFill>
                          <a:effectLst/>
                        </a:rPr>
                        <a:t>For other installations, it will be more appropriate to use the frequency ramps appropriate for Type B for Type C LFSM-O simulations.</a:t>
                      </a:r>
                    </a:p>
                    <a:p>
                      <a:pPr marL="0" algn="l" rtl="0" eaLnBrk="1" fontAlgn="t" latinLnBrk="0" hangingPunct="1">
                        <a:spcBef>
                          <a:spcPts val="0"/>
                        </a:spcBef>
                        <a:spcAft>
                          <a:spcPts val="0"/>
                        </a:spcAft>
                      </a:pPr>
                      <a:endParaRPr lang="en-US" sz="1200" b="0" u="none" strike="noStrike" kern="1200" dirty="0">
                        <a:solidFill>
                          <a:srgbClr val="000000"/>
                        </a:solidFill>
                        <a:effectLst/>
                      </a:endParaRPr>
                    </a:p>
                    <a:p>
                      <a:pPr marL="0" algn="l" rtl="0" eaLnBrk="1" fontAlgn="t" latinLnBrk="0" hangingPunct="1">
                        <a:spcBef>
                          <a:spcPts val="0"/>
                        </a:spcBef>
                        <a:spcAft>
                          <a:spcPts val="0"/>
                        </a:spcAft>
                      </a:pPr>
                      <a:r>
                        <a:rPr lang="en-US" sz="1200" b="0" u="none" strike="noStrike" kern="1200" dirty="0">
                          <a:solidFill>
                            <a:srgbClr val="000000"/>
                          </a:solidFill>
                          <a:effectLst/>
                        </a:rPr>
                        <a:t>It is proposed to modify G99 along these lines at the next opportunity.</a:t>
                      </a:r>
                    </a:p>
                    <a:p>
                      <a:pPr marL="0" algn="l" rtl="0" eaLnBrk="1" fontAlgn="t" latinLnBrk="0" hangingPunct="1">
                        <a:spcBef>
                          <a:spcPts val="0"/>
                        </a:spcBef>
                        <a:spcAft>
                          <a:spcPts val="0"/>
                        </a:spcAft>
                      </a:pPr>
                      <a:endParaRPr lang="en-US" sz="1200" b="0" u="none" strike="noStrike" kern="1200" dirty="0">
                        <a:solidFill>
                          <a:srgbClr val="000000"/>
                        </a:solidFill>
                        <a:effectLst/>
                      </a:endParaRPr>
                    </a:p>
                  </a:txBody>
                  <a:tcPr marL="112522" marR="112522" marT="56261" marB="56261"/>
                </a:tc>
                <a:extLst>
                  <a:ext uri="{0D108BD9-81ED-4DB2-BD59-A6C34878D82A}">
                    <a16:rowId xmlns:a16="http://schemas.microsoft.com/office/drawing/2014/main" val="3721878276"/>
                  </a:ext>
                </a:extLst>
              </a:tr>
            </a:tbl>
          </a:graphicData>
        </a:graphic>
      </p:graphicFrame>
      <p:sp>
        <p:nvSpPr>
          <p:cNvPr id="4" name="Slide Number Placeholder 3">
            <a:extLst>
              <a:ext uri="{FF2B5EF4-FFF2-40B4-BE49-F238E27FC236}">
                <a16:creationId xmlns:a16="http://schemas.microsoft.com/office/drawing/2014/main" id="{8F5CD21A-35EA-4DE5-95C6-CD9D7CC17EEA}"/>
              </a:ext>
            </a:extLst>
          </p:cNvPr>
          <p:cNvSpPr>
            <a:spLocks noGrp="1"/>
          </p:cNvSpPr>
          <p:nvPr>
            <p:ph type="sldNum" sz="quarter" idx="12"/>
          </p:nvPr>
        </p:nvSpPr>
        <p:spPr/>
        <p:txBody>
          <a:bodyPr/>
          <a:lstStyle/>
          <a:p>
            <a:fld id="{98FF217E-B86F-EA42-9607-BE163228A213}" type="slidenum">
              <a:rPr lang="en-GB" smtClean="0"/>
              <a:pPr/>
              <a:t>17</a:t>
            </a:fld>
            <a:endParaRPr lang="en-GB"/>
          </a:p>
        </p:txBody>
      </p:sp>
    </p:spTree>
    <p:extLst>
      <p:ext uri="{BB962C8B-B14F-4D97-AF65-F5344CB8AC3E}">
        <p14:creationId xmlns:p14="http://schemas.microsoft.com/office/powerpoint/2010/main" val="147983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6689-57D7-4F05-B11A-E43F32469C63}"/>
              </a:ext>
            </a:extLst>
          </p:cNvPr>
          <p:cNvSpPr>
            <a:spLocks noGrp="1"/>
          </p:cNvSpPr>
          <p:nvPr>
            <p:ph type="title"/>
          </p:nvPr>
        </p:nvSpPr>
        <p:spPr/>
        <p:txBody>
          <a:bodyPr/>
          <a:lstStyle/>
          <a:p>
            <a:r>
              <a:rPr lang="en-GB" dirty="0"/>
              <a:t>Unresolved previous issues - 2</a:t>
            </a:r>
          </a:p>
        </p:txBody>
      </p:sp>
      <p:sp>
        <p:nvSpPr>
          <p:cNvPr id="4" name="Slide Number Placeholder 3">
            <a:extLst>
              <a:ext uri="{FF2B5EF4-FFF2-40B4-BE49-F238E27FC236}">
                <a16:creationId xmlns:a16="http://schemas.microsoft.com/office/drawing/2014/main" id="{961D69B6-BA88-4D85-B3D0-430AC3CD8B03}"/>
              </a:ext>
            </a:extLst>
          </p:cNvPr>
          <p:cNvSpPr>
            <a:spLocks noGrp="1"/>
          </p:cNvSpPr>
          <p:nvPr>
            <p:ph type="sldNum" sz="quarter" idx="12"/>
          </p:nvPr>
        </p:nvSpPr>
        <p:spPr/>
        <p:txBody>
          <a:bodyPr/>
          <a:lstStyle/>
          <a:p>
            <a:fld id="{98FF217E-B86F-EA42-9607-BE163228A213}" type="slidenum">
              <a:rPr lang="en-GB" smtClean="0"/>
              <a:pPr/>
              <a:t>18</a:t>
            </a:fld>
            <a:endParaRPr lang="en-GB"/>
          </a:p>
        </p:txBody>
      </p:sp>
      <p:graphicFrame>
        <p:nvGraphicFramePr>
          <p:cNvPr id="5" name="Table 5">
            <a:extLst>
              <a:ext uri="{FF2B5EF4-FFF2-40B4-BE49-F238E27FC236}">
                <a16:creationId xmlns:a16="http://schemas.microsoft.com/office/drawing/2014/main" id="{BF8C7E9D-C358-4601-B1BC-35D2B672106D}"/>
              </a:ext>
            </a:extLst>
          </p:cNvPr>
          <p:cNvGraphicFramePr>
            <a:graphicFrameLocks/>
          </p:cNvGraphicFramePr>
          <p:nvPr>
            <p:extLst>
              <p:ext uri="{D42A27DB-BD31-4B8C-83A1-F6EECF244321}">
                <p14:modId xmlns:p14="http://schemas.microsoft.com/office/powerpoint/2010/main" val="1600878231"/>
              </p:ext>
            </p:extLst>
          </p:nvPr>
        </p:nvGraphicFramePr>
        <p:xfrm>
          <a:off x="720000" y="1612335"/>
          <a:ext cx="11082336" cy="158064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2940521">
                  <a:extLst>
                    <a:ext uri="{9D8B030D-6E8A-4147-A177-3AD203B41FA5}">
                      <a16:colId xmlns:a16="http://schemas.microsoft.com/office/drawing/2014/main" val="3713780737"/>
                    </a:ext>
                  </a:extLst>
                </a:gridCol>
                <a:gridCol w="7376640">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110</a:t>
                      </a:r>
                    </a:p>
                  </a:txBody>
                  <a:tcPr marL="112522" marR="112522" marT="56261" marB="56261"/>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There is uncertainty over the detail which needs to be submitted for type C and D compliance simulations – particularly the supporting information about the models which could be considered to be the consultants’ IPR.</a:t>
                      </a:r>
                    </a:p>
                  </a:txBody>
                  <a:tcPr marL="112522" marR="112522" marT="56261" marB="56261"/>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Although simulations and their models have been discussed several times, and there are a few entries in this log, it might be worth holding a review of what is considered to be appropriate good practice in this area with appropriate stakeholder and DNO experts.  </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Stakeholders will be canvassed to gauge interest in a dedicated session to develop this.</a:t>
                      </a:r>
                    </a:p>
                  </a:txBody>
                  <a:tcPr marL="112522" marR="112522" marT="56261" marB="56261"/>
                </a:tc>
                <a:extLst>
                  <a:ext uri="{0D108BD9-81ED-4DB2-BD59-A6C34878D82A}">
                    <a16:rowId xmlns:a16="http://schemas.microsoft.com/office/drawing/2014/main" val="182374792"/>
                  </a:ext>
                </a:extLst>
              </a:tr>
            </a:tbl>
          </a:graphicData>
        </a:graphic>
      </p:graphicFrame>
    </p:spTree>
    <p:extLst>
      <p:ext uri="{BB962C8B-B14F-4D97-AF65-F5344CB8AC3E}">
        <p14:creationId xmlns:p14="http://schemas.microsoft.com/office/powerpoint/2010/main" val="389326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B380-A7B7-469F-B05A-0418FDAD1D4A}"/>
              </a:ext>
            </a:extLst>
          </p:cNvPr>
          <p:cNvSpPr>
            <a:spLocks noGrp="1"/>
          </p:cNvSpPr>
          <p:nvPr>
            <p:ph type="ctrTitle"/>
          </p:nvPr>
        </p:nvSpPr>
        <p:spPr>
          <a:xfrm>
            <a:off x="719999" y="3529071"/>
            <a:ext cx="8243379" cy="1544003"/>
          </a:xfrm>
        </p:spPr>
        <p:txBody>
          <a:bodyPr/>
          <a:lstStyle/>
          <a:p>
            <a:r>
              <a:rPr lang="en-GB" dirty="0"/>
              <a:t>Update on storage, minor technical modifications and G100</a:t>
            </a:r>
            <a:br>
              <a:rPr lang="en-GB" dirty="0"/>
            </a:br>
            <a:endParaRPr lang="en-GB" sz="1600" dirty="0"/>
          </a:p>
        </p:txBody>
      </p:sp>
      <p:sp>
        <p:nvSpPr>
          <p:cNvPr id="3" name="Slide Number Placeholder 2">
            <a:extLst>
              <a:ext uri="{FF2B5EF4-FFF2-40B4-BE49-F238E27FC236}">
                <a16:creationId xmlns:a16="http://schemas.microsoft.com/office/drawing/2014/main" id="{AF7C1B05-171C-4603-A9AC-D26340AEFC48}"/>
              </a:ext>
            </a:extLst>
          </p:cNvPr>
          <p:cNvSpPr>
            <a:spLocks noGrp="1"/>
          </p:cNvSpPr>
          <p:nvPr>
            <p:ph type="sldNum" sz="quarter" idx="12"/>
          </p:nvPr>
        </p:nvSpPr>
        <p:spPr/>
        <p:txBody>
          <a:bodyPr/>
          <a:lstStyle/>
          <a:p>
            <a:fld id="{98FF217E-B86F-EA42-9607-BE163228A213}" type="slidenum">
              <a:rPr lang="en-GB" smtClean="0"/>
              <a:t>19</a:t>
            </a:fld>
            <a:endParaRPr lang="en-GB"/>
          </a:p>
        </p:txBody>
      </p:sp>
    </p:spTree>
    <p:extLst>
      <p:ext uri="{BB962C8B-B14F-4D97-AF65-F5344CB8AC3E}">
        <p14:creationId xmlns:p14="http://schemas.microsoft.com/office/powerpoint/2010/main" val="52038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Welcome, Housekeeping and Introductions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E096-E328-4757-A530-4BB7BFEBFDE6}"/>
              </a:ext>
            </a:extLst>
          </p:cNvPr>
          <p:cNvSpPr>
            <a:spLocks noGrp="1"/>
          </p:cNvSpPr>
          <p:nvPr>
            <p:ph type="title"/>
          </p:nvPr>
        </p:nvSpPr>
        <p:spPr/>
        <p:txBody>
          <a:bodyPr/>
          <a:lstStyle/>
          <a:p>
            <a:r>
              <a:rPr lang="en-GB" dirty="0"/>
              <a:t>Modifications – Storage, Minor Technical Issues and G100</a:t>
            </a:r>
          </a:p>
        </p:txBody>
      </p:sp>
      <p:sp>
        <p:nvSpPr>
          <p:cNvPr id="3" name="Content Placeholder 2">
            <a:extLst>
              <a:ext uri="{FF2B5EF4-FFF2-40B4-BE49-F238E27FC236}">
                <a16:creationId xmlns:a16="http://schemas.microsoft.com/office/drawing/2014/main" id="{B1A6FD37-3D17-40C5-8C9F-4A102AE7385A}"/>
              </a:ext>
            </a:extLst>
          </p:cNvPr>
          <p:cNvSpPr>
            <a:spLocks noGrp="1"/>
          </p:cNvSpPr>
          <p:nvPr>
            <p:ph idx="1"/>
          </p:nvPr>
        </p:nvSpPr>
        <p:spPr/>
        <p:txBody>
          <a:bodyPr/>
          <a:lstStyle/>
          <a:p>
            <a:r>
              <a:rPr lang="en-GB" dirty="0"/>
              <a:t>Storage:</a:t>
            </a:r>
          </a:p>
          <a:p>
            <a:pPr lvl="1"/>
            <a:r>
              <a:rPr lang="en-GB" dirty="0"/>
              <a:t>The modification was submitted to Ofgem on 26 April.</a:t>
            </a:r>
          </a:p>
          <a:p>
            <a:pPr lvl="1"/>
            <a:r>
              <a:rPr lang="en-GB" dirty="0"/>
              <a:t>Ofgem website suggests publication of the Authority’s Decision will be 11 June</a:t>
            </a:r>
          </a:p>
          <a:p>
            <a:pPr lvl="1"/>
            <a:endParaRPr lang="en-GB" dirty="0"/>
          </a:p>
          <a:p>
            <a:r>
              <a:rPr lang="en-GB" dirty="0"/>
              <a:t>Minor Technical Issues</a:t>
            </a:r>
          </a:p>
          <a:p>
            <a:pPr lvl="1"/>
            <a:r>
              <a:rPr lang="en-GB" dirty="0"/>
              <a:t>Once the decision on storage is received, we can update G98 and G99 with it, add in the minor technical issues and submit to Ofgem.</a:t>
            </a:r>
          </a:p>
          <a:p>
            <a:pPr lvl="1"/>
            <a:endParaRPr lang="en-GB" dirty="0"/>
          </a:p>
          <a:p>
            <a:r>
              <a:rPr lang="en-GB" dirty="0"/>
              <a:t>G100</a:t>
            </a:r>
          </a:p>
          <a:p>
            <a:pPr lvl="1"/>
            <a:r>
              <a:rPr lang="en-GB" dirty="0"/>
              <a:t>It is expected that following discussion at the DCRP on 03 June, the consultation will be issued around 11 June with a response deadline four weeks later.</a:t>
            </a:r>
          </a:p>
        </p:txBody>
      </p:sp>
      <p:sp>
        <p:nvSpPr>
          <p:cNvPr id="4" name="Slide Number Placeholder 3">
            <a:extLst>
              <a:ext uri="{FF2B5EF4-FFF2-40B4-BE49-F238E27FC236}">
                <a16:creationId xmlns:a16="http://schemas.microsoft.com/office/drawing/2014/main" id="{66EB5B3E-D490-4F8A-88D3-22D6A437EA35}"/>
              </a:ext>
            </a:extLst>
          </p:cNvPr>
          <p:cNvSpPr>
            <a:spLocks noGrp="1"/>
          </p:cNvSpPr>
          <p:nvPr>
            <p:ph type="sldNum" sz="quarter" idx="12"/>
          </p:nvPr>
        </p:nvSpPr>
        <p:spPr/>
        <p:txBody>
          <a:bodyPr/>
          <a:lstStyle/>
          <a:p>
            <a:fld id="{98FF217E-B86F-EA42-9607-BE163228A213}" type="slidenum">
              <a:rPr lang="en-GB" smtClean="0"/>
              <a:pPr/>
              <a:t>20</a:t>
            </a:fld>
            <a:endParaRPr lang="en-GB"/>
          </a:p>
        </p:txBody>
      </p:sp>
    </p:spTree>
    <p:extLst>
      <p:ext uri="{BB962C8B-B14F-4D97-AF65-F5344CB8AC3E}">
        <p14:creationId xmlns:p14="http://schemas.microsoft.com/office/powerpoint/2010/main" val="154500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84FC-00E8-4B1B-89E4-4F1F72C86BE9}"/>
              </a:ext>
            </a:extLst>
          </p:cNvPr>
          <p:cNvSpPr>
            <a:spLocks noGrp="1"/>
          </p:cNvSpPr>
          <p:nvPr>
            <p:ph type="title"/>
          </p:nvPr>
        </p:nvSpPr>
        <p:spPr/>
        <p:txBody>
          <a:bodyPr/>
          <a:lstStyle/>
          <a:p>
            <a:r>
              <a:rPr lang="en-GB" dirty="0"/>
              <a:t>Timeline</a:t>
            </a:r>
          </a:p>
        </p:txBody>
      </p:sp>
      <p:sp>
        <p:nvSpPr>
          <p:cNvPr id="4" name="Slide Number Placeholder 3">
            <a:extLst>
              <a:ext uri="{FF2B5EF4-FFF2-40B4-BE49-F238E27FC236}">
                <a16:creationId xmlns:a16="http://schemas.microsoft.com/office/drawing/2014/main" id="{4E28586B-EE10-40BA-8EB8-9B5804F3DE7C}"/>
              </a:ext>
            </a:extLst>
          </p:cNvPr>
          <p:cNvSpPr>
            <a:spLocks noGrp="1"/>
          </p:cNvSpPr>
          <p:nvPr>
            <p:ph type="sldNum" sz="quarter" idx="12"/>
          </p:nvPr>
        </p:nvSpPr>
        <p:spPr/>
        <p:txBody>
          <a:bodyPr/>
          <a:lstStyle/>
          <a:p>
            <a:fld id="{98FF217E-B86F-EA42-9607-BE163228A213}" type="slidenum">
              <a:rPr lang="en-GB" smtClean="0"/>
              <a:pPr/>
              <a:t>21</a:t>
            </a:fld>
            <a:endParaRPr lang="en-GB"/>
          </a:p>
        </p:txBody>
      </p:sp>
      <p:pic>
        <p:nvPicPr>
          <p:cNvPr id="5" name="Picture 4">
            <a:extLst>
              <a:ext uri="{FF2B5EF4-FFF2-40B4-BE49-F238E27FC236}">
                <a16:creationId xmlns:a16="http://schemas.microsoft.com/office/drawing/2014/main" id="{E9A9695E-F777-486D-8982-A3A7DD2645D4}"/>
              </a:ext>
            </a:extLst>
          </p:cNvPr>
          <p:cNvPicPr>
            <a:picLocks noChangeAspect="1"/>
          </p:cNvPicPr>
          <p:nvPr/>
        </p:nvPicPr>
        <p:blipFill>
          <a:blip r:embed="rId2"/>
          <a:stretch>
            <a:fillRect/>
          </a:stretch>
        </p:blipFill>
        <p:spPr>
          <a:xfrm>
            <a:off x="504309" y="1452601"/>
            <a:ext cx="11183382" cy="4548150"/>
          </a:xfrm>
          <a:prstGeom prst="rect">
            <a:avLst/>
          </a:prstGeom>
        </p:spPr>
      </p:pic>
    </p:spTree>
    <p:extLst>
      <p:ext uri="{BB962C8B-B14F-4D97-AF65-F5344CB8AC3E}">
        <p14:creationId xmlns:p14="http://schemas.microsoft.com/office/powerpoint/2010/main" val="83770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348B-7C5A-4DD0-97A6-34FB2976A0D1}"/>
              </a:ext>
            </a:extLst>
          </p:cNvPr>
          <p:cNvSpPr>
            <a:spLocks noGrp="1"/>
          </p:cNvSpPr>
          <p:nvPr>
            <p:ph type="ctrTitle"/>
          </p:nvPr>
        </p:nvSpPr>
        <p:spPr/>
        <p:txBody>
          <a:bodyPr/>
          <a:lstStyle/>
          <a:p>
            <a:r>
              <a:rPr lang="en-GB" dirty="0"/>
              <a:t>DNOs’ ANM Information</a:t>
            </a:r>
          </a:p>
        </p:txBody>
      </p:sp>
      <p:sp>
        <p:nvSpPr>
          <p:cNvPr id="3" name="Slide Number Placeholder 2">
            <a:extLst>
              <a:ext uri="{FF2B5EF4-FFF2-40B4-BE49-F238E27FC236}">
                <a16:creationId xmlns:a16="http://schemas.microsoft.com/office/drawing/2014/main" id="{69214D53-F5D1-4533-B2E5-AE7792AB9D73}"/>
              </a:ext>
            </a:extLst>
          </p:cNvPr>
          <p:cNvSpPr>
            <a:spLocks noGrp="1"/>
          </p:cNvSpPr>
          <p:nvPr>
            <p:ph type="sldNum" sz="quarter" idx="12"/>
          </p:nvPr>
        </p:nvSpPr>
        <p:spPr/>
        <p:txBody>
          <a:bodyPr/>
          <a:lstStyle/>
          <a:p>
            <a:fld id="{98FF217E-B86F-EA42-9607-BE163228A213}" type="slidenum">
              <a:rPr lang="en-GB" smtClean="0"/>
              <a:t>22</a:t>
            </a:fld>
            <a:endParaRPr lang="en-GB"/>
          </a:p>
        </p:txBody>
      </p:sp>
    </p:spTree>
    <p:extLst>
      <p:ext uri="{BB962C8B-B14F-4D97-AF65-F5344CB8AC3E}">
        <p14:creationId xmlns:p14="http://schemas.microsoft.com/office/powerpoint/2010/main" val="194280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59C3-1999-4058-8645-77C1B076626E}"/>
              </a:ext>
            </a:extLst>
          </p:cNvPr>
          <p:cNvSpPr>
            <a:spLocks noGrp="1"/>
          </p:cNvSpPr>
          <p:nvPr>
            <p:ph type="title"/>
          </p:nvPr>
        </p:nvSpPr>
        <p:spPr/>
        <p:txBody>
          <a:bodyPr/>
          <a:lstStyle/>
          <a:p>
            <a:r>
              <a:rPr lang="en-GB" dirty="0"/>
              <a:t>ANM Updated DNO information</a:t>
            </a:r>
          </a:p>
        </p:txBody>
      </p:sp>
      <p:sp>
        <p:nvSpPr>
          <p:cNvPr id="4" name="Slide Number Placeholder 3">
            <a:extLst>
              <a:ext uri="{FF2B5EF4-FFF2-40B4-BE49-F238E27FC236}">
                <a16:creationId xmlns:a16="http://schemas.microsoft.com/office/drawing/2014/main" id="{0580DD73-135A-4C19-BCF0-986F0A592D43}"/>
              </a:ext>
            </a:extLst>
          </p:cNvPr>
          <p:cNvSpPr>
            <a:spLocks noGrp="1"/>
          </p:cNvSpPr>
          <p:nvPr>
            <p:ph type="sldNum" sz="quarter" idx="12"/>
          </p:nvPr>
        </p:nvSpPr>
        <p:spPr/>
        <p:txBody>
          <a:bodyPr/>
          <a:lstStyle/>
          <a:p>
            <a:fld id="{98FF217E-B86F-EA42-9607-BE163228A213}" type="slidenum">
              <a:rPr lang="en-GB" smtClean="0"/>
              <a:pPr/>
              <a:t>23</a:t>
            </a:fld>
            <a:endParaRPr lang="en-GB"/>
          </a:p>
        </p:txBody>
      </p:sp>
      <p:graphicFrame>
        <p:nvGraphicFramePr>
          <p:cNvPr id="5" name="Table 4">
            <a:extLst>
              <a:ext uri="{FF2B5EF4-FFF2-40B4-BE49-F238E27FC236}">
                <a16:creationId xmlns:a16="http://schemas.microsoft.com/office/drawing/2014/main" id="{14D44C6A-4C69-4747-8042-73300E734501}"/>
              </a:ext>
            </a:extLst>
          </p:cNvPr>
          <p:cNvGraphicFramePr>
            <a:graphicFrameLocks noGrp="1"/>
          </p:cNvGraphicFramePr>
          <p:nvPr/>
        </p:nvGraphicFramePr>
        <p:xfrm>
          <a:off x="357051" y="1292671"/>
          <a:ext cx="11446503" cy="4741217"/>
        </p:xfrm>
        <a:graphic>
          <a:graphicData uri="http://schemas.openxmlformats.org/drawingml/2006/table">
            <a:tbl>
              <a:tblPr firstRow="1" firstCol="1" bandRow="1">
                <a:tableStyleId>{5C22544A-7EE6-4342-B048-85BDC9FD1C3A}</a:tableStyleId>
              </a:tblPr>
              <a:tblGrid>
                <a:gridCol w="1193075">
                  <a:extLst>
                    <a:ext uri="{9D8B030D-6E8A-4147-A177-3AD203B41FA5}">
                      <a16:colId xmlns:a16="http://schemas.microsoft.com/office/drawing/2014/main" val="942846987"/>
                    </a:ext>
                  </a:extLst>
                </a:gridCol>
                <a:gridCol w="9386014">
                  <a:extLst>
                    <a:ext uri="{9D8B030D-6E8A-4147-A177-3AD203B41FA5}">
                      <a16:colId xmlns:a16="http://schemas.microsoft.com/office/drawing/2014/main" val="3681638107"/>
                    </a:ext>
                  </a:extLst>
                </a:gridCol>
                <a:gridCol w="867414">
                  <a:extLst>
                    <a:ext uri="{9D8B030D-6E8A-4147-A177-3AD203B41FA5}">
                      <a16:colId xmlns:a16="http://schemas.microsoft.com/office/drawing/2014/main" val="3195688325"/>
                    </a:ext>
                  </a:extLst>
                </a:gridCol>
              </a:tblGrid>
              <a:tr h="213594">
                <a:tc>
                  <a:txBody>
                    <a:bodyPr/>
                    <a:lstStyle/>
                    <a:p>
                      <a:pPr>
                        <a:lnSpc>
                          <a:spcPct val="107000"/>
                        </a:lnSpc>
                        <a:spcBef>
                          <a:spcPts val="100"/>
                        </a:spcBef>
                        <a:spcAft>
                          <a:spcPts val="100"/>
                        </a:spcAft>
                      </a:pPr>
                      <a:r>
                        <a:rPr lang="en-GB" sz="800" dirty="0">
                          <a:effectLst/>
                        </a:rPr>
                        <a:t>Network Company</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a:effectLst/>
                        </a:rPr>
                        <a:t>Information</a:t>
                      </a:r>
                      <a:endParaRPr lang="en-GB" sz="80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Updated</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2619542278"/>
                  </a:ext>
                </a:extLst>
              </a:tr>
              <a:tr h="346754">
                <a:tc>
                  <a:txBody>
                    <a:bodyPr/>
                    <a:lstStyle/>
                    <a:p>
                      <a:pPr>
                        <a:lnSpc>
                          <a:spcPct val="107000"/>
                        </a:lnSpc>
                        <a:spcBef>
                          <a:spcPts val="100"/>
                        </a:spcBef>
                        <a:spcAft>
                          <a:spcPts val="100"/>
                        </a:spcAft>
                      </a:pPr>
                      <a:r>
                        <a:rPr lang="en-GB" sz="800" dirty="0">
                          <a:effectLst/>
                        </a:rPr>
                        <a:t>Electricity North West</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Electricity North West is not yet using ANM on its network – although it is developing approaches using its network management system.  The approach/policy is expected to be published shortly</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10/05/2021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2300125171"/>
                  </a:ext>
                </a:extLst>
              </a:tr>
              <a:tr h="1563356">
                <a:tc>
                  <a:txBody>
                    <a:bodyPr/>
                    <a:lstStyle/>
                    <a:p>
                      <a:pPr>
                        <a:lnSpc>
                          <a:spcPct val="107000"/>
                        </a:lnSpc>
                        <a:spcBef>
                          <a:spcPts val="100"/>
                        </a:spcBef>
                        <a:spcAft>
                          <a:spcPts val="100"/>
                        </a:spcAft>
                      </a:pPr>
                      <a:r>
                        <a:rPr lang="en-GB" sz="800" dirty="0">
                          <a:effectLst/>
                        </a:rPr>
                        <a:t>Northern Powergrid</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Northern Powergrid has developed four ANM zones with 433MW of contracted generation.  We have developed an approach that can be rolled out to further areas and we have accepted customer connections for six further suitable areas, four of which are progressing through the engineering phase.</a:t>
                      </a:r>
                    </a:p>
                    <a:p>
                      <a:pPr>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The guidance document prepared for ANM is currently an internal document.  If there are any potential ANM customers who would like to get involved, Northern Powergrid is more than willing to share the learnings and provide guidance for ANM connections process and ANM specifications.  </a:t>
                      </a:r>
                    </a:p>
                    <a:p>
                      <a:pPr>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Northern Powergrid ANM Webinar</a:t>
                      </a:r>
                    </a:p>
                    <a:p>
                      <a:pPr lvl="1">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Title: Active Network Management Getting connected in the East Riding</a:t>
                      </a:r>
                    </a:p>
                    <a:p>
                      <a:pPr lvl="2">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Date: 13th February 2019</a:t>
                      </a:r>
                    </a:p>
                    <a:p>
                      <a:pPr lvl="2">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Webinar Link: </a:t>
                      </a:r>
                      <a:r>
                        <a:rPr lang="en-US" sz="800" dirty="0">
                          <a:effectLst/>
                          <a:latin typeface="Arial" panose="020B0604020202020204" pitchFamily="34" charset="0"/>
                          <a:ea typeface="Times New Roman" panose="02020603050405020304" pitchFamily="18" charset="0"/>
                          <a:cs typeface="Times New Roman" panose="02020603050405020304" pitchFamily="18" charset="0"/>
                          <a:hlinkClick r:id="rId2"/>
                        </a:rPr>
                        <a:t>https://www.youtube.com/watch?v=nwpmIFSvXMg&amp;feature=youtu.be</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p>
                    <a:p>
                      <a:pPr lvl="1">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Title: Active Network Management Sharing Our Plans</a:t>
                      </a:r>
                    </a:p>
                    <a:p>
                      <a:pPr lvl="2">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Date: 7th Feb 2018</a:t>
                      </a:r>
                    </a:p>
                    <a:p>
                      <a:pPr lvl="2">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Webinar Link: </a:t>
                      </a:r>
                      <a:r>
                        <a:rPr lang="en-US" sz="800" dirty="0">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https://www.youtube.com/watch?v=b5ldDaCSy2E</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p>
                    <a:p>
                      <a:pPr lvl="1">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Related Northern Powergrid Code of Practice</a:t>
                      </a:r>
                    </a:p>
                    <a:p>
                      <a:pPr lvl="2">
                        <a:lnSpc>
                          <a:spcPct val="107000"/>
                        </a:lnSpc>
                        <a:spcBef>
                          <a:spcPts val="100"/>
                        </a:spcBef>
                        <a:spcAft>
                          <a:spcPts val="10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hlinkClick r:id="rId4"/>
                        </a:rPr>
                        <a:t>IMP/001/007 – Code of Practice for the Economic Development of Distribution Systems with Distributed Generation</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11/05/2021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1976157879"/>
                  </a:ext>
                </a:extLst>
              </a:tr>
              <a:tr h="369696">
                <a:tc>
                  <a:txBody>
                    <a:bodyPr/>
                    <a:lstStyle/>
                    <a:p>
                      <a:pPr>
                        <a:lnSpc>
                          <a:spcPct val="107000"/>
                        </a:lnSpc>
                        <a:spcBef>
                          <a:spcPts val="100"/>
                        </a:spcBef>
                        <a:spcAft>
                          <a:spcPts val="100"/>
                        </a:spcAft>
                      </a:pPr>
                      <a:r>
                        <a:rPr lang="en-GB" sz="800" dirty="0">
                          <a:effectLst/>
                        </a:rPr>
                        <a:t>Scottish and Sothern Electricity Networks</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US" sz="800" dirty="0">
                          <a:effectLst/>
                        </a:rPr>
                        <a:t>SSEN currently has four ANM schemes in BAU operation across its </a:t>
                      </a:r>
                      <a:r>
                        <a:rPr lang="en-US" sz="800" dirty="0" err="1">
                          <a:effectLst/>
                        </a:rPr>
                        <a:t>licence</a:t>
                      </a:r>
                      <a:r>
                        <a:rPr lang="en-US" sz="800" dirty="0">
                          <a:effectLst/>
                        </a:rPr>
                        <a:t> areas and is rolling out this approach to 11 new areas in 2021, with over 60% of the SEPD </a:t>
                      </a:r>
                      <a:r>
                        <a:rPr lang="en-US" sz="800" dirty="0" err="1">
                          <a:effectLst/>
                        </a:rPr>
                        <a:t>licence</a:t>
                      </a:r>
                      <a:r>
                        <a:rPr lang="en-US" sz="800" dirty="0">
                          <a:effectLst/>
                        </a:rPr>
                        <a:t> area expected to be ANM ‘enabled’ and managing both T and D constraints when completed. SSEN is also developing ANM control for demand and storage connections for release in 2021/early 2022, alongside system and equipment improvements to reduce cost and increase accessibility expected across 2021.  SSEN’s information on flexible connexion options for generation, supporting webinars and detail are available here: </a:t>
                      </a:r>
                    </a:p>
                    <a:p>
                      <a:pPr>
                        <a:lnSpc>
                          <a:spcPct val="107000"/>
                        </a:lnSpc>
                        <a:spcBef>
                          <a:spcPts val="100"/>
                        </a:spcBef>
                        <a:spcAft>
                          <a:spcPts val="100"/>
                        </a:spcAft>
                      </a:pPr>
                      <a:r>
                        <a:rPr lang="en-US" sz="800" dirty="0">
                          <a:effectLst/>
                        </a:rPr>
                        <a:t>https://www.ssen.co.uk/FlexibleConnections/</a:t>
                      </a:r>
                    </a:p>
                  </a:txBody>
                  <a:tcPr marL="28279" marR="28279" marT="0" marB="0" anchor="ctr"/>
                </a:tc>
                <a:tc>
                  <a:txBody>
                    <a:bodyPr/>
                    <a:lstStyle/>
                    <a:p>
                      <a:pPr>
                        <a:lnSpc>
                          <a:spcPct val="107000"/>
                        </a:lnSpc>
                        <a:spcBef>
                          <a:spcPts val="100"/>
                        </a:spcBef>
                        <a:spcAft>
                          <a:spcPts val="100"/>
                        </a:spcAft>
                      </a:pPr>
                      <a:r>
                        <a:rPr lang="en-GB" sz="800" dirty="0">
                          <a:effectLst/>
                        </a:rPr>
                        <a:t>13/05/2021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1430376058"/>
                  </a:ext>
                </a:extLst>
              </a:tr>
              <a:tr h="694133">
                <a:tc>
                  <a:txBody>
                    <a:bodyPr/>
                    <a:lstStyle/>
                    <a:p>
                      <a:pPr>
                        <a:lnSpc>
                          <a:spcPct val="107000"/>
                        </a:lnSpc>
                        <a:spcBef>
                          <a:spcPts val="100"/>
                        </a:spcBef>
                        <a:spcAft>
                          <a:spcPts val="100"/>
                        </a:spcAft>
                      </a:pPr>
                      <a:r>
                        <a:rPr lang="en-GB" sz="800" dirty="0">
                          <a:effectLst/>
                        </a:rPr>
                        <a:t>Scottish Power Energy Networks</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SPEN’s policy on Flexible Network connections, including ANM schemes is set out in our Flexible Connections and Principles Of Access Policy, document reference ESDD-001-009 which is available on the SPEN website via a link on this </a:t>
                      </a:r>
                      <a:r>
                        <a:rPr lang="en-GB" sz="800" dirty="0" err="1">
                          <a:effectLst/>
                        </a:rPr>
                        <a:t>page:</a:t>
                      </a:r>
                      <a:r>
                        <a:rPr lang="en-GB" sz="800" u="sng" dirty="0" err="1">
                          <a:effectLst/>
                          <a:hlinkClick r:id="rId5"/>
                        </a:rPr>
                        <a:t>https</a:t>
                      </a:r>
                      <a:r>
                        <a:rPr lang="en-GB" sz="800" u="sng" dirty="0">
                          <a:effectLst/>
                          <a:hlinkClick r:id="rId5"/>
                        </a:rPr>
                        <a:t>://www.spenergynetworks.co.uk/pages/distributed_generation.aspx</a:t>
                      </a:r>
                      <a:endParaRPr lang="en-GB" sz="800" dirty="0">
                        <a:effectLst/>
                      </a:endParaRPr>
                    </a:p>
                    <a:p>
                      <a:pPr>
                        <a:lnSpc>
                          <a:spcPct val="107000"/>
                        </a:lnSpc>
                        <a:spcBef>
                          <a:spcPts val="100"/>
                        </a:spcBef>
                        <a:spcAft>
                          <a:spcPts val="100"/>
                        </a:spcAft>
                      </a:pPr>
                      <a:r>
                        <a:rPr lang="en-GB" sz="800" dirty="0">
                          <a:effectLst/>
                        </a:rPr>
                        <a:t>There is also more information on the Dumfries and Galloway Integrated Network Management innovation project here:  </a:t>
                      </a:r>
                      <a:r>
                        <a:rPr lang="en-GB" sz="800" u="sng" dirty="0">
                          <a:effectLst/>
                          <a:hlinkClick r:id="rId6"/>
                        </a:rPr>
                        <a:t>https://www.spenergynetworks.co.uk/pages/dumfries_and_galloway_integrated_network_management.aspx</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10/05/2021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1875488509"/>
                  </a:ext>
                </a:extLst>
              </a:tr>
              <a:tr h="627139">
                <a:tc>
                  <a:txBody>
                    <a:bodyPr/>
                    <a:lstStyle/>
                    <a:p>
                      <a:pPr>
                        <a:lnSpc>
                          <a:spcPct val="107000"/>
                        </a:lnSpc>
                        <a:spcBef>
                          <a:spcPts val="100"/>
                        </a:spcBef>
                        <a:spcAft>
                          <a:spcPts val="100"/>
                        </a:spcAft>
                      </a:pPr>
                      <a:r>
                        <a:rPr lang="en-GB" sz="800" dirty="0">
                          <a:effectLst/>
                        </a:rPr>
                        <a:t>UK Power Networks</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UK Power Networks provides information on Flexible Connections on its website at: </a:t>
                      </a:r>
                      <a:r>
                        <a:rPr lang="en-GB" sz="800" u="sng" dirty="0">
                          <a:effectLst/>
                          <a:hlinkClick r:id="rId7"/>
                        </a:rPr>
                        <a:t>https://www.ukpowernetworks.co.uk/electricity/distribution-energy-resources/flexible-connections</a:t>
                      </a:r>
                      <a:endParaRPr lang="en-GB" sz="800" dirty="0">
                        <a:effectLst/>
                      </a:endParaRPr>
                    </a:p>
                    <a:p>
                      <a:pPr>
                        <a:lnSpc>
                          <a:spcPct val="107000"/>
                        </a:lnSpc>
                        <a:spcBef>
                          <a:spcPts val="100"/>
                        </a:spcBef>
                        <a:spcAft>
                          <a:spcPts val="100"/>
                        </a:spcAft>
                      </a:pPr>
                      <a:r>
                        <a:rPr lang="en-GB" sz="800" dirty="0">
                          <a:effectLst/>
                        </a:rPr>
                        <a:t>UK Power Networks also provides information on curtailment levels across its network through its DG Mapping Tool: </a:t>
                      </a:r>
                      <a:r>
                        <a:rPr lang="en-GB" sz="800" u="sng" dirty="0">
                          <a:effectLst/>
                          <a:hlinkClick r:id="rId8"/>
                        </a:rPr>
                        <a:t>https://dgmap.ukpowernetworks.co.uk/site/?q=user/login</a:t>
                      </a:r>
                      <a:endParaRPr lang="en-GB" sz="800" dirty="0">
                        <a:effectLst/>
                      </a:endParaRPr>
                    </a:p>
                    <a:p>
                      <a:pPr>
                        <a:lnSpc>
                          <a:spcPct val="107000"/>
                        </a:lnSpc>
                        <a:spcBef>
                          <a:spcPts val="100"/>
                        </a:spcBef>
                        <a:spcAft>
                          <a:spcPts val="100"/>
                        </a:spcAft>
                      </a:pPr>
                      <a:r>
                        <a:rPr lang="en-GB" sz="800" dirty="0">
                          <a:effectLst/>
                        </a:rPr>
                        <a:t>UK Power Networks requirements for Flexible connections is published in the standard EDS 08-5060 Flexible Connection Requirements which is published on our G81 library: </a:t>
                      </a:r>
                    </a:p>
                    <a:p>
                      <a:pPr>
                        <a:lnSpc>
                          <a:spcPct val="107000"/>
                        </a:lnSpc>
                        <a:spcBef>
                          <a:spcPts val="100"/>
                        </a:spcBef>
                        <a:spcAft>
                          <a:spcPts val="100"/>
                        </a:spcAft>
                      </a:pPr>
                      <a:r>
                        <a:rPr lang="en-GB" sz="800" u="sng" dirty="0">
                          <a:effectLst/>
                          <a:hlinkClick r:id="rId9"/>
                        </a:rPr>
                        <a:t>https://g81.ukpowernetworks.co.uk/library/design-and-planning/smart-grid/eds-08-5060-active-network-management-flexible-connection-requirements</a:t>
                      </a:r>
                      <a:r>
                        <a:rPr lang="en-GB" sz="800" dirty="0">
                          <a:effectLst/>
                        </a:rPr>
                        <a:t> </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10/05/2021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1686854189"/>
                  </a:ext>
                </a:extLst>
              </a:tr>
              <a:tr h="369696">
                <a:tc>
                  <a:txBody>
                    <a:bodyPr/>
                    <a:lstStyle/>
                    <a:p>
                      <a:pPr>
                        <a:lnSpc>
                          <a:spcPct val="107000"/>
                        </a:lnSpc>
                        <a:spcBef>
                          <a:spcPts val="100"/>
                        </a:spcBef>
                        <a:spcAft>
                          <a:spcPts val="100"/>
                        </a:spcAft>
                      </a:pPr>
                      <a:r>
                        <a:rPr lang="en-GB" sz="800" dirty="0">
                          <a:effectLst/>
                        </a:rPr>
                        <a:t>Western Power Distribution</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WPD publishes information on its website regarding Flexible Connections </a:t>
                      </a:r>
                      <a:r>
                        <a:rPr lang="en-GB" sz="800" u="sng" dirty="0">
                          <a:effectLst/>
                          <a:hlinkClick r:id="rId10"/>
                        </a:rPr>
                        <a:t>www.westernpower.co.uk/our-network/active-network-management-anm</a:t>
                      </a:r>
                      <a:r>
                        <a:rPr lang="en-GB" sz="800" dirty="0">
                          <a:effectLst/>
                        </a:rPr>
                        <a:t>.  WPD also publish 132kV and 33kV Connection Guides and a Standard Technique ST:TP18A that relates to the use of Connection Control Panels. These documents are available (ie via the search function) on the following webpage: </a:t>
                      </a:r>
                      <a:r>
                        <a:rPr lang="en-GB" sz="800" u="sng" dirty="0">
                          <a:effectLst/>
                          <a:hlinkClick r:id="rId11"/>
                        </a:rPr>
                        <a:t>http://www.westernpower.co.uk/tech-info</a:t>
                      </a:r>
                      <a:r>
                        <a:rPr lang="en-GB" sz="800" dirty="0">
                          <a:effectLst/>
                        </a:rPr>
                        <a:t>.</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tc>
                  <a:txBody>
                    <a:bodyPr/>
                    <a:lstStyle/>
                    <a:p>
                      <a:pPr>
                        <a:lnSpc>
                          <a:spcPct val="107000"/>
                        </a:lnSpc>
                        <a:spcBef>
                          <a:spcPts val="100"/>
                        </a:spcBef>
                        <a:spcAft>
                          <a:spcPts val="100"/>
                        </a:spcAft>
                      </a:pPr>
                      <a:r>
                        <a:rPr lang="en-GB" sz="800" dirty="0">
                          <a:effectLst/>
                        </a:rPr>
                        <a:t>22.02.2021</a:t>
                      </a: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28279" marR="28279" marT="0" marB="0" anchor="ctr"/>
                </a:tc>
                <a:extLst>
                  <a:ext uri="{0D108BD9-81ED-4DB2-BD59-A6C34878D82A}">
                    <a16:rowId xmlns:a16="http://schemas.microsoft.com/office/drawing/2014/main" val="3555074636"/>
                  </a:ext>
                </a:extLst>
              </a:tr>
            </a:tbl>
          </a:graphicData>
        </a:graphic>
      </p:graphicFrame>
    </p:spTree>
    <p:extLst>
      <p:ext uri="{BB962C8B-B14F-4D97-AF65-F5344CB8AC3E}">
        <p14:creationId xmlns:p14="http://schemas.microsoft.com/office/powerpoint/2010/main" val="8922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B8EC-3DB0-4C09-8902-F722D9A79531}"/>
              </a:ext>
            </a:extLst>
          </p:cNvPr>
          <p:cNvSpPr>
            <a:spLocks noGrp="1"/>
          </p:cNvSpPr>
          <p:nvPr>
            <p:ph type="ctrTitle"/>
          </p:nvPr>
        </p:nvSpPr>
        <p:spPr/>
        <p:txBody>
          <a:bodyPr/>
          <a:lstStyle/>
          <a:p>
            <a:r>
              <a:rPr lang="en-GB" dirty="0"/>
              <a:t>BEIS Asset Registration Initiative</a:t>
            </a:r>
          </a:p>
        </p:txBody>
      </p:sp>
      <p:sp>
        <p:nvSpPr>
          <p:cNvPr id="3" name="Slide Number Placeholder 2">
            <a:extLst>
              <a:ext uri="{FF2B5EF4-FFF2-40B4-BE49-F238E27FC236}">
                <a16:creationId xmlns:a16="http://schemas.microsoft.com/office/drawing/2014/main" id="{82BB6D04-4913-4D16-B514-21A4446C3372}"/>
              </a:ext>
            </a:extLst>
          </p:cNvPr>
          <p:cNvSpPr>
            <a:spLocks noGrp="1"/>
          </p:cNvSpPr>
          <p:nvPr>
            <p:ph type="sldNum" sz="quarter" idx="12"/>
          </p:nvPr>
        </p:nvSpPr>
        <p:spPr/>
        <p:txBody>
          <a:bodyPr/>
          <a:lstStyle/>
          <a:p>
            <a:fld id="{98FF217E-B86F-EA42-9607-BE163228A213}" type="slidenum">
              <a:rPr lang="en-GB" smtClean="0"/>
              <a:t>24</a:t>
            </a:fld>
            <a:endParaRPr lang="en-GB"/>
          </a:p>
        </p:txBody>
      </p:sp>
    </p:spTree>
    <p:extLst>
      <p:ext uri="{BB962C8B-B14F-4D97-AF65-F5344CB8AC3E}">
        <p14:creationId xmlns:p14="http://schemas.microsoft.com/office/powerpoint/2010/main" val="63016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FA15-F1A9-4DDD-BF8E-AFEACE50DA33}"/>
              </a:ext>
            </a:extLst>
          </p:cNvPr>
          <p:cNvSpPr>
            <a:spLocks noGrp="1"/>
          </p:cNvSpPr>
          <p:nvPr>
            <p:ph type="title"/>
          </p:nvPr>
        </p:nvSpPr>
        <p:spPr/>
        <p:txBody>
          <a:bodyPr/>
          <a:lstStyle/>
          <a:p>
            <a:r>
              <a:rPr lang="en-GB" dirty="0"/>
              <a:t>BEIS Asset Management Summary 1</a:t>
            </a:r>
          </a:p>
        </p:txBody>
      </p:sp>
      <p:sp>
        <p:nvSpPr>
          <p:cNvPr id="3" name="Content Placeholder 2">
            <a:extLst>
              <a:ext uri="{FF2B5EF4-FFF2-40B4-BE49-F238E27FC236}">
                <a16:creationId xmlns:a16="http://schemas.microsoft.com/office/drawing/2014/main" id="{B8070650-0107-4EE1-9338-F9CB36B7D687}"/>
              </a:ext>
            </a:extLst>
          </p:cNvPr>
          <p:cNvSpPr>
            <a:spLocks noGrp="1"/>
          </p:cNvSpPr>
          <p:nvPr>
            <p:ph idx="1"/>
          </p:nvPr>
        </p:nvSpPr>
        <p:spPr>
          <a:xfrm>
            <a:off x="720000" y="1338361"/>
            <a:ext cx="11083554" cy="3960000"/>
          </a:xfrm>
        </p:spPr>
        <p:txBody>
          <a:bodyPr/>
          <a:lstStyle/>
          <a:p>
            <a:pPr>
              <a:lnSpc>
                <a:spcPct val="100000"/>
              </a:lnSpc>
              <a:spcBef>
                <a:spcPts val="0"/>
              </a:spcBef>
            </a:pPr>
            <a:r>
              <a:rPr lang="en-GB" dirty="0"/>
              <a:t>Steps to Asset Registration</a:t>
            </a:r>
          </a:p>
          <a:p>
            <a:pPr marL="342900" indent="-342900">
              <a:lnSpc>
                <a:spcPct val="100000"/>
              </a:lnSpc>
              <a:spcBef>
                <a:spcPts val="0"/>
              </a:spcBef>
              <a:buFont typeface="+mj-lt"/>
              <a:buAutoNum type="arabicPeriod"/>
            </a:pPr>
            <a:r>
              <a:rPr lang="en-GB" sz="1800" b="0" i="0" u="none" strike="noStrike" baseline="0" dirty="0"/>
              <a:t>Installer should be appropriately registered.</a:t>
            </a:r>
          </a:p>
          <a:p>
            <a:pPr marL="609600" lvl="2" indent="-342900">
              <a:lnSpc>
                <a:spcPct val="100000"/>
              </a:lnSpc>
              <a:spcBef>
                <a:spcPts val="0"/>
              </a:spcBef>
            </a:pPr>
            <a:r>
              <a:rPr lang="en-GB" sz="1400" dirty="0"/>
              <a:t>Registered – Competent Persons Scheme</a:t>
            </a:r>
          </a:p>
          <a:p>
            <a:pPr marL="609600" lvl="2" indent="-342900">
              <a:lnSpc>
                <a:spcPct val="100000"/>
              </a:lnSpc>
              <a:spcBef>
                <a:spcPts val="0"/>
              </a:spcBef>
            </a:pPr>
            <a:r>
              <a:rPr lang="en-GB" sz="1400" dirty="0"/>
              <a:t>Not Registered – Local building Control approval</a:t>
            </a:r>
            <a:endParaRPr lang="en-GB" sz="1400" b="0" i="0" u="none" strike="noStrike" baseline="0" dirty="0"/>
          </a:p>
          <a:p>
            <a:pPr marL="342900" indent="-342900">
              <a:lnSpc>
                <a:spcPct val="100000"/>
              </a:lnSpc>
              <a:spcBef>
                <a:spcPts val="0"/>
              </a:spcBef>
              <a:buFont typeface="+mj-lt"/>
              <a:buAutoNum type="arabicPeriod"/>
            </a:pPr>
            <a:r>
              <a:rPr lang="en-GB" sz="1800" b="0" i="0" u="none" strike="noStrike" baseline="0" dirty="0"/>
              <a:t>Determine if you needed to notify/apply to the Distribution Network Operator (DNO) before or after installation.</a:t>
            </a:r>
          </a:p>
          <a:p>
            <a:pPr marL="609600" lvl="2" indent="-342900">
              <a:lnSpc>
                <a:spcPct val="100000"/>
              </a:lnSpc>
              <a:spcBef>
                <a:spcPts val="0"/>
              </a:spcBef>
            </a:pPr>
            <a:r>
              <a:rPr lang="en-GB" sz="1400" b="0" i="0" u="none" strike="noStrike" baseline="0" dirty="0"/>
              <a:t>Notification – G98–within 28 Days – Clear to Install and connect device.</a:t>
            </a:r>
          </a:p>
          <a:p>
            <a:pPr marL="609600" lvl="2" indent="-342900">
              <a:lnSpc>
                <a:spcPct val="100000"/>
              </a:lnSpc>
              <a:spcBef>
                <a:spcPts val="0"/>
              </a:spcBef>
            </a:pPr>
            <a:r>
              <a:rPr lang="en-GB" sz="1400" b="0" i="0" u="none" strike="noStrike" baseline="0" dirty="0"/>
              <a:t>Application – G99–45 days (LV), 65 Days </a:t>
            </a:r>
            <a:r>
              <a:rPr lang="en-GB" sz="1400" dirty="0"/>
              <a:t>(</a:t>
            </a:r>
            <a:r>
              <a:rPr lang="en-GB" sz="1400" b="0" i="0" u="none" strike="noStrike" baseline="0" dirty="0"/>
              <a:t>HV) – DNO must grant authorisation before connection of device.</a:t>
            </a:r>
          </a:p>
          <a:p>
            <a:pPr marL="342900" indent="-342900">
              <a:lnSpc>
                <a:spcPct val="100000"/>
              </a:lnSpc>
              <a:spcBef>
                <a:spcPts val="0"/>
              </a:spcBef>
              <a:buFont typeface="+mj-lt"/>
              <a:buAutoNum type="arabicPeriod"/>
            </a:pPr>
            <a:r>
              <a:rPr lang="en-GB" sz="1800" b="0" i="0" u="none" strike="noStrike" baseline="0" dirty="0"/>
              <a:t>Install energy device. (Some energy efficiency schemes require application before installation of energy device.)</a:t>
            </a:r>
          </a:p>
          <a:p>
            <a:pPr marL="342900" indent="-342900">
              <a:lnSpc>
                <a:spcPct val="100000"/>
              </a:lnSpc>
              <a:spcBef>
                <a:spcPts val="0"/>
              </a:spcBef>
              <a:buFont typeface="+mj-lt"/>
              <a:buAutoNum type="arabicPeriod"/>
            </a:pPr>
            <a:r>
              <a:rPr lang="en-GB" sz="1800" b="0" i="0" u="none" strike="noStrike" baseline="0" dirty="0"/>
              <a:t>Ensure installation is notified with the appropriate bodies.</a:t>
            </a:r>
          </a:p>
          <a:p>
            <a:pPr marL="609600" lvl="2" indent="-342900">
              <a:lnSpc>
                <a:spcPct val="100000"/>
              </a:lnSpc>
              <a:spcBef>
                <a:spcPts val="0"/>
              </a:spcBef>
            </a:pPr>
            <a:r>
              <a:rPr lang="en-GB" sz="1400" dirty="0"/>
              <a:t>The energy device owner is responsible for ensuring the asset has been registered with the relevant DNO,</a:t>
            </a:r>
            <a:endParaRPr lang="en-GB" sz="1400" b="0" i="0" u="none" strike="noStrike" baseline="0" dirty="0"/>
          </a:p>
          <a:p>
            <a:pPr marL="342900" indent="-342900">
              <a:lnSpc>
                <a:spcPct val="100000"/>
              </a:lnSpc>
              <a:spcBef>
                <a:spcPts val="0"/>
              </a:spcBef>
              <a:buFont typeface="+mj-lt"/>
              <a:buAutoNum type="arabicPeriod"/>
            </a:pPr>
            <a:r>
              <a:rPr lang="en-GB" sz="1800" b="0" i="0" u="none" strike="noStrike" baseline="0" dirty="0"/>
              <a:t>Customer should receive relevant documentation.</a:t>
            </a:r>
          </a:p>
          <a:p>
            <a:pPr marL="609600" lvl="2" indent="-342900">
              <a:lnSpc>
                <a:spcPct val="100000"/>
              </a:lnSpc>
              <a:spcBef>
                <a:spcPts val="0"/>
              </a:spcBef>
            </a:pPr>
            <a:r>
              <a:rPr lang="en-GB" sz="1400" b="0" i="0" u="none" strike="noStrike" baseline="0" dirty="0"/>
              <a:t>Certificates from Installer, registered bodies</a:t>
            </a:r>
          </a:p>
          <a:p>
            <a:pPr marL="342900" indent="-342900">
              <a:lnSpc>
                <a:spcPct val="100000"/>
              </a:lnSpc>
              <a:spcBef>
                <a:spcPts val="0"/>
              </a:spcBef>
              <a:buFont typeface="+mj-lt"/>
              <a:buAutoNum type="arabicPeriod"/>
            </a:pPr>
            <a:r>
              <a:rPr lang="en-GB" sz="1800" b="0" i="0" u="none" strike="noStrike" baseline="0" dirty="0"/>
              <a:t>Apply for relevant energy efficiency schemes.</a:t>
            </a:r>
          </a:p>
          <a:p>
            <a:pPr marL="609600" lvl="2" indent="-342900">
              <a:lnSpc>
                <a:spcPct val="100000"/>
              </a:lnSpc>
              <a:spcBef>
                <a:spcPts val="0"/>
              </a:spcBef>
            </a:pPr>
            <a:r>
              <a:rPr lang="en-GB" sz="1400" dirty="0"/>
              <a:t>Schemes differ dependent on which type of device has been installed</a:t>
            </a:r>
            <a:endParaRPr lang="en-GB" sz="1400" b="0" i="0" u="none" strike="noStrike" baseline="0" dirty="0"/>
          </a:p>
        </p:txBody>
      </p:sp>
      <p:sp>
        <p:nvSpPr>
          <p:cNvPr id="4" name="Slide Number Placeholder 3">
            <a:extLst>
              <a:ext uri="{FF2B5EF4-FFF2-40B4-BE49-F238E27FC236}">
                <a16:creationId xmlns:a16="http://schemas.microsoft.com/office/drawing/2014/main" id="{393E17FB-6159-40C1-917A-6CB49F67C615}"/>
              </a:ext>
            </a:extLst>
          </p:cNvPr>
          <p:cNvSpPr>
            <a:spLocks noGrp="1"/>
          </p:cNvSpPr>
          <p:nvPr>
            <p:ph type="sldNum" sz="quarter" idx="12"/>
          </p:nvPr>
        </p:nvSpPr>
        <p:spPr/>
        <p:txBody>
          <a:bodyPr/>
          <a:lstStyle/>
          <a:p>
            <a:fld id="{98FF217E-B86F-EA42-9607-BE163228A213}" type="slidenum">
              <a:rPr lang="en-GB" smtClean="0"/>
              <a:pPr/>
              <a:t>25</a:t>
            </a:fld>
            <a:endParaRPr lang="en-GB"/>
          </a:p>
        </p:txBody>
      </p:sp>
    </p:spTree>
    <p:extLst>
      <p:ext uri="{BB962C8B-B14F-4D97-AF65-F5344CB8AC3E}">
        <p14:creationId xmlns:p14="http://schemas.microsoft.com/office/powerpoint/2010/main" val="4962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FA15-F1A9-4DDD-BF8E-AFEACE50DA33}"/>
              </a:ext>
            </a:extLst>
          </p:cNvPr>
          <p:cNvSpPr>
            <a:spLocks noGrp="1"/>
          </p:cNvSpPr>
          <p:nvPr>
            <p:ph type="title"/>
          </p:nvPr>
        </p:nvSpPr>
        <p:spPr/>
        <p:txBody>
          <a:bodyPr/>
          <a:lstStyle/>
          <a:p>
            <a:r>
              <a:rPr lang="en-GB" dirty="0"/>
              <a:t>BEIS Asset Management Summary 2</a:t>
            </a:r>
          </a:p>
        </p:txBody>
      </p:sp>
      <p:sp>
        <p:nvSpPr>
          <p:cNvPr id="3" name="Content Placeholder 2">
            <a:extLst>
              <a:ext uri="{FF2B5EF4-FFF2-40B4-BE49-F238E27FC236}">
                <a16:creationId xmlns:a16="http://schemas.microsoft.com/office/drawing/2014/main" id="{B8070650-0107-4EE1-9338-F9CB36B7D687}"/>
              </a:ext>
            </a:extLst>
          </p:cNvPr>
          <p:cNvSpPr>
            <a:spLocks noGrp="1"/>
          </p:cNvSpPr>
          <p:nvPr>
            <p:ph idx="1"/>
          </p:nvPr>
        </p:nvSpPr>
        <p:spPr/>
        <p:txBody>
          <a:bodyPr/>
          <a:lstStyle/>
          <a:p>
            <a:r>
              <a:rPr lang="en-GB" dirty="0"/>
              <a:t>Devices that Require Registration</a:t>
            </a:r>
          </a:p>
          <a:p>
            <a:pPr marL="285750" indent="-285750">
              <a:buFont typeface="Arial" panose="020B0604020202020204" pitchFamily="34" charset="0"/>
              <a:buChar char="•"/>
            </a:pPr>
            <a:r>
              <a:rPr lang="en-GB" sz="1800" b="0" i="0" u="none" strike="noStrike" baseline="0" dirty="0"/>
              <a:t>solar photovoltaic (PV)</a:t>
            </a:r>
          </a:p>
          <a:p>
            <a:pPr marL="285750" indent="-285750">
              <a:buFont typeface="Arial" panose="020B0604020202020204" pitchFamily="34" charset="0"/>
              <a:buChar char="•"/>
            </a:pPr>
            <a:r>
              <a:rPr lang="en-GB" sz="1800" b="0" i="0" u="none" strike="noStrike" baseline="0" dirty="0"/>
              <a:t>electric vehicle (EV) charge point</a:t>
            </a:r>
          </a:p>
          <a:p>
            <a:pPr marL="285750" indent="-285750">
              <a:buFont typeface="Arial" panose="020B0604020202020204" pitchFamily="34" charset="0"/>
              <a:buChar char="•"/>
            </a:pPr>
            <a:r>
              <a:rPr lang="en-GB" sz="1800" b="0" i="0" u="none" strike="noStrike" baseline="0" dirty="0"/>
              <a:t>heat pump</a:t>
            </a:r>
          </a:p>
          <a:p>
            <a:pPr marL="285750" indent="-285750">
              <a:buFont typeface="Arial" panose="020B0604020202020204" pitchFamily="34" charset="0"/>
              <a:buChar char="•"/>
            </a:pPr>
            <a:r>
              <a:rPr lang="en-GB" sz="1800" b="0" i="0" u="none" strike="noStrike" baseline="0" dirty="0"/>
              <a:t>battery storage</a:t>
            </a:r>
          </a:p>
          <a:p>
            <a:r>
              <a:rPr lang="en-GB" dirty="0"/>
              <a:t>Building Regulations to Comply with,</a:t>
            </a:r>
          </a:p>
          <a:p>
            <a:pPr marL="285750" indent="-285750">
              <a:buFont typeface="Arial" panose="020B0604020202020204" pitchFamily="34" charset="0"/>
              <a:buChar char="•"/>
            </a:pPr>
            <a:r>
              <a:rPr lang="en-GB" sz="1800" b="0" dirty="0"/>
              <a:t>England</a:t>
            </a:r>
          </a:p>
          <a:p>
            <a:pPr marL="285750" indent="-285750">
              <a:buFont typeface="Arial" panose="020B0604020202020204" pitchFamily="34" charset="0"/>
              <a:buChar char="•"/>
            </a:pPr>
            <a:r>
              <a:rPr lang="en-GB" sz="1800" b="0" dirty="0"/>
              <a:t>Scotland</a:t>
            </a:r>
          </a:p>
          <a:p>
            <a:pPr marL="285750" indent="-285750">
              <a:buFont typeface="Arial" panose="020B0604020202020204" pitchFamily="34" charset="0"/>
              <a:buChar char="•"/>
            </a:pPr>
            <a:r>
              <a:rPr lang="en-GB" sz="1800" b="0" dirty="0"/>
              <a:t>Wales</a:t>
            </a:r>
          </a:p>
        </p:txBody>
      </p:sp>
      <p:sp>
        <p:nvSpPr>
          <p:cNvPr id="4" name="Slide Number Placeholder 3">
            <a:extLst>
              <a:ext uri="{FF2B5EF4-FFF2-40B4-BE49-F238E27FC236}">
                <a16:creationId xmlns:a16="http://schemas.microsoft.com/office/drawing/2014/main" id="{393E17FB-6159-40C1-917A-6CB49F67C615}"/>
              </a:ext>
            </a:extLst>
          </p:cNvPr>
          <p:cNvSpPr>
            <a:spLocks noGrp="1"/>
          </p:cNvSpPr>
          <p:nvPr>
            <p:ph type="sldNum" sz="quarter" idx="12"/>
          </p:nvPr>
        </p:nvSpPr>
        <p:spPr/>
        <p:txBody>
          <a:bodyPr/>
          <a:lstStyle/>
          <a:p>
            <a:fld id="{98FF217E-B86F-EA42-9607-BE163228A213}" type="slidenum">
              <a:rPr lang="en-GB" smtClean="0"/>
              <a:pPr/>
              <a:t>26</a:t>
            </a:fld>
            <a:endParaRPr lang="en-GB"/>
          </a:p>
        </p:txBody>
      </p:sp>
    </p:spTree>
    <p:extLst>
      <p:ext uri="{BB962C8B-B14F-4D97-AF65-F5344CB8AC3E}">
        <p14:creationId xmlns:p14="http://schemas.microsoft.com/office/powerpoint/2010/main" val="387938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Detailed Table of Registration</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27</a:t>
            </a:fld>
            <a:endParaRPr lang="en-GB"/>
          </a:p>
        </p:txBody>
      </p:sp>
      <p:graphicFrame>
        <p:nvGraphicFramePr>
          <p:cNvPr id="3" name="Table 2">
            <a:extLst>
              <a:ext uri="{FF2B5EF4-FFF2-40B4-BE49-F238E27FC236}">
                <a16:creationId xmlns:a16="http://schemas.microsoft.com/office/drawing/2014/main" id="{3DEA9EBA-7AB5-4BEF-A1CE-25282EFBC689}"/>
              </a:ext>
            </a:extLst>
          </p:cNvPr>
          <p:cNvGraphicFramePr>
            <a:graphicFrameLocks noGrp="1"/>
          </p:cNvGraphicFramePr>
          <p:nvPr>
            <p:extLst>
              <p:ext uri="{D42A27DB-BD31-4B8C-83A1-F6EECF244321}">
                <p14:modId xmlns:p14="http://schemas.microsoft.com/office/powerpoint/2010/main" val="263978404"/>
              </p:ext>
            </p:extLst>
          </p:nvPr>
        </p:nvGraphicFramePr>
        <p:xfrm>
          <a:off x="211555" y="1337789"/>
          <a:ext cx="11807302" cy="4542870"/>
        </p:xfrm>
        <a:graphic>
          <a:graphicData uri="http://schemas.openxmlformats.org/drawingml/2006/table">
            <a:tbl>
              <a:tblPr firstRow="1" firstCol="1" bandRow="1">
                <a:tableStyleId>{5C22544A-7EE6-4342-B048-85BDC9FD1C3A}</a:tableStyleId>
              </a:tblPr>
              <a:tblGrid>
                <a:gridCol w="2956850">
                  <a:extLst>
                    <a:ext uri="{9D8B030D-6E8A-4147-A177-3AD203B41FA5}">
                      <a16:colId xmlns:a16="http://schemas.microsoft.com/office/drawing/2014/main" val="90980383"/>
                    </a:ext>
                  </a:extLst>
                </a:gridCol>
                <a:gridCol w="2306472">
                  <a:extLst>
                    <a:ext uri="{9D8B030D-6E8A-4147-A177-3AD203B41FA5}">
                      <a16:colId xmlns:a16="http://schemas.microsoft.com/office/drawing/2014/main" val="3053206080"/>
                    </a:ext>
                  </a:extLst>
                </a:gridCol>
                <a:gridCol w="3491570">
                  <a:extLst>
                    <a:ext uri="{9D8B030D-6E8A-4147-A177-3AD203B41FA5}">
                      <a16:colId xmlns:a16="http://schemas.microsoft.com/office/drawing/2014/main" val="718458545"/>
                    </a:ext>
                  </a:extLst>
                </a:gridCol>
                <a:gridCol w="3052410">
                  <a:extLst>
                    <a:ext uri="{9D8B030D-6E8A-4147-A177-3AD203B41FA5}">
                      <a16:colId xmlns:a16="http://schemas.microsoft.com/office/drawing/2014/main" val="1113928098"/>
                    </a:ext>
                  </a:extLst>
                </a:gridCol>
              </a:tblGrid>
              <a:tr h="114035">
                <a:tc>
                  <a:txBody>
                    <a:bodyPr/>
                    <a:lstStyle/>
                    <a:p>
                      <a:pPr marL="457200">
                        <a:lnSpc>
                          <a:spcPct val="107000"/>
                        </a:lnSpc>
                        <a:spcAft>
                          <a:spcPts val="80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solidFill>
                      <a:schemeClr val="bg1"/>
                    </a:solidFill>
                  </a:tcPr>
                </a:tc>
                <a:tc>
                  <a:txBody>
                    <a:bodyPr/>
                    <a:lstStyle/>
                    <a:p>
                      <a:pPr>
                        <a:lnSpc>
                          <a:spcPct val="107000"/>
                        </a:lnSpc>
                        <a:spcAft>
                          <a:spcPts val="800"/>
                        </a:spcAft>
                      </a:pPr>
                      <a:r>
                        <a:rPr lang="en-GB" sz="1000">
                          <a:effectLst/>
                        </a:rPr>
                        <a:t>Solar PV / Battery Storage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7000"/>
                        </a:lnSpc>
                        <a:spcAft>
                          <a:spcPts val="800"/>
                        </a:spcAft>
                      </a:pPr>
                      <a:r>
                        <a:rPr lang="en-GB" sz="1000">
                          <a:effectLst/>
                        </a:rPr>
                        <a:t>Heat Pump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7000"/>
                        </a:lnSpc>
                        <a:spcAft>
                          <a:spcPts val="800"/>
                        </a:spcAft>
                      </a:pPr>
                      <a:r>
                        <a:rPr lang="en-GB" sz="1000" dirty="0">
                          <a:effectLst/>
                        </a:rPr>
                        <a:t>EV Charge Point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1022168041"/>
                  </a:ext>
                </a:extLst>
              </a:tr>
              <a:tr h="436501">
                <a:tc>
                  <a:txBody>
                    <a:bodyPr/>
                    <a:lstStyle/>
                    <a:p>
                      <a:pPr marL="228600" lvl="0" indent="-228600" algn="l">
                        <a:lnSpc>
                          <a:spcPct val="107000"/>
                        </a:lnSpc>
                        <a:spcAft>
                          <a:spcPts val="800"/>
                        </a:spcAft>
                        <a:buFont typeface="+mj-lt"/>
                        <a:buAutoNum type="arabicPeriod"/>
                      </a:pPr>
                      <a:r>
                        <a:rPr lang="en-GB" sz="1000" dirty="0">
                          <a:effectLst/>
                        </a:rPr>
                        <a:t>Installer should be appropriately registered.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Registered – Competent Persons Scheme</a:t>
                      </a:r>
                    </a:p>
                    <a:p>
                      <a:pPr>
                        <a:lnSpc>
                          <a:spcPct val="100000"/>
                        </a:lnSpc>
                        <a:spcAft>
                          <a:spcPts val="0"/>
                        </a:spcAft>
                      </a:pPr>
                      <a:r>
                        <a:rPr lang="en-GB" sz="800" dirty="0">
                          <a:effectLst/>
                        </a:rPr>
                        <a:t>Not Registered – Local Building Authority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a:effectLst/>
                        </a:rPr>
                        <a:t>Registered – Competent Persons Scheme,</a:t>
                      </a:r>
                    </a:p>
                    <a:p>
                      <a:pPr marL="342900" lvl="0" indent="-342900">
                        <a:lnSpc>
                          <a:spcPct val="100000"/>
                        </a:lnSpc>
                        <a:spcAft>
                          <a:spcPts val="0"/>
                        </a:spcAft>
                        <a:buFont typeface="Symbol" panose="05050102010706020507" pitchFamily="18" charset="2"/>
                        <a:buChar char=""/>
                      </a:pPr>
                      <a:r>
                        <a:rPr lang="en-GB" sz="800">
                          <a:effectLst/>
                        </a:rPr>
                        <a:t>MCS</a:t>
                      </a:r>
                    </a:p>
                    <a:p>
                      <a:pPr marL="342900" lvl="0" indent="-342900">
                        <a:lnSpc>
                          <a:spcPct val="100000"/>
                        </a:lnSpc>
                        <a:spcAft>
                          <a:spcPts val="0"/>
                        </a:spcAft>
                        <a:buFont typeface="Symbol" panose="05050102010706020507" pitchFamily="18" charset="2"/>
                        <a:buChar char=""/>
                      </a:pPr>
                      <a:r>
                        <a:rPr lang="en-GB" sz="800">
                          <a:effectLst/>
                        </a:rPr>
                        <a:t>TrustMark</a:t>
                      </a:r>
                    </a:p>
                    <a:p>
                      <a:pPr>
                        <a:lnSpc>
                          <a:spcPct val="100000"/>
                        </a:lnSpc>
                        <a:spcAft>
                          <a:spcPts val="0"/>
                        </a:spcAft>
                      </a:pPr>
                      <a:r>
                        <a:rPr lang="en-GB" sz="800">
                          <a:effectLst/>
                        </a:rPr>
                        <a:t>Not Registered - Local Building Authority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Registered – Competent Persons Scheme</a:t>
                      </a:r>
                    </a:p>
                    <a:p>
                      <a:pPr>
                        <a:lnSpc>
                          <a:spcPct val="100000"/>
                        </a:lnSpc>
                        <a:spcAft>
                          <a:spcPts val="0"/>
                        </a:spcAft>
                      </a:pPr>
                      <a:r>
                        <a:rPr lang="en-GB" sz="800" dirty="0">
                          <a:effectLst/>
                        </a:rPr>
                        <a:t>Not Registered - Local Building Authority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771192839"/>
                  </a:ext>
                </a:extLst>
              </a:tr>
              <a:tr h="409056">
                <a:tc>
                  <a:txBody>
                    <a:bodyPr/>
                    <a:lstStyle/>
                    <a:p>
                      <a:pPr marL="228600" lvl="0" indent="-228600" algn="l">
                        <a:lnSpc>
                          <a:spcPct val="107000"/>
                        </a:lnSpc>
                        <a:spcAft>
                          <a:spcPts val="800"/>
                        </a:spcAft>
                        <a:buFont typeface="+mj-lt"/>
                        <a:buAutoNum type="arabicPeriod" startAt="2"/>
                      </a:pPr>
                      <a:r>
                        <a:rPr lang="en-GB" sz="1000" dirty="0">
                          <a:effectLst/>
                        </a:rPr>
                        <a:t>Determine if you needed to notify/apply to the Distribution Network Operator (DNO) before or after installation.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Notification (G98)</a:t>
                      </a:r>
                    </a:p>
                    <a:p>
                      <a:pPr>
                        <a:lnSpc>
                          <a:spcPct val="100000"/>
                        </a:lnSpc>
                        <a:spcAft>
                          <a:spcPts val="0"/>
                        </a:spcAft>
                      </a:pPr>
                      <a:r>
                        <a:rPr lang="en-GB" sz="800" u="sng" dirty="0">
                          <a:effectLst/>
                          <a:hlinkClick r:id="rId2"/>
                        </a:rPr>
                        <a:t>G98 application form</a:t>
                      </a:r>
                      <a:r>
                        <a:rPr lang="en-GB" sz="800" dirty="0">
                          <a:effectLst/>
                        </a:rPr>
                        <a:t> </a:t>
                      </a:r>
                    </a:p>
                    <a:p>
                      <a:pPr>
                        <a:lnSpc>
                          <a:spcPct val="100000"/>
                        </a:lnSpc>
                        <a:spcAft>
                          <a:spcPts val="0"/>
                        </a:spcAft>
                      </a:pPr>
                      <a:r>
                        <a:rPr lang="en-GB" sz="800" dirty="0">
                          <a:effectLst/>
                        </a:rPr>
                        <a:t>Application (G99)</a:t>
                      </a:r>
                    </a:p>
                    <a:p>
                      <a:pPr>
                        <a:lnSpc>
                          <a:spcPct val="100000"/>
                        </a:lnSpc>
                        <a:spcAft>
                          <a:spcPts val="0"/>
                        </a:spcAft>
                      </a:pPr>
                      <a:r>
                        <a:rPr lang="en-GB" sz="800" u="sng" dirty="0">
                          <a:effectLst/>
                          <a:hlinkClick r:id="rId3"/>
                        </a:rPr>
                        <a:t>G99 application form</a:t>
                      </a:r>
                      <a:endParaRPr lang="en-GB" sz="800" dirty="0">
                        <a:effectLst/>
                      </a:endParaRPr>
                    </a:p>
                    <a:p>
                      <a:pPr>
                        <a:lnSpc>
                          <a:spcPct val="100000"/>
                        </a:lnSpc>
                        <a:spcAft>
                          <a:spcPts val="0"/>
                        </a:spcAft>
                      </a:pPr>
                      <a:r>
                        <a:rPr lang="en-GB" sz="800" dirty="0">
                          <a:effectLst/>
                        </a:rPr>
                        <a:t>Battery ‘Application’ (Fast Track)</a:t>
                      </a:r>
                    </a:p>
                    <a:p>
                      <a:pPr>
                        <a:lnSpc>
                          <a:spcPct val="100000"/>
                        </a:lnSpc>
                        <a:spcAft>
                          <a:spcPts val="0"/>
                        </a:spcAft>
                      </a:pPr>
                      <a:r>
                        <a:rPr lang="en-GB" sz="800" u="sng" dirty="0">
                          <a:effectLst/>
                          <a:hlinkClick r:id="rId3"/>
                        </a:rPr>
                        <a:t>G99 Form A1-2 application form</a:t>
                      </a:r>
                      <a:r>
                        <a:rPr lang="en-GB" sz="800" dirty="0">
                          <a:effectLst/>
                        </a:rPr>
                        <a:t> </a:t>
                      </a:r>
                    </a:p>
                    <a:p>
                      <a:pPr>
                        <a:lnSpc>
                          <a:spcPct val="100000"/>
                        </a:lnSpc>
                        <a:spcAft>
                          <a:spcPts val="0"/>
                        </a:spcAft>
                      </a:pPr>
                      <a:r>
                        <a:rPr lang="en-GB" sz="800" dirty="0">
                          <a:effectLst/>
                        </a:rPr>
                        <a:t> </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Notification</a:t>
                      </a:r>
                    </a:p>
                    <a:p>
                      <a:pPr marL="342900" lvl="0" indent="-342900">
                        <a:lnSpc>
                          <a:spcPct val="100000"/>
                        </a:lnSpc>
                        <a:spcAft>
                          <a:spcPts val="0"/>
                        </a:spcAft>
                        <a:buFont typeface="Symbol" panose="05050102010706020507" pitchFamily="18" charset="2"/>
                        <a:buChar char=""/>
                      </a:pPr>
                      <a:r>
                        <a:rPr lang="en-GB" sz="800" dirty="0">
                          <a:effectLst/>
                        </a:rPr>
                        <a:t>Proceed to install the device and submit EV/HP application form to the DNO within 28 days of installation.</a:t>
                      </a:r>
                    </a:p>
                    <a:p>
                      <a:pPr>
                        <a:lnSpc>
                          <a:spcPct val="100000"/>
                        </a:lnSpc>
                        <a:spcAft>
                          <a:spcPts val="0"/>
                        </a:spcAft>
                      </a:pPr>
                      <a:r>
                        <a:rPr lang="en-GB" sz="800" dirty="0">
                          <a:effectLst/>
                        </a:rPr>
                        <a:t>Application</a:t>
                      </a:r>
                    </a:p>
                    <a:p>
                      <a:pPr marL="342900" lvl="0" indent="-342900">
                        <a:lnSpc>
                          <a:spcPct val="100000"/>
                        </a:lnSpc>
                        <a:spcAft>
                          <a:spcPts val="0"/>
                        </a:spcAft>
                        <a:buFont typeface="Symbol" panose="05050102010706020507" pitchFamily="18" charset="2"/>
                        <a:buChar char=""/>
                      </a:pPr>
                      <a:r>
                        <a:rPr lang="en-GB" sz="800" dirty="0">
                          <a:effectLst/>
                        </a:rPr>
                        <a:t>Submit the ENA EV/HP application form to the DNO before installing.</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Notification</a:t>
                      </a:r>
                    </a:p>
                    <a:p>
                      <a:pPr marL="342900" lvl="0" indent="-342900">
                        <a:lnSpc>
                          <a:spcPct val="100000"/>
                        </a:lnSpc>
                        <a:spcAft>
                          <a:spcPts val="0"/>
                        </a:spcAft>
                        <a:buFont typeface="Symbol" panose="05050102010706020507" pitchFamily="18" charset="2"/>
                        <a:buChar char=""/>
                      </a:pPr>
                      <a:r>
                        <a:rPr lang="en-GB" sz="800" dirty="0">
                          <a:effectLst/>
                        </a:rPr>
                        <a:t>Proceed to install the device and submit EV/HP application form to the DNO within 28 days of installation.</a:t>
                      </a:r>
                    </a:p>
                    <a:p>
                      <a:pPr>
                        <a:lnSpc>
                          <a:spcPct val="100000"/>
                        </a:lnSpc>
                        <a:spcAft>
                          <a:spcPts val="0"/>
                        </a:spcAft>
                      </a:pPr>
                      <a:r>
                        <a:rPr lang="en-GB" sz="800" dirty="0">
                          <a:effectLst/>
                        </a:rPr>
                        <a:t>Application</a:t>
                      </a:r>
                    </a:p>
                    <a:p>
                      <a:pPr marL="342900" lvl="0" indent="-342900">
                        <a:lnSpc>
                          <a:spcPct val="100000"/>
                        </a:lnSpc>
                        <a:spcAft>
                          <a:spcPts val="0"/>
                        </a:spcAft>
                        <a:buFont typeface="Symbol" panose="05050102010706020507" pitchFamily="18" charset="2"/>
                        <a:buChar char=""/>
                      </a:pPr>
                      <a:r>
                        <a:rPr lang="en-GB" sz="800" dirty="0">
                          <a:effectLst/>
                        </a:rPr>
                        <a:t>Submit the ENA EV/HP application form to the DNO before installing.</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1506460575"/>
                  </a:ext>
                </a:extLst>
              </a:tr>
              <a:tr h="347985">
                <a:tc>
                  <a:txBody>
                    <a:bodyPr/>
                    <a:lstStyle/>
                    <a:p>
                      <a:pPr marL="228600" lvl="0" indent="-228600" algn="l">
                        <a:lnSpc>
                          <a:spcPct val="107000"/>
                        </a:lnSpc>
                        <a:spcAft>
                          <a:spcPts val="800"/>
                        </a:spcAft>
                        <a:buFont typeface="+mj-lt"/>
                        <a:buAutoNum type="arabicPeriod" startAt="3"/>
                      </a:pPr>
                      <a:r>
                        <a:rPr lang="en-GB" sz="1000" dirty="0">
                          <a:effectLst/>
                        </a:rPr>
                        <a:t>Install energy device. (Some energy efficiency schemes require application before installation of energy device.)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a:effectLst/>
                        </a:rPr>
                        <a:t>G98 – Install device and notify within 28 Days.</a:t>
                      </a:r>
                    </a:p>
                    <a:p>
                      <a:pPr>
                        <a:lnSpc>
                          <a:spcPct val="100000"/>
                        </a:lnSpc>
                        <a:spcAft>
                          <a:spcPts val="0"/>
                        </a:spcAft>
                      </a:pPr>
                      <a:r>
                        <a:rPr lang="en-GB" sz="800">
                          <a:effectLst/>
                        </a:rPr>
                        <a:t>G99 – Receive granted Application from DNO (45 days if LV, 65 days if HV)</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G98 – Install device and notify within 28 Days.</a:t>
                      </a:r>
                    </a:p>
                    <a:p>
                      <a:pPr>
                        <a:lnSpc>
                          <a:spcPct val="100000"/>
                        </a:lnSpc>
                        <a:spcAft>
                          <a:spcPts val="0"/>
                        </a:spcAft>
                      </a:pPr>
                      <a:r>
                        <a:rPr lang="en-GB" sz="800" dirty="0">
                          <a:effectLst/>
                        </a:rPr>
                        <a:t>G99 – Receive granted Application from DNO (45 days if LV, 65 days if HV)</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a:effectLst/>
                        </a:rPr>
                        <a:t>G98 – Install device and notify within 28 Days.</a:t>
                      </a:r>
                    </a:p>
                    <a:p>
                      <a:pPr>
                        <a:lnSpc>
                          <a:spcPct val="100000"/>
                        </a:lnSpc>
                        <a:spcAft>
                          <a:spcPts val="0"/>
                        </a:spcAft>
                      </a:pPr>
                      <a:r>
                        <a:rPr lang="en-GB" sz="800">
                          <a:effectLst/>
                        </a:rPr>
                        <a:t>G99 – Receive granted Application from DNO (45 days if LV, 65 days if HV)</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1903060675"/>
                  </a:ext>
                </a:extLst>
              </a:tr>
              <a:tr h="194376">
                <a:tc>
                  <a:txBody>
                    <a:bodyPr/>
                    <a:lstStyle/>
                    <a:p>
                      <a:pPr marL="228600" lvl="0" indent="-228600" algn="l">
                        <a:lnSpc>
                          <a:spcPct val="107000"/>
                        </a:lnSpc>
                        <a:spcAft>
                          <a:spcPts val="800"/>
                        </a:spcAft>
                        <a:buFont typeface="+mj-lt"/>
                        <a:buAutoNum type="arabicPeriod" startAt="4"/>
                      </a:pPr>
                      <a:r>
                        <a:rPr lang="en-GB" sz="1000" dirty="0">
                          <a:effectLst/>
                        </a:rPr>
                        <a:t>Ensure installation is notified with the appropriate bodies.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device owners must ensure that your installation contractor has notified the relevant DNO.</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MCS certified</a:t>
                      </a:r>
                    </a:p>
                    <a:p>
                      <a:pPr>
                        <a:lnSpc>
                          <a:spcPct val="100000"/>
                        </a:lnSpc>
                        <a:spcAft>
                          <a:spcPts val="0"/>
                        </a:spcAft>
                      </a:pPr>
                      <a:r>
                        <a:rPr lang="en-GB" sz="800" dirty="0">
                          <a:effectLst/>
                        </a:rPr>
                        <a:t>The installation contractor must register the energy device within 10 days.</a:t>
                      </a:r>
                    </a:p>
                    <a:p>
                      <a:pPr>
                        <a:lnSpc>
                          <a:spcPct val="100000"/>
                        </a:lnSpc>
                        <a:spcAft>
                          <a:spcPts val="0"/>
                        </a:spcAft>
                      </a:pPr>
                      <a:r>
                        <a:rPr lang="en-GB" sz="800" dirty="0">
                          <a:effectLst/>
                        </a:rPr>
                        <a:t>Trust Mark</a:t>
                      </a:r>
                    </a:p>
                    <a:p>
                      <a:pPr>
                        <a:lnSpc>
                          <a:spcPct val="100000"/>
                        </a:lnSpc>
                        <a:spcAft>
                          <a:spcPts val="0"/>
                        </a:spcAft>
                      </a:pPr>
                      <a:r>
                        <a:rPr lang="en-GB" sz="800" dirty="0">
                          <a:effectLst/>
                        </a:rPr>
                        <a:t>contractor must register the installation in the Trust Mark Data Warehouse</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device owners must ensure that your installation contractor has notified the relevant DNO.</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1910045674"/>
                  </a:ext>
                </a:extLst>
              </a:tr>
              <a:tr h="1000518">
                <a:tc>
                  <a:txBody>
                    <a:bodyPr/>
                    <a:lstStyle/>
                    <a:p>
                      <a:pPr marL="228600" lvl="0" indent="-228600" algn="l">
                        <a:lnSpc>
                          <a:spcPct val="107000"/>
                        </a:lnSpc>
                        <a:spcAft>
                          <a:spcPts val="800"/>
                        </a:spcAft>
                        <a:buFont typeface="+mj-lt"/>
                        <a:buAutoNum type="arabicPeriod" startAt="5"/>
                      </a:pPr>
                      <a:r>
                        <a:rPr lang="en-GB" sz="1000" dirty="0">
                          <a:effectLst/>
                        </a:rPr>
                        <a:t>Customer should receive relevant documentation.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Building Regulations Completion Certificate from the installation contractor (building notice submitted by installer within 30 days of completion if not registered)</a:t>
                      </a:r>
                    </a:p>
                    <a:p>
                      <a:pPr>
                        <a:lnSpc>
                          <a:spcPct val="100000"/>
                        </a:lnSpc>
                        <a:spcAft>
                          <a:spcPts val="0"/>
                        </a:spcAft>
                      </a:pPr>
                      <a:endParaRPr lang="en-GB" sz="800" dirty="0">
                        <a:effectLst/>
                      </a:endParaRPr>
                    </a:p>
                    <a:p>
                      <a:pPr>
                        <a:lnSpc>
                          <a:spcPct val="100000"/>
                        </a:lnSpc>
                        <a:spcAft>
                          <a:spcPts val="0"/>
                        </a:spcAft>
                      </a:pPr>
                      <a:r>
                        <a:rPr lang="en-GB" sz="800" u="none" dirty="0">
                          <a:effectLst/>
                        </a:rPr>
                        <a:t>Installer affiliated certification if registered</a:t>
                      </a:r>
                    </a:p>
                    <a:p>
                      <a:pPr marL="342900" lvl="0" indent="-342900">
                        <a:lnSpc>
                          <a:spcPct val="100000"/>
                        </a:lnSpc>
                        <a:spcAft>
                          <a:spcPts val="0"/>
                        </a:spcAft>
                        <a:buFont typeface="Symbol" panose="05050102010706020507" pitchFamily="18" charset="2"/>
                        <a:buChar char=""/>
                      </a:pPr>
                      <a:r>
                        <a:rPr lang="en-GB" sz="800" dirty="0">
                          <a:effectLst/>
                        </a:rPr>
                        <a:t>Certificate of Installation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Building Regulations Completion Certificate from the installation contractor (building notice submitted by installer within 30 days of completion if not registered)</a:t>
                      </a:r>
                    </a:p>
                    <a:p>
                      <a:pPr>
                        <a:lnSpc>
                          <a:spcPct val="100000"/>
                        </a:lnSpc>
                        <a:spcAft>
                          <a:spcPts val="0"/>
                        </a:spcAft>
                      </a:pPr>
                      <a:endParaRPr lang="en-GB" sz="800" dirty="0">
                        <a:effectLst/>
                      </a:endParaRPr>
                    </a:p>
                    <a:p>
                      <a:pPr>
                        <a:lnSpc>
                          <a:spcPct val="100000"/>
                        </a:lnSpc>
                        <a:spcAft>
                          <a:spcPts val="0"/>
                        </a:spcAft>
                      </a:pPr>
                      <a:r>
                        <a:rPr lang="en-GB" sz="800" u="none" dirty="0">
                          <a:effectLst/>
                        </a:rPr>
                        <a:t>Installer affiliated certification if registered</a:t>
                      </a:r>
                    </a:p>
                    <a:p>
                      <a:pPr marL="342900" lvl="0" indent="-342900">
                        <a:lnSpc>
                          <a:spcPct val="100000"/>
                        </a:lnSpc>
                        <a:spcAft>
                          <a:spcPts val="0"/>
                        </a:spcAft>
                        <a:buFont typeface="Symbol" panose="05050102010706020507" pitchFamily="18" charset="2"/>
                        <a:buChar char=""/>
                      </a:pPr>
                      <a:r>
                        <a:rPr lang="en-GB" sz="800" dirty="0">
                          <a:effectLst/>
                        </a:rPr>
                        <a:t>MCS Certificate and Heat Pump Handover Pack or</a:t>
                      </a:r>
                    </a:p>
                    <a:p>
                      <a:pPr marL="342900" lvl="0" indent="-342900">
                        <a:lnSpc>
                          <a:spcPct val="100000"/>
                        </a:lnSpc>
                        <a:spcAft>
                          <a:spcPts val="0"/>
                        </a:spcAft>
                        <a:buFont typeface="Symbol" panose="05050102010706020507" pitchFamily="18" charset="2"/>
                        <a:buChar char=""/>
                      </a:pPr>
                      <a:r>
                        <a:rPr lang="en-GB" sz="800" dirty="0">
                          <a:effectLst/>
                        </a:rPr>
                        <a:t>Trust Mark certificate of lodgement or</a:t>
                      </a:r>
                    </a:p>
                    <a:p>
                      <a:pPr marL="342900" lvl="0" indent="-342900">
                        <a:lnSpc>
                          <a:spcPct val="100000"/>
                        </a:lnSpc>
                        <a:spcAft>
                          <a:spcPts val="0"/>
                        </a:spcAft>
                        <a:buFont typeface="Symbol" panose="05050102010706020507" pitchFamily="18" charset="2"/>
                        <a:buChar char=""/>
                      </a:pPr>
                      <a:r>
                        <a:rPr lang="en-GB" sz="800" dirty="0">
                          <a:effectLst/>
                        </a:rPr>
                        <a:t>any certification scheme, (the required documentation for that scheme)</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a:lnSpc>
                          <a:spcPct val="100000"/>
                        </a:lnSpc>
                        <a:spcAft>
                          <a:spcPts val="0"/>
                        </a:spcAft>
                      </a:pPr>
                      <a:r>
                        <a:rPr lang="en-GB" sz="800" dirty="0">
                          <a:effectLst/>
                        </a:rPr>
                        <a:t>Building Regulations Completion Certificate from the installation contractor (building notice submitted by installer within 30 days of completion if not registered)</a:t>
                      </a:r>
                    </a:p>
                    <a:p>
                      <a:pPr>
                        <a:lnSpc>
                          <a:spcPct val="100000"/>
                        </a:lnSpc>
                        <a:spcAft>
                          <a:spcPts val="0"/>
                        </a:spcAft>
                      </a:pPr>
                      <a:endParaRPr lang="en-GB" sz="800" dirty="0">
                        <a:effectLst/>
                      </a:endParaRPr>
                    </a:p>
                    <a:p>
                      <a:pPr>
                        <a:lnSpc>
                          <a:spcPct val="100000"/>
                        </a:lnSpc>
                        <a:spcAft>
                          <a:spcPts val="0"/>
                        </a:spcAft>
                      </a:pPr>
                      <a:r>
                        <a:rPr lang="en-GB" sz="800" u="none" dirty="0">
                          <a:effectLst/>
                        </a:rPr>
                        <a:t>Installer affiliated certification if registered </a:t>
                      </a:r>
                    </a:p>
                    <a:p>
                      <a:pPr marL="342900" lvl="0" indent="-342900">
                        <a:lnSpc>
                          <a:spcPct val="100000"/>
                        </a:lnSpc>
                        <a:spcAft>
                          <a:spcPts val="0"/>
                        </a:spcAft>
                        <a:buFont typeface="Symbol" panose="05050102010706020507" pitchFamily="18" charset="2"/>
                        <a:buChar char=""/>
                      </a:pPr>
                      <a:r>
                        <a:rPr lang="en-GB" sz="800" dirty="0">
                          <a:effectLst/>
                        </a:rPr>
                        <a:t>Certificate of Installation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385676209"/>
                  </a:ext>
                </a:extLst>
              </a:tr>
              <a:tr h="615268">
                <a:tc>
                  <a:txBody>
                    <a:bodyPr/>
                    <a:lstStyle/>
                    <a:p>
                      <a:pPr marL="228600" lvl="0" indent="-228600" algn="l">
                        <a:lnSpc>
                          <a:spcPct val="107000"/>
                        </a:lnSpc>
                        <a:buFont typeface="+mj-lt"/>
                        <a:buAutoNum type="arabicPeriod" startAt="6"/>
                      </a:pPr>
                      <a:r>
                        <a:rPr lang="en-GB" sz="1000" dirty="0">
                          <a:effectLst/>
                        </a:rPr>
                        <a:t>Apply for relevant energy efficiency schemes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marL="342900" lvl="0" indent="-342900">
                        <a:lnSpc>
                          <a:spcPct val="100000"/>
                        </a:lnSpc>
                        <a:spcAft>
                          <a:spcPts val="0"/>
                        </a:spcAft>
                        <a:buFont typeface="Symbol" panose="05050102010706020507" pitchFamily="18" charset="2"/>
                        <a:buChar char=""/>
                      </a:pPr>
                      <a:r>
                        <a:rPr lang="en-GB" sz="800" u="sng">
                          <a:effectLst/>
                          <a:hlinkClick r:id="rId4"/>
                        </a:rPr>
                        <a:t>Visit Ofgem’s website</a:t>
                      </a:r>
                      <a:r>
                        <a:rPr lang="en-GB" sz="800">
                          <a:effectLst/>
                        </a:rPr>
                        <a:t> Smart Export Guarantee Application</a:t>
                      </a:r>
                    </a:p>
                    <a:p>
                      <a:pPr>
                        <a:lnSpc>
                          <a:spcPct val="100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marL="342900" lvl="0" indent="-342900">
                        <a:lnSpc>
                          <a:spcPct val="100000"/>
                        </a:lnSpc>
                        <a:spcAft>
                          <a:spcPts val="0"/>
                        </a:spcAft>
                        <a:buFont typeface="Symbol" panose="05050102010706020507" pitchFamily="18" charset="2"/>
                        <a:buChar char=""/>
                      </a:pPr>
                      <a:r>
                        <a:rPr lang="en-GB" sz="800" u="sng" dirty="0">
                          <a:effectLst/>
                          <a:hlinkClick r:id="rId5"/>
                        </a:rPr>
                        <a:t>Green Homes Grant</a:t>
                      </a:r>
                      <a:r>
                        <a:rPr lang="en-GB" sz="800" dirty="0">
                          <a:effectLst/>
                        </a:rPr>
                        <a:t>: apply before installation. You must have applied by 31 March 2021</a:t>
                      </a:r>
                    </a:p>
                    <a:p>
                      <a:pPr marL="342900" lvl="0" indent="-342900">
                        <a:lnSpc>
                          <a:spcPct val="100000"/>
                        </a:lnSpc>
                        <a:spcAft>
                          <a:spcPts val="0"/>
                        </a:spcAft>
                        <a:buFont typeface="Symbol" panose="05050102010706020507" pitchFamily="18" charset="2"/>
                        <a:buChar char=""/>
                      </a:pPr>
                      <a:r>
                        <a:rPr lang="en-GB" sz="800" u="sng" dirty="0">
                          <a:effectLst/>
                          <a:hlinkClick r:id="rId6"/>
                        </a:rPr>
                        <a:t>Domestic Renewable Heat Incentive</a:t>
                      </a:r>
                      <a:r>
                        <a:rPr lang="en-GB" sz="800" dirty="0">
                          <a:effectLst/>
                        </a:rPr>
                        <a:t>: apply after installation</a:t>
                      </a:r>
                    </a:p>
                    <a:p>
                      <a:pPr marL="342900" lvl="0" indent="-342900">
                        <a:lnSpc>
                          <a:spcPct val="100000"/>
                        </a:lnSpc>
                        <a:spcAft>
                          <a:spcPts val="0"/>
                        </a:spcAft>
                        <a:buFont typeface="Symbol" panose="05050102010706020507" pitchFamily="18" charset="2"/>
                        <a:buChar char=""/>
                      </a:pPr>
                      <a:r>
                        <a:rPr lang="en-GB" sz="800" u="sng" dirty="0">
                          <a:effectLst/>
                          <a:hlinkClick r:id="rId7"/>
                        </a:rPr>
                        <a:t>Non-domestic Renewable Heat Incentive</a:t>
                      </a:r>
                      <a:r>
                        <a:rPr lang="en-GB" sz="800" dirty="0">
                          <a:effectLst/>
                        </a:rPr>
                        <a:t>: apply after installation</a:t>
                      </a:r>
                    </a:p>
                    <a:p>
                      <a:pP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tc>
                  <a:txBody>
                    <a:bodyPr/>
                    <a:lstStyle/>
                    <a:p>
                      <a:pPr marL="342900" lvl="0" indent="-342900">
                        <a:lnSpc>
                          <a:spcPct val="100000"/>
                        </a:lnSpc>
                        <a:spcAft>
                          <a:spcPts val="0"/>
                        </a:spcAft>
                        <a:buFont typeface="Symbol" panose="05050102010706020507" pitchFamily="18" charset="2"/>
                        <a:buChar char=""/>
                      </a:pPr>
                      <a:r>
                        <a:rPr lang="en-GB" sz="800" u="sng" dirty="0">
                          <a:effectLst/>
                          <a:hlinkClick r:id="rId8"/>
                        </a:rPr>
                        <a:t>Electric Vehicle </a:t>
                      </a:r>
                      <a:r>
                        <a:rPr lang="en-GB" sz="800" u="sng" dirty="0" err="1">
                          <a:effectLst/>
                          <a:hlinkClick r:id="rId8"/>
                        </a:rPr>
                        <a:t>Homecharge</a:t>
                      </a:r>
                      <a:r>
                        <a:rPr lang="en-GB" sz="800" u="sng" dirty="0">
                          <a:effectLst/>
                          <a:hlinkClick r:id="rId8"/>
                        </a:rPr>
                        <a:t> Scheme (EVHS)</a:t>
                      </a:r>
                      <a:r>
                        <a:rPr lang="en-GB" sz="800" dirty="0">
                          <a:effectLst/>
                        </a:rPr>
                        <a:t> </a:t>
                      </a:r>
                    </a:p>
                    <a:p>
                      <a:pPr marL="342900" lvl="0" indent="-342900">
                        <a:lnSpc>
                          <a:spcPct val="100000"/>
                        </a:lnSpc>
                        <a:spcAft>
                          <a:spcPts val="0"/>
                        </a:spcAft>
                        <a:buFont typeface="Symbol" panose="05050102010706020507" pitchFamily="18" charset="2"/>
                        <a:buChar char=""/>
                      </a:pPr>
                      <a:r>
                        <a:rPr lang="en-GB" sz="800" u="sng" dirty="0">
                          <a:effectLst/>
                          <a:hlinkClick r:id="rId9"/>
                        </a:rPr>
                        <a:t>Workplace Charging Scheme (WCS)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399" marR="23399" marT="0" marB="0"/>
                </a:tc>
                <a:extLst>
                  <a:ext uri="{0D108BD9-81ED-4DB2-BD59-A6C34878D82A}">
                    <a16:rowId xmlns:a16="http://schemas.microsoft.com/office/drawing/2014/main" val="2764326681"/>
                  </a:ext>
                </a:extLst>
              </a:tr>
            </a:tbl>
          </a:graphicData>
        </a:graphic>
      </p:graphicFrame>
    </p:spTree>
    <p:extLst>
      <p:ext uri="{BB962C8B-B14F-4D97-AF65-F5344CB8AC3E}">
        <p14:creationId xmlns:p14="http://schemas.microsoft.com/office/powerpoint/2010/main" val="128882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E68C-F24C-4D45-9E97-ACAA76D29131}"/>
              </a:ext>
            </a:extLst>
          </p:cNvPr>
          <p:cNvSpPr>
            <a:spLocks noGrp="1"/>
          </p:cNvSpPr>
          <p:nvPr>
            <p:ph type="ctrTitle"/>
          </p:nvPr>
        </p:nvSpPr>
        <p:spPr/>
        <p:txBody>
          <a:bodyPr/>
          <a:lstStyle/>
          <a:p>
            <a:r>
              <a:rPr lang="en-GB" dirty="0"/>
              <a:t>DNOs’ early thinking on Fast Track</a:t>
            </a:r>
          </a:p>
        </p:txBody>
      </p:sp>
      <p:sp>
        <p:nvSpPr>
          <p:cNvPr id="3" name="Slide Number Placeholder 2">
            <a:extLst>
              <a:ext uri="{FF2B5EF4-FFF2-40B4-BE49-F238E27FC236}">
                <a16:creationId xmlns:a16="http://schemas.microsoft.com/office/drawing/2014/main" id="{983D294A-1E0C-4D56-8C6A-123C393F95E1}"/>
              </a:ext>
            </a:extLst>
          </p:cNvPr>
          <p:cNvSpPr>
            <a:spLocks noGrp="1"/>
          </p:cNvSpPr>
          <p:nvPr>
            <p:ph type="sldNum" sz="quarter" idx="12"/>
          </p:nvPr>
        </p:nvSpPr>
        <p:spPr/>
        <p:txBody>
          <a:bodyPr/>
          <a:lstStyle/>
          <a:p>
            <a:fld id="{98FF217E-B86F-EA42-9607-BE163228A213}" type="slidenum">
              <a:rPr lang="en-GB" smtClean="0"/>
              <a:t>28</a:t>
            </a:fld>
            <a:endParaRPr lang="en-GB"/>
          </a:p>
        </p:txBody>
      </p:sp>
    </p:spTree>
    <p:extLst>
      <p:ext uri="{BB962C8B-B14F-4D97-AF65-F5344CB8AC3E}">
        <p14:creationId xmlns:p14="http://schemas.microsoft.com/office/powerpoint/2010/main" val="273269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BD9D-710F-4E37-8BC0-E2CA7691918B}"/>
              </a:ext>
            </a:extLst>
          </p:cNvPr>
          <p:cNvSpPr>
            <a:spLocks noGrp="1"/>
          </p:cNvSpPr>
          <p:nvPr>
            <p:ph type="title"/>
          </p:nvPr>
        </p:nvSpPr>
        <p:spPr/>
        <p:txBody>
          <a:bodyPr/>
          <a:lstStyle/>
          <a:p>
            <a:r>
              <a:rPr lang="en-GB" dirty="0"/>
              <a:t>Fast Track</a:t>
            </a:r>
          </a:p>
        </p:txBody>
      </p:sp>
      <p:sp>
        <p:nvSpPr>
          <p:cNvPr id="3" name="Content Placeholder 2">
            <a:extLst>
              <a:ext uri="{FF2B5EF4-FFF2-40B4-BE49-F238E27FC236}">
                <a16:creationId xmlns:a16="http://schemas.microsoft.com/office/drawing/2014/main" id="{92ECAB68-C257-442D-B7A2-922FB3138040}"/>
              </a:ext>
            </a:extLst>
          </p:cNvPr>
          <p:cNvSpPr>
            <a:spLocks noGrp="1"/>
          </p:cNvSpPr>
          <p:nvPr>
            <p:ph idx="1"/>
          </p:nvPr>
        </p:nvSpPr>
        <p:spPr/>
        <p:txBody>
          <a:bodyPr/>
          <a:lstStyle/>
          <a:p>
            <a:r>
              <a:rPr lang="en-GB" dirty="0"/>
              <a:t>Existing Fast Track was implemented in Dec 2018.</a:t>
            </a:r>
          </a:p>
          <a:p>
            <a:r>
              <a:rPr lang="en-GB" dirty="0"/>
              <a:t>Its applicability is:</a:t>
            </a:r>
          </a:p>
          <a:p>
            <a:pPr marL="350838" lvl="1" indent="-342900">
              <a:buFont typeface="Arial" panose="020B0604020202020204" pitchFamily="34" charset="0"/>
              <a:buChar char="•"/>
            </a:pPr>
            <a:r>
              <a:rPr lang="en-GB" dirty="0"/>
              <a:t>Existing G83/G98 generation (ie max 3.68kW).</a:t>
            </a:r>
          </a:p>
          <a:p>
            <a:pPr marL="350838" lvl="1" indent="-342900">
              <a:buFont typeface="Arial" panose="020B0604020202020204" pitchFamily="34" charset="0"/>
              <a:buChar char="•"/>
            </a:pPr>
            <a:r>
              <a:rPr lang="en-GB" dirty="0"/>
              <a:t>Addition of storage or generation and storage, also G98 compliant.</a:t>
            </a:r>
          </a:p>
          <a:p>
            <a:pPr marL="350838" lvl="1" indent="-342900">
              <a:buFont typeface="Arial" panose="020B0604020202020204" pitchFamily="34" charset="0"/>
              <a:buChar char="•"/>
            </a:pPr>
            <a:r>
              <a:rPr lang="en-GB" dirty="0"/>
              <a:t>Mandatory G100 export limitation to 16A.</a:t>
            </a:r>
          </a:p>
          <a:p>
            <a:pPr marL="350838" lvl="1" indent="-342900">
              <a:buFont typeface="Arial" panose="020B0604020202020204" pitchFamily="34" charset="0"/>
              <a:buChar char="•"/>
            </a:pPr>
            <a:r>
              <a:rPr lang="en-GB" dirty="0"/>
              <a:t>So maximum connected equipment is 2 x 3.68kW.</a:t>
            </a:r>
          </a:p>
          <a:p>
            <a:r>
              <a:rPr lang="en-GB" dirty="0"/>
              <a:t>DNOs recognize that this is limiting on customers’ ambitions for storage, EVs etc.</a:t>
            </a:r>
          </a:p>
          <a:p>
            <a:r>
              <a:rPr lang="en-GB" dirty="0"/>
              <a:t>The following slides represent some thoughts on which DNOs would appreciate feedback.</a:t>
            </a:r>
          </a:p>
          <a:p>
            <a:endParaRPr lang="en-GB" dirty="0"/>
          </a:p>
        </p:txBody>
      </p:sp>
      <p:sp>
        <p:nvSpPr>
          <p:cNvPr id="4" name="Slide Number Placeholder 3">
            <a:extLst>
              <a:ext uri="{FF2B5EF4-FFF2-40B4-BE49-F238E27FC236}">
                <a16:creationId xmlns:a16="http://schemas.microsoft.com/office/drawing/2014/main" id="{78D476FE-6EA4-45EF-9A12-FD4BFE6D5BC1}"/>
              </a:ext>
            </a:extLst>
          </p:cNvPr>
          <p:cNvSpPr>
            <a:spLocks noGrp="1"/>
          </p:cNvSpPr>
          <p:nvPr>
            <p:ph type="sldNum" sz="quarter" idx="12"/>
          </p:nvPr>
        </p:nvSpPr>
        <p:spPr/>
        <p:txBody>
          <a:bodyPr/>
          <a:lstStyle/>
          <a:p>
            <a:fld id="{98FF217E-B86F-EA42-9607-BE163228A213}" type="slidenum">
              <a:rPr lang="en-GB" smtClean="0"/>
              <a:pPr/>
              <a:t>29</a:t>
            </a:fld>
            <a:endParaRPr lang="en-GB"/>
          </a:p>
        </p:txBody>
      </p:sp>
    </p:spTree>
    <p:extLst>
      <p:ext uri="{BB962C8B-B14F-4D97-AF65-F5344CB8AC3E}">
        <p14:creationId xmlns:p14="http://schemas.microsoft.com/office/powerpoint/2010/main" val="178020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Agenda</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3</a:t>
            </a:fld>
            <a:endParaRPr lang="en-GB"/>
          </a:p>
        </p:txBody>
      </p:sp>
      <p:graphicFrame>
        <p:nvGraphicFramePr>
          <p:cNvPr id="3" name="Table 2">
            <a:extLst>
              <a:ext uri="{FF2B5EF4-FFF2-40B4-BE49-F238E27FC236}">
                <a16:creationId xmlns:a16="http://schemas.microsoft.com/office/drawing/2014/main" id="{37A29F5D-9386-4785-96E4-BE235CC01361}"/>
              </a:ext>
            </a:extLst>
          </p:cNvPr>
          <p:cNvGraphicFramePr>
            <a:graphicFrameLocks noGrp="1"/>
          </p:cNvGraphicFramePr>
          <p:nvPr>
            <p:extLst>
              <p:ext uri="{D42A27DB-BD31-4B8C-83A1-F6EECF244321}">
                <p14:modId xmlns:p14="http://schemas.microsoft.com/office/powerpoint/2010/main" val="1788197696"/>
              </p:ext>
            </p:extLst>
          </p:nvPr>
        </p:nvGraphicFramePr>
        <p:xfrm>
          <a:off x="3386138" y="1224000"/>
          <a:ext cx="5118288" cy="4605667"/>
        </p:xfrm>
        <a:graphic>
          <a:graphicData uri="http://schemas.openxmlformats.org/drawingml/2006/table">
            <a:tbl>
              <a:tblPr bandRow="1">
                <a:tableStyleId>{D27102A9-8310-4765-A935-A1911B00CA55}</a:tableStyleId>
              </a:tblPr>
              <a:tblGrid>
                <a:gridCol w="698851">
                  <a:extLst>
                    <a:ext uri="{9D8B030D-6E8A-4147-A177-3AD203B41FA5}">
                      <a16:colId xmlns:a16="http://schemas.microsoft.com/office/drawing/2014/main" val="213521928"/>
                    </a:ext>
                  </a:extLst>
                </a:gridCol>
                <a:gridCol w="4419437">
                  <a:extLst>
                    <a:ext uri="{9D8B030D-6E8A-4147-A177-3AD203B41FA5}">
                      <a16:colId xmlns:a16="http://schemas.microsoft.com/office/drawing/2014/main" val="4264696654"/>
                    </a:ext>
                  </a:extLst>
                </a:gridCol>
              </a:tblGrid>
              <a:tr h="310063">
                <a:tc>
                  <a:txBody>
                    <a:bodyPr/>
                    <a:lstStyle/>
                    <a:p>
                      <a:pPr algn="ctr">
                        <a:lnSpc>
                          <a:spcPct val="150000"/>
                        </a:lnSpc>
                      </a:pPr>
                      <a:r>
                        <a:rPr lang="en-GB" sz="1200" kern="1200" spc="-15" dirty="0">
                          <a:solidFill>
                            <a:schemeClr val="tx1"/>
                          </a:solidFill>
                          <a:effectLst/>
                          <a:latin typeface="+mn-lt"/>
                          <a:ea typeface="+mn-ea"/>
                          <a:cs typeface="+mn-cs"/>
                        </a:rPr>
                        <a:t>14:00</a:t>
                      </a:r>
                    </a:p>
                  </a:txBody>
                  <a:tcPr marL="67835" marR="67835" marT="35802" marB="3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200" kern="1200" spc="-15">
                          <a:solidFill>
                            <a:schemeClr val="tx1"/>
                          </a:solidFill>
                          <a:effectLst/>
                          <a:latin typeface="+mn-lt"/>
                          <a:ea typeface="+mn-ea"/>
                          <a:cs typeface="+mn-cs"/>
                        </a:rPr>
                        <a:t>Welcome, Introductions and Acceptance of Agenda.</a:t>
                      </a:r>
                    </a:p>
                  </a:txBody>
                  <a:tcPr marL="67835" marR="67835" marT="35802" marB="3580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8836920"/>
                  </a:ext>
                </a:extLst>
              </a:tr>
              <a:tr h="310063">
                <a:tc>
                  <a:txBody>
                    <a:bodyPr/>
                    <a:lstStyle/>
                    <a:p>
                      <a:pPr algn="ctr">
                        <a:lnSpc>
                          <a:spcPct val="150000"/>
                        </a:lnSpc>
                      </a:pPr>
                      <a:r>
                        <a:rPr lang="en-GB" sz="1200" kern="1200" spc="-15">
                          <a:solidFill>
                            <a:schemeClr val="tx1"/>
                          </a:solidFill>
                          <a:effectLst/>
                          <a:latin typeface="+mn-lt"/>
                          <a:ea typeface="+mn-ea"/>
                          <a:cs typeface="+mn-cs"/>
                        </a:rPr>
                        <a:t>14:05</a:t>
                      </a:r>
                    </a:p>
                  </a:txBody>
                  <a:tcPr marL="67835" marR="67835" marT="35802" marB="35802">
                    <a:lnT w="12700" cap="flat" cmpd="sng" algn="ctr">
                      <a:solidFill>
                        <a:schemeClr val="tx1"/>
                      </a:solidFill>
                      <a:prstDash val="solid"/>
                      <a:round/>
                      <a:headEnd type="none" w="med" len="med"/>
                      <a:tailEnd type="none" w="med" len="med"/>
                    </a:lnT>
                  </a:tcPr>
                </a:tc>
                <a:tc>
                  <a:txBody>
                    <a:bodyPr/>
                    <a:lstStyle/>
                    <a:p>
                      <a:pPr>
                        <a:lnSpc>
                          <a:spcPct val="150000"/>
                        </a:lnSpc>
                      </a:pPr>
                      <a:r>
                        <a:rPr lang="en-GB" sz="1200" kern="1200" spc="-15" dirty="0">
                          <a:solidFill>
                            <a:schemeClr val="tx1"/>
                          </a:solidFill>
                          <a:effectLst/>
                          <a:latin typeface="+mn-lt"/>
                          <a:ea typeface="+mn-ea"/>
                          <a:cs typeface="+mn-cs"/>
                        </a:rPr>
                        <a:t>Special Interest Session on Modelling/Simulations</a:t>
                      </a:r>
                    </a:p>
                  </a:txBody>
                  <a:tcPr marL="67835" marR="67835" marT="35802" marB="35802"/>
                </a:tc>
                <a:extLst>
                  <a:ext uri="{0D108BD9-81ED-4DB2-BD59-A6C34878D82A}">
                    <a16:rowId xmlns:a16="http://schemas.microsoft.com/office/drawing/2014/main" val="843711017"/>
                  </a:ext>
                </a:extLst>
              </a:tr>
              <a:tr h="831343">
                <a:tc>
                  <a:txBody>
                    <a:bodyPr/>
                    <a:lstStyle/>
                    <a:p>
                      <a:pPr algn="ctr">
                        <a:lnSpc>
                          <a:spcPct val="150000"/>
                        </a:lnSpc>
                      </a:pPr>
                      <a:r>
                        <a:rPr lang="en-GB" sz="1200" kern="1200" spc="-15">
                          <a:solidFill>
                            <a:schemeClr val="tx1"/>
                          </a:solidFill>
                          <a:effectLst/>
                          <a:latin typeface="+mn-lt"/>
                          <a:ea typeface="+mn-ea"/>
                          <a:cs typeface="+mn-cs"/>
                        </a:rPr>
                        <a:t>14:15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New Issues</a:t>
                      </a:r>
                    </a:p>
                    <a:p>
                      <a:pPr marL="342900" lvl="0" indent="-342900">
                        <a:lnSpc>
                          <a:spcPct val="150000"/>
                        </a:lnSpc>
                        <a:buFont typeface="Symbol" panose="05050102010706020507" pitchFamily="18" charset="2"/>
                        <a:buChar char=""/>
                      </a:pPr>
                      <a:r>
                        <a:rPr lang="en-GB" sz="1200" kern="1200" spc="-15" dirty="0">
                          <a:solidFill>
                            <a:schemeClr val="tx1"/>
                          </a:solidFill>
                          <a:effectLst/>
                          <a:latin typeface="+mn-lt"/>
                          <a:ea typeface="+mn-ea"/>
                          <a:cs typeface="+mn-cs"/>
                        </a:rPr>
                        <a:t>Definition of Registered Capacity</a:t>
                      </a:r>
                    </a:p>
                    <a:p>
                      <a:pPr marL="342900" lvl="0" indent="-342900">
                        <a:lnSpc>
                          <a:spcPct val="150000"/>
                        </a:lnSpc>
                        <a:buFont typeface="Symbol" panose="05050102010706020507" pitchFamily="18" charset="2"/>
                        <a:buChar char=""/>
                      </a:pPr>
                      <a:r>
                        <a:rPr lang="en-GB" sz="1200" kern="1200" spc="-15" dirty="0">
                          <a:solidFill>
                            <a:schemeClr val="tx1"/>
                          </a:solidFill>
                          <a:effectLst/>
                          <a:latin typeface="+mn-lt"/>
                          <a:ea typeface="+mn-ea"/>
                          <a:cs typeface="+mn-cs"/>
                        </a:rPr>
                        <a:t>P28 and Dynamic Containment Service</a:t>
                      </a:r>
                    </a:p>
                  </a:txBody>
                  <a:tcPr marL="67835" marR="67835" marT="35802" marB="35802"/>
                </a:tc>
                <a:extLst>
                  <a:ext uri="{0D108BD9-81ED-4DB2-BD59-A6C34878D82A}">
                    <a16:rowId xmlns:a16="http://schemas.microsoft.com/office/drawing/2014/main" val="2329075765"/>
                  </a:ext>
                </a:extLst>
              </a:tr>
              <a:tr h="310063">
                <a:tc>
                  <a:txBody>
                    <a:bodyPr/>
                    <a:lstStyle/>
                    <a:p>
                      <a:pPr algn="ctr">
                        <a:lnSpc>
                          <a:spcPct val="150000"/>
                        </a:lnSpc>
                      </a:pPr>
                      <a:r>
                        <a:rPr lang="en-GB" sz="1200" kern="1200" spc="-15">
                          <a:solidFill>
                            <a:schemeClr val="tx1"/>
                          </a:solidFill>
                          <a:effectLst/>
                          <a:latin typeface="+mn-lt"/>
                          <a:ea typeface="+mn-ea"/>
                          <a:cs typeface="+mn-cs"/>
                        </a:rPr>
                        <a:t>14:35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Existing issues</a:t>
                      </a:r>
                    </a:p>
                  </a:txBody>
                  <a:tcPr marL="67835" marR="67835" marT="35802" marB="35802"/>
                </a:tc>
                <a:extLst>
                  <a:ext uri="{0D108BD9-81ED-4DB2-BD59-A6C34878D82A}">
                    <a16:rowId xmlns:a16="http://schemas.microsoft.com/office/drawing/2014/main" val="1289363913"/>
                  </a:ext>
                </a:extLst>
              </a:tr>
              <a:tr h="310063">
                <a:tc>
                  <a:txBody>
                    <a:bodyPr/>
                    <a:lstStyle/>
                    <a:p>
                      <a:pPr algn="ctr">
                        <a:lnSpc>
                          <a:spcPct val="150000"/>
                        </a:lnSpc>
                      </a:pPr>
                      <a:r>
                        <a:rPr lang="en-GB" sz="1200" kern="1200" spc="-15">
                          <a:solidFill>
                            <a:schemeClr val="tx1"/>
                          </a:solidFill>
                          <a:effectLst/>
                          <a:latin typeface="+mn-lt"/>
                          <a:ea typeface="+mn-ea"/>
                          <a:cs typeface="+mn-cs"/>
                        </a:rPr>
                        <a:t>14:45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Storage and Minor Technical Issues – update</a:t>
                      </a:r>
                    </a:p>
                  </a:txBody>
                  <a:tcPr marL="67835" marR="67835" marT="35802" marB="35802"/>
                </a:tc>
                <a:extLst>
                  <a:ext uri="{0D108BD9-81ED-4DB2-BD59-A6C34878D82A}">
                    <a16:rowId xmlns:a16="http://schemas.microsoft.com/office/drawing/2014/main" val="3807474458"/>
                  </a:ext>
                </a:extLst>
              </a:tr>
              <a:tr h="310063">
                <a:tc>
                  <a:txBody>
                    <a:bodyPr/>
                    <a:lstStyle/>
                    <a:p>
                      <a:pPr algn="ctr">
                        <a:lnSpc>
                          <a:spcPct val="150000"/>
                        </a:lnSpc>
                      </a:pPr>
                      <a:r>
                        <a:rPr lang="en-GB" sz="1200" kern="1200" spc="-15">
                          <a:solidFill>
                            <a:schemeClr val="tx1"/>
                          </a:solidFill>
                          <a:effectLst/>
                          <a:latin typeface="+mn-lt"/>
                          <a:ea typeface="+mn-ea"/>
                          <a:cs typeface="+mn-cs"/>
                        </a:rPr>
                        <a:t>14:50</a:t>
                      </a:r>
                    </a:p>
                  </a:txBody>
                  <a:tcPr marL="67835" marR="67835" marT="35802" marB="35802"/>
                </a:tc>
                <a:tc>
                  <a:txBody>
                    <a:bodyPr/>
                    <a:lstStyle/>
                    <a:p>
                      <a:pPr>
                        <a:lnSpc>
                          <a:spcPct val="150000"/>
                        </a:lnSpc>
                      </a:pPr>
                      <a:r>
                        <a:rPr lang="en-GB" sz="1200" kern="1200" spc="-15">
                          <a:solidFill>
                            <a:schemeClr val="tx1"/>
                          </a:solidFill>
                          <a:effectLst/>
                          <a:latin typeface="+mn-lt"/>
                          <a:ea typeface="+mn-ea"/>
                          <a:cs typeface="+mn-cs"/>
                        </a:rPr>
                        <a:t>G100 – Progress</a:t>
                      </a:r>
                    </a:p>
                  </a:txBody>
                  <a:tcPr marL="67835" marR="67835" marT="35802" marB="35802"/>
                </a:tc>
                <a:extLst>
                  <a:ext uri="{0D108BD9-81ED-4DB2-BD59-A6C34878D82A}">
                    <a16:rowId xmlns:a16="http://schemas.microsoft.com/office/drawing/2014/main" val="4167745903"/>
                  </a:ext>
                </a:extLst>
              </a:tr>
              <a:tr h="310063">
                <a:tc>
                  <a:txBody>
                    <a:bodyPr/>
                    <a:lstStyle/>
                    <a:p>
                      <a:pPr algn="ctr">
                        <a:lnSpc>
                          <a:spcPct val="150000"/>
                        </a:lnSpc>
                      </a:pPr>
                      <a:r>
                        <a:rPr lang="en-GB" sz="1200" kern="1200" spc="-15">
                          <a:solidFill>
                            <a:schemeClr val="tx1"/>
                          </a:solidFill>
                          <a:effectLst/>
                          <a:latin typeface="+mn-lt"/>
                          <a:ea typeface="+mn-ea"/>
                          <a:cs typeface="+mn-cs"/>
                        </a:rPr>
                        <a:t>15:00</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DNOs’ ANM published information - update</a:t>
                      </a:r>
                    </a:p>
                  </a:txBody>
                  <a:tcPr marL="67835" marR="67835" marT="35802" marB="35802"/>
                </a:tc>
                <a:extLst>
                  <a:ext uri="{0D108BD9-81ED-4DB2-BD59-A6C34878D82A}">
                    <a16:rowId xmlns:a16="http://schemas.microsoft.com/office/drawing/2014/main" val="914677784"/>
                  </a:ext>
                </a:extLst>
              </a:tr>
              <a:tr h="310063">
                <a:tc>
                  <a:txBody>
                    <a:bodyPr/>
                    <a:lstStyle/>
                    <a:p>
                      <a:pPr algn="ctr">
                        <a:lnSpc>
                          <a:spcPct val="150000"/>
                        </a:lnSpc>
                      </a:pPr>
                      <a:r>
                        <a:rPr lang="en-GB" sz="1200" kern="1200" spc="-15">
                          <a:solidFill>
                            <a:schemeClr val="tx1"/>
                          </a:solidFill>
                          <a:effectLst/>
                          <a:latin typeface="+mn-lt"/>
                          <a:ea typeface="+mn-ea"/>
                          <a:cs typeface="+mn-cs"/>
                        </a:rPr>
                        <a:t>15:05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BEIS Asset Registration initiative</a:t>
                      </a:r>
                    </a:p>
                  </a:txBody>
                  <a:tcPr marL="67835" marR="67835" marT="35802" marB="35802"/>
                </a:tc>
                <a:extLst>
                  <a:ext uri="{0D108BD9-81ED-4DB2-BD59-A6C34878D82A}">
                    <a16:rowId xmlns:a16="http://schemas.microsoft.com/office/drawing/2014/main" val="3953667221"/>
                  </a:ext>
                </a:extLst>
              </a:tr>
              <a:tr h="310063">
                <a:tc>
                  <a:txBody>
                    <a:bodyPr/>
                    <a:lstStyle/>
                    <a:p>
                      <a:pPr algn="ctr">
                        <a:lnSpc>
                          <a:spcPct val="150000"/>
                        </a:lnSpc>
                      </a:pPr>
                      <a:r>
                        <a:rPr lang="en-GB" sz="1200" kern="1200" spc="-15">
                          <a:solidFill>
                            <a:schemeClr val="tx1"/>
                          </a:solidFill>
                          <a:effectLst/>
                          <a:latin typeface="+mn-lt"/>
                          <a:ea typeface="+mn-ea"/>
                          <a:cs typeface="+mn-cs"/>
                        </a:rPr>
                        <a:t>15:15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DNOs’ thinking on Fast Track in response to Powervault</a:t>
                      </a:r>
                    </a:p>
                  </a:txBody>
                  <a:tcPr marL="67835" marR="67835" marT="35802" marB="35802"/>
                </a:tc>
                <a:extLst>
                  <a:ext uri="{0D108BD9-81ED-4DB2-BD59-A6C34878D82A}">
                    <a16:rowId xmlns:a16="http://schemas.microsoft.com/office/drawing/2014/main" val="2147652187"/>
                  </a:ext>
                </a:extLst>
              </a:tr>
              <a:tr h="310063">
                <a:tc>
                  <a:txBody>
                    <a:bodyPr/>
                    <a:lstStyle/>
                    <a:p>
                      <a:pPr algn="ctr">
                        <a:lnSpc>
                          <a:spcPct val="150000"/>
                        </a:lnSpc>
                      </a:pPr>
                      <a:r>
                        <a:rPr lang="en-GB" sz="1200" kern="1200" spc="-15">
                          <a:solidFill>
                            <a:schemeClr val="tx1"/>
                          </a:solidFill>
                          <a:effectLst/>
                          <a:latin typeface="+mn-lt"/>
                          <a:ea typeface="+mn-ea"/>
                          <a:cs typeface="+mn-cs"/>
                        </a:rPr>
                        <a:t>15:30</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Distributed Restart</a:t>
                      </a:r>
                    </a:p>
                  </a:txBody>
                  <a:tcPr marL="67835" marR="67835" marT="35802" marB="35802"/>
                </a:tc>
                <a:extLst>
                  <a:ext uri="{0D108BD9-81ED-4DB2-BD59-A6C34878D82A}">
                    <a16:rowId xmlns:a16="http://schemas.microsoft.com/office/drawing/2014/main" val="2284494166"/>
                  </a:ext>
                </a:extLst>
              </a:tr>
              <a:tr h="310063">
                <a:tc>
                  <a:txBody>
                    <a:bodyPr/>
                    <a:lstStyle/>
                    <a:p>
                      <a:pPr algn="ctr">
                        <a:lnSpc>
                          <a:spcPct val="150000"/>
                        </a:lnSpc>
                      </a:pPr>
                      <a:r>
                        <a:rPr lang="en-GB" sz="1200" kern="1200" spc="-15">
                          <a:solidFill>
                            <a:schemeClr val="tx1"/>
                          </a:solidFill>
                          <a:effectLst/>
                          <a:latin typeface="+mn-lt"/>
                          <a:ea typeface="+mn-ea"/>
                          <a:cs typeface="+mn-cs"/>
                        </a:rPr>
                        <a:t>15:30</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EU Developments</a:t>
                      </a:r>
                    </a:p>
                  </a:txBody>
                  <a:tcPr marL="67835" marR="67835" marT="35802" marB="35802"/>
                </a:tc>
                <a:extLst>
                  <a:ext uri="{0D108BD9-81ED-4DB2-BD59-A6C34878D82A}">
                    <a16:rowId xmlns:a16="http://schemas.microsoft.com/office/drawing/2014/main" val="888382833"/>
                  </a:ext>
                </a:extLst>
              </a:tr>
              <a:tr h="310063">
                <a:tc>
                  <a:txBody>
                    <a:bodyPr/>
                    <a:lstStyle/>
                    <a:p>
                      <a:pPr algn="ctr">
                        <a:lnSpc>
                          <a:spcPct val="150000"/>
                        </a:lnSpc>
                      </a:pPr>
                      <a:r>
                        <a:rPr lang="en-GB" sz="1200" kern="1200" spc="-15">
                          <a:solidFill>
                            <a:schemeClr val="tx1"/>
                          </a:solidFill>
                          <a:effectLst/>
                          <a:latin typeface="+mn-lt"/>
                          <a:ea typeface="+mn-ea"/>
                          <a:cs typeface="+mn-cs"/>
                        </a:rPr>
                        <a:t>15:35</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AOB</a:t>
                      </a:r>
                    </a:p>
                  </a:txBody>
                  <a:tcPr marL="67835" marR="67835" marT="35802" marB="35802"/>
                </a:tc>
                <a:extLst>
                  <a:ext uri="{0D108BD9-81ED-4DB2-BD59-A6C34878D82A}">
                    <a16:rowId xmlns:a16="http://schemas.microsoft.com/office/drawing/2014/main" val="4162681231"/>
                  </a:ext>
                </a:extLst>
              </a:tr>
              <a:tr h="310063">
                <a:tc>
                  <a:txBody>
                    <a:bodyPr/>
                    <a:lstStyle/>
                    <a:p>
                      <a:pPr algn="ctr">
                        <a:lnSpc>
                          <a:spcPct val="150000"/>
                        </a:lnSpc>
                      </a:pPr>
                      <a:r>
                        <a:rPr lang="en-GB" sz="1200" kern="1200" spc="-15">
                          <a:solidFill>
                            <a:schemeClr val="tx1"/>
                          </a:solidFill>
                          <a:effectLst/>
                          <a:latin typeface="+mn-lt"/>
                          <a:ea typeface="+mn-ea"/>
                          <a:cs typeface="+mn-cs"/>
                        </a:rPr>
                        <a:t>15:40</a:t>
                      </a:r>
                    </a:p>
                  </a:txBody>
                  <a:tcPr marL="67835" marR="67835" marT="35802" marB="35802"/>
                </a:tc>
                <a:tc>
                  <a:txBody>
                    <a:bodyPr/>
                    <a:lstStyle/>
                    <a:p>
                      <a:pPr>
                        <a:lnSpc>
                          <a:spcPct val="150000"/>
                        </a:lnSpc>
                      </a:pPr>
                      <a:r>
                        <a:rPr lang="en-GB" sz="1200" kern="1200" spc="-15" dirty="0">
                          <a:solidFill>
                            <a:schemeClr val="tx1"/>
                          </a:solidFill>
                          <a:effectLst/>
                          <a:latin typeface="+mn-lt"/>
                          <a:ea typeface="+mn-ea"/>
                          <a:cs typeface="+mn-cs"/>
                        </a:rPr>
                        <a:t>Next Meeting Arrangements</a:t>
                      </a:r>
                    </a:p>
                  </a:txBody>
                  <a:tcPr marL="67835" marR="67835" marT="35802" marB="35802"/>
                </a:tc>
                <a:extLst>
                  <a:ext uri="{0D108BD9-81ED-4DB2-BD59-A6C34878D82A}">
                    <a16:rowId xmlns:a16="http://schemas.microsoft.com/office/drawing/2014/main" val="3530850914"/>
                  </a:ext>
                </a:extLst>
              </a:tr>
            </a:tbl>
          </a:graphicData>
        </a:graphic>
      </p:graphicFrame>
    </p:spTree>
    <p:extLst>
      <p:ext uri="{BB962C8B-B14F-4D97-AF65-F5344CB8AC3E}">
        <p14:creationId xmlns:p14="http://schemas.microsoft.com/office/powerpoint/2010/main" val="24531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AADD-12DC-49A6-902A-8AD774F81514}"/>
              </a:ext>
            </a:extLst>
          </p:cNvPr>
          <p:cNvSpPr>
            <a:spLocks noGrp="1"/>
          </p:cNvSpPr>
          <p:nvPr>
            <p:ph type="title"/>
          </p:nvPr>
        </p:nvSpPr>
        <p:spPr/>
        <p:txBody>
          <a:bodyPr/>
          <a:lstStyle/>
          <a:p>
            <a:r>
              <a:rPr lang="en-GB" dirty="0"/>
              <a:t>DNOs’ design objectives</a:t>
            </a:r>
          </a:p>
        </p:txBody>
      </p:sp>
      <p:sp>
        <p:nvSpPr>
          <p:cNvPr id="3" name="Content Placeholder 2">
            <a:extLst>
              <a:ext uri="{FF2B5EF4-FFF2-40B4-BE49-F238E27FC236}">
                <a16:creationId xmlns:a16="http://schemas.microsoft.com/office/drawing/2014/main" id="{2DEDB0C2-529A-4ABA-B06A-A3015B753570}"/>
              </a:ext>
            </a:extLst>
          </p:cNvPr>
          <p:cNvSpPr>
            <a:spLocks noGrp="1"/>
          </p:cNvSpPr>
          <p:nvPr>
            <p:ph idx="1"/>
          </p:nvPr>
        </p:nvSpPr>
        <p:spPr/>
        <p:txBody>
          <a:bodyPr/>
          <a:lstStyle/>
          <a:p>
            <a:r>
              <a:rPr lang="en-GB" dirty="0"/>
              <a:t>DNOs need to ensure the following:</a:t>
            </a:r>
          </a:p>
          <a:p>
            <a:pPr marL="350838" lvl="1" indent="-342900">
              <a:buFont typeface="Arial" panose="020B0604020202020204" pitchFamily="34" charset="0"/>
              <a:buChar char="•"/>
            </a:pPr>
            <a:r>
              <a:rPr lang="en-GB" dirty="0"/>
              <a:t>The service equipment is not overloaded.</a:t>
            </a:r>
          </a:p>
          <a:p>
            <a:pPr marL="350838" lvl="1" indent="-342900">
              <a:buFont typeface="Arial" panose="020B0604020202020204" pitchFamily="34" charset="0"/>
              <a:buChar char="•"/>
            </a:pPr>
            <a:r>
              <a:rPr lang="en-GB" dirty="0"/>
              <a:t>Exported power does not push the volts above statutory for other customers.</a:t>
            </a:r>
          </a:p>
          <a:p>
            <a:pPr marL="350838" lvl="1" indent="-342900">
              <a:buFont typeface="Arial" panose="020B0604020202020204" pitchFamily="34" charset="0"/>
              <a:buChar char="•"/>
            </a:pPr>
            <a:r>
              <a:rPr lang="en-GB" dirty="0"/>
              <a:t>The non-linear nature of new domestic loads/generation does not cause harmonic, or flicker, problems for other customers.</a:t>
            </a:r>
          </a:p>
          <a:p>
            <a:pPr marL="342900" indent="-342900">
              <a:buFont typeface="Arial" panose="020B0604020202020204" pitchFamily="34" charset="0"/>
              <a:buChar char="•"/>
            </a:pPr>
            <a:r>
              <a:rPr lang="en-GB" dirty="0"/>
              <a:t>The design challenges:</a:t>
            </a:r>
          </a:p>
          <a:p>
            <a:pPr marL="350838" lvl="1" indent="-342900">
              <a:buFont typeface="Arial" panose="020B0604020202020204" pitchFamily="34" charset="0"/>
              <a:buChar char="•"/>
            </a:pPr>
            <a:r>
              <a:rPr lang="en-GB" dirty="0"/>
              <a:t>Local network parameters (particularly loop impedance and normal voltage range) have a significant impact.</a:t>
            </a:r>
          </a:p>
          <a:p>
            <a:pPr marL="350838" lvl="1" indent="-342900">
              <a:buFont typeface="Arial" panose="020B0604020202020204" pitchFamily="34" charset="0"/>
              <a:buChar char="•"/>
            </a:pPr>
            <a:r>
              <a:rPr lang="en-GB" dirty="0"/>
              <a:t>Customer behaviour in the locality and the profiles of their imports/exports are material considerations, but the data, forecasts and analysis are challenging.</a:t>
            </a:r>
          </a:p>
          <a:p>
            <a:pPr marL="350838" lvl="1" indent="-342900">
              <a:buFont typeface="Arial" panose="020B0604020202020204" pitchFamily="34" charset="0"/>
              <a:buChar char="•"/>
            </a:pPr>
            <a:r>
              <a:rPr lang="en-GB" dirty="0"/>
              <a:t>Vast range of customers’ equipment, all with different characteristics</a:t>
            </a:r>
          </a:p>
          <a:p>
            <a:pPr marL="350838" lvl="1"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4E19AD7-4191-496E-B643-4BCC8BE1D2F0}"/>
              </a:ext>
            </a:extLst>
          </p:cNvPr>
          <p:cNvSpPr>
            <a:spLocks noGrp="1"/>
          </p:cNvSpPr>
          <p:nvPr>
            <p:ph type="sldNum" sz="quarter" idx="12"/>
          </p:nvPr>
        </p:nvSpPr>
        <p:spPr/>
        <p:txBody>
          <a:bodyPr/>
          <a:lstStyle/>
          <a:p>
            <a:fld id="{98FF217E-B86F-EA42-9607-BE163228A213}" type="slidenum">
              <a:rPr lang="en-GB" smtClean="0"/>
              <a:pPr/>
              <a:t>30</a:t>
            </a:fld>
            <a:endParaRPr lang="en-GB"/>
          </a:p>
        </p:txBody>
      </p:sp>
    </p:spTree>
    <p:extLst>
      <p:ext uri="{BB962C8B-B14F-4D97-AF65-F5344CB8AC3E}">
        <p14:creationId xmlns:p14="http://schemas.microsoft.com/office/powerpoint/2010/main" val="227256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D8AC-5C97-4A3D-99B9-4998375A8839}"/>
              </a:ext>
            </a:extLst>
          </p:cNvPr>
          <p:cNvSpPr>
            <a:spLocks noGrp="1"/>
          </p:cNvSpPr>
          <p:nvPr>
            <p:ph type="title"/>
          </p:nvPr>
        </p:nvSpPr>
        <p:spPr/>
        <p:txBody>
          <a:bodyPr/>
          <a:lstStyle/>
          <a:p>
            <a:r>
              <a:rPr lang="en-GB" dirty="0"/>
              <a:t>DNOs’ proposals</a:t>
            </a:r>
          </a:p>
        </p:txBody>
      </p:sp>
      <p:sp>
        <p:nvSpPr>
          <p:cNvPr id="3" name="Content Placeholder 2">
            <a:extLst>
              <a:ext uri="{FF2B5EF4-FFF2-40B4-BE49-F238E27FC236}">
                <a16:creationId xmlns:a16="http://schemas.microsoft.com/office/drawing/2014/main" id="{03A29A7C-25B0-43BC-85D2-3E1F18BD008C}"/>
              </a:ext>
            </a:extLst>
          </p:cNvPr>
          <p:cNvSpPr>
            <a:spLocks noGrp="1"/>
          </p:cNvSpPr>
          <p:nvPr>
            <p:ph idx="1"/>
          </p:nvPr>
        </p:nvSpPr>
        <p:spPr>
          <a:xfrm>
            <a:off x="747111" y="1545155"/>
            <a:ext cx="11083554" cy="3960000"/>
          </a:xfrm>
        </p:spPr>
        <p:txBody>
          <a:bodyPr/>
          <a:lstStyle/>
          <a:p>
            <a:r>
              <a:rPr lang="en-GB" sz="1600" dirty="0"/>
              <a:t>DNOs propose a three strand approach:</a:t>
            </a:r>
          </a:p>
          <a:p>
            <a:pPr marL="465138" lvl="1" indent="-457200">
              <a:buFont typeface="+mj-lt"/>
              <a:buAutoNum type="arabicPeriod"/>
            </a:pPr>
            <a:r>
              <a:rPr lang="en-GB" sz="1600" dirty="0"/>
              <a:t>Approach 1 – allow individual devices with design capacities &gt;16A to be included, overall aggregate of  devices limited to 16A, provided their output is limited in software (or other appropriate method) to 16A.  This is fit and then inform.</a:t>
            </a:r>
          </a:p>
          <a:p>
            <a:pPr marL="465138" lvl="1" indent="-457200">
              <a:buFont typeface="+mj-lt"/>
              <a:buAutoNum type="arabicPeriod"/>
            </a:pPr>
            <a:r>
              <a:rPr lang="en-GB" sz="1600" dirty="0"/>
              <a:t>Approach 2 - Retain the existing fast track process as is.</a:t>
            </a:r>
          </a:p>
          <a:p>
            <a:pPr marL="465138" lvl="1" indent="-457200">
              <a:buFont typeface="+mj-lt"/>
              <a:buAutoNum type="arabicPeriod"/>
            </a:pPr>
            <a:r>
              <a:rPr lang="en-GB" sz="1600" dirty="0"/>
              <a:t>A new risk-based approach where generation devices of up to 32A individually would be allowed, provided:</a:t>
            </a:r>
          </a:p>
          <a:p>
            <a:pPr marL="723900" lvl="2" indent="-457200">
              <a:buFont typeface="+mj-lt"/>
              <a:buAutoNum type="alphaLcParenR"/>
            </a:pPr>
            <a:r>
              <a:rPr lang="en-GB" sz="1600" dirty="0"/>
              <a:t>The aggregate capacity of generation overall is &lt;60A</a:t>
            </a:r>
          </a:p>
          <a:p>
            <a:pPr marL="723900" lvl="2" indent="-457200">
              <a:buFont typeface="+mj-lt"/>
              <a:buAutoNum type="alphaLcParenR"/>
            </a:pPr>
            <a:r>
              <a:rPr lang="en-GB" sz="1600" dirty="0"/>
              <a:t>A G100 system is installed and set to 32A (if the aggregate capacity of generation is &gt;32A)</a:t>
            </a:r>
          </a:p>
          <a:p>
            <a:pPr marL="723900" lvl="2" indent="-457200">
              <a:buFont typeface="+mj-lt"/>
              <a:buAutoNum type="alphaLcParenR"/>
            </a:pPr>
            <a:r>
              <a:rPr lang="en-GB" sz="1600" dirty="0"/>
              <a:t>The DNO has a 10 day period to check that the installed devices meet the criteria and that the loop impedance is &lt; [0.18]</a:t>
            </a:r>
            <a:r>
              <a:rPr lang="el-GR" sz="1600" dirty="0"/>
              <a:t>Ω</a:t>
            </a:r>
            <a:endParaRPr lang="en-GB" sz="1600" dirty="0"/>
          </a:p>
          <a:p>
            <a:r>
              <a:rPr lang="en-GB" sz="1600" dirty="0"/>
              <a:t>In all three approaches, all the generation devices (including storage) must be fully type tested.</a:t>
            </a:r>
          </a:p>
          <a:p>
            <a:r>
              <a:rPr lang="en-GB" sz="1600" dirty="0"/>
              <a:t>Approach 1 has already been used for some vehicle to grid applications.</a:t>
            </a:r>
          </a:p>
          <a:p>
            <a:r>
              <a:rPr lang="en-GB" sz="1600" dirty="0"/>
              <a:t>Approach 3 should provide the opportunity for many more simple connexions, subject to a 10 day check.</a:t>
            </a:r>
          </a:p>
          <a:p>
            <a:r>
              <a:rPr lang="en-GB" sz="1600" dirty="0"/>
              <a:t>If the loop impedance is too high, then a normal G99 application will be required.</a:t>
            </a:r>
          </a:p>
        </p:txBody>
      </p:sp>
      <p:sp>
        <p:nvSpPr>
          <p:cNvPr id="4" name="Slide Number Placeholder 3">
            <a:extLst>
              <a:ext uri="{FF2B5EF4-FFF2-40B4-BE49-F238E27FC236}">
                <a16:creationId xmlns:a16="http://schemas.microsoft.com/office/drawing/2014/main" id="{B8140EF0-8FF4-49F8-8433-1A0FD8032525}"/>
              </a:ext>
            </a:extLst>
          </p:cNvPr>
          <p:cNvSpPr>
            <a:spLocks noGrp="1"/>
          </p:cNvSpPr>
          <p:nvPr>
            <p:ph type="sldNum" sz="quarter" idx="12"/>
          </p:nvPr>
        </p:nvSpPr>
        <p:spPr/>
        <p:txBody>
          <a:bodyPr/>
          <a:lstStyle/>
          <a:p>
            <a:fld id="{98FF217E-B86F-EA42-9607-BE163228A213}" type="slidenum">
              <a:rPr lang="en-GB" smtClean="0"/>
              <a:pPr/>
              <a:t>31</a:t>
            </a:fld>
            <a:endParaRPr lang="en-GB"/>
          </a:p>
        </p:txBody>
      </p:sp>
    </p:spTree>
    <p:extLst>
      <p:ext uri="{BB962C8B-B14F-4D97-AF65-F5344CB8AC3E}">
        <p14:creationId xmlns:p14="http://schemas.microsoft.com/office/powerpoint/2010/main" val="360620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981B-362E-4273-B8A4-35DD2FE030FF}"/>
              </a:ext>
            </a:extLst>
          </p:cNvPr>
          <p:cNvSpPr>
            <a:spLocks noGrp="1"/>
          </p:cNvSpPr>
          <p:nvPr>
            <p:ph type="title"/>
          </p:nvPr>
        </p:nvSpPr>
        <p:spPr/>
        <p:txBody>
          <a:bodyPr/>
          <a:lstStyle/>
          <a:p>
            <a:r>
              <a:rPr lang="en-GB" dirty="0"/>
              <a:t>Summary of proposals</a:t>
            </a:r>
          </a:p>
        </p:txBody>
      </p:sp>
      <p:sp>
        <p:nvSpPr>
          <p:cNvPr id="3" name="Content Placeholder 2">
            <a:extLst>
              <a:ext uri="{FF2B5EF4-FFF2-40B4-BE49-F238E27FC236}">
                <a16:creationId xmlns:a16="http://schemas.microsoft.com/office/drawing/2014/main" id="{5A346143-7E23-4593-A47F-6921C651FB26}"/>
              </a:ext>
            </a:extLst>
          </p:cNvPr>
          <p:cNvSpPr>
            <a:spLocks noGrp="1"/>
          </p:cNvSpPr>
          <p:nvPr>
            <p:ph idx="1"/>
          </p:nvPr>
        </p:nvSpPr>
        <p:spPr>
          <a:xfrm>
            <a:off x="720000" y="1574223"/>
            <a:ext cx="11083554" cy="3960000"/>
          </a:xfrm>
        </p:spPr>
        <p:txBody>
          <a:bodyPr/>
          <a:lstStyle/>
          <a:p>
            <a:pPr marL="1433513" indent="-1433513"/>
            <a:r>
              <a:rPr lang="en-GB" sz="1800" dirty="0"/>
              <a:t>Approach 1	Registered Capacity (software) constrained to 16A; max aggregate capacity also 16A</a:t>
            </a:r>
          </a:p>
          <a:p>
            <a:pPr marL="1433513" indent="-1433513"/>
            <a:r>
              <a:rPr lang="en-GB" sz="1800" dirty="0"/>
              <a:t>Approach 2	Maximum capacity 32A; G100 set to 16A – subject to 10 day DNO acceptance (existing fast track)</a:t>
            </a:r>
          </a:p>
          <a:p>
            <a:pPr marL="1433513" indent="-1433513"/>
            <a:r>
              <a:rPr lang="en-GB" sz="1800" dirty="0"/>
              <a:t>Approach 3 	Maximum installed capacity 60A; G100 set to 32A – but subject to DNO 10 day acceptance and confirmation of loop impedance</a:t>
            </a:r>
          </a:p>
          <a:p>
            <a:endParaRPr lang="en-GB" sz="1800" dirty="0"/>
          </a:p>
          <a:p>
            <a:r>
              <a:rPr lang="en-GB" sz="1800" dirty="0"/>
              <a:t>If 0.18Ω is chosen as the final limiting value, this is equivalent to, for example:</a:t>
            </a:r>
          </a:p>
          <a:p>
            <a:pPr marL="342900" indent="-342900">
              <a:buFont typeface="Arial" panose="020B0604020202020204" pitchFamily="34" charset="0"/>
              <a:buChar char="•"/>
            </a:pPr>
            <a:r>
              <a:rPr lang="en-GB" sz="1800" dirty="0"/>
              <a:t>200kVA TX, 300m of 185mm</a:t>
            </a:r>
            <a:r>
              <a:rPr lang="en-GB" sz="1800" baseline="30000" dirty="0"/>
              <a:t>2</a:t>
            </a:r>
            <a:r>
              <a:rPr lang="en-GB" sz="1800" dirty="0"/>
              <a:t> waveform cable and a 30m service cable.</a:t>
            </a:r>
          </a:p>
          <a:p>
            <a:pPr marL="342900" indent="-342900">
              <a:buFont typeface="Arial" panose="020B0604020202020204" pitchFamily="34" charset="0"/>
              <a:buChar char="•"/>
            </a:pPr>
            <a:r>
              <a:rPr lang="en-GB" sz="1800" dirty="0"/>
              <a:t>500kVA TX, 350m of 185mm</a:t>
            </a:r>
            <a:r>
              <a:rPr lang="en-GB" sz="1800" baseline="30000" dirty="0"/>
              <a:t>2</a:t>
            </a:r>
            <a:r>
              <a:rPr lang="en-GB" sz="1800" dirty="0"/>
              <a:t> waveform cable and a 32m service cable.</a:t>
            </a:r>
          </a:p>
          <a:p>
            <a:pPr marL="342900" indent="-342900">
              <a:buFont typeface="Arial" panose="020B0604020202020204" pitchFamily="34" charset="0"/>
              <a:buChar char="•"/>
            </a:pPr>
            <a:r>
              <a:rPr lang="en-GB" sz="1800" dirty="0"/>
              <a:t>500kVA TX, 440m of 240mm</a:t>
            </a:r>
            <a:r>
              <a:rPr lang="en-GB" sz="1800" baseline="30000" dirty="0"/>
              <a:t>2</a:t>
            </a:r>
            <a:r>
              <a:rPr lang="en-GB" sz="1800" dirty="0"/>
              <a:t> waveform cable and a 40m service cable.</a:t>
            </a:r>
          </a:p>
          <a:p>
            <a:endParaRPr lang="en-GB" sz="1800" dirty="0"/>
          </a:p>
          <a:p>
            <a:r>
              <a:rPr lang="en-GB" sz="1800" dirty="0"/>
              <a:t>Please let us have any comments on these proposals by 21 June.</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C84A7FF8-5531-4DE6-8C11-3EE9623BF748}"/>
              </a:ext>
            </a:extLst>
          </p:cNvPr>
          <p:cNvSpPr>
            <a:spLocks noGrp="1"/>
          </p:cNvSpPr>
          <p:nvPr>
            <p:ph type="sldNum" sz="quarter" idx="12"/>
          </p:nvPr>
        </p:nvSpPr>
        <p:spPr/>
        <p:txBody>
          <a:bodyPr/>
          <a:lstStyle/>
          <a:p>
            <a:fld id="{98FF217E-B86F-EA42-9607-BE163228A213}" type="slidenum">
              <a:rPr lang="en-GB" smtClean="0"/>
              <a:pPr/>
              <a:t>32</a:t>
            </a:fld>
            <a:endParaRPr lang="en-GB"/>
          </a:p>
        </p:txBody>
      </p:sp>
    </p:spTree>
    <p:extLst>
      <p:ext uri="{BB962C8B-B14F-4D97-AF65-F5344CB8AC3E}">
        <p14:creationId xmlns:p14="http://schemas.microsoft.com/office/powerpoint/2010/main" val="278896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A5E-7A3D-4DB1-B11E-751214C1A6D1}"/>
              </a:ext>
            </a:extLst>
          </p:cNvPr>
          <p:cNvSpPr>
            <a:spLocks noGrp="1"/>
          </p:cNvSpPr>
          <p:nvPr>
            <p:ph type="ctrTitle"/>
          </p:nvPr>
        </p:nvSpPr>
        <p:spPr/>
        <p:txBody>
          <a:bodyPr/>
          <a:lstStyle/>
          <a:p>
            <a:r>
              <a:rPr lang="en-GB" dirty="0"/>
              <a:t>Distributed </a:t>
            </a:r>
            <a:r>
              <a:rPr lang="en-GB" dirty="0" err="1"/>
              <a:t>ReStart</a:t>
            </a:r>
            <a:r>
              <a:rPr lang="en-GB" dirty="0"/>
              <a:t> Project</a:t>
            </a:r>
          </a:p>
        </p:txBody>
      </p:sp>
      <p:sp>
        <p:nvSpPr>
          <p:cNvPr id="3" name="Slide Number Placeholder 2">
            <a:extLst>
              <a:ext uri="{FF2B5EF4-FFF2-40B4-BE49-F238E27FC236}">
                <a16:creationId xmlns:a16="http://schemas.microsoft.com/office/drawing/2014/main" id="{746ED24F-6696-47BA-9CEB-36C1ECB07004}"/>
              </a:ext>
            </a:extLst>
          </p:cNvPr>
          <p:cNvSpPr>
            <a:spLocks noGrp="1"/>
          </p:cNvSpPr>
          <p:nvPr>
            <p:ph type="sldNum" sz="quarter" idx="12"/>
          </p:nvPr>
        </p:nvSpPr>
        <p:spPr/>
        <p:txBody>
          <a:bodyPr/>
          <a:lstStyle/>
          <a:p>
            <a:fld id="{98FF217E-B86F-EA42-9607-BE163228A213}" type="slidenum">
              <a:rPr lang="en-GB" smtClean="0"/>
              <a:t>33</a:t>
            </a:fld>
            <a:endParaRPr lang="en-GB"/>
          </a:p>
        </p:txBody>
      </p:sp>
    </p:spTree>
    <p:extLst>
      <p:ext uri="{BB962C8B-B14F-4D97-AF65-F5344CB8AC3E}">
        <p14:creationId xmlns:p14="http://schemas.microsoft.com/office/powerpoint/2010/main" val="316139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1B4E-AAE2-439E-8805-F282C89BE339}"/>
              </a:ext>
            </a:extLst>
          </p:cNvPr>
          <p:cNvSpPr>
            <a:spLocks noGrp="1"/>
          </p:cNvSpPr>
          <p:nvPr>
            <p:ph type="title"/>
          </p:nvPr>
        </p:nvSpPr>
        <p:spPr/>
        <p:txBody>
          <a:bodyPr/>
          <a:lstStyle/>
          <a:p>
            <a:r>
              <a:rPr lang="en-GB" dirty="0"/>
              <a:t>Distributed Restart Project -1</a:t>
            </a:r>
          </a:p>
        </p:txBody>
      </p:sp>
      <p:sp>
        <p:nvSpPr>
          <p:cNvPr id="3" name="Content Placeholder 2">
            <a:extLst>
              <a:ext uri="{FF2B5EF4-FFF2-40B4-BE49-F238E27FC236}">
                <a16:creationId xmlns:a16="http://schemas.microsoft.com/office/drawing/2014/main" id="{F9D88101-3D7B-46FB-8442-6A27DB8967E0}"/>
              </a:ext>
            </a:extLst>
          </p:cNvPr>
          <p:cNvSpPr>
            <a:spLocks noGrp="1"/>
          </p:cNvSpPr>
          <p:nvPr>
            <p:ph idx="1"/>
          </p:nvPr>
        </p:nvSpPr>
        <p:spPr/>
        <p:txBody>
          <a:bodyPr/>
          <a:lstStyle/>
          <a:p>
            <a:r>
              <a:rPr lang="en-GB" dirty="0"/>
              <a:t>Introduces the concept of an Anchor Generator, which is an embedded PGM cable of self starting and re-energising the DNO’s system, supplying DNO’s customers, and ideally being able to re-energize an element of the transmission system.</a:t>
            </a:r>
          </a:p>
          <a:p>
            <a:r>
              <a:rPr lang="en-GB" dirty="0"/>
              <a:t>The Project’s working assumption is that such PGMs might be as small as 2MW, but in all cases would be required to accede to the CUSC.</a:t>
            </a:r>
          </a:p>
          <a:p>
            <a:r>
              <a:rPr lang="en-GB" dirty="0"/>
              <a:t>The draft requirements are being incorporated into Grid Code OC9 (black start) and OC5 (testing).</a:t>
            </a:r>
          </a:p>
          <a:p>
            <a:r>
              <a:rPr lang="en-GB" dirty="0"/>
              <a:t>If all formal participants of a distributed restart zone (DRZ) are CUSC parties, there is arguably no overwhelming need to place requirements in the D Code.  However, in both the interests of not limiting the approach to CUSC parties, and transparency and clarity, it seems highly desirable to create harmonized requirements in DOC9 and DOC5.</a:t>
            </a:r>
          </a:p>
          <a:p>
            <a:endParaRPr lang="en-GB" dirty="0"/>
          </a:p>
          <a:p>
            <a:endParaRPr lang="en-GB" dirty="0"/>
          </a:p>
        </p:txBody>
      </p:sp>
      <p:sp>
        <p:nvSpPr>
          <p:cNvPr id="4" name="Slide Number Placeholder 3">
            <a:extLst>
              <a:ext uri="{FF2B5EF4-FFF2-40B4-BE49-F238E27FC236}">
                <a16:creationId xmlns:a16="http://schemas.microsoft.com/office/drawing/2014/main" id="{57C13F9B-A224-431B-90D4-747F6805CA75}"/>
              </a:ext>
            </a:extLst>
          </p:cNvPr>
          <p:cNvSpPr>
            <a:spLocks noGrp="1"/>
          </p:cNvSpPr>
          <p:nvPr>
            <p:ph type="sldNum" sz="quarter" idx="12"/>
          </p:nvPr>
        </p:nvSpPr>
        <p:spPr/>
        <p:txBody>
          <a:bodyPr/>
          <a:lstStyle/>
          <a:p>
            <a:fld id="{98FF217E-B86F-EA42-9607-BE163228A213}" type="slidenum">
              <a:rPr lang="en-GB" smtClean="0"/>
              <a:pPr/>
              <a:t>34</a:t>
            </a:fld>
            <a:endParaRPr lang="en-GB"/>
          </a:p>
        </p:txBody>
      </p:sp>
    </p:spTree>
    <p:extLst>
      <p:ext uri="{BB962C8B-B14F-4D97-AF65-F5344CB8AC3E}">
        <p14:creationId xmlns:p14="http://schemas.microsoft.com/office/powerpoint/2010/main" val="2110050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1B4E-AAE2-439E-8805-F282C89BE339}"/>
              </a:ext>
            </a:extLst>
          </p:cNvPr>
          <p:cNvSpPr>
            <a:spLocks noGrp="1"/>
          </p:cNvSpPr>
          <p:nvPr>
            <p:ph type="title"/>
          </p:nvPr>
        </p:nvSpPr>
        <p:spPr/>
        <p:txBody>
          <a:bodyPr/>
          <a:lstStyle/>
          <a:p>
            <a:r>
              <a:rPr lang="en-GB" dirty="0"/>
              <a:t>Distributed Restart Project - 2</a:t>
            </a:r>
          </a:p>
        </p:txBody>
      </p:sp>
      <p:sp>
        <p:nvSpPr>
          <p:cNvPr id="3" name="Content Placeholder 2">
            <a:extLst>
              <a:ext uri="{FF2B5EF4-FFF2-40B4-BE49-F238E27FC236}">
                <a16:creationId xmlns:a16="http://schemas.microsoft.com/office/drawing/2014/main" id="{F9D88101-3D7B-46FB-8442-6A27DB8967E0}"/>
              </a:ext>
            </a:extLst>
          </p:cNvPr>
          <p:cNvSpPr>
            <a:spLocks noGrp="1"/>
          </p:cNvSpPr>
          <p:nvPr>
            <p:ph idx="1"/>
          </p:nvPr>
        </p:nvSpPr>
        <p:spPr/>
        <p:txBody>
          <a:bodyPr/>
          <a:lstStyle/>
          <a:p>
            <a:r>
              <a:rPr lang="en-GB" dirty="0"/>
              <a:t>The Project currently intends to use GC0148 (E&amp;R Implementation – a joint GCRP/DCRP WG) to introduce the Grid and Distribution Code modifications – although this might not happen if the DRZ drafting is too much scope creep for GC0148.</a:t>
            </a:r>
          </a:p>
          <a:p>
            <a:r>
              <a:rPr lang="en-GB" dirty="0"/>
              <a:t>NGESO also have to respond to their new Electricity System Restart licence condition, which might lead to a change of status and ambition for the project.</a:t>
            </a:r>
          </a:p>
          <a:p>
            <a:r>
              <a:rPr lang="en-GB" dirty="0"/>
              <a:t>NGESO has mentioned the touch point too with GC0117 in terms of where an embedded PGM will become Large in future.</a:t>
            </a:r>
          </a:p>
          <a:p>
            <a:r>
              <a:rPr lang="en-GB" dirty="0"/>
              <a:t>G99 largely avoids direct conflict with DRZ requirements, but would benefit from a few tweaks (particularly to the definition of its scope) to remove any possible confusion.</a:t>
            </a:r>
          </a:p>
          <a:p>
            <a:r>
              <a:rPr lang="en-GB" dirty="0"/>
              <a:t>The project is aiming to capture its first thoughts on drafting of the Grid Code, D Code and G99 in June/July 2021.</a:t>
            </a:r>
          </a:p>
        </p:txBody>
      </p:sp>
      <p:sp>
        <p:nvSpPr>
          <p:cNvPr id="4" name="Slide Number Placeholder 3">
            <a:extLst>
              <a:ext uri="{FF2B5EF4-FFF2-40B4-BE49-F238E27FC236}">
                <a16:creationId xmlns:a16="http://schemas.microsoft.com/office/drawing/2014/main" id="{57C13F9B-A224-431B-90D4-747F6805CA75}"/>
              </a:ext>
            </a:extLst>
          </p:cNvPr>
          <p:cNvSpPr>
            <a:spLocks noGrp="1"/>
          </p:cNvSpPr>
          <p:nvPr>
            <p:ph type="sldNum" sz="quarter" idx="12"/>
          </p:nvPr>
        </p:nvSpPr>
        <p:spPr/>
        <p:txBody>
          <a:bodyPr/>
          <a:lstStyle/>
          <a:p>
            <a:fld id="{98FF217E-B86F-EA42-9607-BE163228A213}" type="slidenum">
              <a:rPr lang="en-GB" smtClean="0"/>
              <a:pPr/>
              <a:t>35</a:t>
            </a:fld>
            <a:endParaRPr lang="en-GB"/>
          </a:p>
        </p:txBody>
      </p:sp>
    </p:spTree>
    <p:extLst>
      <p:ext uri="{BB962C8B-B14F-4D97-AF65-F5344CB8AC3E}">
        <p14:creationId xmlns:p14="http://schemas.microsoft.com/office/powerpoint/2010/main" val="291296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6346-40F1-474B-81B4-11C51F928FB0}"/>
              </a:ext>
            </a:extLst>
          </p:cNvPr>
          <p:cNvSpPr>
            <a:spLocks noGrp="1"/>
          </p:cNvSpPr>
          <p:nvPr>
            <p:ph type="ctrTitle"/>
          </p:nvPr>
        </p:nvSpPr>
        <p:spPr/>
        <p:txBody>
          <a:bodyPr/>
          <a:lstStyle/>
          <a:p>
            <a:r>
              <a:rPr lang="en-GB" dirty="0"/>
              <a:t>EU Developments</a:t>
            </a:r>
          </a:p>
        </p:txBody>
      </p:sp>
      <p:sp>
        <p:nvSpPr>
          <p:cNvPr id="3" name="Slide Number Placeholder 2">
            <a:extLst>
              <a:ext uri="{FF2B5EF4-FFF2-40B4-BE49-F238E27FC236}">
                <a16:creationId xmlns:a16="http://schemas.microsoft.com/office/drawing/2014/main" id="{0E02435B-D645-4228-86C6-CD1B1B07B410}"/>
              </a:ext>
            </a:extLst>
          </p:cNvPr>
          <p:cNvSpPr>
            <a:spLocks noGrp="1"/>
          </p:cNvSpPr>
          <p:nvPr>
            <p:ph type="sldNum" sz="quarter" idx="12"/>
          </p:nvPr>
        </p:nvSpPr>
        <p:spPr/>
        <p:txBody>
          <a:bodyPr/>
          <a:lstStyle/>
          <a:p>
            <a:fld id="{98FF217E-B86F-EA42-9607-BE163228A213}" type="slidenum">
              <a:rPr lang="en-GB" smtClean="0"/>
              <a:t>36</a:t>
            </a:fld>
            <a:endParaRPr lang="en-GB"/>
          </a:p>
        </p:txBody>
      </p:sp>
    </p:spTree>
    <p:extLst>
      <p:ext uri="{BB962C8B-B14F-4D97-AF65-F5344CB8AC3E}">
        <p14:creationId xmlns:p14="http://schemas.microsoft.com/office/powerpoint/2010/main" val="2001495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DE9A-0919-4196-A243-CBC5F7889904}"/>
              </a:ext>
            </a:extLst>
          </p:cNvPr>
          <p:cNvSpPr>
            <a:spLocks noGrp="1"/>
          </p:cNvSpPr>
          <p:nvPr>
            <p:ph type="title"/>
          </p:nvPr>
        </p:nvSpPr>
        <p:spPr/>
        <p:txBody>
          <a:bodyPr/>
          <a:lstStyle/>
          <a:p>
            <a:r>
              <a:rPr lang="en-GB" dirty="0"/>
              <a:t>3 key developments</a:t>
            </a:r>
          </a:p>
        </p:txBody>
      </p:sp>
      <p:sp>
        <p:nvSpPr>
          <p:cNvPr id="3" name="Content Placeholder 2">
            <a:extLst>
              <a:ext uri="{FF2B5EF4-FFF2-40B4-BE49-F238E27FC236}">
                <a16:creationId xmlns:a16="http://schemas.microsoft.com/office/drawing/2014/main" id="{6C4200AC-C964-4ACD-A325-55B6B4442220}"/>
              </a:ext>
            </a:extLst>
          </p:cNvPr>
          <p:cNvSpPr>
            <a:spLocks noGrp="1"/>
          </p:cNvSpPr>
          <p:nvPr>
            <p:ph idx="1"/>
          </p:nvPr>
        </p:nvSpPr>
        <p:spPr>
          <a:xfrm>
            <a:off x="632915" y="1449000"/>
            <a:ext cx="11083554" cy="3960000"/>
          </a:xfrm>
        </p:spPr>
        <p:txBody>
          <a:bodyPr/>
          <a:lstStyle/>
          <a:p>
            <a:r>
              <a:rPr lang="en-GB" sz="1600" dirty="0"/>
              <a:t>The Expert Groups are expected to report to the European Stakeholder Committee on 10 June.</a:t>
            </a:r>
          </a:p>
          <a:p>
            <a:r>
              <a:rPr lang="en-GB" sz="1600" dirty="0"/>
              <a:t>Potentially these will feed into updates to the network codes – so not likely to be primary legislation in the UK</a:t>
            </a:r>
          </a:p>
          <a:p>
            <a:pPr marL="350838" lvl="1" indent="-342900">
              <a:lnSpc>
                <a:spcPct val="100000"/>
              </a:lnSpc>
              <a:buFont typeface="Arial" panose="020B0604020202020204" pitchFamily="34" charset="0"/>
              <a:buChar char="•"/>
            </a:pPr>
            <a:r>
              <a:rPr lang="en-GB" sz="1200" dirty="0"/>
              <a:t>Baseline for Type A generators</a:t>
            </a:r>
          </a:p>
          <a:p>
            <a:pPr marL="609600" lvl="2" indent="-342900">
              <a:lnSpc>
                <a:spcPct val="100000"/>
              </a:lnSpc>
            </a:pPr>
            <a:r>
              <a:rPr lang="en-GB" sz="1200" dirty="0"/>
              <a:t>TSOs want fault ride through for all type A</a:t>
            </a:r>
          </a:p>
          <a:p>
            <a:pPr marL="609600" lvl="2" indent="-342900">
              <a:lnSpc>
                <a:spcPct val="100000"/>
              </a:lnSpc>
            </a:pPr>
            <a:r>
              <a:rPr lang="en-GB" sz="1200" dirty="0"/>
              <a:t>DNOs (and manufacturers) want greater clarity and harmonization on certification</a:t>
            </a:r>
          </a:p>
          <a:p>
            <a:pPr marL="609600" lvl="2" indent="-342900">
              <a:lnSpc>
                <a:spcPct val="100000"/>
              </a:lnSpc>
            </a:pPr>
            <a:r>
              <a:rPr lang="en-GB" sz="1200" dirty="0"/>
              <a:t>DNOs and TSOs want Type B controllability rather than just an off-switch</a:t>
            </a:r>
          </a:p>
          <a:p>
            <a:pPr marL="609600" lvl="2" indent="-342900">
              <a:lnSpc>
                <a:spcPct val="100000"/>
              </a:lnSpc>
            </a:pPr>
            <a:r>
              <a:rPr lang="en-GB" sz="1200" dirty="0"/>
              <a:t>All the above might be excepted for μCHP and CHP (and other specific technologies) ≤ 50kW</a:t>
            </a:r>
          </a:p>
          <a:p>
            <a:pPr marL="609600" lvl="2" indent="-342900">
              <a:lnSpc>
                <a:spcPct val="100000"/>
              </a:lnSpc>
            </a:pPr>
            <a:r>
              <a:rPr lang="en-GB" sz="1200" dirty="0"/>
              <a:t>Not proving easy to turn all this into a report.</a:t>
            </a:r>
          </a:p>
          <a:p>
            <a:pPr marL="350838" lvl="1" indent="-342900">
              <a:lnSpc>
                <a:spcPct val="100000"/>
              </a:lnSpc>
              <a:buFont typeface="Arial" panose="020B0604020202020204" pitchFamily="34" charset="0"/>
              <a:buChar char="•"/>
            </a:pPr>
            <a:endParaRPr lang="en-GB" sz="1200" dirty="0"/>
          </a:p>
          <a:p>
            <a:pPr marL="350838" lvl="1" indent="-342900">
              <a:lnSpc>
                <a:spcPct val="100000"/>
              </a:lnSpc>
              <a:buFont typeface="Arial" panose="020B0604020202020204" pitchFamily="34" charset="0"/>
              <a:buChar char="•"/>
            </a:pPr>
            <a:r>
              <a:rPr lang="en-GB" sz="1200" dirty="0"/>
              <a:t>Criteria for Significant Modernization</a:t>
            </a:r>
          </a:p>
          <a:p>
            <a:pPr marL="609600" lvl="2" indent="-342900">
              <a:lnSpc>
                <a:spcPct val="100000"/>
              </a:lnSpc>
            </a:pPr>
            <a:r>
              <a:rPr lang="en-GB" sz="1200" dirty="0"/>
              <a:t>Will recommend that thresholds for key electrical characteristics (eg 50% increase in registered capacity) trigger full compliance.</a:t>
            </a:r>
          </a:p>
          <a:p>
            <a:pPr marL="609600" lvl="2" indent="-342900">
              <a:lnSpc>
                <a:spcPct val="100000"/>
              </a:lnSpc>
            </a:pPr>
            <a:r>
              <a:rPr lang="en-GB" sz="1200" dirty="0"/>
              <a:t>Might provide useful clarity; might be ineffectual (depending where the thresholds are set).</a:t>
            </a:r>
          </a:p>
          <a:p>
            <a:pPr marL="350838" lvl="1" indent="-342900">
              <a:lnSpc>
                <a:spcPct val="100000"/>
              </a:lnSpc>
              <a:buFont typeface="Arial" panose="020B0604020202020204" pitchFamily="34" charset="0"/>
              <a:buChar char="•"/>
            </a:pPr>
            <a:endParaRPr lang="en-GB" sz="1200" dirty="0"/>
          </a:p>
          <a:p>
            <a:pPr marL="350838" lvl="1" indent="-342900">
              <a:lnSpc>
                <a:spcPct val="100000"/>
              </a:lnSpc>
              <a:buFont typeface="Arial" panose="020B0604020202020204" pitchFamily="34" charset="0"/>
              <a:buChar char="•"/>
            </a:pPr>
            <a:r>
              <a:rPr lang="en-GB" sz="1200" dirty="0"/>
              <a:t>Interaction Studies and Simulation Models</a:t>
            </a:r>
          </a:p>
          <a:p>
            <a:pPr marL="609600" lvl="2" indent="-342900">
              <a:lnSpc>
                <a:spcPct val="100000"/>
              </a:lnSpc>
            </a:pPr>
            <a:r>
              <a:rPr lang="en-GB" sz="1200" dirty="0"/>
              <a:t>Additional modelling options for TSOs to impose on Type C and D generators, and for </a:t>
            </a:r>
            <a:r>
              <a:rPr lang="en-GB" sz="1200" u="sng" dirty="0"/>
              <a:t>new</a:t>
            </a:r>
            <a:r>
              <a:rPr lang="en-GB" sz="1200" dirty="0"/>
              <a:t> distribution systems (no such thing) and facilities (GSPs)</a:t>
            </a:r>
          </a:p>
          <a:p>
            <a:pPr marL="609600" lvl="2" indent="-342900">
              <a:lnSpc>
                <a:spcPct val="100000"/>
              </a:lnSpc>
            </a:pPr>
            <a:r>
              <a:rPr lang="en-GB" sz="1200" dirty="0"/>
              <a:t>Currently unclear if these will be mandatory on embedded generators, or at DNO discretion</a:t>
            </a:r>
          </a:p>
          <a:p>
            <a:pPr marL="609600" lvl="2" indent="-342900">
              <a:lnSpc>
                <a:spcPct val="100000"/>
              </a:lnSpc>
            </a:pPr>
            <a:r>
              <a:rPr lang="en-GB" sz="1200" dirty="0"/>
              <a:t>NGESO not represented and do not seem interested  - probably because their interests are being developed in GC0141</a:t>
            </a:r>
          </a:p>
        </p:txBody>
      </p:sp>
      <p:sp>
        <p:nvSpPr>
          <p:cNvPr id="4" name="Slide Number Placeholder 3">
            <a:extLst>
              <a:ext uri="{FF2B5EF4-FFF2-40B4-BE49-F238E27FC236}">
                <a16:creationId xmlns:a16="http://schemas.microsoft.com/office/drawing/2014/main" id="{7CAE553F-A2F8-4EE6-9177-3331502ECD42}"/>
              </a:ext>
            </a:extLst>
          </p:cNvPr>
          <p:cNvSpPr>
            <a:spLocks noGrp="1"/>
          </p:cNvSpPr>
          <p:nvPr>
            <p:ph type="sldNum" sz="quarter" idx="12"/>
          </p:nvPr>
        </p:nvSpPr>
        <p:spPr/>
        <p:txBody>
          <a:bodyPr/>
          <a:lstStyle/>
          <a:p>
            <a:fld id="{98FF217E-B86F-EA42-9607-BE163228A213}" type="slidenum">
              <a:rPr lang="en-GB" smtClean="0"/>
              <a:pPr/>
              <a:t>37</a:t>
            </a:fld>
            <a:endParaRPr lang="en-GB"/>
          </a:p>
        </p:txBody>
      </p:sp>
    </p:spTree>
    <p:extLst>
      <p:ext uri="{BB962C8B-B14F-4D97-AF65-F5344CB8AC3E}">
        <p14:creationId xmlns:p14="http://schemas.microsoft.com/office/powerpoint/2010/main" val="284285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CD4-C25A-4CA4-B7BD-A9A13C85B279}"/>
              </a:ext>
            </a:extLst>
          </p:cNvPr>
          <p:cNvSpPr>
            <a:spLocks noGrp="1"/>
          </p:cNvSpPr>
          <p:nvPr>
            <p:ph type="ctrTitle"/>
          </p:nvPr>
        </p:nvSpPr>
        <p:spPr/>
        <p:txBody>
          <a:bodyPr/>
          <a:lstStyle/>
          <a:p>
            <a:r>
              <a:rPr lang="en-GB" dirty="0"/>
              <a:t>Wrap up:</a:t>
            </a:r>
          </a:p>
        </p:txBody>
      </p:sp>
      <p:sp>
        <p:nvSpPr>
          <p:cNvPr id="3" name="Slide Number Placeholder 2">
            <a:extLst>
              <a:ext uri="{FF2B5EF4-FFF2-40B4-BE49-F238E27FC236}">
                <a16:creationId xmlns:a16="http://schemas.microsoft.com/office/drawing/2014/main" id="{A0D43732-FC11-4C8F-A6F1-73AC716C8D29}"/>
              </a:ext>
            </a:extLst>
          </p:cNvPr>
          <p:cNvSpPr>
            <a:spLocks noGrp="1"/>
          </p:cNvSpPr>
          <p:nvPr>
            <p:ph type="sldNum" sz="quarter" idx="12"/>
          </p:nvPr>
        </p:nvSpPr>
        <p:spPr/>
        <p:txBody>
          <a:bodyPr/>
          <a:lstStyle/>
          <a:p>
            <a:fld id="{98FF217E-B86F-EA42-9607-BE163228A213}" type="slidenum">
              <a:rPr lang="en-GB" smtClean="0"/>
              <a:t>38</a:t>
            </a:fld>
            <a:endParaRPr lang="en-GB"/>
          </a:p>
        </p:txBody>
      </p:sp>
    </p:spTree>
    <p:extLst>
      <p:ext uri="{BB962C8B-B14F-4D97-AF65-F5344CB8AC3E}">
        <p14:creationId xmlns:p14="http://schemas.microsoft.com/office/powerpoint/2010/main" val="744991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21D9-1041-47F3-87A1-90B768349E7A}"/>
              </a:ext>
            </a:extLst>
          </p:cNvPr>
          <p:cNvSpPr>
            <a:spLocks noGrp="1"/>
          </p:cNvSpPr>
          <p:nvPr>
            <p:ph type="title"/>
          </p:nvPr>
        </p:nvSpPr>
        <p:spPr/>
        <p:txBody>
          <a:bodyPr/>
          <a:lstStyle/>
          <a:p>
            <a:r>
              <a:rPr lang="en-US" dirty="0"/>
              <a:t>Minutes of previous meeting and actions</a:t>
            </a:r>
            <a:endParaRPr lang="en-GB" dirty="0"/>
          </a:p>
        </p:txBody>
      </p:sp>
      <p:sp>
        <p:nvSpPr>
          <p:cNvPr id="3" name="Content Placeholder 2">
            <a:extLst>
              <a:ext uri="{FF2B5EF4-FFF2-40B4-BE49-F238E27FC236}">
                <a16:creationId xmlns:a16="http://schemas.microsoft.com/office/drawing/2014/main" id="{89F4AE9E-7CB6-424B-B41E-445B4A7538FE}"/>
              </a:ext>
            </a:extLst>
          </p:cNvPr>
          <p:cNvSpPr>
            <a:spLocks noGrp="1"/>
          </p:cNvSpPr>
          <p:nvPr>
            <p:ph idx="1"/>
          </p:nvPr>
        </p:nvSpPr>
        <p:spPr/>
        <p:txBody>
          <a:bodyPr/>
          <a:lstStyle/>
          <a:p>
            <a:r>
              <a:rPr lang="en-GB" dirty="0"/>
              <a:t>Outstanding matters arising not on the agenda:</a:t>
            </a:r>
          </a:p>
          <a:p>
            <a:pPr marL="350838" lvl="1" indent="-342900">
              <a:buFont typeface="Arial" panose="020B0604020202020204" pitchFamily="34" charset="0"/>
              <a:buChar char="•"/>
            </a:pPr>
            <a:r>
              <a:rPr lang="en-GB" dirty="0"/>
              <a:t>None?</a:t>
            </a:r>
          </a:p>
        </p:txBody>
      </p:sp>
      <p:sp>
        <p:nvSpPr>
          <p:cNvPr id="4" name="Slide Number Placeholder 3">
            <a:extLst>
              <a:ext uri="{FF2B5EF4-FFF2-40B4-BE49-F238E27FC236}">
                <a16:creationId xmlns:a16="http://schemas.microsoft.com/office/drawing/2014/main" id="{FED31D21-6F61-41A7-A137-2265A054AF7D}"/>
              </a:ext>
            </a:extLst>
          </p:cNvPr>
          <p:cNvSpPr>
            <a:spLocks noGrp="1"/>
          </p:cNvSpPr>
          <p:nvPr>
            <p:ph type="sldNum" sz="quarter" idx="12"/>
          </p:nvPr>
        </p:nvSpPr>
        <p:spPr/>
        <p:txBody>
          <a:bodyPr/>
          <a:lstStyle/>
          <a:p>
            <a:fld id="{98FF217E-B86F-EA42-9607-BE163228A213}" type="slidenum">
              <a:rPr lang="en-GB" smtClean="0"/>
              <a:pPr/>
              <a:t>39</a:t>
            </a:fld>
            <a:endParaRPr lang="en-GB"/>
          </a:p>
        </p:txBody>
      </p:sp>
    </p:spTree>
    <p:extLst>
      <p:ext uri="{BB962C8B-B14F-4D97-AF65-F5344CB8AC3E}">
        <p14:creationId xmlns:p14="http://schemas.microsoft.com/office/powerpoint/2010/main" val="271610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6AA9-F8BD-4DAF-832B-5B6208DB64B5}"/>
              </a:ext>
            </a:extLst>
          </p:cNvPr>
          <p:cNvSpPr>
            <a:spLocks noGrp="1"/>
          </p:cNvSpPr>
          <p:nvPr>
            <p:ph type="ctrTitle"/>
          </p:nvPr>
        </p:nvSpPr>
        <p:spPr/>
        <p:txBody>
          <a:bodyPr/>
          <a:lstStyle/>
          <a:p>
            <a:r>
              <a:rPr lang="en-GB" dirty="0"/>
              <a:t>Special Interest Session on Modelling and Simulations</a:t>
            </a:r>
          </a:p>
        </p:txBody>
      </p:sp>
      <p:sp>
        <p:nvSpPr>
          <p:cNvPr id="3" name="Slide Number Placeholder 2">
            <a:extLst>
              <a:ext uri="{FF2B5EF4-FFF2-40B4-BE49-F238E27FC236}">
                <a16:creationId xmlns:a16="http://schemas.microsoft.com/office/drawing/2014/main" id="{37EDC2C5-F8C6-4681-8E95-EF2615D7C7B7}"/>
              </a:ext>
            </a:extLst>
          </p:cNvPr>
          <p:cNvSpPr>
            <a:spLocks noGrp="1"/>
          </p:cNvSpPr>
          <p:nvPr>
            <p:ph type="sldNum" sz="quarter" idx="12"/>
          </p:nvPr>
        </p:nvSpPr>
        <p:spPr/>
        <p:txBody>
          <a:bodyPr/>
          <a:lstStyle/>
          <a:p>
            <a:fld id="{98FF217E-B86F-EA42-9607-BE163228A213}" type="slidenum">
              <a:rPr lang="en-GB" smtClean="0"/>
              <a:t>4</a:t>
            </a:fld>
            <a:endParaRPr lang="en-GB"/>
          </a:p>
        </p:txBody>
      </p:sp>
    </p:spTree>
    <p:extLst>
      <p:ext uri="{BB962C8B-B14F-4D97-AF65-F5344CB8AC3E}">
        <p14:creationId xmlns:p14="http://schemas.microsoft.com/office/powerpoint/2010/main" val="338765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32C-F251-4836-BE5F-1FE4CD6DF5B5}"/>
              </a:ext>
            </a:extLst>
          </p:cNvPr>
          <p:cNvSpPr>
            <a:spLocks noGrp="1"/>
          </p:cNvSpPr>
          <p:nvPr>
            <p:ph type="title"/>
          </p:nvPr>
        </p:nvSpPr>
        <p:spPr/>
        <p:txBody>
          <a:bodyPr/>
          <a:lstStyle/>
          <a:p>
            <a:r>
              <a:rPr lang="en-GB" dirty="0"/>
              <a:t>AOB and next meeting</a:t>
            </a:r>
          </a:p>
        </p:txBody>
      </p:sp>
      <p:sp>
        <p:nvSpPr>
          <p:cNvPr id="3" name="Content Placeholder 2">
            <a:extLst>
              <a:ext uri="{FF2B5EF4-FFF2-40B4-BE49-F238E27FC236}">
                <a16:creationId xmlns:a16="http://schemas.microsoft.com/office/drawing/2014/main" id="{719A2E5D-6B92-4FC0-A23E-29EEDD9D1047}"/>
              </a:ext>
            </a:extLst>
          </p:cNvPr>
          <p:cNvSpPr>
            <a:spLocks noGrp="1"/>
          </p:cNvSpPr>
          <p:nvPr>
            <p:ph idx="1"/>
          </p:nvPr>
        </p:nvSpPr>
        <p:spPr/>
        <p:txBody>
          <a:bodyPr/>
          <a:lstStyle/>
          <a:p>
            <a:r>
              <a:rPr lang="en-US" dirty="0"/>
              <a:t>AOB</a:t>
            </a:r>
          </a:p>
          <a:p>
            <a:pPr marL="342900" indent="-342900">
              <a:buFont typeface="Arial" panose="020B0604020202020204" pitchFamily="34" charset="0"/>
              <a:buChar char="•"/>
            </a:pPr>
            <a:r>
              <a:rPr lang="en-US" dirty="0"/>
              <a:t>None</a:t>
            </a:r>
          </a:p>
          <a:p>
            <a:endParaRPr lang="en-US" dirty="0"/>
          </a:p>
          <a:p>
            <a:endParaRPr lang="en-US" dirty="0"/>
          </a:p>
          <a:p>
            <a:r>
              <a:rPr lang="en-US" dirty="0"/>
              <a:t>Next meeting?  W/C 20/09?</a:t>
            </a:r>
          </a:p>
          <a:p>
            <a:endParaRPr lang="en-GB" dirty="0"/>
          </a:p>
        </p:txBody>
      </p:sp>
      <p:sp>
        <p:nvSpPr>
          <p:cNvPr id="4" name="Slide Number Placeholder 3">
            <a:extLst>
              <a:ext uri="{FF2B5EF4-FFF2-40B4-BE49-F238E27FC236}">
                <a16:creationId xmlns:a16="http://schemas.microsoft.com/office/drawing/2014/main" id="{82B5373E-78E7-4A6F-A325-68ABF9AFB1E1}"/>
              </a:ext>
            </a:extLst>
          </p:cNvPr>
          <p:cNvSpPr>
            <a:spLocks noGrp="1"/>
          </p:cNvSpPr>
          <p:nvPr>
            <p:ph type="sldNum" sz="quarter" idx="12"/>
          </p:nvPr>
        </p:nvSpPr>
        <p:spPr/>
        <p:txBody>
          <a:bodyPr/>
          <a:lstStyle/>
          <a:p>
            <a:fld id="{98FF217E-B86F-EA42-9607-BE163228A213}" type="slidenum">
              <a:rPr lang="en-GB" smtClean="0"/>
              <a:pPr/>
              <a:t>40</a:t>
            </a:fld>
            <a:endParaRPr lang="en-GB"/>
          </a:p>
        </p:txBody>
      </p:sp>
    </p:spTree>
    <p:extLst>
      <p:ext uri="{BB962C8B-B14F-4D97-AF65-F5344CB8AC3E}">
        <p14:creationId xmlns:p14="http://schemas.microsoft.com/office/powerpoint/2010/main" val="3287862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7ABF-2EA8-45C2-8B7E-0EC41A5C4818}"/>
              </a:ext>
            </a:extLst>
          </p:cNvPr>
          <p:cNvSpPr>
            <a:spLocks noGrp="1"/>
          </p:cNvSpPr>
          <p:nvPr>
            <p:ph type="title"/>
          </p:nvPr>
        </p:nvSpPr>
        <p:spPr/>
        <p:txBody>
          <a:bodyPr/>
          <a:lstStyle/>
          <a:p>
            <a:r>
              <a:rPr lang="en-GB" dirty="0"/>
              <a:t>Modelling and Simulations</a:t>
            </a:r>
          </a:p>
        </p:txBody>
      </p:sp>
      <p:sp>
        <p:nvSpPr>
          <p:cNvPr id="3" name="Content Placeholder 2">
            <a:extLst>
              <a:ext uri="{FF2B5EF4-FFF2-40B4-BE49-F238E27FC236}">
                <a16:creationId xmlns:a16="http://schemas.microsoft.com/office/drawing/2014/main" id="{9DEC0ABB-6192-4D0B-8F52-166C8348D967}"/>
              </a:ext>
            </a:extLst>
          </p:cNvPr>
          <p:cNvSpPr>
            <a:spLocks noGrp="1"/>
          </p:cNvSpPr>
          <p:nvPr>
            <p:ph idx="1"/>
          </p:nvPr>
        </p:nvSpPr>
        <p:spPr/>
        <p:txBody>
          <a:bodyPr/>
          <a:lstStyle/>
          <a:p>
            <a:r>
              <a:rPr lang="en-GB" dirty="0"/>
              <a:t>4 definite expressions of interest</a:t>
            </a:r>
          </a:p>
          <a:p>
            <a:r>
              <a:rPr lang="en-GB" dirty="0"/>
              <a:t>Suggest agenda for a meeting covers points the 4 wish to raise</a:t>
            </a:r>
          </a:p>
          <a:p>
            <a:r>
              <a:rPr lang="en-GB" dirty="0"/>
              <a:t>Do we need to consider the implications of GC0141?</a:t>
            </a:r>
          </a:p>
        </p:txBody>
      </p:sp>
      <p:sp>
        <p:nvSpPr>
          <p:cNvPr id="4" name="Slide Number Placeholder 3">
            <a:extLst>
              <a:ext uri="{FF2B5EF4-FFF2-40B4-BE49-F238E27FC236}">
                <a16:creationId xmlns:a16="http://schemas.microsoft.com/office/drawing/2014/main" id="{18D3E9AA-533E-4860-BEA3-4667AC5325B3}"/>
              </a:ext>
            </a:extLst>
          </p:cNvPr>
          <p:cNvSpPr>
            <a:spLocks noGrp="1"/>
          </p:cNvSpPr>
          <p:nvPr>
            <p:ph type="sldNum" sz="quarter" idx="12"/>
          </p:nvPr>
        </p:nvSpPr>
        <p:spPr/>
        <p:txBody>
          <a:bodyPr/>
          <a:lstStyle/>
          <a:p>
            <a:fld id="{98FF217E-B86F-EA42-9607-BE163228A213}" type="slidenum">
              <a:rPr lang="en-GB" smtClean="0"/>
              <a:pPr/>
              <a:t>5</a:t>
            </a:fld>
            <a:endParaRPr lang="en-GB"/>
          </a:p>
        </p:txBody>
      </p:sp>
    </p:spTree>
    <p:extLst>
      <p:ext uri="{BB962C8B-B14F-4D97-AF65-F5344CB8AC3E}">
        <p14:creationId xmlns:p14="http://schemas.microsoft.com/office/powerpoint/2010/main" val="322225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New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6</a:t>
            </a:fld>
            <a:endParaRPr lang="en-GB"/>
          </a:p>
        </p:txBody>
      </p:sp>
    </p:spTree>
    <p:extLst>
      <p:ext uri="{BB962C8B-B14F-4D97-AF65-F5344CB8AC3E}">
        <p14:creationId xmlns:p14="http://schemas.microsoft.com/office/powerpoint/2010/main" val="47798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28DE-1227-4D72-ADAB-698916CEB39F}"/>
              </a:ext>
            </a:extLst>
          </p:cNvPr>
          <p:cNvSpPr>
            <a:spLocks noGrp="1"/>
          </p:cNvSpPr>
          <p:nvPr>
            <p:ph type="title"/>
          </p:nvPr>
        </p:nvSpPr>
        <p:spPr>
          <a:xfrm>
            <a:off x="720000" y="236356"/>
            <a:ext cx="9000000" cy="936000"/>
          </a:xfrm>
        </p:spPr>
        <p:txBody>
          <a:bodyPr/>
          <a:lstStyle/>
          <a:p>
            <a:r>
              <a:rPr lang="en-GB" dirty="0"/>
              <a:t>New Issue 1 - Registered Capacity and Reactive Capability</a:t>
            </a:r>
          </a:p>
        </p:txBody>
      </p:sp>
      <p:sp>
        <p:nvSpPr>
          <p:cNvPr id="3" name="Content Placeholder 2">
            <a:extLst>
              <a:ext uri="{FF2B5EF4-FFF2-40B4-BE49-F238E27FC236}">
                <a16:creationId xmlns:a16="http://schemas.microsoft.com/office/drawing/2014/main" id="{FD67F92A-FDDA-4EA1-90D4-11A2A3866E6E}"/>
              </a:ext>
            </a:extLst>
          </p:cNvPr>
          <p:cNvSpPr>
            <a:spLocks noGrp="1"/>
          </p:cNvSpPr>
          <p:nvPr>
            <p:ph idx="1"/>
          </p:nvPr>
        </p:nvSpPr>
        <p:spPr>
          <a:xfrm>
            <a:off x="720000" y="1449000"/>
            <a:ext cx="11083554" cy="3960000"/>
          </a:xfrm>
        </p:spPr>
        <p:txBody>
          <a:bodyPr/>
          <a:lstStyle/>
          <a:p>
            <a:r>
              <a:rPr lang="en-GB" sz="1400" dirty="0"/>
              <a:t>Q - </a:t>
            </a:r>
            <a:r>
              <a:rPr lang="en-US" sz="1400" dirty="0"/>
              <a:t>A common issue that keeps coming up is Registered Capacity vs design install and grid agreements.</a:t>
            </a:r>
          </a:p>
          <a:p>
            <a:r>
              <a:rPr lang="en-US" sz="1400" dirty="0"/>
              <a:t>I have a specific case where the G99 and connection agreement is for 9MW, the developer undersized the inverters slightly.  So it can only produce 8.5MW ( in round numbers) whilst operating in the 0.95 lag/lead range. This is what is shown when we do the G99 study, and we noted this shortfall.</a:t>
            </a:r>
          </a:p>
          <a:p>
            <a:r>
              <a:rPr lang="en-US" sz="1400" dirty="0"/>
              <a:t>So the question arises, of what happens to the site now and what can it do. Specifically,</a:t>
            </a:r>
          </a:p>
          <a:p>
            <a:pPr marL="342900" indent="-342900">
              <a:buFont typeface="+mj-lt"/>
              <a:buAutoNum type="arabicPeriod"/>
            </a:pPr>
            <a:r>
              <a:rPr lang="en-US" sz="1400" dirty="0"/>
              <a:t>Is it’s new official RC 9MW or 8.5MW </a:t>
            </a:r>
            <a:r>
              <a:rPr lang="en-US" sz="1400" dirty="0" err="1"/>
              <a:t>I.e</a:t>
            </a:r>
            <a:r>
              <a:rPr lang="en-US" sz="1400" dirty="0"/>
              <a:t> do they retain their original agreed capacity, or is this list back to the DNO? This is a common sticking point, taking the above example it cannot meet the 9MW required, but they may upgrade an inverter later to give them more MVAr headroom and it could then operate at 9MW.</a:t>
            </a:r>
          </a:p>
          <a:p>
            <a:pPr marL="342900" indent="-342900">
              <a:buFont typeface="+mj-lt"/>
              <a:buAutoNum type="arabicPeriod"/>
            </a:pPr>
            <a:r>
              <a:rPr lang="en-US" sz="1400" dirty="0"/>
              <a:t>If the DNO doesn’t want/need them to operate across the 0.95 lag/lead range can they then operate at 9MW active power and say unity or 0.98pf. In this case they are producing their official R, but their system design does not meet the required G99 standard for a 9MW site</a:t>
            </a:r>
          </a:p>
          <a:p>
            <a:r>
              <a:rPr lang="en-US" sz="1400" dirty="0"/>
              <a:t>A – This is an issue that does re-appear from time to time.  We have attempted to deal with it in the past in issues 40, 80 and 83.</a:t>
            </a:r>
          </a:p>
          <a:p>
            <a:r>
              <a:rPr lang="en-US" sz="1400" dirty="0"/>
              <a:t>Given the issue does re-occur we can introduce some more guidance, or worked examples, either in the DG Connexion Guides or possibly in G99.  See next slides.</a:t>
            </a:r>
          </a:p>
          <a:p>
            <a:r>
              <a:rPr lang="en-US" sz="1400" dirty="0"/>
              <a:t> </a:t>
            </a:r>
          </a:p>
        </p:txBody>
      </p:sp>
      <p:sp>
        <p:nvSpPr>
          <p:cNvPr id="4" name="Slide Number Placeholder 3">
            <a:extLst>
              <a:ext uri="{FF2B5EF4-FFF2-40B4-BE49-F238E27FC236}">
                <a16:creationId xmlns:a16="http://schemas.microsoft.com/office/drawing/2014/main" id="{ACD1A8AF-B2AE-4BB0-9D67-2EFF41FD0778}"/>
              </a:ext>
            </a:extLst>
          </p:cNvPr>
          <p:cNvSpPr>
            <a:spLocks noGrp="1"/>
          </p:cNvSpPr>
          <p:nvPr>
            <p:ph type="sldNum" sz="quarter" idx="12"/>
          </p:nvPr>
        </p:nvSpPr>
        <p:spPr/>
        <p:txBody>
          <a:bodyPr/>
          <a:lstStyle/>
          <a:p>
            <a:fld id="{98FF217E-B86F-EA42-9607-BE163228A213}" type="slidenum">
              <a:rPr lang="en-GB" smtClean="0"/>
              <a:pPr/>
              <a:t>7</a:t>
            </a:fld>
            <a:endParaRPr lang="en-GB"/>
          </a:p>
        </p:txBody>
      </p:sp>
    </p:spTree>
    <p:extLst>
      <p:ext uri="{BB962C8B-B14F-4D97-AF65-F5344CB8AC3E}">
        <p14:creationId xmlns:p14="http://schemas.microsoft.com/office/powerpoint/2010/main" val="391059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AC8C-E6D3-4B44-8A18-F95DCB8D45AA}"/>
              </a:ext>
            </a:extLst>
          </p:cNvPr>
          <p:cNvSpPr>
            <a:spLocks noGrp="1"/>
          </p:cNvSpPr>
          <p:nvPr>
            <p:ph type="title"/>
          </p:nvPr>
        </p:nvSpPr>
        <p:spPr/>
        <p:txBody>
          <a:bodyPr/>
          <a:lstStyle/>
          <a:p>
            <a:r>
              <a:rPr lang="en-GB" dirty="0"/>
              <a:t>Registered Capacity</a:t>
            </a:r>
          </a:p>
        </p:txBody>
      </p:sp>
      <p:sp>
        <p:nvSpPr>
          <p:cNvPr id="3" name="Content Placeholder 2">
            <a:extLst>
              <a:ext uri="{FF2B5EF4-FFF2-40B4-BE49-F238E27FC236}">
                <a16:creationId xmlns:a16="http://schemas.microsoft.com/office/drawing/2014/main" id="{FD0CF592-C346-4799-A6D0-C498641C4F81}"/>
              </a:ext>
            </a:extLst>
          </p:cNvPr>
          <p:cNvSpPr>
            <a:spLocks noGrp="1"/>
          </p:cNvSpPr>
          <p:nvPr>
            <p:ph idx="1"/>
          </p:nvPr>
        </p:nvSpPr>
        <p:spPr/>
        <p:txBody>
          <a:bodyPr/>
          <a:lstStyle/>
          <a:p>
            <a:r>
              <a:rPr lang="en-GB" sz="1800" b="0" dirty="0">
                <a:solidFill>
                  <a:schemeClr val="tx1"/>
                </a:solidFill>
                <a:latin typeface="Arial" panose="020B0604020202020204" pitchFamily="34" charset="0"/>
              </a:rPr>
              <a:t>Was revised in G99/1-6 March 2020</a:t>
            </a:r>
          </a:p>
          <a:p>
            <a:r>
              <a:rPr lang="en-GB" dirty="0"/>
              <a:t>Registered Capacity (P</a:t>
            </a:r>
            <a:r>
              <a:rPr lang="en-GB" baseline="-25000" dirty="0"/>
              <a:t>max</a:t>
            </a:r>
            <a:r>
              <a:rPr lang="en-GB" dirty="0"/>
              <a:t>)</a:t>
            </a:r>
          </a:p>
          <a:p>
            <a:r>
              <a:rPr lang="en-GB" sz="1800" b="0" dirty="0">
                <a:solidFill>
                  <a:schemeClr val="tx1"/>
                </a:solidFill>
                <a:latin typeface="Arial" panose="020B0604020202020204" pitchFamily="34" charset="0"/>
              </a:rPr>
              <a:t>The normal maximum </a:t>
            </a:r>
            <a:r>
              <a:rPr lang="en-GB" sz="1800" dirty="0">
                <a:solidFill>
                  <a:srgbClr val="00B050"/>
                </a:solidFill>
                <a:latin typeface="Arial" panose="020B0604020202020204" pitchFamily="34" charset="0"/>
              </a:rPr>
              <a:t>Active Power </a:t>
            </a:r>
            <a:r>
              <a:rPr lang="en-GB" sz="1800" b="0" dirty="0">
                <a:solidFill>
                  <a:schemeClr val="tx1"/>
                </a:solidFill>
                <a:latin typeface="Arial" panose="020B0604020202020204" pitchFamily="34" charset="0"/>
              </a:rPr>
              <a:t>capacity of a either a </a:t>
            </a:r>
            <a:r>
              <a:rPr lang="en-GB" sz="1800" dirty="0">
                <a:solidFill>
                  <a:schemeClr val="tx1"/>
                </a:solidFill>
                <a:latin typeface="Arial" panose="020B0604020202020204" pitchFamily="34" charset="0"/>
              </a:rPr>
              <a:t>Power Generating Module </a:t>
            </a:r>
            <a:r>
              <a:rPr lang="en-GB" sz="1800" b="0" dirty="0">
                <a:solidFill>
                  <a:schemeClr val="tx1"/>
                </a:solidFill>
                <a:latin typeface="Arial" panose="020B0604020202020204" pitchFamily="34" charset="0"/>
              </a:rPr>
              <a:t>(in the case of a </a:t>
            </a:r>
            <a:r>
              <a:rPr lang="en-GB" sz="1800" dirty="0">
                <a:solidFill>
                  <a:schemeClr val="tx1"/>
                </a:solidFill>
                <a:latin typeface="Arial" panose="020B0604020202020204" pitchFamily="34" charset="0"/>
              </a:rPr>
              <a:t>Power Park Module</a:t>
            </a:r>
            <a:r>
              <a:rPr lang="en-GB" sz="1800" b="0" dirty="0">
                <a:solidFill>
                  <a:schemeClr val="tx1"/>
                </a:solidFill>
                <a:latin typeface="Arial" panose="020B0604020202020204" pitchFamily="34" charset="0"/>
              </a:rPr>
              <a:t>, the lesser of the </a:t>
            </a:r>
            <a:r>
              <a:rPr lang="en-GB" sz="1800" dirty="0">
                <a:solidFill>
                  <a:schemeClr val="tx1"/>
                </a:solidFill>
                <a:latin typeface="Arial" panose="020B0604020202020204" pitchFamily="34" charset="0"/>
              </a:rPr>
              <a:t>Inverter</a:t>
            </a:r>
            <a:r>
              <a:rPr lang="en-GB" sz="1800" b="0" dirty="0">
                <a:solidFill>
                  <a:schemeClr val="tx1"/>
                </a:solidFill>
                <a:latin typeface="Arial" panose="020B0604020202020204" pitchFamily="34" charset="0"/>
              </a:rPr>
              <a:t>(s) rating or the rating of the energy source), or of a </a:t>
            </a:r>
            <a:r>
              <a:rPr lang="en-GB" sz="1800" dirty="0">
                <a:solidFill>
                  <a:schemeClr val="tx1"/>
                </a:solidFill>
                <a:latin typeface="Arial" panose="020B0604020202020204" pitchFamily="34" charset="0"/>
              </a:rPr>
              <a:t>Power Generating Facility</a:t>
            </a:r>
            <a:r>
              <a:rPr lang="en-GB" sz="1800" b="0" dirty="0">
                <a:solidFill>
                  <a:schemeClr val="tx1"/>
                </a:solidFill>
                <a:latin typeface="Arial" panose="020B0604020202020204" pitchFamily="34" charset="0"/>
              </a:rPr>
              <a:t>, as declared by the </a:t>
            </a:r>
            <a:r>
              <a:rPr lang="en-GB" sz="1800" dirty="0">
                <a:solidFill>
                  <a:schemeClr val="tx1"/>
                </a:solidFill>
                <a:latin typeface="Arial" panose="020B0604020202020204" pitchFamily="34" charset="0"/>
              </a:rPr>
              <a:t>Generator</a:t>
            </a:r>
            <a:r>
              <a:rPr lang="en-GB" sz="1800" b="0" dirty="0">
                <a:solidFill>
                  <a:schemeClr val="tx1"/>
                </a:solidFill>
                <a:latin typeface="Arial" panose="020B0604020202020204" pitchFamily="34" charset="0"/>
              </a:rPr>
              <a:t> taking into account the </a:t>
            </a:r>
            <a:r>
              <a:rPr lang="en-GB" sz="1800" dirty="0">
                <a:solidFill>
                  <a:schemeClr val="tx1"/>
                </a:solidFill>
                <a:latin typeface="Arial" panose="020B0604020202020204" pitchFamily="34" charset="0"/>
              </a:rPr>
              <a:t>Active Power </a:t>
            </a:r>
            <a:r>
              <a:rPr lang="en-GB" sz="1800" b="0" dirty="0">
                <a:solidFill>
                  <a:schemeClr val="tx1"/>
                </a:solidFill>
                <a:latin typeface="Arial" panose="020B0604020202020204" pitchFamily="34" charset="0"/>
              </a:rPr>
              <a:t>consumed when producing the same and the </a:t>
            </a:r>
            <a:r>
              <a:rPr lang="en-GB" sz="1800" dirty="0">
                <a:solidFill>
                  <a:srgbClr val="00B050"/>
                </a:solidFill>
                <a:latin typeface="Arial" panose="020B0604020202020204" pitchFamily="34" charset="0"/>
              </a:rPr>
              <a:t>production of the required Reactive Power at the Connection Point</a:t>
            </a:r>
            <a:r>
              <a:rPr lang="en-GB" sz="1800" b="0" dirty="0">
                <a:solidFill>
                  <a:schemeClr val="tx1"/>
                </a:solidFill>
                <a:latin typeface="Arial" panose="020B0604020202020204" pitchFamily="34" charset="0"/>
              </a:rPr>
              <a:t>. </a:t>
            </a:r>
          </a:p>
        </p:txBody>
      </p:sp>
      <p:sp>
        <p:nvSpPr>
          <p:cNvPr id="4" name="Slide Number Placeholder 3">
            <a:extLst>
              <a:ext uri="{FF2B5EF4-FFF2-40B4-BE49-F238E27FC236}">
                <a16:creationId xmlns:a16="http://schemas.microsoft.com/office/drawing/2014/main" id="{9ED6A12A-DA04-4180-A88B-28CCB5DAB20B}"/>
              </a:ext>
            </a:extLst>
          </p:cNvPr>
          <p:cNvSpPr>
            <a:spLocks noGrp="1"/>
          </p:cNvSpPr>
          <p:nvPr>
            <p:ph type="sldNum" sz="quarter" idx="12"/>
          </p:nvPr>
        </p:nvSpPr>
        <p:spPr/>
        <p:txBody>
          <a:bodyPr/>
          <a:lstStyle/>
          <a:p>
            <a:fld id="{98FF217E-B86F-EA42-9607-BE163228A213}" type="slidenum">
              <a:rPr lang="en-GB" smtClean="0"/>
              <a:pPr/>
              <a:t>8</a:t>
            </a:fld>
            <a:endParaRPr lang="en-GB"/>
          </a:p>
        </p:txBody>
      </p:sp>
    </p:spTree>
    <p:extLst>
      <p:ext uri="{BB962C8B-B14F-4D97-AF65-F5344CB8AC3E}">
        <p14:creationId xmlns:p14="http://schemas.microsoft.com/office/powerpoint/2010/main" val="125118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Losses due to Impedance between Inverters and Connection Point need to be accounted for (1/2)</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1629000"/>
          </a:xfrm>
        </p:spPr>
        <p:txBody>
          <a:bodyPr/>
          <a:lstStyle/>
          <a:p>
            <a:r>
              <a:rPr lang="en-GB" dirty="0"/>
              <a:t>“40 MW” of PV connected at 132 kV – 40 MW in PGF</a:t>
            </a:r>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9</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sp>
        <p:nvSpPr>
          <p:cNvPr id="55" name="TextBox 54">
            <a:extLst>
              <a:ext uri="{FF2B5EF4-FFF2-40B4-BE49-F238E27FC236}">
                <a16:creationId xmlns:a16="http://schemas.microsoft.com/office/drawing/2014/main" id="{FA7FF600-274C-457C-9EA6-3B74610A648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399311" y="2550898"/>
            <a:ext cx="2491739" cy="216551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Connection Point</a:t>
            </a:r>
          </a:p>
          <a:p>
            <a:r>
              <a:rPr lang="en-GB" b="0" dirty="0">
                <a:solidFill>
                  <a:schemeClr val="tx1"/>
                </a:solidFill>
              </a:rPr>
              <a:t>0.95 pf</a:t>
            </a:r>
          </a:p>
          <a:p>
            <a:r>
              <a:rPr lang="en-GB" b="0" dirty="0">
                <a:solidFill>
                  <a:schemeClr val="tx1"/>
                </a:solidFill>
              </a:rPr>
              <a:t>Required reactive power 13.02 MVAr</a:t>
            </a:r>
          </a:p>
          <a:p>
            <a:r>
              <a:rPr lang="en-GB" dirty="0">
                <a:solidFill>
                  <a:schemeClr val="tx1"/>
                </a:solidFill>
              </a:rPr>
              <a:t>39.6 MW</a:t>
            </a:r>
          </a:p>
          <a:p>
            <a:r>
              <a:rPr lang="en-GB" b="0" dirty="0">
                <a:solidFill>
                  <a:schemeClr val="tx1"/>
                </a:solidFill>
              </a:rPr>
              <a:t>41.7 MVA</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816416" y="2651439"/>
            <a:ext cx="2491739"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40.00 MW</a:t>
            </a:r>
          </a:p>
          <a:p>
            <a:r>
              <a:rPr lang="en-GB" b="0" dirty="0">
                <a:solidFill>
                  <a:schemeClr val="tx1"/>
                </a:solidFill>
              </a:rPr>
              <a:t>13.67 </a:t>
            </a:r>
            <a:r>
              <a:rPr lang="en-GB" b="0" dirty="0" err="1">
                <a:solidFill>
                  <a:schemeClr val="tx1"/>
                </a:solidFill>
              </a:rPr>
              <a:t>MVar</a:t>
            </a:r>
            <a:endParaRPr lang="en-GB" b="0" dirty="0">
              <a:solidFill>
                <a:schemeClr val="tx1"/>
              </a:solidFill>
            </a:endParaRPr>
          </a:p>
          <a:p>
            <a:r>
              <a:rPr lang="en-GB" b="0" dirty="0">
                <a:solidFill>
                  <a:schemeClr val="tx1"/>
                </a:solidFill>
              </a:rPr>
              <a:t>42.27 MVA</a:t>
            </a:r>
          </a:p>
          <a:p>
            <a:r>
              <a:rPr lang="en-GB" b="0" dirty="0">
                <a:solidFill>
                  <a:schemeClr val="tx1"/>
                </a:solidFill>
              </a:rPr>
              <a:t>Assume 1% loss in MW and 5% loss in </a:t>
            </a:r>
            <a:r>
              <a:rPr lang="en-GB" b="0" dirty="0" err="1">
                <a:solidFill>
                  <a:schemeClr val="tx1"/>
                </a:solidFill>
              </a:rPr>
              <a:t>MVar</a:t>
            </a:r>
            <a:r>
              <a:rPr lang="en-GB" b="0" dirty="0">
                <a:solidFill>
                  <a:schemeClr val="tx1"/>
                </a:solidFill>
              </a:rPr>
              <a:t> in cables and across transformer</a:t>
            </a: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7416704" y="4957785"/>
            <a:ext cx="3823873"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is 40 MW</a:t>
            </a:r>
          </a:p>
          <a:p>
            <a:endParaRPr lang="en-GB" b="0" dirty="0">
              <a:solidFill>
                <a:schemeClr val="tx1"/>
              </a:solidFill>
            </a:endParaRPr>
          </a:p>
          <a:p>
            <a:endParaRPr lang="en-GB" b="0" dirty="0">
              <a:solidFill>
                <a:schemeClr val="tx1"/>
              </a:solidFill>
            </a:endParaRPr>
          </a:p>
          <a:p>
            <a:endParaRPr lang="en-GB" dirty="0"/>
          </a:p>
        </p:txBody>
      </p:sp>
    </p:spTree>
    <p:extLst>
      <p:ext uri="{BB962C8B-B14F-4D97-AF65-F5344CB8AC3E}">
        <p14:creationId xmlns:p14="http://schemas.microsoft.com/office/powerpoint/2010/main" val="1206705471"/>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02575D-EF3B-47DF-869B-ED1BE988BB06}" vid="{6D040666-18DC-4F86-852C-4A276574A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0" ma:contentTypeDescription="Create a new document." ma:contentTypeScope="" ma:versionID="c2ef872fcd29c345b71ce4124963e62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D2EFC-FBD4-40BC-B092-96164D082C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0547903-9C0E-41D2-835C-88E82A050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AD3A548-A1E0-44F6-86C2-A5326A328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ENA new</Template>
  <TotalTime>1608</TotalTime>
  <Words>4672</Words>
  <Application>Microsoft Office PowerPoint</Application>
  <PresentationFormat>Widescreen</PresentationFormat>
  <Paragraphs>412</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Segoe UI</vt:lpstr>
      <vt:lpstr>Segoe UI Semibold</vt:lpstr>
      <vt:lpstr>Symbol</vt:lpstr>
      <vt:lpstr>System Font Regular</vt:lpstr>
      <vt:lpstr>Office Theme</vt:lpstr>
      <vt:lpstr>DER Technical Forum</vt:lpstr>
      <vt:lpstr>Welcome, Housekeeping and Introductions</vt:lpstr>
      <vt:lpstr>Agenda</vt:lpstr>
      <vt:lpstr>Special Interest Session on Modelling and Simulations</vt:lpstr>
      <vt:lpstr>Modelling and Simulations</vt:lpstr>
      <vt:lpstr>New Issues</vt:lpstr>
      <vt:lpstr>New Issue 1 - Registered Capacity and Reactive Capability</vt:lpstr>
      <vt:lpstr>Registered Capacity</vt:lpstr>
      <vt:lpstr>Losses due to Impedance between Inverters and Connection Point need to be accounted for (1/2)</vt:lpstr>
      <vt:lpstr>Losses due to Impedance between Inverters and Connection Point need to be accounted for (2/2)</vt:lpstr>
      <vt:lpstr>Registered Capacity – proposed note for guides</vt:lpstr>
      <vt:lpstr>New Issue 2 – Interpretation of P28 for Dynamic Containment</vt:lpstr>
      <vt:lpstr>DC Services</vt:lpstr>
      <vt:lpstr>NGESO monthly frequency excursion reports</vt:lpstr>
      <vt:lpstr>Incidence of events</vt:lpstr>
      <vt:lpstr>Previous Issues</vt:lpstr>
      <vt:lpstr>Unresolved Previous Issue</vt:lpstr>
      <vt:lpstr>Unresolved previous issues - 2</vt:lpstr>
      <vt:lpstr>Update on storage, minor technical modifications and G100 </vt:lpstr>
      <vt:lpstr>Modifications – Storage, Minor Technical Issues and G100</vt:lpstr>
      <vt:lpstr>Timeline</vt:lpstr>
      <vt:lpstr>DNOs’ ANM Information</vt:lpstr>
      <vt:lpstr>ANM Updated DNO information</vt:lpstr>
      <vt:lpstr>BEIS Asset Registration Initiative</vt:lpstr>
      <vt:lpstr>BEIS Asset Management Summary 1</vt:lpstr>
      <vt:lpstr>BEIS Asset Management Summary 2</vt:lpstr>
      <vt:lpstr>Detailed Table of Registration</vt:lpstr>
      <vt:lpstr>DNOs’ early thinking on Fast Track</vt:lpstr>
      <vt:lpstr>Fast Track</vt:lpstr>
      <vt:lpstr>DNOs’ design objectives</vt:lpstr>
      <vt:lpstr>DNOs’ proposals</vt:lpstr>
      <vt:lpstr>Summary of proposals</vt:lpstr>
      <vt:lpstr>Distributed ReStart Project</vt:lpstr>
      <vt:lpstr>Distributed Restart Project -1</vt:lpstr>
      <vt:lpstr>Distributed Restart Project - 2</vt:lpstr>
      <vt:lpstr>EU Developments</vt:lpstr>
      <vt:lpstr>3 key developments</vt:lpstr>
      <vt:lpstr>Wrap up:</vt:lpstr>
      <vt:lpstr>Minutes of previous meeting and actions</vt:lpstr>
      <vt:lpstr>AOB and next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Technical Forum</dc:title>
  <dc:creator>Mike Kay</dc:creator>
  <cp:lastModifiedBy>Mike Kay</cp:lastModifiedBy>
  <cp:revision>54</cp:revision>
  <dcterms:created xsi:type="dcterms:W3CDTF">2020-11-02T12:06:14Z</dcterms:created>
  <dcterms:modified xsi:type="dcterms:W3CDTF">2021-06-07T08:41:49Z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ies>
</file>