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20"/>
  </p:notesMasterIdLst>
  <p:sldIdLst>
    <p:sldId id="358" r:id="rId5"/>
    <p:sldId id="361" r:id="rId6"/>
    <p:sldId id="363" r:id="rId7"/>
    <p:sldId id="362" r:id="rId8"/>
    <p:sldId id="364" r:id="rId9"/>
    <p:sldId id="365" r:id="rId10"/>
    <p:sldId id="366" r:id="rId11"/>
    <p:sldId id="374" r:id="rId12"/>
    <p:sldId id="367" r:id="rId13"/>
    <p:sldId id="368" r:id="rId14"/>
    <p:sldId id="373" r:id="rId15"/>
    <p:sldId id="369" r:id="rId16"/>
    <p:sldId id="370" r:id="rId17"/>
    <p:sldId id="371" r:id="rId18"/>
    <p:sldId id="372" r:id="rId19"/>
  </p:sldIdLst>
  <p:sldSz cx="9906000" cy="6858000" type="A4"/>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8" autoAdjust="0"/>
    <p:restoredTop sz="86458" autoAdjust="0"/>
  </p:normalViewPr>
  <p:slideViewPr>
    <p:cSldViewPr snapToGrid="0">
      <p:cViewPr varScale="1">
        <p:scale>
          <a:sx n="128" d="100"/>
          <a:sy n="128" d="100"/>
        </p:scale>
        <p:origin x="684" y="132"/>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userId="5aeaeaa7-bb78-45df-b221-64a5a1bbd7b6" providerId="ADAL" clId="{802B9A34-67EB-45DB-911B-CDBF36982208}"/>
    <pc:docChg chg="custSel modSld">
      <pc:chgData name="Mike" userId="5aeaeaa7-bb78-45df-b221-64a5a1bbd7b6" providerId="ADAL" clId="{802B9A34-67EB-45DB-911B-CDBF36982208}" dt="2020-09-28T13:29:49.773" v="41" actId="6549"/>
      <pc:docMkLst>
        <pc:docMk/>
      </pc:docMkLst>
      <pc:sldChg chg="modSp mod">
        <pc:chgData name="Mike" userId="5aeaeaa7-bb78-45df-b221-64a5a1bbd7b6" providerId="ADAL" clId="{802B9A34-67EB-45DB-911B-CDBF36982208}" dt="2020-09-28T13:29:49.773" v="41" actId="6549"/>
        <pc:sldMkLst>
          <pc:docMk/>
          <pc:sldMk cId="3478976020" sldId="368"/>
        </pc:sldMkLst>
        <pc:spChg chg="mod">
          <ac:chgData name="Mike" userId="5aeaeaa7-bb78-45df-b221-64a5a1bbd7b6" providerId="ADAL" clId="{802B9A34-67EB-45DB-911B-CDBF36982208}" dt="2020-09-28T13:29:49.773" v="41" actId="6549"/>
          <ac:spMkLst>
            <pc:docMk/>
            <pc:sldMk cId="3478976020" sldId="368"/>
            <ac:spMk id="2" creationId="{B1A25826-C39C-4742-B369-50D1F39CEA5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15637D-55C6-4C30-86D3-76EC612A6B2B}" type="datetimeFigureOut">
              <a:rPr lang="en-GB" smtClean="0"/>
              <a:t>28/09/2020</a:t>
            </a:fld>
            <a:endParaRPr lang="en-GB"/>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AD7DA7-4C14-475D-A9E9-5CDBDF57BF74}" type="slidenum">
              <a:rPr lang="en-GB" smtClean="0"/>
              <a:t>‹#›</a:t>
            </a:fld>
            <a:endParaRPr lang="en-GB"/>
          </a:p>
        </p:txBody>
      </p:sp>
    </p:spTree>
    <p:extLst>
      <p:ext uri="{BB962C8B-B14F-4D97-AF65-F5344CB8AC3E}">
        <p14:creationId xmlns:p14="http://schemas.microsoft.com/office/powerpoint/2010/main" val="14338171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AAD7DA7-4C14-475D-A9E9-5CDBDF57BF74}" type="slidenum">
              <a:rPr lang="en-GB" smtClean="0"/>
              <a:t>1</a:t>
            </a:fld>
            <a:endParaRPr lang="en-GB"/>
          </a:p>
        </p:txBody>
      </p:sp>
    </p:spTree>
    <p:extLst>
      <p:ext uri="{BB962C8B-B14F-4D97-AF65-F5344CB8AC3E}">
        <p14:creationId xmlns:p14="http://schemas.microsoft.com/office/powerpoint/2010/main" val="6387601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47FAD7-0D76-4380-89CF-B4FEC4F33D01}" type="slidenum">
              <a:rPr lang="en-GB" smtClean="0"/>
              <a:t>‹#›</a:t>
            </a:fld>
            <a:endParaRPr lang="en-GB"/>
          </a:p>
        </p:txBody>
      </p:sp>
      <p:pic>
        <p:nvPicPr>
          <p:cNvPr id="6" name="Picture 3" descr="ENA Powerpoint Front cover_background.jpg"/>
          <p:cNvPicPr>
            <a:picLocks noChangeAspect="1"/>
          </p:cNvPicPr>
          <p:nvPr userDrawn="1"/>
        </p:nvPicPr>
        <p:blipFill>
          <a:blip r:embed="rId2" cstate="print"/>
          <a:srcRect/>
          <a:stretch>
            <a:fillRect/>
          </a:stretch>
        </p:blipFill>
        <p:spPr bwMode="auto">
          <a:xfrm>
            <a:off x="-132840" y="16514"/>
            <a:ext cx="10038839" cy="6858000"/>
          </a:xfrm>
          <a:prstGeom prst="rect">
            <a:avLst/>
          </a:prstGeom>
          <a:noFill/>
          <a:ln w="9525">
            <a:noFill/>
            <a:miter lim="800000"/>
            <a:headEnd/>
            <a:tailEnd/>
          </a:ln>
        </p:spPr>
      </p:pic>
      <p:sp>
        <p:nvSpPr>
          <p:cNvPr id="7" name="TextBox 2"/>
          <p:cNvSpPr txBox="1">
            <a:spLocks noChangeArrowheads="1"/>
          </p:cNvSpPr>
          <p:nvPr userDrawn="1"/>
        </p:nvSpPr>
        <p:spPr bwMode="auto">
          <a:xfrm>
            <a:off x="5418902" y="2489544"/>
            <a:ext cx="3360796" cy="1754603"/>
          </a:xfrm>
          <a:prstGeom prst="rect">
            <a:avLst/>
          </a:prstGeom>
          <a:noFill/>
          <a:ln w="9525">
            <a:noFill/>
            <a:miter lim="800000"/>
            <a:headEnd/>
            <a:tailEnd/>
          </a:ln>
        </p:spPr>
        <p:txBody>
          <a:bodyPr>
            <a:spAutoFit/>
          </a:bodyPr>
          <a:lstStyle/>
          <a:p>
            <a:r>
              <a:rPr lang="en-GB" altLang="en-US" sz="3600" b="1" dirty="0"/>
              <a:t>Energy</a:t>
            </a:r>
          </a:p>
          <a:p>
            <a:r>
              <a:rPr lang="en-GB" altLang="en-US" sz="3600" b="1" dirty="0"/>
              <a:t>Networks</a:t>
            </a:r>
          </a:p>
          <a:p>
            <a:r>
              <a:rPr lang="en-GB" altLang="en-US" sz="3600" b="1" dirty="0"/>
              <a:t>Association</a:t>
            </a:r>
          </a:p>
        </p:txBody>
      </p:sp>
      <p:sp>
        <p:nvSpPr>
          <p:cNvPr id="9" name="Text Placeholder 8"/>
          <p:cNvSpPr>
            <a:spLocks noGrp="1"/>
          </p:cNvSpPr>
          <p:nvPr>
            <p:ph type="body" sz="quarter" idx="13"/>
          </p:nvPr>
        </p:nvSpPr>
        <p:spPr>
          <a:xfrm>
            <a:off x="5519738" y="4333875"/>
            <a:ext cx="3624262" cy="20510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2239786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cSld name="Body Slides">
    <p:spTree>
      <p:nvGrpSpPr>
        <p:cNvPr id="1" name=""/>
        <p:cNvGrpSpPr/>
        <p:nvPr/>
      </p:nvGrpSpPr>
      <p:grpSpPr>
        <a:xfrm>
          <a:off x="0" y="0"/>
          <a:ext cx="0" cy="0"/>
          <a:chOff x="0" y="0"/>
          <a:chExt cx="0" cy="0"/>
        </a:xfrm>
      </p:grpSpPr>
      <p:pic>
        <p:nvPicPr>
          <p:cNvPr id="4" name="Picture 7" descr="ENA Powerpoint Page Banner.jpg"/>
          <p:cNvPicPr>
            <a:picLocks noChangeAspect="1"/>
          </p:cNvPicPr>
          <p:nvPr userDrawn="1"/>
        </p:nvPicPr>
        <p:blipFill>
          <a:blip r:embed="rId2" cstate="print"/>
          <a:srcRect/>
          <a:stretch>
            <a:fillRect/>
          </a:stretch>
        </p:blipFill>
        <p:spPr bwMode="auto">
          <a:xfrm>
            <a:off x="0" y="0"/>
            <a:ext cx="9906000" cy="6858000"/>
          </a:xfrm>
          <a:prstGeom prst="rect">
            <a:avLst/>
          </a:prstGeom>
          <a:noFill/>
          <a:ln w="9525">
            <a:noFill/>
            <a:miter lim="800000"/>
            <a:headEnd/>
            <a:tailEnd/>
          </a:ln>
        </p:spPr>
      </p:pic>
      <p:sp>
        <p:nvSpPr>
          <p:cNvPr id="5" name="Slide Number Placeholder 10"/>
          <p:cNvSpPr txBox="1">
            <a:spLocks/>
          </p:cNvSpPr>
          <p:nvPr/>
        </p:nvSpPr>
        <p:spPr bwMode="auto">
          <a:xfrm>
            <a:off x="194337" y="6524626"/>
            <a:ext cx="546894"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fld id="{FF823496-833A-425A-8B20-F92118DFC95B}" type="slidenum">
              <a:rPr lang="en-GB" sz="1200" smtClean="0">
                <a:solidFill>
                  <a:schemeClr val="bg1"/>
                </a:solidFill>
              </a:rPr>
              <a:pPr eaLnBrk="1" hangingPunct="1">
                <a:defRPr/>
              </a:pPr>
              <a:t>‹#›</a:t>
            </a:fld>
            <a:endParaRPr lang="en-GB" sz="1200" b="1">
              <a:solidFill>
                <a:schemeClr val="bg1"/>
              </a:solidFill>
            </a:endParaRPr>
          </a:p>
        </p:txBody>
      </p:sp>
      <p:sp>
        <p:nvSpPr>
          <p:cNvPr id="6" name="TextBox 11"/>
          <p:cNvSpPr txBox="1">
            <a:spLocks noChangeArrowheads="1"/>
          </p:cNvSpPr>
          <p:nvPr/>
        </p:nvSpPr>
        <p:spPr bwMode="auto">
          <a:xfrm>
            <a:off x="3353594" y="6524626"/>
            <a:ext cx="2964921"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sz="1400" b="1">
                <a:solidFill>
                  <a:schemeClr val="bg1"/>
                </a:solidFill>
              </a:rPr>
              <a:t>The Voice of the Networks</a:t>
            </a:r>
            <a:endParaRPr lang="en-GB" sz="1400">
              <a:latin typeface="Calibri" pitchFamily="34" charset="0"/>
            </a:endParaRPr>
          </a:p>
        </p:txBody>
      </p:sp>
      <p:sp>
        <p:nvSpPr>
          <p:cNvPr id="10" name="Text Placeholder 2"/>
          <p:cNvSpPr>
            <a:spLocks noGrp="1"/>
          </p:cNvSpPr>
          <p:nvPr>
            <p:ph idx="13"/>
          </p:nvPr>
        </p:nvSpPr>
        <p:spPr bwMode="auto">
          <a:xfrm>
            <a:off x="495300" y="1600201"/>
            <a:ext cx="8915400" cy="4525963"/>
          </a:xfrm>
          <a:prstGeom prst="rect">
            <a:avLst/>
          </a:prstGeom>
          <a:noFill/>
          <a:ln w="9525">
            <a:noFill/>
            <a:miter lim="800000"/>
            <a:headEnd/>
            <a:tailEnd/>
          </a:ln>
        </p:spPr>
        <p:txBody>
          <a:bodyPr/>
          <a:lstStyle>
            <a:lvl1pPr algn="l">
              <a:defRPr sz="1600"/>
            </a:lvl1pPr>
            <a:lvl2pPr algn="l">
              <a:defRPr sz="1600"/>
            </a:lvl2pPr>
            <a:lvl3pPr algn="l">
              <a:defRPr sz="1600"/>
            </a:lvl3pPr>
            <a:lvl4pPr algn="l">
              <a:defRPr sz="1600"/>
            </a:lvl4pPr>
            <a:lvl5pPr algn="l">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7" name="Title 1"/>
          <p:cNvSpPr>
            <a:spLocks noGrp="1"/>
          </p:cNvSpPr>
          <p:nvPr>
            <p:ph type="title"/>
          </p:nvPr>
        </p:nvSpPr>
        <p:spPr>
          <a:xfrm>
            <a:off x="272480" y="188640"/>
            <a:ext cx="7722858" cy="720080"/>
          </a:xfrm>
        </p:spPr>
        <p:txBody>
          <a:bodyPr/>
          <a:lstStyle>
            <a:lvl1pPr algn="l">
              <a:defRPr lang="en-GB" sz="3200" kern="1200" dirty="0">
                <a:solidFill>
                  <a:schemeClr val="bg1"/>
                </a:solidFill>
                <a:latin typeface="Arial" charset="0"/>
                <a:ea typeface="+mn-ea"/>
                <a:cs typeface="Arial" charset="0"/>
              </a:defRPr>
            </a:lvl1pPr>
          </a:lstStyle>
          <a:p>
            <a:r>
              <a:rPr lang="en-US"/>
              <a:t>Click to edit Master title style</a:t>
            </a:r>
            <a:endParaRPr lang="en-GB" dirty="0"/>
          </a:p>
        </p:txBody>
      </p:sp>
    </p:spTree>
    <p:extLst>
      <p:ext uri="{BB962C8B-B14F-4D97-AF65-F5344CB8AC3E}">
        <p14:creationId xmlns:p14="http://schemas.microsoft.com/office/powerpoint/2010/main" val="397401102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Body Slides">
    <p:spTree>
      <p:nvGrpSpPr>
        <p:cNvPr id="1" name=""/>
        <p:cNvGrpSpPr/>
        <p:nvPr/>
      </p:nvGrpSpPr>
      <p:grpSpPr>
        <a:xfrm>
          <a:off x="0" y="0"/>
          <a:ext cx="0" cy="0"/>
          <a:chOff x="0" y="0"/>
          <a:chExt cx="0" cy="0"/>
        </a:xfrm>
      </p:grpSpPr>
      <p:pic>
        <p:nvPicPr>
          <p:cNvPr id="4" name="Picture 7" descr="ENA Powerpoint Page Banner.jpg"/>
          <p:cNvPicPr>
            <a:picLocks noChangeAspect="1"/>
          </p:cNvPicPr>
          <p:nvPr userDrawn="1"/>
        </p:nvPicPr>
        <p:blipFill>
          <a:blip r:embed="rId2" cstate="print"/>
          <a:srcRect/>
          <a:stretch>
            <a:fillRect/>
          </a:stretch>
        </p:blipFill>
        <p:spPr bwMode="auto">
          <a:xfrm>
            <a:off x="0" y="0"/>
            <a:ext cx="9906000" cy="6858000"/>
          </a:xfrm>
          <a:prstGeom prst="rect">
            <a:avLst/>
          </a:prstGeom>
          <a:noFill/>
          <a:ln w="9525">
            <a:noFill/>
            <a:miter lim="800000"/>
            <a:headEnd/>
            <a:tailEnd/>
          </a:ln>
        </p:spPr>
      </p:pic>
      <p:sp>
        <p:nvSpPr>
          <p:cNvPr id="5" name="Slide Number Placeholder 10"/>
          <p:cNvSpPr txBox="1">
            <a:spLocks/>
          </p:cNvSpPr>
          <p:nvPr/>
        </p:nvSpPr>
        <p:spPr bwMode="auto">
          <a:xfrm>
            <a:off x="194337" y="6524626"/>
            <a:ext cx="546894"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fld id="{FF823496-833A-425A-8B20-F92118DFC95B}" type="slidenum">
              <a:rPr lang="en-GB" sz="1200" smtClean="0">
                <a:solidFill>
                  <a:schemeClr val="bg1"/>
                </a:solidFill>
              </a:rPr>
              <a:pPr eaLnBrk="1" hangingPunct="1">
                <a:defRPr/>
              </a:pPr>
              <a:t>‹#›</a:t>
            </a:fld>
            <a:endParaRPr lang="en-GB" sz="1200" b="1">
              <a:solidFill>
                <a:schemeClr val="bg1"/>
              </a:solidFill>
            </a:endParaRPr>
          </a:p>
        </p:txBody>
      </p:sp>
      <p:sp>
        <p:nvSpPr>
          <p:cNvPr id="6" name="TextBox 11"/>
          <p:cNvSpPr txBox="1">
            <a:spLocks noChangeArrowheads="1"/>
          </p:cNvSpPr>
          <p:nvPr/>
        </p:nvSpPr>
        <p:spPr bwMode="auto">
          <a:xfrm>
            <a:off x="3353594" y="6524626"/>
            <a:ext cx="2964921"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GB" sz="1400" b="1">
                <a:solidFill>
                  <a:schemeClr val="bg1"/>
                </a:solidFill>
              </a:rPr>
              <a:t>The Voice of the Networks</a:t>
            </a:r>
            <a:endParaRPr lang="en-GB" sz="1400">
              <a:latin typeface="Calibri" pitchFamily="34" charset="0"/>
            </a:endParaRPr>
          </a:p>
        </p:txBody>
      </p:sp>
      <p:sp>
        <p:nvSpPr>
          <p:cNvPr id="10" name="Text Placeholder 2"/>
          <p:cNvSpPr>
            <a:spLocks noGrp="1"/>
          </p:cNvSpPr>
          <p:nvPr>
            <p:ph idx="13"/>
          </p:nvPr>
        </p:nvSpPr>
        <p:spPr bwMode="auto">
          <a:xfrm>
            <a:off x="467784" y="1620378"/>
            <a:ext cx="4611393" cy="4525963"/>
          </a:xfrm>
          <a:prstGeom prst="rect">
            <a:avLst/>
          </a:prstGeom>
          <a:noFill/>
          <a:ln w="9525">
            <a:noFill/>
            <a:miter lim="800000"/>
            <a:headEnd/>
            <a:tailEnd/>
          </a:ln>
        </p:spPr>
        <p:txBody>
          <a:bodyPr/>
          <a:lstStyle>
            <a:lvl1pPr algn="l">
              <a:defRPr sz="1600"/>
            </a:lvl1pPr>
            <a:lvl2pPr algn="l">
              <a:defRPr sz="1600"/>
            </a:lvl2pPr>
            <a:lvl3pPr algn="l">
              <a:defRPr sz="1600"/>
            </a:lvl3pPr>
            <a:lvl4pPr algn="l">
              <a:defRPr sz="1600"/>
            </a:lvl4pPr>
            <a:lvl5pPr algn="l">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7" name="Title 1"/>
          <p:cNvSpPr>
            <a:spLocks noGrp="1"/>
          </p:cNvSpPr>
          <p:nvPr>
            <p:ph type="title"/>
          </p:nvPr>
        </p:nvSpPr>
        <p:spPr>
          <a:xfrm>
            <a:off x="272480" y="188640"/>
            <a:ext cx="7722858" cy="720080"/>
          </a:xfrm>
        </p:spPr>
        <p:txBody>
          <a:bodyPr/>
          <a:lstStyle>
            <a:lvl1pPr algn="l">
              <a:defRPr lang="en-GB" sz="3200" kern="1200" dirty="0">
                <a:solidFill>
                  <a:schemeClr val="bg1"/>
                </a:solidFill>
                <a:latin typeface="Arial" charset="0"/>
                <a:ea typeface="+mn-ea"/>
                <a:cs typeface="Arial" charset="0"/>
              </a:defRPr>
            </a:lvl1pPr>
          </a:lstStyle>
          <a:p>
            <a:r>
              <a:rPr lang="en-US"/>
              <a:t>Click to edit Master title style</a:t>
            </a:r>
            <a:endParaRPr lang="en-GB" dirty="0"/>
          </a:p>
        </p:txBody>
      </p:sp>
      <p:sp>
        <p:nvSpPr>
          <p:cNvPr id="9" name="Text Placeholder 2">
            <a:extLst>
              <a:ext uri="{FF2B5EF4-FFF2-40B4-BE49-F238E27FC236}">
                <a16:creationId xmlns:a16="http://schemas.microsoft.com/office/drawing/2014/main" id="{63B77083-7DD9-4044-B957-891B766E3937}"/>
              </a:ext>
            </a:extLst>
          </p:cNvPr>
          <p:cNvSpPr>
            <a:spLocks noGrp="1"/>
          </p:cNvSpPr>
          <p:nvPr>
            <p:ph idx="14"/>
          </p:nvPr>
        </p:nvSpPr>
        <p:spPr bwMode="auto">
          <a:xfrm>
            <a:off x="5184185" y="1607950"/>
            <a:ext cx="4445430" cy="4525963"/>
          </a:xfrm>
          <a:prstGeom prst="rect">
            <a:avLst/>
          </a:prstGeom>
          <a:noFill/>
          <a:ln w="9525">
            <a:noFill/>
            <a:miter lim="800000"/>
            <a:headEnd/>
            <a:tailEnd/>
          </a:ln>
        </p:spPr>
        <p:txBody>
          <a:bodyPr/>
          <a:lstStyle>
            <a:lvl1pPr algn="l">
              <a:defRPr sz="1600"/>
            </a:lvl1pPr>
            <a:lvl2pPr algn="l">
              <a:defRPr sz="1600"/>
            </a:lvl2pPr>
            <a:lvl3pPr algn="l">
              <a:defRPr sz="1600"/>
            </a:lvl3pPr>
            <a:lvl4pPr algn="l">
              <a:defRPr sz="1600"/>
            </a:lvl4pPr>
            <a:lvl5pPr algn="l">
              <a:defRPr sz="16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Tree>
    <p:extLst>
      <p:ext uri="{BB962C8B-B14F-4D97-AF65-F5344CB8AC3E}">
        <p14:creationId xmlns:p14="http://schemas.microsoft.com/office/powerpoint/2010/main" val="253288527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47FAD7-0D76-4380-89CF-B4FEC4F33D01}" type="slidenum">
              <a:rPr lang="en-GB" smtClean="0"/>
              <a:t>‹#›</a:t>
            </a:fld>
            <a:endParaRPr lang="en-GB"/>
          </a:p>
        </p:txBody>
      </p:sp>
      <p:pic>
        <p:nvPicPr>
          <p:cNvPr id="6" name="Picture 7" descr="ENA Powerpoint Page Banner.jpg"/>
          <p:cNvPicPr>
            <a:picLocks noChangeAspect="1"/>
          </p:cNvPicPr>
          <p:nvPr userDrawn="1"/>
        </p:nvPicPr>
        <p:blipFill>
          <a:blip r:embed="rId2" cstate="print"/>
          <a:srcRect/>
          <a:stretch>
            <a:fillRect/>
          </a:stretch>
        </p:blipFill>
        <p:spPr bwMode="auto">
          <a:xfrm>
            <a:off x="0" y="0"/>
            <a:ext cx="9906000" cy="6858000"/>
          </a:xfrm>
          <a:prstGeom prst="rect">
            <a:avLst/>
          </a:prstGeom>
          <a:noFill/>
          <a:ln w="9525">
            <a:noFill/>
            <a:miter lim="800000"/>
            <a:headEnd/>
            <a:tailEnd/>
          </a:ln>
        </p:spPr>
      </p:pic>
    </p:spTree>
    <p:extLst>
      <p:ext uri="{BB962C8B-B14F-4D97-AF65-F5344CB8AC3E}">
        <p14:creationId xmlns:p14="http://schemas.microsoft.com/office/powerpoint/2010/main" val="184815098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95300" y="274638"/>
            <a:ext cx="8915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Rectangle 3"/>
          <p:cNvSpPr>
            <a:spLocks noGrp="1" noChangeArrowheads="1"/>
          </p:cNvSpPr>
          <p:nvPr>
            <p:ph type="body" idx="1"/>
          </p:nvPr>
        </p:nvSpPr>
        <p:spPr bwMode="auto">
          <a:xfrm>
            <a:off x="495300" y="1600202"/>
            <a:ext cx="89154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28" name="Rectangle 4"/>
          <p:cNvSpPr>
            <a:spLocks noGrp="1" noChangeArrowheads="1"/>
          </p:cNvSpPr>
          <p:nvPr>
            <p:ph type="dt" sz="half" idx="2"/>
          </p:nvPr>
        </p:nvSpPr>
        <p:spPr bwMode="auto">
          <a:xfrm>
            <a:off x="495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384550" y="6245225"/>
            <a:ext cx="31369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1030" name="Rectangle 6"/>
          <p:cNvSpPr>
            <a:spLocks noGrp="1" noChangeArrowheads="1"/>
          </p:cNvSpPr>
          <p:nvPr>
            <p:ph type="sldNum" sz="quarter" idx="4"/>
          </p:nvPr>
        </p:nvSpPr>
        <p:spPr bwMode="auto">
          <a:xfrm>
            <a:off x="7099300" y="6245225"/>
            <a:ext cx="23114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247FAD7-0D76-4380-89CF-B4FEC4F33D01}" type="slidenum">
              <a:rPr lang="en-GB" smtClean="0"/>
              <a:t>‹#›</a:t>
            </a:fld>
            <a:endParaRPr lang="en-GB"/>
          </a:p>
        </p:txBody>
      </p:sp>
    </p:spTree>
    <p:extLst>
      <p:ext uri="{BB962C8B-B14F-4D97-AF65-F5344CB8AC3E}">
        <p14:creationId xmlns:p14="http://schemas.microsoft.com/office/powerpoint/2010/main" val="1058629567"/>
      </p:ext>
    </p:extLst>
  </p:cSld>
  <p:clrMap bg1="lt1" tx1="dk1" bg2="lt2" tx2="dk2" accent1="accent1" accent2="accent2" accent3="accent3" accent4="accent4" accent5="accent5" accent6="accent6" hlink="hlink" folHlink="folHlink"/>
  <p:sldLayoutIdLst>
    <p:sldLayoutId id="2147483678" r:id="rId1"/>
    <p:sldLayoutId id="2147483674" r:id="rId2"/>
    <p:sldLayoutId id="2147483692" r:id="rId3"/>
    <p:sldLayoutId id="2147483691" r:id="rId4"/>
  </p:sldLayoutIdLst>
  <mc:AlternateContent xmlns:mc="http://schemas.openxmlformats.org/markup-compatibility/2006" xmlns:p14="http://schemas.microsoft.com/office/powerpoint/2010/main">
    <mc:Choice Requires="p14">
      <p:transition p14:dur="10" advClick="0"/>
    </mc:Choice>
    <mc:Fallback xmlns="">
      <p:transition advClick="0"/>
    </mc:Fallback>
  </mc:AlternateContent>
  <p:hf sldNum="0" hdr="0" ftr="0" dt="0"/>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Subtitle 2"/>
          <p:cNvSpPr>
            <a:spLocks noGrp="1"/>
          </p:cNvSpPr>
          <p:nvPr>
            <p:ph type="body" sz="quarter" idx="13"/>
          </p:nvPr>
        </p:nvSpPr>
        <p:spPr>
          <a:xfrm>
            <a:off x="5519738" y="4333875"/>
            <a:ext cx="3624262" cy="2051050"/>
          </a:xfrm>
        </p:spPr>
        <p:txBody>
          <a:bodyPr/>
          <a:lstStyle/>
          <a:p>
            <a:pPr marL="0" indent="0">
              <a:buNone/>
            </a:pPr>
            <a:r>
              <a:rPr lang="en-GB" sz="2400" dirty="0"/>
              <a:t>DCRP WG Storage</a:t>
            </a:r>
          </a:p>
          <a:p>
            <a:pPr marL="0" indent="0">
              <a:buNone/>
            </a:pPr>
            <a:endParaRPr lang="en-GB" sz="2400" dirty="0"/>
          </a:p>
          <a:p>
            <a:pPr marL="0" indent="0">
              <a:buNone/>
            </a:pPr>
            <a:r>
              <a:rPr lang="en-GB" sz="2400" dirty="0"/>
              <a:t>30 September 2020</a:t>
            </a:r>
          </a:p>
        </p:txBody>
      </p:sp>
    </p:spTree>
    <p:extLst>
      <p:ext uri="{BB962C8B-B14F-4D97-AF65-F5344CB8AC3E}">
        <p14:creationId xmlns:p14="http://schemas.microsoft.com/office/powerpoint/2010/main" val="116732715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1A25826-C39C-4742-B369-50D1F39CEA59}"/>
              </a:ext>
            </a:extLst>
          </p:cNvPr>
          <p:cNvSpPr>
            <a:spLocks noGrp="1"/>
          </p:cNvSpPr>
          <p:nvPr>
            <p:ph idx="13"/>
          </p:nvPr>
        </p:nvSpPr>
        <p:spPr>
          <a:xfrm>
            <a:off x="495300" y="1330347"/>
            <a:ext cx="8915400" cy="4525963"/>
          </a:xfrm>
        </p:spPr>
        <p:txBody>
          <a:bodyPr/>
          <a:lstStyle/>
          <a:p>
            <a:pPr marL="0" indent="0">
              <a:buNone/>
            </a:pPr>
            <a:r>
              <a:rPr lang="en-GB" sz="1400" dirty="0"/>
              <a:t>GC0127 and ESC EG Storage frequency response proposal</a:t>
            </a:r>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GB" sz="1400" dirty="0"/>
          </a:p>
          <a:p>
            <a:endParaRPr lang="en-US" sz="1200" dirty="0"/>
          </a:p>
          <a:p>
            <a:pPr marL="0" indent="0">
              <a:buNone/>
            </a:pPr>
            <a:r>
              <a:rPr lang="en-US" sz="1200" dirty="0"/>
              <a:t>The required characteristics </a:t>
            </a:r>
            <a:r>
              <a:rPr lang="en-US" sz="1200" u="sng" dirty="0"/>
              <a:t>applied to storage that is importing</a:t>
            </a:r>
            <a:r>
              <a:rPr lang="en-US" sz="1200" dirty="0"/>
              <a:t> are:</a:t>
            </a:r>
          </a:p>
          <a:p>
            <a:pPr marL="228600" indent="-228600">
              <a:buFont typeface="+mj-lt"/>
              <a:buAutoNum type="alphaLcParenR"/>
            </a:pPr>
            <a:r>
              <a:rPr lang="en-US" sz="1200" dirty="0"/>
              <a:t>On falling frequency reaching 49.5Hz the automatic response should start.</a:t>
            </a:r>
          </a:p>
          <a:p>
            <a:pPr marL="228600" indent="-228600">
              <a:buFont typeface="+mj-lt"/>
              <a:buAutoNum type="alphaLcParenR"/>
            </a:pPr>
            <a:r>
              <a:rPr lang="en-US" sz="1200" dirty="0"/>
              <a:t>The frequency response characteristic is to be within the shaded area </a:t>
            </a:r>
          </a:p>
          <a:p>
            <a:pPr marL="228600" indent="-228600">
              <a:buFont typeface="+mj-lt"/>
              <a:buAutoNum type="alphaLcParenR"/>
            </a:pPr>
            <a:r>
              <a:rPr lang="en-US" sz="1200" dirty="0"/>
              <a:t>If the Power Generating Module is not capable of moving from an import level to the appropriate export level within 20s it should cease </a:t>
            </a:r>
            <a:r>
              <a:rPr lang="en-US" sz="1200"/>
              <a:t>all import </a:t>
            </a:r>
            <a:r>
              <a:rPr lang="en-US" sz="1200" dirty="0"/>
              <a:t>if the frequency falls below 49.2Hz</a:t>
            </a:r>
          </a:p>
          <a:p>
            <a:pPr marL="228600" indent="-228600">
              <a:buFont typeface="+mj-lt"/>
              <a:buAutoNum type="alphaLcParenR"/>
            </a:pPr>
            <a:r>
              <a:rPr lang="en-US" sz="1200" dirty="0"/>
              <a:t>If the Power Generating Module has not achieved at least zero Active Power import when the frequency has reached 48.9Hz it must be tripped immediately.</a:t>
            </a:r>
          </a:p>
          <a:p>
            <a:endParaRPr lang="en-GB" sz="1400" dirty="0"/>
          </a:p>
        </p:txBody>
      </p:sp>
      <p:sp>
        <p:nvSpPr>
          <p:cNvPr id="3" name="Title 2">
            <a:extLst>
              <a:ext uri="{FF2B5EF4-FFF2-40B4-BE49-F238E27FC236}">
                <a16:creationId xmlns:a16="http://schemas.microsoft.com/office/drawing/2014/main" id="{D46F4D23-F973-406F-9927-1897820670E6}"/>
              </a:ext>
            </a:extLst>
          </p:cNvPr>
          <p:cNvSpPr>
            <a:spLocks noGrp="1"/>
          </p:cNvSpPr>
          <p:nvPr>
            <p:ph type="title"/>
          </p:nvPr>
        </p:nvSpPr>
        <p:spPr/>
        <p:txBody>
          <a:bodyPr/>
          <a:lstStyle/>
          <a:p>
            <a:r>
              <a:rPr lang="en-GB" dirty="0"/>
              <a:t>Frequency Response - 2</a:t>
            </a:r>
          </a:p>
        </p:txBody>
      </p:sp>
      <p:pic>
        <p:nvPicPr>
          <p:cNvPr id="4" name="Picture 3">
            <a:extLst>
              <a:ext uri="{FF2B5EF4-FFF2-40B4-BE49-F238E27FC236}">
                <a16:creationId xmlns:a16="http://schemas.microsoft.com/office/drawing/2014/main" id="{353E9A6D-37D0-4BD3-85BD-00F63568F154}"/>
              </a:ext>
            </a:extLst>
          </p:cNvPr>
          <p:cNvPicPr/>
          <p:nvPr/>
        </p:nvPicPr>
        <p:blipFill rotWithShape="1">
          <a:blip r:embed="rId2"/>
          <a:srcRect l="35257" t="41619" r="24680" b="14766"/>
          <a:stretch/>
        </p:blipFill>
        <p:spPr bwMode="auto">
          <a:xfrm>
            <a:off x="1657298" y="1634470"/>
            <a:ext cx="5088277" cy="3102423"/>
          </a:xfrm>
          <a:prstGeom prst="rect">
            <a:avLst/>
          </a:prstGeom>
          <a:ln>
            <a:noFill/>
          </a:ln>
          <a:extLst>
            <a:ext uri="{53640926-AAD7-44D8-BBD7-CCE9431645EC}">
              <a14:shadowObscured xmlns:a14="http://schemas.microsoft.com/office/drawing/2010/main"/>
            </a:ext>
          </a:extLst>
        </p:spPr>
      </p:pic>
      <p:sp>
        <p:nvSpPr>
          <p:cNvPr id="6" name="Arrow: Down 5">
            <a:extLst>
              <a:ext uri="{FF2B5EF4-FFF2-40B4-BE49-F238E27FC236}">
                <a16:creationId xmlns:a16="http://schemas.microsoft.com/office/drawing/2014/main" id="{B3FBE198-893D-4487-8522-7D5F50880AFF}"/>
              </a:ext>
            </a:extLst>
          </p:cNvPr>
          <p:cNvSpPr/>
          <p:nvPr/>
        </p:nvSpPr>
        <p:spPr>
          <a:xfrm>
            <a:off x="7090259" y="3275983"/>
            <a:ext cx="628221" cy="12647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800" dirty="0"/>
              <a:t>Importing (charging)</a:t>
            </a:r>
          </a:p>
        </p:txBody>
      </p:sp>
      <p:sp>
        <p:nvSpPr>
          <p:cNvPr id="8" name="Arrow: Down 7">
            <a:extLst>
              <a:ext uri="{FF2B5EF4-FFF2-40B4-BE49-F238E27FC236}">
                <a16:creationId xmlns:a16="http://schemas.microsoft.com/office/drawing/2014/main" id="{BA94D07D-1EC4-402E-9F1E-EF9E79B53325}"/>
              </a:ext>
            </a:extLst>
          </p:cNvPr>
          <p:cNvSpPr/>
          <p:nvPr/>
        </p:nvSpPr>
        <p:spPr>
          <a:xfrm rot="10800000">
            <a:off x="7090259" y="1799361"/>
            <a:ext cx="628221" cy="130753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sz="800" dirty="0"/>
              <a:t>Exporting (discharging)</a:t>
            </a:r>
          </a:p>
        </p:txBody>
      </p:sp>
    </p:spTree>
    <p:extLst>
      <p:ext uri="{BB962C8B-B14F-4D97-AF65-F5344CB8AC3E}">
        <p14:creationId xmlns:p14="http://schemas.microsoft.com/office/powerpoint/2010/main" val="347897602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54FECED2-0AE9-433E-929A-04E7D8FD5608}"/>
              </a:ext>
            </a:extLst>
          </p:cNvPr>
          <p:cNvPicPr/>
          <p:nvPr/>
        </p:nvPicPr>
        <p:blipFill rotWithShape="1">
          <a:blip r:embed="rId2"/>
          <a:srcRect l="35257" t="41619" r="24680" b="14766"/>
          <a:stretch/>
        </p:blipFill>
        <p:spPr bwMode="auto">
          <a:xfrm>
            <a:off x="1657298" y="1634470"/>
            <a:ext cx="5088277" cy="3102423"/>
          </a:xfrm>
          <a:prstGeom prst="rect">
            <a:avLst/>
          </a:prstGeom>
          <a:ln>
            <a:noFill/>
          </a:ln>
          <a:extLst>
            <a:ext uri="{53640926-AAD7-44D8-BBD7-CCE9431645EC}">
              <a14:shadowObscured xmlns:a14="http://schemas.microsoft.com/office/drawing/2010/main"/>
            </a:ext>
          </a:extLst>
        </p:spPr>
      </p:pic>
      <p:sp>
        <p:nvSpPr>
          <p:cNvPr id="3" name="Title 2">
            <a:extLst>
              <a:ext uri="{FF2B5EF4-FFF2-40B4-BE49-F238E27FC236}">
                <a16:creationId xmlns:a16="http://schemas.microsoft.com/office/drawing/2014/main" id="{D46F4D23-F973-406F-9927-1897820670E6}"/>
              </a:ext>
            </a:extLst>
          </p:cNvPr>
          <p:cNvSpPr>
            <a:spLocks noGrp="1"/>
          </p:cNvSpPr>
          <p:nvPr>
            <p:ph type="title"/>
          </p:nvPr>
        </p:nvSpPr>
        <p:spPr/>
        <p:txBody>
          <a:bodyPr/>
          <a:lstStyle/>
          <a:p>
            <a:r>
              <a:rPr lang="en-GB" dirty="0"/>
              <a:t>Frequency Response - 3</a:t>
            </a:r>
          </a:p>
        </p:txBody>
      </p:sp>
      <p:sp>
        <p:nvSpPr>
          <p:cNvPr id="6" name="Arrow: Down 5">
            <a:extLst>
              <a:ext uri="{FF2B5EF4-FFF2-40B4-BE49-F238E27FC236}">
                <a16:creationId xmlns:a16="http://schemas.microsoft.com/office/drawing/2014/main" id="{B3FBE198-893D-4487-8522-7D5F50880AFF}"/>
              </a:ext>
            </a:extLst>
          </p:cNvPr>
          <p:cNvSpPr/>
          <p:nvPr/>
        </p:nvSpPr>
        <p:spPr>
          <a:xfrm>
            <a:off x="7014512" y="3185681"/>
            <a:ext cx="628221" cy="126473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800" dirty="0"/>
              <a:t>DEMAND</a:t>
            </a:r>
          </a:p>
        </p:txBody>
      </p:sp>
      <p:sp>
        <p:nvSpPr>
          <p:cNvPr id="5" name="Rectangle 4">
            <a:extLst>
              <a:ext uri="{FF2B5EF4-FFF2-40B4-BE49-F238E27FC236}">
                <a16:creationId xmlns:a16="http://schemas.microsoft.com/office/drawing/2014/main" id="{BF37FC61-3E3E-4C74-A406-775FED8BC57C}"/>
              </a:ext>
            </a:extLst>
          </p:cNvPr>
          <p:cNvSpPr/>
          <p:nvPr/>
        </p:nvSpPr>
        <p:spPr>
          <a:xfrm>
            <a:off x="1657298" y="1633734"/>
            <a:ext cx="5088277" cy="14500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0" name="Straight Connector 9">
            <a:extLst>
              <a:ext uri="{FF2B5EF4-FFF2-40B4-BE49-F238E27FC236}">
                <a16:creationId xmlns:a16="http://schemas.microsoft.com/office/drawing/2014/main" id="{8DA04CB4-ABFB-452C-B5A2-C66C802D4E3B}"/>
              </a:ext>
            </a:extLst>
          </p:cNvPr>
          <p:cNvCxnSpPr/>
          <p:nvPr/>
        </p:nvCxnSpPr>
        <p:spPr>
          <a:xfrm>
            <a:off x="2091128" y="3084498"/>
            <a:ext cx="4489554" cy="0"/>
          </a:xfrm>
          <a:prstGeom prst="line">
            <a:avLst/>
          </a:prstGeom>
          <a:ln w="2222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AE76D953-7778-4110-BC96-1C278FFDADBF}"/>
              </a:ext>
            </a:extLst>
          </p:cNvPr>
          <p:cNvSpPr/>
          <p:nvPr/>
        </p:nvSpPr>
        <p:spPr>
          <a:xfrm>
            <a:off x="1883044" y="2983424"/>
            <a:ext cx="147234" cy="61217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TextBox 11">
            <a:extLst>
              <a:ext uri="{FF2B5EF4-FFF2-40B4-BE49-F238E27FC236}">
                <a16:creationId xmlns:a16="http://schemas.microsoft.com/office/drawing/2014/main" id="{E24956E2-8C6D-4C3A-910D-669DBBEB1691}"/>
              </a:ext>
            </a:extLst>
          </p:cNvPr>
          <p:cNvSpPr txBox="1"/>
          <p:nvPr/>
        </p:nvSpPr>
        <p:spPr>
          <a:xfrm>
            <a:off x="1822191" y="2922311"/>
            <a:ext cx="147234" cy="276999"/>
          </a:xfrm>
          <a:prstGeom prst="rect">
            <a:avLst/>
          </a:prstGeom>
          <a:noFill/>
        </p:spPr>
        <p:txBody>
          <a:bodyPr wrap="square" rtlCol="0">
            <a:spAutoFit/>
          </a:bodyPr>
          <a:lstStyle/>
          <a:p>
            <a:r>
              <a:rPr lang="en-GB" sz="1200" dirty="0"/>
              <a:t>0</a:t>
            </a:r>
          </a:p>
        </p:txBody>
      </p:sp>
      <p:sp>
        <p:nvSpPr>
          <p:cNvPr id="2" name="Content Placeholder 1">
            <a:extLst>
              <a:ext uri="{FF2B5EF4-FFF2-40B4-BE49-F238E27FC236}">
                <a16:creationId xmlns:a16="http://schemas.microsoft.com/office/drawing/2014/main" id="{B1A25826-C39C-4742-B369-50D1F39CEA59}"/>
              </a:ext>
            </a:extLst>
          </p:cNvPr>
          <p:cNvSpPr>
            <a:spLocks noGrp="1"/>
          </p:cNvSpPr>
          <p:nvPr>
            <p:ph idx="13"/>
          </p:nvPr>
        </p:nvSpPr>
        <p:spPr>
          <a:xfrm>
            <a:off x="495300" y="1330347"/>
            <a:ext cx="8915400" cy="4525963"/>
          </a:xfrm>
          <a:ln>
            <a:noFill/>
          </a:ln>
        </p:spPr>
        <p:txBody>
          <a:bodyPr/>
          <a:lstStyle/>
          <a:p>
            <a:r>
              <a:rPr lang="en-GB" sz="1400" dirty="0"/>
              <a:t>There was an action from the 05 August to report on EU discussions on extending frequency response to Demand Units, ie customers devices where power is modulated for DNO or TSO purposes</a:t>
            </a:r>
          </a:p>
          <a:p>
            <a:r>
              <a:rPr lang="en-GB" sz="1400" dirty="0"/>
              <a:t>It was recognized as being potentially valuable – but not currently being taken forward as </a:t>
            </a:r>
          </a:p>
          <a:p>
            <a:pPr lvl="1"/>
            <a:r>
              <a:rPr lang="en-GB" sz="1400" dirty="0"/>
              <a:t>There is no mandate to make such changes to the Demand Connexion Code</a:t>
            </a:r>
          </a:p>
          <a:p>
            <a:pPr lvl="1"/>
            <a:r>
              <a:rPr lang="en-GB" sz="1400" dirty="0"/>
              <a:t>It probably makes more sense to gain experience with Storage first</a:t>
            </a:r>
          </a:p>
          <a:p>
            <a:pPr lvl="1"/>
            <a:endParaRPr lang="en-GB" sz="1400" dirty="0"/>
          </a:p>
          <a:p>
            <a:pPr lvl="1"/>
            <a:endParaRPr lang="en-GB" sz="1400" dirty="0"/>
          </a:p>
          <a:p>
            <a:pPr lvl="1"/>
            <a:endParaRPr lang="en-GB" sz="1400" dirty="0"/>
          </a:p>
          <a:p>
            <a:pPr lvl="1"/>
            <a:endParaRPr lang="en-GB" sz="1400" dirty="0"/>
          </a:p>
          <a:p>
            <a:pPr lvl="1"/>
            <a:endParaRPr lang="en-GB" sz="1400" dirty="0"/>
          </a:p>
          <a:p>
            <a:pPr lvl="1"/>
            <a:endParaRPr lang="en-GB" sz="1400" dirty="0"/>
          </a:p>
          <a:p>
            <a:pPr lvl="1"/>
            <a:endParaRPr lang="en-GB" sz="1400" dirty="0"/>
          </a:p>
          <a:p>
            <a:pPr lvl="1"/>
            <a:endParaRPr lang="en-GB" sz="1400" dirty="0"/>
          </a:p>
          <a:p>
            <a:pPr lvl="1"/>
            <a:endParaRPr lang="en-GB" sz="1400" dirty="0"/>
          </a:p>
          <a:p>
            <a:r>
              <a:rPr lang="en-GB" sz="1400" dirty="0"/>
              <a:t>Would it be same set of characteristics as Storage?  Not certain.</a:t>
            </a:r>
          </a:p>
          <a:p>
            <a:pPr lvl="1"/>
            <a:endParaRPr lang="en-GB" sz="1400" dirty="0"/>
          </a:p>
          <a:p>
            <a:pPr lvl="1"/>
            <a:endParaRPr lang="en-GB" sz="1400" dirty="0"/>
          </a:p>
        </p:txBody>
      </p:sp>
    </p:spTree>
    <p:extLst>
      <p:ext uri="{BB962C8B-B14F-4D97-AF65-F5344CB8AC3E}">
        <p14:creationId xmlns:p14="http://schemas.microsoft.com/office/powerpoint/2010/main" val="38963468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0B47C28-E20C-4C3E-8871-9A3D639E6E1A}"/>
              </a:ext>
            </a:extLst>
          </p:cNvPr>
          <p:cNvSpPr>
            <a:spLocks noGrp="1"/>
          </p:cNvSpPr>
          <p:nvPr>
            <p:ph idx="13"/>
          </p:nvPr>
        </p:nvSpPr>
        <p:spPr/>
        <p:txBody>
          <a:bodyPr/>
          <a:lstStyle/>
          <a:p>
            <a:r>
              <a:rPr lang="en-GB" dirty="0"/>
              <a:t>G98 includes the issues discussed in detail at 05/08/20 meeting</a:t>
            </a:r>
          </a:p>
          <a:p>
            <a:r>
              <a:rPr lang="en-GB" dirty="0"/>
              <a:t>G99 similarly includes the detail from the same meeting</a:t>
            </a:r>
          </a:p>
          <a:p>
            <a:r>
              <a:rPr lang="en-GB" dirty="0"/>
              <a:t>Both documents include the suggested provisions discussed above for EVs and frequency response</a:t>
            </a:r>
          </a:p>
          <a:p>
            <a:r>
              <a:rPr lang="en-GB" dirty="0"/>
              <a:t>All changes are marked up in change tracking mode</a:t>
            </a:r>
          </a:p>
          <a:p>
            <a:r>
              <a:rPr lang="en-GB" dirty="0"/>
              <a:t>The D Code mod is a simple deletion of a sentence – marked up in the draft consultation paper</a:t>
            </a:r>
          </a:p>
          <a:p>
            <a:r>
              <a:rPr lang="en-GB" dirty="0"/>
              <a:t>The frequency response requirements still need reviewing in terms of </a:t>
            </a:r>
            <a:r>
              <a:rPr lang="en-GB"/>
              <a:t>compliance demonstration requirements</a:t>
            </a:r>
            <a:endParaRPr lang="en-GB" dirty="0"/>
          </a:p>
        </p:txBody>
      </p:sp>
      <p:sp>
        <p:nvSpPr>
          <p:cNvPr id="3" name="Title 2">
            <a:extLst>
              <a:ext uri="{FF2B5EF4-FFF2-40B4-BE49-F238E27FC236}">
                <a16:creationId xmlns:a16="http://schemas.microsoft.com/office/drawing/2014/main" id="{83F73029-25F7-4D11-989A-9B70AF405ED3}"/>
              </a:ext>
            </a:extLst>
          </p:cNvPr>
          <p:cNvSpPr>
            <a:spLocks noGrp="1"/>
          </p:cNvSpPr>
          <p:nvPr>
            <p:ph type="title"/>
          </p:nvPr>
        </p:nvSpPr>
        <p:spPr/>
        <p:txBody>
          <a:bodyPr/>
          <a:lstStyle/>
          <a:p>
            <a:r>
              <a:rPr lang="en-GB" dirty="0"/>
              <a:t>Drafting</a:t>
            </a:r>
          </a:p>
        </p:txBody>
      </p:sp>
    </p:spTree>
    <p:extLst>
      <p:ext uri="{BB962C8B-B14F-4D97-AF65-F5344CB8AC3E}">
        <p14:creationId xmlns:p14="http://schemas.microsoft.com/office/powerpoint/2010/main" val="1956512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0E93CE-1EDD-4358-A3C9-D707FF8E87B6}"/>
              </a:ext>
            </a:extLst>
          </p:cNvPr>
          <p:cNvSpPr>
            <a:spLocks noGrp="1"/>
          </p:cNvSpPr>
          <p:nvPr>
            <p:ph idx="13"/>
          </p:nvPr>
        </p:nvSpPr>
        <p:spPr/>
        <p:txBody>
          <a:bodyPr/>
          <a:lstStyle/>
          <a:p>
            <a:r>
              <a:rPr lang="en-GB" dirty="0"/>
              <a:t>G98 contains the application form which must be used for G98 connexions, and which includes storage technology types – but this is out of date</a:t>
            </a:r>
          </a:p>
          <a:p>
            <a:r>
              <a:rPr lang="en-GB" dirty="0"/>
              <a:t>The standard application form for G99 is currently more up to date than the G98 version</a:t>
            </a:r>
          </a:p>
          <a:p>
            <a:r>
              <a:rPr lang="en-GB" dirty="0"/>
              <a:t>The DDRC in the Distribution Code is also not up to date</a:t>
            </a:r>
          </a:p>
          <a:p>
            <a:r>
              <a:rPr lang="en-GB" dirty="0"/>
              <a:t>The recently introduced Embedded Capacity Registers have introduced some further data reporting requirements</a:t>
            </a:r>
          </a:p>
          <a:p>
            <a:r>
              <a:rPr lang="en-GB" dirty="0"/>
              <a:t>There is a DCRP Working Group looking explicitly at data and data transfer requirements</a:t>
            </a:r>
          </a:p>
          <a:p>
            <a:r>
              <a:rPr lang="en-GB" dirty="0"/>
              <a:t>There is little point in two WGs trying to resolve the same issue separately</a:t>
            </a:r>
          </a:p>
          <a:p>
            <a:r>
              <a:rPr lang="en-GB" dirty="0"/>
              <a:t>It is proposed to ignore data requirements in our storage modifications, recognizing that the data/data transfer WG will update all these requirements as part of its work</a:t>
            </a:r>
          </a:p>
        </p:txBody>
      </p:sp>
      <p:sp>
        <p:nvSpPr>
          <p:cNvPr id="3" name="Title 2">
            <a:extLst>
              <a:ext uri="{FF2B5EF4-FFF2-40B4-BE49-F238E27FC236}">
                <a16:creationId xmlns:a16="http://schemas.microsoft.com/office/drawing/2014/main" id="{ED59ECC6-94CA-4F5D-AA29-F8B5D3F069D1}"/>
              </a:ext>
            </a:extLst>
          </p:cNvPr>
          <p:cNvSpPr>
            <a:spLocks noGrp="1"/>
          </p:cNvSpPr>
          <p:nvPr>
            <p:ph type="title"/>
          </p:nvPr>
        </p:nvSpPr>
        <p:spPr/>
        <p:txBody>
          <a:bodyPr/>
          <a:lstStyle/>
          <a:p>
            <a:r>
              <a:rPr lang="en-GB" dirty="0"/>
              <a:t>Data for storage installations</a:t>
            </a:r>
          </a:p>
        </p:txBody>
      </p:sp>
    </p:spTree>
    <p:extLst>
      <p:ext uri="{BB962C8B-B14F-4D97-AF65-F5344CB8AC3E}">
        <p14:creationId xmlns:p14="http://schemas.microsoft.com/office/powerpoint/2010/main" val="247994711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4E0DE70-FF53-41BB-A6E7-9E701955F847}"/>
              </a:ext>
            </a:extLst>
          </p:cNvPr>
          <p:cNvSpPr>
            <a:spLocks noGrp="1"/>
          </p:cNvSpPr>
          <p:nvPr>
            <p:ph idx="13"/>
          </p:nvPr>
        </p:nvSpPr>
        <p:spPr>
          <a:xfrm>
            <a:off x="495300" y="1255428"/>
            <a:ext cx="8915400" cy="4525963"/>
          </a:xfrm>
        </p:spPr>
        <p:txBody>
          <a:bodyPr/>
          <a:lstStyle/>
          <a:p>
            <a:r>
              <a:rPr lang="en-GB" dirty="0"/>
              <a:t>Tries to explain the draft modifications as simply as possible</a:t>
            </a:r>
          </a:p>
          <a:p>
            <a:r>
              <a:rPr lang="en-GB" dirty="0"/>
              <a:t>Draft consultation questions</a:t>
            </a:r>
          </a:p>
          <a:p>
            <a:pPr lvl="1" indent="-342900">
              <a:spcBef>
                <a:spcPts val="200"/>
              </a:spcBef>
              <a:spcAft>
                <a:spcPts val="600"/>
              </a:spcAft>
              <a:buFont typeface="+mj-lt"/>
              <a:buAutoNum type="arabicPeriod"/>
            </a:pPr>
            <a:r>
              <a:rPr lang="en-GB" sz="1200" b="0" dirty="0">
                <a:effectLst/>
                <a:latin typeface="Arial" panose="020B0604020202020204" pitchFamily="34" charset="0"/>
                <a:ea typeface="Times New Roman" panose="02020603050405020304" pitchFamily="18" charset="0"/>
                <a:cs typeface="Times New Roman" panose="02020603050405020304" pitchFamily="18" charset="0"/>
              </a:rPr>
              <a:t>Do you agree with the general intent of the proposed modification?  If not, please explain your views.</a:t>
            </a:r>
            <a:endParaRPr lang="en-GB" sz="1200" b="1" dirty="0">
              <a:effectLst/>
              <a:latin typeface="Arial" panose="020B0604020202020204" pitchFamily="34" charset="0"/>
              <a:ea typeface="Times New Roman" panose="02020603050405020304" pitchFamily="18" charset="0"/>
              <a:cs typeface="Times New Roman" panose="02020603050405020304" pitchFamily="18" charset="0"/>
            </a:endParaRPr>
          </a:p>
          <a:p>
            <a:pPr lvl="1" indent="-342900">
              <a:lnSpc>
                <a:spcPct val="107000"/>
              </a:lnSpc>
              <a:spcAft>
                <a:spcPts val="600"/>
              </a:spcAft>
              <a:buFont typeface="+mj-lt"/>
              <a:buAutoNum type="arabicPeriod"/>
            </a:pPr>
            <a:r>
              <a:rPr lang="en-GB" sz="1200" dirty="0">
                <a:effectLst/>
                <a:latin typeface="Arial" panose="020B0604020202020204" pitchFamily="34" charset="0"/>
                <a:ea typeface="Calibri" panose="020F0502020204030204" pitchFamily="34" charset="0"/>
                <a:cs typeface="Times New Roman" panose="02020603050405020304" pitchFamily="18" charset="0"/>
              </a:rPr>
              <a:t>Do you agree with the approach to a timed future implementation and do you agree with the suggested date?</a:t>
            </a:r>
          </a:p>
          <a:p>
            <a:pPr lvl="1" indent="-342900">
              <a:lnSpc>
                <a:spcPct val="107000"/>
              </a:lnSpc>
              <a:spcAft>
                <a:spcPts val="600"/>
              </a:spcAft>
              <a:buFont typeface="+mj-lt"/>
              <a:buAutoNum type="arabicPeriod"/>
            </a:pPr>
            <a:r>
              <a:rPr lang="en-GB" sz="1200" dirty="0">
                <a:effectLst/>
                <a:latin typeface="Arial" panose="020B0604020202020204" pitchFamily="34" charset="0"/>
                <a:ea typeface="Calibri" panose="020F0502020204030204" pitchFamily="34" charset="0"/>
                <a:cs typeface="Times New Roman" panose="02020603050405020304" pitchFamily="18" charset="0"/>
              </a:rPr>
              <a:t>Do you agree that the data requirements relating to storage technologies etc should be left to the DCRP working group on data exchange provisions to resolve?</a:t>
            </a:r>
          </a:p>
          <a:p>
            <a:pPr lvl="1" indent="-342900">
              <a:lnSpc>
                <a:spcPct val="107000"/>
              </a:lnSpc>
              <a:spcAft>
                <a:spcPts val="600"/>
              </a:spcAft>
              <a:buFont typeface="+mj-lt"/>
              <a:buAutoNum type="arabicPeriod"/>
            </a:pPr>
            <a:r>
              <a:rPr lang="en-GB" sz="1200" dirty="0">
                <a:effectLst/>
                <a:latin typeface="Arial" panose="020B0604020202020204" pitchFamily="34" charset="0"/>
                <a:ea typeface="Calibri" panose="020F0502020204030204" pitchFamily="34" charset="0"/>
                <a:cs typeface="Times New Roman" panose="02020603050405020304" pitchFamily="18" charset="0"/>
              </a:rPr>
              <a:t>Do you agree with the general approach taken to V2G requirements?  If not, please state what you think is incorrect and inappropriate and please suggest any alternative approaches.</a:t>
            </a:r>
          </a:p>
          <a:p>
            <a:pPr lvl="1" indent="-342900">
              <a:lnSpc>
                <a:spcPct val="107000"/>
              </a:lnSpc>
              <a:spcAft>
                <a:spcPts val="600"/>
              </a:spcAft>
              <a:buFont typeface="+mj-lt"/>
              <a:buAutoNum type="arabicPeriod"/>
            </a:pPr>
            <a:r>
              <a:rPr lang="en-GB" sz="1200" dirty="0">
                <a:effectLst/>
                <a:latin typeface="Arial" panose="020B0604020202020204" pitchFamily="34" charset="0"/>
                <a:ea typeface="Calibri" panose="020F0502020204030204" pitchFamily="34" charset="0"/>
                <a:cs typeface="Times New Roman" panose="02020603050405020304" pitchFamily="18" charset="0"/>
              </a:rPr>
              <a:t>Do you agree that DNOs should insist on formal Equipment Certificates for manufacturers to demonstrate compliance of V2G capabilities?  If you disagree, please explain why.</a:t>
            </a:r>
          </a:p>
          <a:p>
            <a:pPr lvl="1" indent="-342900">
              <a:lnSpc>
                <a:spcPct val="107000"/>
              </a:lnSpc>
              <a:spcAft>
                <a:spcPts val="600"/>
              </a:spcAft>
              <a:buFont typeface="+mj-lt"/>
              <a:buAutoNum type="arabicPeriod"/>
            </a:pPr>
            <a:r>
              <a:rPr lang="en-GB" sz="1200" dirty="0">
                <a:effectLst/>
                <a:latin typeface="Arial" panose="020B0604020202020204" pitchFamily="34" charset="0"/>
                <a:ea typeface="Calibri" panose="020F0502020204030204" pitchFamily="34" charset="0"/>
                <a:cs typeface="Times New Roman" panose="02020603050405020304" pitchFamily="18" charset="0"/>
              </a:rPr>
              <a:t>Do you agree with the inclusion of mandatory cessation of active power on falling frequency and do you agree with the thresholds suggested?</a:t>
            </a:r>
          </a:p>
          <a:p>
            <a:pPr lvl="1" indent="-342900">
              <a:lnSpc>
                <a:spcPct val="107000"/>
              </a:lnSpc>
              <a:spcAft>
                <a:spcPts val="600"/>
              </a:spcAft>
              <a:buFont typeface="+mj-lt"/>
              <a:buAutoNum type="arabicPeriod"/>
            </a:pPr>
            <a:r>
              <a:rPr lang="en-GB" sz="1200" dirty="0">
                <a:effectLst/>
                <a:latin typeface="Arial" panose="020B0604020202020204" pitchFamily="34" charset="0"/>
                <a:ea typeface="Calibri" panose="020F0502020204030204" pitchFamily="34" charset="0"/>
                <a:cs typeface="Times New Roman" panose="02020603050405020304" pitchFamily="18" charset="0"/>
              </a:rPr>
              <a:t>Do you have any comments on the proposed legal text drafting?</a:t>
            </a:r>
          </a:p>
          <a:p>
            <a:pPr lvl="1" indent="-342900">
              <a:lnSpc>
                <a:spcPct val="107000"/>
              </a:lnSpc>
              <a:spcAft>
                <a:spcPts val="600"/>
              </a:spcAft>
              <a:buFont typeface="+mj-lt"/>
              <a:buAutoNum type="arabicPeriod"/>
            </a:pPr>
            <a:r>
              <a:rPr lang="en-GB" sz="1200" dirty="0">
                <a:effectLst/>
                <a:latin typeface="Arial" panose="020B0604020202020204" pitchFamily="34" charset="0"/>
                <a:ea typeface="Calibri" panose="020F0502020204030204" pitchFamily="34" charset="0"/>
                <a:cs typeface="Times New Roman" panose="02020603050405020304" pitchFamily="18" charset="0"/>
              </a:rPr>
              <a:t>Do you have any other comments?</a:t>
            </a:r>
          </a:p>
          <a:p>
            <a:r>
              <a:rPr lang="en-GB" dirty="0"/>
              <a:t>Will need to add in standard questions about the modification better achieving the Distribution Code objectives</a:t>
            </a:r>
          </a:p>
          <a:p>
            <a:r>
              <a:rPr lang="en-GB" dirty="0"/>
              <a:t>Comments welcome on all of the above</a:t>
            </a:r>
          </a:p>
          <a:p>
            <a:r>
              <a:rPr lang="en-GB" dirty="0"/>
              <a:t>Also – how do we reach all the key parties that need to review the consultation?</a:t>
            </a:r>
          </a:p>
        </p:txBody>
      </p:sp>
      <p:sp>
        <p:nvSpPr>
          <p:cNvPr id="3" name="Title 2">
            <a:extLst>
              <a:ext uri="{FF2B5EF4-FFF2-40B4-BE49-F238E27FC236}">
                <a16:creationId xmlns:a16="http://schemas.microsoft.com/office/drawing/2014/main" id="{6779BDC2-209F-42D6-97B0-87B55681BF6E}"/>
              </a:ext>
            </a:extLst>
          </p:cNvPr>
          <p:cNvSpPr>
            <a:spLocks noGrp="1"/>
          </p:cNvSpPr>
          <p:nvPr>
            <p:ph type="title"/>
          </p:nvPr>
        </p:nvSpPr>
        <p:spPr/>
        <p:txBody>
          <a:bodyPr/>
          <a:lstStyle/>
          <a:p>
            <a:r>
              <a:rPr lang="en-GB" dirty="0"/>
              <a:t>Consultation paper</a:t>
            </a:r>
          </a:p>
        </p:txBody>
      </p:sp>
    </p:spTree>
    <p:extLst>
      <p:ext uri="{BB962C8B-B14F-4D97-AF65-F5344CB8AC3E}">
        <p14:creationId xmlns:p14="http://schemas.microsoft.com/office/powerpoint/2010/main" val="224743816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5473D7A-B46F-4E3D-944F-4AB41522C9E8}"/>
              </a:ext>
            </a:extLst>
          </p:cNvPr>
          <p:cNvSpPr>
            <a:spLocks noGrp="1"/>
          </p:cNvSpPr>
          <p:nvPr>
            <p:ph idx="13"/>
          </p:nvPr>
        </p:nvSpPr>
        <p:spPr/>
        <p:txBody>
          <a:bodyPr/>
          <a:lstStyle/>
          <a:p>
            <a:endParaRPr lang="en-GB"/>
          </a:p>
        </p:txBody>
      </p:sp>
      <p:sp>
        <p:nvSpPr>
          <p:cNvPr id="3" name="Title 2">
            <a:extLst>
              <a:ext uri="{FF2B5EF4-FFF2-40B4-BE49-F238E27FC236}">
                <a16:creationId xmlns:a16="http://schemas.microsoft.com/office/drawing/2014/main" id="{FFB52583-F6EE-4D65-8A26-A9FE1AE019C6}"/>
              </a:ext>
            </a:extLst>
          </p:cNvPr>
          <p:cNvSpPr>
            <a:spLocks noGrp="1"/>
          </p:cNvSpPr>
          <p:nvPr>
            <p:ph type="title"/>
          </p:nvPr>
        </p:nvSpPr>
        <p:spPr/>
        <p:txBody>
          <a:bodyPr/>
          <a:lstStyle/>
          <a:p>
            <a:r>
              <a:rPr lang="en-GB" dirty="0"/>
              <a:t>AOB and date of next meeting</a:t>
            </a:r>
          </a:p>
        </p:txBody>
      </p:sp>
    </p:spTree>
    <p:extLst>
      <p:ext uri="{BB962C8B-B14F-4D97-AF65-F5344CB8AC3E}">
        <p14:creationId xmlns:p14="http://schemas.microsoft.com/office/powerpoint/2010/main" val="3742619736"/>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242247C3-D39D-4C4B-B02F-E578815CC2F0}"/>
              </a:ext>
            </a:extLst>
          </p:cNvPr>
          <p:cNvGraphicFramePr>
            <a:graphicFrameLocks noGrp="1"/>
          </p:cNvGraphicFramePr>
          <p:nvPr>
            <p:ph idx="13"/>
            <p:extLst>
              <p:ext uri="{D42A27DB-BD31-4B8C-83A1-F6EECF244321}">
                <p14:modId xmlns:p14="http://schemas.microsoft.com/office/powerpoint/2010/main" val="2684470083"/>
              </p:ext>
            </p:extLst>
          </p:nvPr>
        </p:nvGraphicFramePr>
        <p:xfrm>
          <a:off x="2315845" y="1780543"/>
          <a:ext cx="5274310" cy="4185285"/>
        </p:xfrm>
        <a:graphic>
          <a:graphicData uri="http://schemas.openxmlformats.org/drawingml/2006/table">
            <a:tbl>
              <a:tblPr firstRow="1" firstCol="1" bandRow="1">
                <a:tableStyleId>{5C22544A-7EE6-4342-B048-85BDC9FD1C3A}</a:tableStyleId>
              </a:tblPr>
              <a:tblGrid>
                <a:gridCol w="694690">
                  <a:extLst>
                    <a:ext uri="{9D8B030D-6E8A-4147-A177-3AD203B41FA5}">
                      <a16:colId xmlns:a16="http://schemas.microsoft.com/office/drawing/2014/main" val="608380563"/>
                    </a:ext>
                  </a:extLst>
                </a:gridCol>
                <a:gridCol w="3702050">
                  <a:extLst>
                    <a:ext uri="{9D8B030D-6E8A-4147-A177-3AD203B41FA5}">
                      <a16:colId xmlns:a16="http://schemas.microsoft.com/office/drawing/2014/main" val="4223246172"/>
                    </a:ext>
                  </a:extLst>
                </a:gridCol>
                <a:gridCol w="877570">
                  <a:extLst>
                    <a:ext uri="{9D8B030D-6E8A-4147-A177-3AD203B41FA5}">
                      <a16:colId xmlns:a16="http://schemas.microsoft.com/office/drawing/2014/main" val="2097448603"/>
                    </a:ext>
                  </a:extLst>
                </a:gridCol>
              </a:tblGrid>
              <a:tr h="231775">
                <a:tc>
                  <a:txBody>
                    <a:bodyPr/>
                    <a:lstStyle/>
                    <a:p>
                      <a:pPr algn="ctr"/>
                      <a:r>
                        <a:rPr lang="en-GB" sz="1200">
                          <a:effectLst/>
                        </a:rPr>
                        <a:t>Time</a:t>
                      </a:r>
                      <a:endParaRPr lang="en-GB" sz="1200">
                        <a:effectLst/>
                        <a:latin typeface="Times New Roman" panose="02020603050405020304" pitchFamily="18" charset="0"/>
                        <a:ea typeface="Times New Roman" panose="02020603050405020304" pitchFamily="18" charset="0"/>
                      </a:endParaRPr>
                    </a:p>
                  </a:txBody>
                  <a:tcPr marL="68580" marR="68580" marT="36195" marB="36195"/>
                </a:tc>
                <a:tc>
                  <a:txBody>
                    <a:bodyPr/>
                    <a:lstStyle/>
                    <a:p>
                      <a:pPr algn="ctr"/>
                      <a:r>
                        <a:rPr lang="en-GB" sz="1200">
                          <a:effectLst/>
                        </a:rPr>
                        <a:t>Focus</a:t>
                      </a:r>
                      <a:endParaRPr lang="en-GB" sz="1200">
                        <a:effectLst/>
                        <a:latin typeface="Times New Roman" panose="02020603050405020304" pitchFamily="18" charset="0"/>
                        <a:ea typeface="Times New Roman" panose="02020603050405020304" pitchFamily="18" charset="0"/>
                      </a:endParaRPr>
                    </a:p>
                  </a:txBody>
                  <a:tcPr marL="68580" marR="68580" marT="36195" marB="36195" anchor="ctr"/>
                </a:tc>
                <a:tc>
                  <a:txBody>
                    <a:bodyPr/>
                    <a:lstStyle/>
                    <a:p>
                      <a:pPr algn="ctr"/>
                      <a:r>
                        <a:rPr lang="en-GB" sz="1200">
                          <a:effectLst/>
                        </a:rPr>
                        <a:t>Leader</a:t>
                      </a:r>
                      <a:endParaRPr lang="en-GB" sz="1200">
                        <a:effectLst/>
                        <a:latin typeface="Times New Roman" panose="02020603050405020304" pitchFamily="18" charset="0"/>
                        <a:ea typeface="Times New Roman" panose="02020603050405020304" pitchFamily="18" charset="0"/>
                      </a:endParaRPr>
                    </a:p>
                  </a:txBody>
                  <a:tcPr marL="68580" marR="68580" marT="36195" marB="36195" anchor="ctr"/>
                </a:tc>
                <a:extLst>
                  <a:ext uri="{0D108BD9-81ED-4DB2-BD59-A6C34878D82A}">
                    <a16:rowId xmlns:a16="http://schemas.microsoft.com/office/drawing/2014/main" val="1727819842"/>
                  </a:ext>
                </a:extLst>
              </a:tr>
              <a:tr h="306705">
                <a:tc>
                  <a:txBody>
                    <a:bodyPr/>
                    <a:lstStyle/>
                    <a:p>
                      <a:pPr algn="ctr"/>
                      <a:r>
                        <a:rPr lang="en-GB" sz="1200" spc="-15">
                          <a:effectLst/>
                        </a:rPr>
                        <a:t>14:00</a:t>
                      </a:r>
                      <a:endParaRPr lang="en-GB" sz="120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200" spc="-15">
                          <a:effectLst/>
                        </a:rPr>
                        <a:t>Welcome, Introductions and Acceptance of Agenda</a:t>
                      </a:r>
                      <a:endParaRPr lang="en-GB" sz="1200">
                        <a:effectLst/>
                      </a:endParaRPr>
                    </a:p>
                    <a:p>
                      <a:r>
                        <a:rPr lang="en-GB" sz="1200" spc="-15">
                          <a:effectLst/>
                        </a:rPr>
                        <a:t> </a:t>
                      </a:r>
                      <a:endParaRPr lang="en-GB" sz="1200">
                        <a:effectLst/>
                        <a:latin typeface="Times New Roman" panose="02020603050405020304" pitchFamily="18" charset="0"/>
                        <a:ea typeface="Times New Roman" panose="02020603050405020304" pitchFamily="18" charset="0"/>
                      </a:endParaRPr>
                    </a:p>
                  </a:txBody>
                  <a:tcPr marL="68580" marR="68580" marT="36195" marB="36195"/>
                </a:tc>
                <a:tc>
                  <a:txBody>
                    <a:bodyPr/>
                    <a:lstStyle/>
                    <a:p>
                      <a:pPr algn="ctr"/>
                      <a:r>
                        <a:rPr lang="en-GB" sz="1200">
                          <a:effectLst/>
                        </a:rPr>
                        <a:t>CM</a:t>
                      </a:r>
                      <a:endParaRPr lang="en-GB" sz="120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314042934"/>
                  </a:ext>
                </a:extLst>
              </a:tr>
              <a:tr h="306705">
                <a:tc>
                  <a:txBody>
                    <a:bodyPr/>
                    <a:lstStyle/>
                    <a:p>
                      <a:pPr algn="ctr"/>
                      <a:r>
                        <a:rPr lang="en-GB" sz="1200" spc="-15">
                          <a:effectLst/>
                        </a:rPr>
                        <a:t>14:10</a:t>
                      </a:r>
                      <a:endParaRPr lang="en-GB" sz="120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200">
                          <a:effectLst/>
                        </a:rPr>
                        <a:t>Review of Open Actions from Last Meeting</a:t>
                      </a:r>
                    </a:p>
                    <a:p>
                      <a:r>
                        <a:rPr lang="en-GB" sz="1200">
                          <a:effectLst/>
                        </a:rPr>
                        <a:t> </a:t>
                      </a:r>
                      <a:endParaRPr lang="en-GB" sz="1200">
                        <a:effectLst/>
                        <a:latin typeface="Times New Roman" panose="02020603050405020304" pitchFamily="18" charset="0"/>
                        <a:ea typeface="Times New Roman" panose="02020603050405020304" pitchFamily="18" charset="0"/>
                      </a:endParaRPr>
                    </a:p>
                  </a:txBody>
                  <a:tcPr marL="68580" marR="68580" marT="36195" marB="36195"/>
                </a:tc>
                <a:tc>
                  <a:txBody>
                    <a:bodyPr/>
                    <a:lstStyle/>
                    <a:p>
                      <a:pPr algn="ctr"/>
                      <a:r>
                        <a:rPr lang="en-GB" sz="1200">
                          <a:effectLst/>
                        </a:rPr>
                        <a:t>CM</a:t>
                      </a:r>
                      <a:endParaRPr lang="en-GB" sz="120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3449840383"/>
                  </a:ext>
                </a:extLst>
              </a:tr>
              <a:tr h="306705">
                <a:tc>
                  <a:txBody>
                    <a:bodyPr/>
                    <a:lstStyle/>
                    <a:p>
                      <a:pPr algn="ctr"/>
                      <a:r>
                        <a:rPr lang="en-GB" sz="1200" spc="-15">
                          <a:effectLst/>
                        </a:rPr>
                        <a:t>14:15</a:t>
                      </a:r>
                      <a:endParaRPr lang="en-GB" sz="1200">
                        <a:effectLst/>
                        <a:latin typeface="Times New Roman" panose="02020603050405020304" pitchFamily="18" charset="0"/>
                        <a:ea typeface="Times New Roman" panose="02020603050405020304" pitchFamily="18" charset="0"/>
                      </a:endParaRPr>
                    </a:p>
                  </a:txBody>
                  <a:tcPr marL="68580" marR="68580" marT="36195" marB="36195"/>
                </a:tc>
                <a:tc>
                  <a:txBody>
                    <a:bodyPr/>
                    <a:lstStyle/>
                    <a:p>
                      <a:pPr>
                        <a:spcAft>
                          <a:spcPts val="600"/>
                        </a:spcAft>
                      </a:pPr>
                      <a:r>
                        <a:rPr lang="en-GB" sz="1200">
                          <a:effectLst/>
                        </a:rPr>
                        <a:t>Review Proposed Modifications to Documents</a:t>
                      </a:r>
                    </a:p>
                    <a:p>
                      <a:pPr marL="342900" lvl="0" indent="-342900">
                        <a:buFont typeface="+mj-lt"/>
                        <a:buAutoNum type="arabicPeriod"/>
                      </a:pPr>
                      <a:r>
                        <a:rPr lang="en-GB" sz="1200">
                          <a:effectLst/>
                        </a:rPr>
                        <a:t>V2G</a:t>
                      </a:r>
                    </a:p>
                    <a:p>
                      <a:pPr marL="342900" lvl="0" indent="-342900">
                        <a:buFont typeface="+mj-lt"/>
                        <a:buAutoNum type="arabicPeriod"/>
                      </a:pPr>
                      <a:r>
                        <a:rPr lang="en-GB" sz="1200">
                          <a:effectLst/>
                        </a:rPr>
                        <a:t>Frequency Response</a:t>
                      </a:r>
                    </a:p>
                    <a:p>
                      <a:pPr marL="342900" lvl="0" indent="-342900">
                        <a:buFont typeface="+mj-lt"/>
                        <a:buAutoNum type="arabicPeriod"/>
                      </a:pPr>
                      <a:r>
                        <a:rPr lang="en-GB" sz="1200">
                          <a:effectLst/>
                        </a:rPr>
                        <a:t>Drafting</a:t>
                      </a:r>
                    </a:p>
                    <a:p>
                      <a:pPr marL="742950" lvl="1" indent="-285750">
                        <a:buFont typeface="+mj-lt"/>
                        <a:buAutoNum type="alphaLcPeriod"/>
                      </a:pPr>
                      <a:r>
                        <a:rPr lang="en-GB" sz="1200">
                          <a:effectLst/>
                        </a:rPr>
                        <a:t>G98</a:t>
                      </a:r>
                    </a:p>
                    <a:p>
                      <a:pPr marL="742950" lvl="1" indent="-285750">
                        <a:buFont typeface="+mj-lt"/>
                        <a:buAutoNum type="alphaLcPeriod"/>
                      </a:pPr>
                      <a:r>
                        <a:rPr lang="en-GB" sz="1200">
                          <a:effectLst/>
                        </a:rPr>
                        <a:t>G99</a:t>
                      </a:r>
                    </a:p>
                    <a:p>
                      <a:pPr marL="742950" lvl="1" indent="-285750">
                        <a:buFont typeface="+mj-lt"/>
                        <a:buAutoNum type="alphaLcPeriod"/>
                      </a:pPr>
                      <a:r>
                        <a:rPr lang="en-GB" sz="1200">
                          <a:effectLst/>
                        </a:rPr>
                        <a:t>DCode</a:t>
                      </a:r>
                    </a:p>
                    <a:p>
                      <a:r>
                        <a:rPr lang="en-GB" sz="1200">
                          <a:effectLst/>
                        </a:rPr>
                        <a:t> </a:t>
                      </a:r>
                      <a:endParaRPr lang="en-GB" sz="1200">
                        <a:effectLst/>
                        <a:latin typeface="Times New Roman" panose="02020603050405020304" pitchFamily="18" charset="0"/>
                        <a:ea typeface="Times New Roman" panose="02020603050405020304" pitchFamily="18" charset="0"/>
                      </a:endParaRPr>
                    </a:p>
                  </a:txBody>
                  <a:tcPr marL="68580" marR="68580" marT="36195" marB="36195"/>
                </a:tc>
                <a:tc>
                  <a:txBody>
                    <a:bodyPr/>
                    <a:lstStyle/>
                    <a:p>
                      <a:pPr algn="ctr"/>
                      <a:r>
                        <a:rPr lang="en-GB" sz="1200" dirty="0">
                          <a:effectLst/>
                        </a:rPr>
                        <a:t>MK/SC</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3877862250"/>
                  </a:ext>
                </a:extLst>
              </a:tr>
              <a:tr h="306705">
                <a:tc>
                  <a:txBody>
                    <a:bodyPr/>
                    <a:lstStyle/>
                    <a:p>
                      <a:pPr algn="ctr"/>
                      <a:r>
                        <a:rPr lang="en-GB" sz="1200" spc="-15">
                          <a:effectLst/>
                        </a:rPr>
                        <a:t>15:25</a:t>
                      </a:r>
                      <a:endParaRPr lang="en-GB" sz="1200">
                        <a:effectLst/>
                        <a:latin typeface="Times New Roman" panose="02020603050405020304" pitchFamily="18" charset="0"/>
                        <a:ea typeface="Times New Roman" panose="02020603050405020304" pitchFamily="18" charset="0"/>
                      </a:endParaRPr>
                    </a:p>
                  </a:txBody>
                  <a:tcPr marL="68580" marR="68580" marT="36195" marB="36195"/>
                </a:tc>
                <a:tc>
                  <a:txBody>
                    <a:bodyPr/>
                    <a:lstStyle/>
                    <a:p>
                      <a:pPr>
                        <a:spcAft>
                          <a:spcPts val="600"/>
                        </a:spcAft>
                      </a:pPr>
                      <a:r>
                        <a:rPr lang="en-GB" sz="1200">
                          <a:effectLst/>
                        </a:rPr>
                        <a:t>Proposed approach to storage types/data etc</a:t>
                      </a:r>
                      <a:endParaRPr lang="en-GB" sz="1200">
                        <a:effectLst/>
                        <a:latin typeface="Times New Roman" panose="02020603050405020304" pitchFamily="18" charset="0"/>
                        <a:ea typeface="Times New Roman" panose="02020603050405020304" pitchFamily="18" charset="0"/>
                      </a:endParaRPr>
                    </a:p>
                  </a:txBody>
                  <a:tcPr marL="68580" marR="68580" marT="36195" marB="36195"/>
                </a:tc>
                <a:tc>
                  <a:txBody>
                    <a:bodyPr/>
                    <a:lstStyle/>
                    <a:p>
                      <a:pPr algn="ctr"/>
                      <a:r>
                        <a:rPr lang="en-GB" sz="1200">
                          <a:effectLst/>
                        </a:rPr>
                        <a:t>MK</a:t>
                      </a:r>
                      <a:endParaRPr lang="en-GB" sz="120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3231538526"/>
                  </a:ext>
                </a:extLst>
              </a:tr>
              <a:tr h="306705">
                <a:tc>
                  <a:txBody>
                    <a:bodyPr/>
                    <a:lstStyle/>
                    <a:p>
                      <a:pPr algn="ctr"/>
                      <a:r>
                        <a:rPr lang="en-GB" sz="1200" spc="-15">
                          <a:effectLst/>
                        </a:rPr>
                        <a:t>15:30</a:t>
                      </a:r>
                      <a:endParaRPr lang="en-GB" sz="1200">
                        <a:effectLst/>
                        <a:latin typeface="Times New Roman" panose="02020603050405020304" pitchFamily="18" charset="0"/>
                        <a:ea typeface="Times New Roman" panose="02020603050405020304" pitchFamily="18" charset="0"/>
                      </a:endParaRPr>
                    </a:p>
                  </a:txBody>
                  <a:tcPr marL="68580" marR="68580" marT="36195" marB="36195"/>
                </a:tc>
                <a:tc>
                  <a:txBody>
                    <a:bodyPr/>
                    <a:lstStyle/>
                    <a:p>
                      <a:pPr>
                        <a:spcAft>
                          <a:spcPts val="600"/>
                        </a:spcAft>
                      </a:pPr>
                      <a:r>
                        <a:rPr lang="en-GB" sz="1200">
                          <a:effectLst/>
                        </a:rPr>
                        <a:t>DCRP/MP/20/06 Consultation Paper</a:t>
                      </a:r>
                    </a:p>
                    <a:p>
                      <a:pPr marL="342900" lvl="0" indent="-342900">
                        <a:buFont typeface="+mj-lt"/>
                        <a:buAutoNum type="arabicPeriod"/>
                      </a:pPr>
                      <a:r>
                        <a:rPr lang="en-GB" sz="1200">
                          <a:effectLst/>
                        </a:rPr>
                        <a:t>Content and detail</a:t>
                      </a:r>
                    </a:p>
                    <a:p>
                      <a:pPr marL="342900" lvl="0" indent="-342900">
                        <a:buFont typeface="+mj-lt"/>
                        <a:buAutoNum type="arabicPeriod"/>
                      </a:pPr>
                      <a:r>
                        <a:rPr lang="en-GB" sz="1200">
                          <a:effectLst/>
                        </a:rPr>
                        <a:t>Consultation questions </a:t>
                      </a:r>
                      <a:endParaRPr lang="en-GB" sz="1200">
                        <a:effectLst/>
                        <a:latin typeface="Times New Roman" panose="02020603050405020304" pitchFamily="18" charset="0"/>
                        <a:ea typeface="Times New Roman" panose="02020603050405020304" pitchFamily="18" charset="0"/>
                      </a:endParaRPr>
                    </a:p>
                  </a:txBody>
                  <a:tcPr marL="68580" marR="68580" marT="36195" marB="36195"/>
                </a:tc>
                <a:tc>
                  <a:txBody>
                    <a:bodyPr/>
                    <a:lstStyle/>
                    <a:p>
                      <a:pPr algn="ctr"/>
                      <a:r>
                        <a:rPr lang="en-GB" sz="1200">
                          <a:effectLst/>
                        </a:rPr>
                        <a:t>MW/MK</a:t>
                      </a:r>
                      <a:endParaRPr lang="en-GB" sz="120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1252114459"/>
                  </a:ext>
                </a:extLst>
              </a:tr>
              <a:tr h="306705">
                <a:tc>
                  <a:txBody>
                    <a:bodyPr/>
                    <a:lstStyle/>
                    <a:p>
                      <a:pPr algn="ctr"/>
                      <a:r>
                        <a:rPr lang="en-GB" sz="1200" spc="-15" dirty="0">
                          <a:effectLst/>
                        </a:rPr>
                        <a:t>15:50</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tc>
                  <a:txBody>
                    <a:bodyPr/>
                    <a:lstStyle/>
                    <a:p>
                      <a:r>
                        <a:rPr lang="en-GB" sz="1200" spc="-15">
                          <a:effectLst/>
                        </a:rPr>
                        <a:t>AOB</a:t>
                      </a:r>
                      <a:endParaRPr lang="en-GB" sz="1200">
                        <a:effectLst/>
                      </a:endParaRPr>
                    </a:p>
                    <a:p>
                      <a:r>
                        <a:rPr lang="en-GB" sz="1200" spc="-15">
                          <a:effectLst/>
                        </a:rPr>
                        <a:t>Date of Next Meeting</a:t>
                      </a:r>
                      <a:endParaRPr lang="en-GB" sz="1200">
                        <a:effectLst/>
                        <a:latin typeface="Times New Roman" panose="02020603050405020304" pitchFamily="18" charset="0"/>
                        <a:ea typeface="Times New Roman" panose="02020603050405020304" pitchFamily="18" charset="0"/>
                      </a:endParaRPr>
                    </a:p>
                  </a:txBody>
                  <a:tcPr marL="68580" marR="68580" marT="36195" marB="36195"/>
                </a:tc>
                <a:tc>
                  <a:txBody>
                    <a:bodyPr/>
                    <a:lstStyle/>
                    <a:p>
                      <a:pPr algn="ctr"/>
                      <a:r>
                        <a:rPr lang="en-GB" sz="1200" dirty="0">
                          <a:effectLst/>
                        </a:rPr>
                        <a:t>MW</a:t>
                      </a:r>
                      <a:endParaRPr lang="en-GB" sz="1200" dirty="0">
                        <a:effectLst/>
                        <a:latin typeface="Times New Roman" panose="02020603050405020304" pitchFamily="18" charset="0"/>
                        <a:ea typeface="Times New Roman" panose="02020603050405020304" pitchFamily="18" charset="0"/>
                      </a:endParaRPr>
                    </a:p>
                  </a:txBody>
                  <a:tcPr marL="68580" marR="68580" marT="36195" marB="36195"/>
                </a:tc>
                <a:extLst>
                  <a:ext uri="{0D108BD9-81ED-4DB2-BD59-A6C34878D82A}">
                    <a16:rowId xmlns:a16="http://schemas.microsoft.com/office/drawing/2014/main" val="1408279716"/>
                  </a:ext>
                </a:extLst>
              </a:tr>
            </a:tbl>
          </a:graphicData>
        </a:graphic>
      </p:graphicFrame>
      <p:sp>
        <p:nvSpPr>
          <p:cNvPr id="3" name="Title 2">
            <a:extLst>
              <a:ext uri="{FF2B5EF4-FFF2-40B4-BE49-F238E27FC236}">
                <a16:creationId xmlns:a16="http://schemas.microsoft.com/office/drawing/2014/main" id="{EBD9FD2C-9CC6-4455-8A35-F28F017AD5F1}"/>
              </a:ext>
            </a:extLst>
          </p:cNvPr>
          <p:cNvSpPr>
            <a:spLocks noGrp="1"/>
          </p:cNvSpPr>
          <p:nvPr>
            <p:ph type="title"/>
          </p:nvPr>
        </p:nvSpPr>
        <p:spPr/>
        <p:txBody>
          <a:bodyPr/>
          <a:lstStyle/>
          <a:p>
            <a:r>
              <a:rPr lang="en-GB" dirty="0"/>
              <a:t>Agenda</a:t>
            </a:r>
          </a:p>
        </p:txBody>
      </p:sp>
    </p:spTree>
    <p:extLst>
      <p:ext uri="{BB962C8B-B14F-4D97-AF65-F5344CB8AC3E}">
        <p14:creationId xmlns:p14="http://schemas.microsoft.com/office/powerpoint/2010/main" val="2149384146"/>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36D49357-E14D-4230-AD62-95A6EAFFC86C}"/>
              </a:ext>
            </a:extLst>
          </p:cNvPr>
          <p:cNvGraphicFramePr>
            <a:graphicFrameLocks noGrp="1"/>
          </p:cNvGraphicFramePr>
          <p:nvPr>
            <p:ph idx="13"/>
            <p:extLst>
              <p:ext uri="{D42A27DB-BD31-4B8C-83A1-F6EECF244321}">
                <p14:modId xmlns:p14="http://schemas.microsoft.com/office/powerpoint/2010/main" val="2281373046"/>
              </p:ext>
            </p:extLst>
          </p:nvPr>
        </p:nvGraphicFramePr>
        <p:xfrm>
          <a:off x="1648918" y="1597502"/>
          <a:ext cx="6405533" cy="4530961"/>
        </p:xfrm>
        <a:graphic>
          <a:graphicData uri="http://schemas.openxmlformats.org/drawingml/2006/table">
            <a:tbl>
              <a:tblPr firstRow="1" firstCol="1">
                <a:tableStyleId>{5C22544A-7EE6-4342-B048-85BDC9FD1C3A}</a:tableStyleId>
              </a:tblPr>
              <a:tblGrid>
                <a:gridCol w="831954">
                  <a:extLst>
                    <a:ext uri="{9D8B030D-6E8A-4147-A177-3AD203B41FA5}">
                      <a16:colId xmlns:a16="http://schemas.microsoft.com/office/drawing/2014/main" val="1089146724"/>
                    </a:ext>
                  </a:extLst>
                </a:gridCol>
                <a:gridCol w="3158647">
                  <a:extLst>
                    <a:ext uri="{9D8B030D-6E8A-4147-A177-3AD203B41FA5}">
                      <a16:colId xmlns:a16="http://schemas.microsoft.com/office/drawing/2014/main" val="4260128438"/>
                    </a:ext>
                  </a:extLst>
                </a:gridCol>
                <a:gridCol w="649921">
                  <a:extLst>
                    <a:ext uri="{9D8B030D-6E8A-4147-A177-3AD203B41FA5}">
                      <a16:colId xmlns:a16="http://schemas.microsoft.com/office/drawing/2014/main" val="2740016318"/>
                    </a:ext>
                  </a:extLst>
                </a:gridCol>
                <a:gridCol w="928367">
                  <a:extLst>
                    <a:ext uri="{9D8B030D-6E8A-4147-A177-3AD203B41FA5}">
                      <a16:colId xmlns:a16="http://schemas.microsoft.com/office/drawing/2014/main" val="2204610019"/>
                    </a:ext>
                  </a:extLst>
                </a:gridCol>
                <a:gridCol w="836644">
                  <a:extLst>
                    <a:ext uri="{9D8B030D-6E8A-4147-A177-3AD203B41FA5}">
                      <a16:colId xmlns:a16="http://schemas.microsoft.com/office/drawing/2014/main" val="1229125589"/>
                    </a:ext>
                  </a:extLst>
                </a:gridCol>
              </a:tblGrid>
              <a:tr h="461729">
                <a:tc>
                  <a:txBody>
                    <a:bodyPr/>
                    <a:lstStyle/>
                    <a:p>
                      <a:pPr algn="ctr">
                        <a:spcBef>
                          <a:spcPts val="500"/>
                        </a:spcBef>
                        <a:spcAft>
                          <a:spcPts val="500"/>
                        </a:spcAft>
                      </a:pPr>
                      <a:r>
                        <a:rPr lang="en-GB" sz="1100">
                          <a:effectLst/>
                        </a:rPr>
                        <a:t>No.</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Detail</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Leader</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Date</a:t>
                      </a:r>
                      <a:endParaRPr lang="en-GB" sz="1200">
                        <a:effectLst/>
                      </a:endParaRPr>
                    </a:p>
                    <a:p>
                      <a:pPr algn="ctr">
                        <a:spcBef>
                          <a:spcPts val="500"/>
                        </a:spcBef>
                        <a:spcAft>
                          <a:spcPts val="500"/>
                        </a:spcAft>
                      </a:pPr>
                      <a:r>
                        <a:rPr lang="en-GB" sz="1100">
                          <a:effectLst/>
                        </a:rPr>
                        <a:t> </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Complete</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extLst>
                  <a:ext uri="{0D108BD9-81ED-4DB2-BD59-A6C34878D82A}">
                    <a16:rowId xmlns:a16="http://schemas.microsoft.com/office/drawing/2014/main" val="463547665"/>
                  </a:ext>
                </a:extLst>
              </a:tr>
              <a:tr h="213106">
                <a:tc>
                  <a:txBody>
                    <a:bodyPr/>
                    <a:lstStyle/>
                    <a:p>
                      <a:pPr algn="l">
                        <a:spcBef>
                          <a:spcPts val="500"/>
                        </a:spcBef>
                        <a:spcAft>
                          <a:spcPts val="500"/>
                        </a:spcAft>
                      </a:pPr>
                      <a:r>
                        <a:rPr lang="en-GB" sz="1100">
                          <a:effectLst/>
                        </a:rPr>
                        <a:t>Action 1</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l">
                        <a:spcBef>
                          <a:spcPts val="500"/>
                        </a:spcBef>
                        <a:spcAft>
                          <a:spcPts val="500"/>
                        </a:spcAft>
                      </a:pPr>
                      <a:r>
                        <a:rPr lang="en-GB" sz="1100">
                          <a:effectLst/>
                        </a:rPr>
                        <a:t>AMC to provide comments on ToR</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AMC</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ASAP</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400" dirty="0">
                          <a:effectLst/>
                          <a:sym typeface="Wingdings" panose="05000000000000000000" pitchFamily="2" charset="2"/>
                        </a:rPr>
                        <a:t></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extLst>
                  <a:ext uri="{0D108BD9-81ED-4DB2-BD59-A6C34878D82A}">
                    <a16:rowId xmlns:a16="http://schemas.microsoft.com/office/drawing/2014/main" val="1534056863"/>
                  </a:ext>
                </a:extLst>
              </a:tr>
              <a:tr h="502321">
                <a:tc>
                  <a:txBody>
                    <a:bodyPr/>
                    <a:lstStyle/>
                    <a:p>
                      <a:pPr algn="l">
                        <a:spcBef>
                          <a:spcPts val="500"/>
                        </a:spcBef>
                        <a:spcAft>
                          <a:spcPts val="500"/>
                        </a:spcAft>
                      </a:pPr>
                      <a:r>
                        <a:rPr lang="en-GB" sz="1100">
                          <a:effectLst/>
                        </a:rPr>
                        <a:t>Action 2</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l">
                        <a:spcBef>
                          <a:spcPts val="500"/>
                        </a:spcBef>
                        <a:spcAft>
                          <a:spcPts val="500"/>
                        </a:spcAft>
                      </a:pPr>
                      <a:r>
                        <a:rPr lang="en-GB" sz="1100" dirty="0">
                          <a:effectLst/>
                        </a:rPr>
                        <a:t>Clarify likely future treatment of storage as load and also flexible load for frequency control purposes </a:t>
                      </a:r>
                      <a:r>
                        <a:rPr lang="en-GB" sz="1100" i="1" dirty="0">
                          <a:effectLst/>
                        </a:rPr>
                        <a:t>(see slide 10 in this pack)</a:t>
                      </a:r>
                      <a:endParaRPr lang="en-GB" sz="1200" i="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MK</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dirty="0">
                          <a:effectLst/>
                        </a:rPr>
                        <a:t>Next meeting</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marL="0" marR="0" lvl="0" indent="0" algn="ctr" defTabSz="914400" rtl="0" eaLnBrk="1" fontAlgn="auto" latinLnBrk="0" hangingPunct="1">
                        <a:lnSpc>
                          <a:spcPct val="100000"/>
                        </a:lnSpc>
                        <a:spcBef>
                          <a:spcPts val="500"/>
                        </a:spcBef>
                        <a:spcAft>
                          <a:spcPts val="500"/>
                        </a:spcAft>
                        <a:buClrTx/>
                        <a:buSzTx/>
                        <a:buFontTx/>
                        <a:buNone/>
                        <a:tabLst/>
                        <a:defRPr/>
                      </a:pPr>
                      <a:r>
                        <a:rPr lang="en-GB" sz="1400" dirty="0">
                          <a:effectLst/>
                          <a:sym typeface="Wingdings" panose="05000000000000000000" pitchFamily="2" charset="2"/>
                        </a:rPr>
                        <a:t></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extLst>
                  <a:ext uri="{0D108BD9-81ED-4DB2-BD59-A6C34878D82A}">
                    <a16:rowId xmlns:a16="http://schemas.microsoft.com/office/drawing/2014/main" val="2873179088"/>
                  </a:ext>
                </a:extLst>
              </a:tr>
              <a:tr h="334881">
                <a:tc>
                  <a:txBody>
                    <a:bodyPr/>
                    <a:lstStyle/>
                    <a:p>
                      <a:pPr algn="l">
                        <a:spcBef>
                          <a:spcPts val="500"/>
                        </a:spcBef>
                        <a:spcAft>
                          <a:spcPts val="500"/>
                        </a:spcAft>
                      </a:pPr>
                      <a:r>
                        <a:rPr lang="en-GB" sz="1100">
                          <a:effectLst/>
                        </a:rPr>
                        <a:t>Action 3</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l">
                        <a:spcBef>
                          <a:spcPts val="500"/>
                        </a:spcBef>
                        <a:spcAft>
                          <a:spcPts val="500"/>
                        </a:spcAft>
                      </a:pPr>
                      <a:r>
                        <a:rPr lang="en-GB" sz="1100">
                          <a:effectLst/>
                        </a:rPr>
                        <a:t>Research if other nascent technologies and manufacturers need to be considered</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MH</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Next meeting</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2200">
                          <a:effectLst/>
                        </a:rPr>
                        <a:t> </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extLst>
                  <a:ext uri="{0D108BD9-81ED-4DB2-BD59-A6C34878D82A}">
                    <a16:rowId xmlns:a16="http://schemas.microsoft.com/office/drawing/2014/main" val="3408047651"/>
                  </a:ext>
                </a:extLst>
              </a:tr>
              <a:tr h="334881">
                <a:tc>
                  <a:txBody>
                    <a:bodyPr/>
                    <a:lstStyle/>
                    <a:p>
                      <a:pPr algn="l">
                        <a:spcBef>
                          <a:spcPts val="500"/>
                        </a:spcBef>
                        <a:spcAft>
                          <a:spcPts val="500"/>
                        </a:spcAft>
                      </a:pPr>
                      <a:r>
                        <a:rPr lang="en-GB" sz="1100">
                          <a:effectLst/>
                        </a:rPr>
                        <a:t>Action 4</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l">
                        <a:spcBef>
                          <a:spcPts val="500"/>
                        </a:spcBef>
                        <a:spcAft>
                          <a:spcPts val="500"/>
                        </a:spcAft>
                      </a:pPr>
                      <a:r>
                        <a:rPr lang="en-GB" sz="1100">
                          <a:effectLst/>
                        </a:rPr>
                        <a:t>Draft sketches relating to inverter positioning for V2G equipment</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SC</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Next meeting</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400">
                          <a:effectLst/>
                          <a:sym typeface="Wingdings" panose="05000000000000000000" pitchFamily="2" charset="2"/>
                        </a:rPr>
                        <a:t></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extLst>
                  <a:ext uri="{0D108BD9-81ED-4DB2-BD59-A6C34878D82A}">
                    <a16:rowId xmlns:a16="http://schemas.microsoft.com/office/drawing/2014/main" val="178562060"/>
                  </a:ext>
                </a:extLst>
              </a:tr>
              <a:tr h="334881">
                <a:tc>
                  <a:txBody>
                    <a:bodyPr/>
                    <a:lstStyle/>
                    <a:p>
                      <a:pPr algn="l">
                        <a:spcBef>
                          <a:spcPts val="500"/>
                        </a:spcBef>
                        <a:spcAft>
                          <a:spcPts val="500"/>
                        </a:spcAft>
                      </a:pPr>
                      <a:r>
                        <a:rPr lang="en-GB" sz="1100">
                          <a:effectLst/>
                        </a:rPr>
                        <a:t>Action 5</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l">
                        <a:spcBef>
                          <a:spcPts val="500"/>
                        </a:spcBef>
                        <a:spcAft>
                          <a:spcPts val="500"/>
                        </a:spcAft>
                      </a:pPr>
                      <a:r>
                        <a:rPr lang="en-GB" sz="1100">
                          <a:effectLst/>
                        </a:rPr>
                        <a:t>Continue to Reach out to manufactures re:V2G. BMW and JLR</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CM</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Next meeting</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2200">
                          <a:effectLst/>
                        </a:rPr>
                        <a:t> </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extLst>
                  <a:ext uri="{0D108BD9-81ED-4DB2-BD59-A6C34878D82A}">
                    <a16:rowId xmlns:a16="http://schemas.microsoft.com/office/drawing/2014/main" val="2335821221"/>
                  </a:ext>
                </a:extLst>
              </a:tr>
              <a:tr h="334881">
                <a:tc>
                  <a:txBody>
                    <a:bodyPr/>
                    <a:lstStyle/>
                    <a:p>
                      <a:pPr algn="l">
                        <a:spcBef>
                          <a:spcPts val="500"/>
                        </a:spcBef>
                        <a:spcAft>
                          <a:spcPts val="500"/>
                        </a:spcAft>
                      </a:pPr>
                      <a:r>
                        <a:rPr lang="en-GB" sz="1100">
                          <a:effectLst/>
                        </a:rPr>
                        <a:t>Action 6</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l">
                        <a:spcBef>
                          <a:spcPts val="500"/>
                        </a:spcBef>
                        <a:spcAft>
                          <a:spcPts val="500"/>
                        </a:spcAft>
                      </a:pPr>
                      <a:r>
                        <a:rPr lang="en-GB" sz="1100">
                          <a:effectLst/>
                        </a:rPr>
                        <a:t>Draft Marked up copies of G98, G99 and DCode.</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dirty="0">
                          <a:effectLst/>
                        </a:rPr>
                        <a:t>SC/MK/MW</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Next meeting</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400">
                          <a:effectLst/>
                          <a:sym typeface="Wingdings" panose="05000000000000000000" pitchFamily="2" charset="2"/>
                        </a:rPr>
                        <a:t></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extLst>
                  <a:ext uri="{0D108BD9-81ED-4DB2-BD59-A6C34878D82A}">
                    <a16:rowId xmlns:a16="http://schemas.microsoft.com/office/drawing/2014/main" val="2934517575"/>
                  </a:ext>
                </a:extLst>
              </a:tr>
              <a:tr h="334881">
                <a:tc>
                  <a:txBody>
                    <a:bodyPr/>
                    <a:lstStyle/>
                    <a:p>
                      <a:pPr algn="l">
                        <a:spcBef>
                          <a:spcPts val="500"/>
                        </a:spcBef>
                        <a:spcAft>
                          <a:spcPts val="500"/>
                        </a:spcAft>
                      </a:pPr>
                      <a:r>
                        <a:rPr lang="en-GB" sz="1100">
                          <a:effectLst/>
                        </a:rPr>
                        <a:t>Action 7</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l">
                        <a:spcBef>
                          <a:spcPts val="500"/>
                        </a:spcBef>
                        <a:spcAft>
                          <a:spcPts val="500"/>
                        </a:spcAft>
                      </a:pPr>
                      <a:r>
                        <a:rPr lang="en-GB" sz="1100">
                          <a:effectLst/>
                        </a:rPr>
                        <a:t>Take draft modification consultation and legal text to October DCRP</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CM</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Oct DCRP</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extLst>
                  <a:ext uri="{0D108BD9-81ED-4DB2-BD59-A6C34878D82A}">
                    <a16:rowId xmlns:a16="http://schemas.microsoft.com/office/drawing/2014/main" val="3735835365"/>
                  </a:ext>
                </a:extLst>
              </a:tr>
              <a:tr h="334881">
                <a:tc>
                  <a:txBody>
                    <a:bodyPr/>
                    <a:lstStyle/>
                    <a:p>
                      <a:pPr algn="l">
                        <a:spcBef>
                          <a:spcPts val="500"/>
                        </a:spcBef>
                        <a:spcAft>
                          <a:spcPts val="500"/>
                        </a:spcAft>
                      </a:pPr>
                      <a:r>
                        <a:rPr lang="en-GB" sz="1100">
                          <a:effectLst/>
                        </a:rPr>
                        <a:t>Action 8</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l">
                        <a:spcBef>
                          <a:spcPts val="500"/>
                        </a:spcBef>
                        <a:spcAft>
                          <a:spcPts val="500"/>
                        </a:spcAft>
                      </a:pPr>
                      <a:r>
                        <a:rPr lang="en-GB" sz="1100">
                          <a:effectLst/>
                        </a:rPr>
                        <a:t>Suggest consultation questions</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ALL</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14/08/20</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2200">
                          <a:effectLst/>
                        </a:rPr>
                        <a:t> </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extLst>
                  <a:ext uri="{0D108BD9-81ED-4DB2-BD59-A6C34878D82A}">
                    <a16:rowId xmlns:a16="http://schemas.microsoft.com/office/drawing/2014/main" val="1694740093"/>
                  </a:ext>
                </a:extLst>
              </a:tr>
              <a:tr h="334881">
                <a:tc>
                  <a:txBody>
                    <a:bodyPr/>
                    <a:lstStyle/>
                    <a:p>
                      <a:pPr algn="l">
                        <a:spcBef>
                          <a:spcPts val="500"/>
                        </a:spcBef>
                        <a:spcAft>
                          <a:spcPts val="500"/>
                        </a:spcAft>
                      </a:pPr>
                      <a:r>
                        <a:rPr lang="en-GB" sz="1100">
                          <a:effectLst/>
                        </a:rPr>
                        <a:t>Action 9</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l">
                        <a:spcBef>
                          <a:spcPts val="500"/>
                        </a:spcBef>
                        <a:spcAft>
                          <a:spcPts val="500"/>
                        </a:spcAft>
                      </a:pPr>
                      <a:r>
                        <a:rPr lang="en-GB" sz="1100">
                          <a:effectLst/>
                        </a:rPr>
                        <a:t>Draft consultation paper</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CM/MK/SC</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Next meeting</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400">
                          <a:effectLst/>
                          <a:sym typeface="Wingdings" panose="05000000000000000000" pitchFamily="2" charset="2"/>
                        </a:rPr>
                        <a:t></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extLst>
                  <a:ext uri="{0D108BD9-81ED-4DB2-BD59-A6C34878D82A}">
                    <a16:rowId xmlns:a16="http://schemas.microsoft.com/office/drawing/2014/main" val="1930334072"/>
                  </a:ext>
                </a:extLst>
              </a:tr>
              <a:tr h="334881">
                <a:tc>
                  <a:txBody>
                    <a:bodyPr/>
                    <a:lstStyle/>
                    <a:p>
                      <a:pPr algn="l">
                        <a:spcBef>
                          <a:spcPts val="500"/>
                        </a:spcBef>
                        <a:spcAft>
                          <a:spcPts val="500"/>
                        </a:spcAft>
                      </a:pPr>
                      <a:r>
                        <a:rPr lang="en-GB" sz="1100">
                          <a:effectLst/>
                        </a:rPr>
                        <a:t>Action 10</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l">
                        <a:spcBef>
                          <a:spcPts val="500"/>
                        </a:spcBef>
                        <a:spcAft>
                          <a:spcPts val="500"/>
                        </a:spcAft>
                      </a:pPr>
                      <a:r>
                        <a:rPr lang="en-GB" sz="1100">
                          <a:effectLst/>
                        </a:rPr>
                        <a:t>Write to National Grid</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MW</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 </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2200">
                          <a:effectLst/>
                        </a:rPr>
                        <a:t> </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extLst>
                  <a:ext uri="{0D108BD9-81ED-4DB2-BD59-A6C34878D82A}">
                    <a16:rowId xmlns:a16="http://schemas.microsoft.com/office/drawing/2014/main" val="2302272618"/>
                  </a:ext>
                </a:extLst>
              </a:tr>
              <a:tr h="334881">
                <a:tc>
                  <a:txBody>
                    <a:bodyPr/>
                    <a:lstStyle/>
                    <a:p>
                      <a:pPr algn="l">
                        <a:spcBef>
                          <a:spcPts val="500"/>
                        </a:spcBef>
                        <a:spcAft>
                          <a:spcPts val="500"/>
                        </a:spcAft>
                      </a:pPr>
                      <a:r>
                        <a:rPr lang="en-GB" sz="1100">
                          <a:effectLst/>
                        </a:rPr>
                        <a:t>Action 11</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l">
                        <a:spcBef>
                          <a:spcPts val="500"/>
                        </a:spcBef>
                        <a:spcAft>
                          <a:spcPts val="500"/>
                        </a:spcAft>
                      </a:pPr>
                      <a:r>
                        <a:rPr lang="en-GB" sz="1100">
                          <a:effectLst/>
                        </a:rPr>
                        <a:t>Circulate Draft Minutes </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CM</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12/08/20</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400">
                          <a:effectLst/>
                          <a:sym typeface="Wingdings" panose="05000000000000000000" pitchFamily="2" charset="2"/>
                        </a:rPr>
                        <a:t></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extLst>
                  <a:ext uri="{0D108BD9-81ED-4DB2-BD59-A6C34878D82A}">
                    <a16:rowId xmlns:a16="http://schemas.microsoft.com/office/drawing/2014/main" val="952313269"/>
                  </a:ext>
                </a:extLst>
              </a:tr>
              <a:tr h="334881">
                <a:tc>
                  <a:txBody>
                    <a:bodyPr/>
                    <a:lstStyle/>
                    <a:p>
                      <a:pPr algn="l">
                        <a:spcBef>
                          <a:spcPts val="500"/>
                        </a:spcBef>
                        <a:spcAft>
                          <a:spcPts val="500"/>
                        </a:spcAft>
                      </a:pPr>
                      <a:r>
                        <a:rPr lang="en-GB" sz="1100">
                          <a:effectLst/>
                        </a:rPr>
                        <a:t>Action 12</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l">
                        <a:spcBef>
                          <a:spcPts val="500"/>
                        </a:spcBef>
                        <a:spcAft>
                          <a:spcPts val="500"/>
                        </a:spcAft>
                      </a:pPr>
                      <a:r>
                        <a:rPr lang="en-GB" sz="1100">
                          <a:effectLst/>
                        </a:rPr>
                        <a:t>Circulate Doodle poll and schedule next meeting from results. Date Range – 31</a:t>
                      </a:r>
                      <a:r>
                        <a:rPr lang="en-GB" sz="1100" baseline="30000">
                          <a:effectLst/>
                        </a:rPr>
                        <a:t>st</a:t>
                      </a:r>
                      <a:r>
                        <a:rPr lang="en-GB" sz="1100">
                          <a:effectLst/>
                        </a:rPr>
                        <a:t> Aug &gt; 8</a:t>
                      </a:r>
                      <a:r>
                        <a:rPr lang="en-GB" sz="1100" baseline="30000">
                          <a:effectLst/>
                        </a:rPr>
                        <a:t>th</a:t>
                      </a:r>
                      <a:r>
                        <a:rPr lang="en-GB" sz="1100">
                          <a:effectLst/>
                        </a:rPr>
                        <a:t> Sept.</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CM</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100">
                          <a:effectLst/>
                        </a:rPr>
                        <a:t>12/08/20</a:t>
                      </a:r>
                      <a:endParaRPr lang="en-GB"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tc>
                  <a:txBody>
                    <a:bodyPr/>
                    <a:lstStyle/>
                    <a:p>
                      <a:pPr algn="ctr">
                        <a:spcBef>
                          <a:spcPts val="500"/>
                        </a:spcBef>
                        <a:spcAft>
                          <a:spcPts val="500"/>
                        </a:spcAft>
                      </a:pPr>
                      <a:r>
                        <a:rPr lang="en-GB" sz="1400" dirty="0">
                          <a:effectLst/>
                          <a:sym typeface="Wingdings" panose="05000000000000000000" pitchFamily="2" charset="2"/>
                        </a:rPr>
                        <a:t></a:t>
                      </a:r>
                      <a:endParaRPr lang="en-GB"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498" marR="68498" marT="0" marB="0"/>
                </a:tc>
                <a:extLst>
                  <a:ext uri="{0D108BD9-81ED-4DB2-BD59-A6C34878D82A}">
                    <a16:rowId xmlns:a16="http://schemas.microsoft.com/office/drawing/2014/main" val="2021679923"/>
                  </a:ext>
                </a:extLst>
              </a:tr>
            </a:tbl>
          </a:graphicData>
        </a:graphic>
      </p:graphicFrame>
      <p:sp>
        <p:nvSpPr>
          <p:cNvPr id="3" name="Title 2">
            <a:extLst>
              <a:ext uri="{FF2B5EF4-FFF2-40B4-BE49-F238E27FC236}">
                <a16:creationId xmlns:a16="http://schemas.microsoft.com/office/drawing/2014/main" id="{A96D69C6-CF05-415B-AAE7-83F1B960EB2D}"/>
              </a:ext>
            </a:extLst>
          </p:cNvPr>
          <p:cNvSpPr>
            <a:spLocks noGrp="1"/>
          </p:cNvSpPr>
          <p:nvPr>
            <p:ph type="title"/>
          </p:nvPr>
        </p:nvSpPr>
        <p:spPr/>
        <p:txBody>
          <a:bodyPr/>
          <a:lstStyle/>
          <a:p>
            <a:r>
              <a:rPr lang="en-GB" dirty="0"/>
              <a:t>Actions</a:t>
            </a:r>
          </a:p>
        </p:txBody>
      </p:sp>
    </p:spTree>
    <p:extLst>
      <p:ext uri="{BB962C8B-B14F-4D97-AF65-F5344CB8AC3E}">
        <p14:creationId xmlns:p14="http://schemas.microsoft.com/office/powerpoint/2010/main" val="39787185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1BF6B6-565B-4EF6-81B8-BEE938B99287}"/>
              </a:ext>
            </a:extLst>
          </p:cNvPr>
          <p:cNvSpPr>
            <a:spLocks noGrp="1"/>
          </p:cNvSpPr>
          <p:nvPr>
            <p:ph idx="13"/>
          </p:nvPr>
        </p:nvSpPr>
        <p:spPr/>
        <p:txBody>
          <a:bodyPr/>
          <a:lstStyle/>
          <a:p>
            <a:r>
              <a:rPr lang="en-GB" dirty="0"/>
              <a:t>The EU ESC Expert Group discussed this at length and noted the helpful ACER terminology of V1G for EVs that do not export back to the system, and V2G for vehicle to grid capabilities</a:t>
            </a:r>
          </a:p>
          <a:p>
            <a:r>
              <a:rPr lang="en-GB" dirty="0"/>
              <a:t>V1G must be treated just as demand – including flexible demand to the extent that any party is controlling the load cycle – </a:t>
            </a:r>
            <a:r>
              <a:rPr lang="en-GB" i="1" u="sng" dirty="0"/>
              <a:t>so not included in G99 or G99</a:t>
            </a:r>
          </a:p>
          <a:p>
            <a:r>
              <a:rPr lang="en-GB" dirty="0"/>
              <a:t>V2G should be treated at least the same as V1G for considering its recharging cycles, but must be treated as generation during any energy discharge cycle that exports electricity</a:t>
            </a:r>
          </a:p>
          <a:p>
            <a:r>
              <a:rPr lang="en-GB" dirty="0"/>
              <a:t>Compliance with connexion requirements will be at the connexion point; the onus on dealing with multiple vehicles and their aggregation in to a compliant power generating module as seen from the connexion point will be the responsibility of the owner of the site, be it a domestic installation or a large long term car park (eg an airport).  Clearly very large car parks could present as a power generating module larger than Type A.</a:t>
            </a:r>
          </a:p>
          <a:p>
            <a:endParaRPr lang="en-GB" dirty="0"/>
          </a:p>
        </p:txBody>
      </p:sp>
      <p:sp>
        <p:nvSpPr>
          <p:cNvPr id="3" name="Title 2">
            <a:extLst>
              <a:ext uri="{FF2B5EF4-FFF2-40B4-BE49-F238E27FC236}">
                <a16:creationId xmlns:a16="http://schemas.microsoft.com/office/drawing/2014/main" id="{526CAB97-975A-4C6F-B9AF-7341C61BD57B}"/>
              </a:ext>
            </a:extLst>
          </p:cNvPr>
          <p:cNvSpPr>
            <a:spLocks noGrp="1"/>
          </p:cNvSpPr>
          <p:nvPr>
            <p:ph type="title"/>
          </p:nvPr>
        </p:nvSpPr>
        <p:spPr/>
        <p:txBody>
          <a:bodyPr/>
          <a:lstStyle/>
          <a:p>
            <a:r>
              <a:rPr lang="en-GB" sz="2400" dirty="0"/>
              <a:t>Electric Vehicles – résumé from 02/07/20 meeting</a:t>
            </a:r>
          </a:p>
        </p:txBody>
      </p:sp>
    </p:spTree>
    <p:extLst>
      <p:ext uri="{BB962C8B-B14F-4D97-AF65-F5344CB8AC3E}">
        <p14:creationId xmlns:p14="http://schemas.microsoft.com/office/powerpoint/2010/main" val="22438910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E5E05DA-012E-48A9-B123-B3691691D8CE}"/>
              </a:ext>
            </a:extLst>
          </p:cNvPr>
          <p:cNvSpPr>
            <a:spLocks noGrp="1"/>
          </p:cNvSpPr>
          <p:nvPr>
            <p:ph type="title"/>
          </p:nvPr>
        </p:nvSpPr>
        <p:spPr/>
        <p:txBody>
          <a:bodyPr/>
          <a:lstStyle/>
          <a:p>
            <a:r>
              <a:rPr lang="en-GB" dirty="0"/>
              <a:t>Vehicle to Grid – arrangements DC</a:t>
            </a:r>
          </a:p>
        </p:txBody>
      </p:sp>
      <p:pic>
        <p:nvPicPr>
          <p:cNvPr id="83" name="Picture 82">
            <a:extLst>
              <a:ext uri="{FF2B5EF4-FFF2-40B4-BE49-F238E27FC236}">
                <a16:creationId xmlns:a16="http://schemas.microsoft.com/office/drawing/2014/main" id="{6D972C29-593B-477B-A16F-2D029168B49A}"/>
              </a:ext>
            </a:extLst>
          </p:cNvPr>
          <p:cNvPicPr>
            <a:picLocks noChangeAspect="1"/>
          </p:cNvPicPr>
          <p:nvPr/>
        </p:nvPicPr>
        <p:blipFill>
          <a:blip r:embed="rId2"/>
          <a:stretch>
            <a:fillRect/>
          </a:stretch>
        </p:blipFill>
        <p:spPr>
          <a:xfrm>
            <a:off x="728106" y="1627476"/>
            <a:ext cx="8449788" cy="3603048"/>
          </a:xfrm>
          <a:prstGeom prst="rect">
            <a:avLst/>
          </a:prstGeom>
        </p:spPr>
      </p:pic>
      <p:sp>
        <p:nvSpPr>
          <p:cNvPr id="6" name="TextBox 5">
            <a:extLst>
              <a:ext uri="{FF2B5EF4-FFF2-40B4-BE49-F238E27FC236}">
                <a16:creationId xmlns:a16="http://schemas.microsoft.com/office/drawing/2014/main" id="{8DC4EFDA-B7B0-4FF9-B4A8-21DC79621722}"/>
              </a:ext>
            </a:extLst>
          </p:cNvPr>
          <p:cNvSpPr txBox="1"/>
          <p:nvPr/>
        </p:nvSpPr>
        <p:spPr>
          <a:xfrm>
            <a:off x="1109272" y="5471411"/>
            <a:ext cx="7763796" cy="523220"/>
          </a:xfrm>
          <a:prstGeom prst="rect">
            <a:avLst/>
          </a:prstGeom>
          <a:noFill/>
        </p:spPr>
        <p:txBody>
          <a:bodyPr wrap="square" rtlCol="0">
            <a:spAutoFit/>
          </a:bodyPr>
          <a:lstStyle/>
          <a:p>
            <a:pPr algn="ctr"/>
            <a:r>
              <a:rPr lang="en-GB" sz="1400" dirty="0">
                <a:solidFill>
                  <a:srgbClr val="FF0000"/>
                </a:solidFill>
              </a:rPr>
              <a:t>The EV charger is the Power Generating Module – or is a Power Generating Unit if there is more than one EV charger within the installation.</a:t>
            </a:r>
          </a:p>
        </p:txBody>
      </p:sp>
    </p:spTree>
    <p:extLst>
      <p:ext uri="{BB962C8B-B14F-4D97-AF65-F5344CB8AC3E}">
        <p14:creationId xmlns:p14="http://schemas.microsoft.com/office/powerpoint/2010/main" val="187680521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43B0C64-12C5-4B66-96FD-6D9D097D69E3}"/>
              </a:ext>
            </a:extLst>
          </p:cNvPr>
          <p:cNvSpPr>
            <a:spLocks noGrp="1"/>
          </p:cNvSpPr>
          <p:nvPr>
            <p:ph type="title"/>
          </p:nvPr>
        </p:nvSpPr>
        <p:spPr/>
        <p:txBody>
          <a:bodyPr/>
          <a:lstStyle/>
          <a:p>
            <a:r>
              <a:rPr lang="en-GB" dirty="0"/>
              <a:t>Vehicle to Grid – arrangements AC</a:t>
            </a:r>
          </a:p>
        </p:txBody>
      </p:sp>
      <p:pic>
        <p:nvPicPr>
          <p:cNvPr id="5" name="Picture 4">
            <a:extLst>
              <a:ext uri="{FF2B5EF4-FFF2-40B4-BE49-F238E27FC236}">
                <a16:creationId xmlns:a16="http://schemas.microsoft.com/office/drawing/2014/main" id="{C5F345B6-E2AC-4A44-A045-1651A19F3659}"/>
              </a:ext>
            </a:extLst>
          </p:cNvPr>
          <p:cNvPicPr>
            <a:picLocks noChangeAspect="1"/>
          </p:cNvPicPr>
          <p:nvPr/>
        </p:nvPicPr>
        <p:blipFill>
          <a:blip r:embed="rId2"/>
          <a:stretch>
            <a:fillRect/>
          </a:stretch>
        </p:blipFill>
        <p:spPr>
          <a:xfrm>
            <a:off x="1032932" y="1685393"/>
            <a:ext cx="7840136" cy="3487214"/>
          </a:xfrm>
          <a:prstGeom prst="rect">
            <a:avLst/>
          </a:prstGeom>
        </p:spPr>
      </p:pic>
      <p:sp>
        <p:nvSpPr>
          <p:cNvPr id="2" name="TextBox 1">
            <a:extLst>
              <a:ext uri="{FF2B5EF4-FFF2-40B4-BE49-F238E27FC236}">
                <a16:creationId xmlns:a16="http://schemas.microsoft.com/office/drawing/2014/main" id="{19E399E1-3953-479E-B0B4-81579ACAE997}"/>
              </a:ext>
            </a:extLst>
          </p:cNvPr>
          <p:cNvSpPr txBox="1"/>
          <p:nvPr/>
        </p:nvSpPr>
        <p:spPr>
          <a:xfrm>
            <a:off x="1109272" y="5471411"/>
            <a:ext cx="7763796" cy="523220"/>
          </a:xfrm>
          <a:prstGeom prst="rect">
            <a:avLst/>
          </a:prstGeom>
          <a:noFill/>
        </p:spPr>
        <p:txBody>
          <a:bodyPr wrap="square" rtlCol="0">
            <a:spAutoFit/>
          </a:bodyPr>
          <a:lstStyle/>
          <a:p>
            <a:pPr algn="ctr"/>
            <a:r>
              <a:rPr lang="en-GB" sz="1400" dirty="0">
                <a:solidFill>
                  <a:srgbClr val="FF0000"/>
                </a:solidFill>
              </a:rPr>
              <a:t>The EV charger is the Power Generating Module – or is a Power Generating Unit if there is more than one EV connected to the installation.</a:t>
            </a:r>
          </a:p>
        </p:txBody>
      </p:sp>
    </p:spTree>
    <p:extLst>
      <p:ext uri="{BB962C8B-B14F-4D97-AF65-F5344CB8AC3E}">
        <p14:creationId xmlns:p14="http://schemas.microsoft.com/office/powerpoint/2010/main" val="3389076422"/>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A3536205-7536-4B9E-BCA0-B9D49CCC5E2D}"/>
              </a:ext>
            </a:extLst>
          </p:cNvPr>
          <p:cNvSpPr>
            <a:spLocks noGrp="1"/>
          </p:cNvSpPr>
          <p:nvPr>
            <p:ph type="title"/>
          </p:nvPr>
        </p:nvSpPr>
        <p:spPr/>
        <p:txBody>
          <a:bodyPr/>
          <a:lstStyle/>
          <a:p>
            <a:r>
              <a:rPr lang="en-GB" dirty="0"/>
              <a:t>V2G Connexion Process etc</a:t>
            </a:r>
          </a:p>
        </p:txBody>
      </p:sp>
      <p:pic>
        <p:nvPicPr>
          <p:cNvPr id="5" name="Picture 4">
            <a:extLst>
              <a:ext uri="{FF2B5EF4-FFF2-40B4-BE49-F238E27FC236}">
                <a16:creationId xmlns:a16="http://schemas.microsoft.com/office/drawing/2014/main" id="{8361BC65-D85F-4DAD-8FF9-80045B6C4D00}"/>
              </a:ext>
            </a:extLst>
          </p:cNvPr>
          <p:cNvPicPr>
            <a:picLocks noChangeAspect="1"/>
          </p:cNvPicPr>
          <p:nvPr/>
        </p:nvPicPr>
        <p:blipFill>
          <a:blip r:embed="rId2"/>
          <a:stretch>
            <a:fillRect/>
          </a:stretch>
        </p:blipFill>
        <p:spPr>
          <a:xfrm>
            <a:off x="415637" y="1308067"/>
            <a:ext cx="7722858" cy="5009619"/>
          </a:xfrm>
          <a:prstGeom prst="rect">
            <a:avLst/>
          </a:prstGeom>
        </p:spPr>
      </p:pic>
    </p:spTree>
    <p:extLst>
      <p:ext uri="{BB962C8B-B14F-4D97-AF65-F5344CB8AC3E}">
        <p14:creationId xmlns:p14="http://schemas.microsoft.com/office/powerpoint/2010/main" val="296632724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B1DB736-40B0-47D0-B217-1F1988180589}"/>
              </a:ext>
            </a:extLst>
          </p:cNvPr>
          <p:cNvSpPr>
            <a:spLocks noGrp="1"/>
          </p:cNvSpPr>
          <p:nvPr>
            <p:ph idx="13"/>
          </p:nvPr>
        </p:nvSpPr>
        <p:spPr/>
        <p:txBody>
          <a:bodyPr/>
          <a:lstStyle/>
          <a:p>
            <a:r>
              <a:rPr lang="en-GB" dirty="0"/>
              <a:t>The existing régime for compliance will need to accommodate EV chargers both as stand alone devices, as well as built into vehicles.</a:t>
            </a:r>
          </a:p>
          <a:p>
            <a:r>
              <a:rPr lang="en-GB" dirty="0"/>
              <a:t>In both cases the manufacturers will have to provide type test certification</a:t>
            </a:r>
          </a:p>
          <a:p>
            <a:r>
              <a:rPr lang="en-GB" dirty="0"/>
              <a:t>EVs are already a highly regulated area; general road traffic regulations and smart charging requirements.  Is there a need to liaise with other regulatory bodies in implementing V2G requirements?</a:t>
            </a:r>
          </a:p>
          <a:p>
            <a:r>
              <a:rPr lang="en-GB" dirty="0"/>
              <a:t>Should manufacturers’ certification be raised to the formal status of Equipment Certificate? The onus is on site owners to ensure that visiting AC connected V2G EVs are compliant – this would suggest that there needs to be a robust régime for ensuring all V2G EVs are compliant from the factory. </a:t>
            </a:r>
          </a:p>
        </p:txBody>
      </p:sp>
      <p:sp>
        <p:nvSpPr>
          <p:cNvPr id="3" name="Title 2">
            <a:extLst>
              <a:ext uri="{FF2B5EF4-FFF2-40B4-BE49-F238E27FC236}">
                <a16:creationId xmlns:a16="http://schemas.microsoft.com/office/drawing/2014/main" id="{E0F87562-2975-4990-9A76-B7DBE8EAD1E5}"/>
              </a:ext>
            </a:extLst>
          </p:cNvPr>
          <p:cNvSpPr>
            <a:spLocks noGrp="1"/>
          </p:cNvSpPr>
          <p:nvPr>
            <p:ph type="title"/>
          </p:nvPr>
        </p:nvSpPr>
        <p:spPr/>
        <p:txBody>
          <a:bodyPr/>
          <a:lstStyle/>
          <a:p>
            <a:r>
              <a:rPr lang="en-GB" dirty="0"/>
              <a:t>EV Compliance</a:t>
            </a:r>
          </a:p>
        </p:txBody>
      </p:sp>
    </p:spTree>
    <p:extLst>
      <p:ext uri="{BB962C8B-B14F-4D97-AF65-F5344CB8AC3E}">
        <p14:creationId xmlns:p14="http://schemas.microsoft.com/office/powerpoint/2010/main" val="30738439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F34290-6C33-4FE3-A121-9F0C3D5A5FD4}"/>
              </a:ext>
            </a:extLst>
          </p:cNvPr>
          <p:cNvSpPr>
            <a:spLocks noGrp="1"/>
          </p:cNvSpPr>
          <p:nvPr>
            <p:ph idx="13"/>
          </p:nvPr>
        </p:nvSpPr>
        <p:spPr/>
        <p:txBody>
          <a:bodyPr/>
          <a:lstStyle/>
          <a:p>
            <a:r>
              <a:rPr lang="en-GB" dirty="0"/>
              <a:t>Timing – there is no current requirement to do more than implement the RfG requirements</a:t>
            </a:r>
          </a:p>
          <a:p>
            <a:r>
              <a:rPr lang="en-GB" dirty="0"/>
              <a:t>However, international and national developments are moving in the direction of storage providing more emergency support than the RfG requires</a:t>
            </a:r>
          </a:p>
          <a:p>
            <a:r>
              <a:rPr lang="en-GB" dirty="0"/>
              <a:t>GC0148 will be developing the GB requirements</a:t>
            </a:r>
          </a:p>
          <a:p>
            <a:r>
              <a:rPr lang="en-GB" dirty="0"/>
              <a:t>We know NGESO’s current thinking, in advance of GC0148 developments – it is captured in an alternative to GCC0127 that was not progressed at that time, and in the GB submission to the European Stakeholder Committee Expert Group on Storage, whose report will form the basis of revisions to the RfG and DCC</a:t>
            </a:r>
          </a:p>
          <a:p>
            <a:endParaRPr lang="en-GB" dirty="0"/>
          </a:p>
        </p:txBody>
      </p:sp>
      <p:sp>
        <p:nvSpPr>
          <p:cNvPr id="3" name="Title 2">
            <a:extLst>
              <a:ext uri="{FF2B5EF4-FFF2-40B4-BE49-F238E27FC236}">
                <a16:creationId xmlns:a16="http://schemas.microsoft.com/office/drawing/2014/main" id="{D8049129-7FFC-486A-8C7F-777AF9435B01}"/>
              </a:ext>
            </a:extLst>
          </p:cNvPr>
          <p:cNvSpPr>
            <a:spLocks noGrp="1"/>
          </p:cNvSpPr>
          <p:nvPr>
            <p:ph type="title"/>
          </p:nvPr>
        </p:nvSpPr>
        <p:spPr/>
        <p:txBody>
          <a:bodyPr/>
          <a:lstStyle/>
          <a:p>
            <a:r>
              <a:rPr lang="en-GB" dirty="0"/>
              <a:t>Frequency Response</a:t>
            </a:r>
          </a:p>
        </p:txBody>
      </p:sp>
    </p:spTree>
    <p:extLst>
      <p:ext uri="{BB962C8B-B14F-4D97-AF65-F5344CB8AC3E}">
        <p14:creationId xmlns:p14="http://schemas.microsoft.com/office/powerpoint/2010/main" val="71916217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theme/theme1.xml><?xml version="1.0" encoding="utf-8"?>
<a:theme xmlns:a="http://schemas.openxmlformats.org/drawingml/2006/main" name="DNO SG EU Network Code presentation 240616">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NA.potx" id="{1C63D1C2-C3A4-4CCF-B2F7-77F626B9D69F}" vid="{2F071375-9E2D-455C-8800-814A85FDAB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46451922BEAFF41934DA2F05A6FA757" ma:contentTypeVersion="10" ma:contentTypeDescription="Create a new document." ma:contentTypeScope="" ma:versionID="3c955999bd01e552321684d14f672c8b">
  <xsd:schema xmlns:xsd="http://www.w3.org/2001/XMLSchema" xmlns:xs="http://www.w3.org/2001/XMLSchema" xmlns:p="http://schemas.microsoft.com/office/2006/metadata/properties" xmlns:ns3="5ea5500d-7f1a-4bde-a854-a9959abc5d4b" targetNamespace="http://schemas.microsoft.com/office/2006/metadata/properties" ma:root="true" ma:fieldsID="32cda1d2cf41be9a68c49dc40fd75d51" ns3:_="">
    <xsd:import namespace="5ea5500d-7f1a-4bde-a854-a9959abc5d4b"/>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EventHashCode" minOccurs="0"/>
                <xsd:element ref="ns3:MediaServiceGenerationTim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a5500d-7f1a-4bde-a854-a9959abc5d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532C54D-3E40-4241-9A15-4D0C8C8BCE87}">
  <ds:schemaRefs>
    <ds:schemaRef ds:uri="http://schemas.microsoft.com/sharepoint/v3/contenttype/forms"/>
  </ds:schemaRefs>
</ds:datastoreItem>
</file>

<file path=customXml/itemProps2.xml><?xml version="1.0" encoding="utf-8"?>
<ds:datastoreItem xmlns:ds="http://schemas.openxmlformats.org/officeDocument/2006/customXml" ds:itemID="{E66A2D7A-3F49-4372-83C3-59F00561ED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a5500d-7f1a-4bde-a854-a9959abc5d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33D28E8-0AFC-4852-A0D1-0E3B9C9B2BDD}">
  <ds:schemaRefs>
    <ds:schemaRef ds:uri="http://purl.org/dc/elements/1.1/"/>
    <ds:schemaRef ds:uri="http://schemas.openxmlformats.org/package/2006/metadata/core-properties"/>
    <ds:schemaRef ds:uri="http://schemas.microsoft.com/office/2006/documentManagement/types"/>
    <ds:schemaRef ds:uri="http://purl.org/dc/terms/"/>
    <ds:schemaRef ds:uri="http://schemas.microsoft.com/office/2006/metadata/properties"/>
    <ds:schemaRef ds:uri="5ea5500d-7f1a-4bde-a854-a9959abc5d4b"/>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ENA</Template>
  <TotalTime>566</TotalTime>
  <Words>1389</Words>
  <Application>Microsoft Office PowerPoint</Application>
  <PresentationFormat>A4 Paper (210x297 mm)</PresentationFormat>
  <Paragraphs>193</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Times New Roman</vt:lpstr>
      <vt:lpstr>Wingdings</vt:lpstr>
      <vt:lpstr>DNO SG EU Network Code presentation 240616</vt:lpstr>
      <vt:lpstr>PowerPoint Presentation</vt:lpstr>
      <vt:lpstr>Agenda</vt:lpstr>
      <vt:lpstr>Actions</vt:lpstr>
      <vt:lpstr>Electric Vehicles – résumé from 02/07/20 meeting</vt:lpstr>
      <vt:lpstr>Vehicle to Grid – arrangements DC</vt:lpstr>
      <vt:lpstr>Vehicle to Grid – arrangements AC</vt:lpstr>
      <vt:lpstr>V2G Connexion Process etc</vt:lpstr>
      <vt:lpstr>EV Compliance</vt:lpstr>
      <vt:lpstr>Frequency Response</vt:lpstr>
      <vt:lpstr>Frequency Response - 2</vt:lpstr>
      <vt:lpstr>Frequency Response - 3</vt:lpstr>
      <vt:lpstr>Drafting</vt:lpstr>
      <vt:lpstr>Data for storage installations</vt:lpstr>
      <vt:lpstr>Consultation paper</vt:lpstr>
      <vt:lpstr>AOB and date of next meeting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 Network Codes</dc:title>
  <dc:creator>Mike Kay</dc:creator>
  <cp:lastModifiedBy>Mike Kay</cp:lastModifiedBy>
  <cp:revision>4</cp:revision>
  <dcterms:created xsi:type="dcterms:W3CDTF">2020-06-13T07:59:35Z</dcterms:created>
  <dcterms:modified xsi:type="dcterms:W3CDTF">2020-09-28T13:29:51Z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0x010100946451922BEAFF41934DA2F05A6FA757</vt:lpwstr>
  </property>
</Properties>
</file>