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48" r:id="rId4"/>
  </p:sldMasterIdLst>
  <p:notesMasterIdLst>
    <p:notesMasterId r:id="rId61"/>
  </p:notesMasterIdLst>
  <p:handoutMasterIdLst>
    <p:handoutMasterId r:id="rId62"/>
  </p:handoutMasterIdLst>
  <p:sldIdLst>
    <p:sldId id="261" r:id="rId5"/>
    <p:sldId id="273" r:id="rId6"/>
    <p:sldId id="264" r:id="rId7"/>
    <p:sldId id="406" r:id="rId8"/>
    <p:sldId id="428" r:id="rId9"/>
    <p:sldId id="482" r:id="rId10"/>
    <p:sldId id="455" r:id="rId11"/>
    <p:sldId id="481" r:id="rId12"/>
    <p:sldId id="471" r:id="rId13"/>
    <p:sldId id="417" r:id="rId14"/>
    <p:sldId id="472" r:id="rId15"/>
    <p:sldId id="418" r:id="rId16"/>
    <p:sldId id="332" r:id="rId17"/>
    <p:sldId id="398" r:id="rId18"/>
    <p:sldId id="415" r:id="rId19"/>
    <p:sldId id="377" r:id="rId20"/>
    <p:sldId id="473" r:id="rId21"/>
    <p:sldId id="293" r:id="rId22"/>
    <p:sldId id="413" r:id="rId23"/>
    <p:sldId id="475" r:id="rId24"/>
    <p:sldId id="478" r:id="rId25"/>
    <p:sldId id="437" r:id="rId26"/>
    <p:sldId id="346" r:id="rId27"/>
    <p:sldId id="427" r:id="rId28"/>
    <p:sldId id="426" r:id="rId29"/>
    <p:sldId id="468" r:id="rId30"/>
    <p:sldId id="351" r:id="rId31"/>
    <p:sldId id="466" r:id="rId32"/>
    <p:sldId id="397" r:id="rId33"/>
    <p:sldId id="441" r:id="rId34"/>
    <p:sldId id="479" r:id="rId35"/>
    <p:sldId id="480" r:id="rId36"/>
    <p:sldId id="444" r:id="rId37"/>
    <p:sldId id="445" r:id="rId38"/>
    <p:sldId id="477" r:id="rId39"/>
    <p:sldId id="291" r:id="rId40"/>
    <p:sldId id="304" r:id="rId41"/>
    <p:sldId id="447" r:id="rId42"/>
    <p:sldId id="448" r:id="rId43"/>
    <p:sldId id="453" r:id="rId44"/>
    <p:sldId id="452" r:id="rId45"/>
    <p:sldId id="476" r:id="rId46"/>
    <p:sldId id="465" r:id="rId47"/>
    <p:sldId id="449" r:id="rId48"/>
    <p:sldId id="454" r:id="rId49"/>
    <p:sldId id="464" r:id="rId50"/>
    <p:sldId id="450" r:id="rId51"/>
    <p:sldId id="456" r:id="rId52"/>
    <p:sldId id="457" r:id="rId53"/>
    <p:sldId id="460" r:id="rId54"/>
    <p:sldId id="459" r:id="rId55"/>
    <p:sldId id="461" r:id="rId56"/>
    <p:sldId id="462" r:id="rId57"/>
    <p:sldId id="463" r:id="rId58"/>
    <p:sldId id="458" r:id="rId59"/>
    <p:sldId id="27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Dunk" initials="MD" lastIdx="2" clrIdx="0">
    <p:extLst>
      <p:ext uri="{19B8F6BF-5375-455C-9EA6-DF929625EA0E}">
        <p15:presenceInfo xmlns:p15="http://schemas.microsoft.com/office/powerpoint/2012/main" userId="S::mark.dunk@energynetworks.org::1429e3c6-77ce-47b3-ab38-2284b33037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8E"/>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6" autoAdjust="0"/>
    <p:restoredTop sz="97059" autoAdjust="0"/>
  </p:normalViewPr>
  <p:slideViewPr>
    <p:cSldViewPr snapToGrid="0" snapToObjects="1">
      <p:cViewPr varScale="1">
        <p:scale>
          <a:sx n="114" d="100"/>
          <a:sy n="114" d="100"/>
        </p:scale>
        <p:origin x="138" y="354"/>
      </p:cViewPr>
      <p:guideLst>
        <p:guide orient="horz" pos="2160"/>
        <p:guide pos="3840"/>
      </p:guideLst>
    </p:cSldViewPr>
  </p:slideViewPr>
  <p:outlineViewPr>
    <p:cViewPr>
      <p:scale>
        <a:sx n="33" d="100"/>
        <a:sy n="33" d="100"/>
      </p:scale>
      <p:origin x="0" y="-5016"/>
    </p:cViewPr>
  </p:outlineViewPr>
  <p:notesTextViewPr>
    <p:cViewPr>
      <p:scale>
        <a:sx n="3" d="2"/>
        <a:sy n="3" d="2"/>
      </p:scale>
      <p:origin x="0" y="0"/>
    </p:cViewPr>
  </p:notesTextViewPr>
  <p:notesViewPr>
    <p:cSldViewPr snapToGrid="0" snapToObjects="1">
      <p:cViewPr varScale="1">
        <p:scale>
          <a:sx n="143" d="100"/>
          <a:sy n="143" d="100"/>
        </p:scale>
        <p:origin x="2960"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Kay" userId="5aeaeaa7-bb78-45df-b221-64a5a1bbd7b6" providerId="ADAL" clId="{2AFC3A07-4E92-4C6B-925C-0DBA916AE628}"/>
    <pc:docChg chg="custSel modSld">
      <pc:chgData name="Mike Kay" userId="5aeaeaa7-bb78-45df-b221-64a5a1bbd7b6" providerId="ADAL" clId="{2AFC3A07-4E92-4C6B-925C-0DBA916AE628}" dt="2022-09-21T14:59:17.446" v="46" actId="6549"/>
      <pc:docMkLst>
        <pc:docMk/>
      </pc:docMkLst>
      <pc:sldChg chg="modSp mod">
        <pc:chgData name="Mike Kay" userId="5aeaeaa7-bb78-45df-b221-64a5a1bbd7b6" providerId="ADAL" clId="{2AFC3A07-4E92-4C6B-925C-0DBA916AE628}" dt="2022-09-21T14:59:01.713" v="43" actId="6549"/>
        <pc:sldMkLst>
          <pc:docMk/>
          <pc:sldMk cId="3990985607" sldId="475"/>
        </pc:sldMkLst>
        <pc:spChg chg="mod">
          <ac:chgData name="Mike Kay" userId="5aeaeaa7-bb78-45df-b221-64a5a1bbd7b6" providerId="ADAL" clId="{2AFC3A07-4E92-4C6B-925C-0DBA916AE628}" dt="2022-09-21T14:59:01.713" v="43" actId="6549"/>
          <ac:spMkLst>
            <pc:docMk/>
            <pc:sldMk cId="3990985607" sldId="475"/>
            <ac:spMk id="3" creationId="{8CE672B3-ED5C-493A-289D-9B6A3BC92F50}"/>
          </ac:spMkLst>
        </pc:spChg>
      </pc:sldChg>
      <pc:sldChg chg="modSp mod">
        <pc:chgData name="Mike Kay" userId="5aeaeaa7-bb78-45df-b221-64a5a1bbd7b6" providerId="ADAL" clId="{2AFC3A07-4E92-4C6B-925C-0DBA916AE628}" dt="2022-09-21T14:59:17.446" v="46" actId="6549"/>
        <pc:sldMkLst>
          <pc:docMk/>
          <pc:sldMk cId="52724147" sldId="478"/>
        </pc:sldMkLst>
        <pc:spChg chg="mod">
          <ac:chgData name="Mike Kay" userId="5aeaeaa7-bb78-45df-b221-64a5a1bbd7b6" providerId="ADAL" clId="{2AFC3A07-4E92-4C6B-925C-0DBA916AE628}" dt="2022-09-21T14:59:17.446" v="46" actId="6549"/>
          <ac:spMkLst>
            <pc:docMk/>
            <pc:sldMk cId="52724147" sldId="478"/>
            <ac:spMk id="3" creationId="{832CE4DC-61E3-1ABC-722B-6A73F2FAD74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26C4DF-8DF1-F548-A592-C05C769D39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7D4A561-AE7D-0548-B3D8-E9F6D0C392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317295-B49E-5144-BE52-C014D55017B6}" type="datetimeFigureOut">
              <a:t>9/21/2022</a:t>
            </a:fld>
            <a:endParaRPr lang="en-GB"/>
          </a:p>
        </p:txBody>
      </p:sp>
      <p:sp>
        <p:nvSpPr>
          <p:cNvPr id="4" name="Footer Placeholder 3">
            <a:extLst>
              <a:ext uri="{FF2B5EF4-FFF2-40B4-BE49-F238E27FC236}">
                <a16:creationId xmlns:a16="http://schemas.microsoft.com/office/drawing/2014/main" id="{7687A1AC-7FB5-0B45-A936-28883AD3E7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CAF3ED1-94EF-5543-BACA-4DED65779E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B7C23C-DA1F-C94F-A1EC-EDEDB69242D2}" type="slidenum">
              <a:t>‹#›</a:t>
            </a:fld>
            <a:endParaRPr lang="en-GB"/>
          </a:p>
        </p:txBody>
      </p:sp>
    </p:spTree>
    <p:extLst>
      <p:ext uri="{BB962C8B-B14F-4D97-AF65-F5344CB8AC3E}">
        <p14:creationId xmlns:p14="http://schemas.microsoft.com/office/powerpoint/2010/main" val="2978252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C4B50-990E-F048-90FD-B21A836181DE}" type="datetimeFigureOut">
              <a:t>9/21/2022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C7B00-2C71-854A-A0CC-02BB0E6D7306}" type="slidenum">
              <a:t>‹#›</a:t>
            </a:fld>
            <a:endParaRPr lang="en-GB"/>
          </a:p>
        </p:txBody>
      </p:sp>
    </p:spTree>
    <p:extLst>
      <p:ext uri="{BB962C8B-B14F-4D97-AF65-F5344CB8AC3E}">
        <p14:creationId xmlns:p14="http://schemas.microsoft.com/office/powerpoint/2010/main" val="4030163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backgroun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8318A8-7815-D640-B725-AC457E7ABD88}"/>
              </a:ext>
            </a:extLst>
          </p:cNvPr>
          <p:cNvSpPr>
            <a:spLocks noGrp="1"/>
          </p:cNvSpPr>
          <p:nvPr>
            <p:ph type="pic" sz="quarter" idx="13"/>
          </p:nvPr>
        </p:nvSpPr>
        <p:spPr>
          <a:xfrm>
            <a:off x="0" y="0"/>
            <a:ext cx="12192000" cy="6090289"/>
          </a:xfrm>
        </p:spPr>
        <p:txBody>
          <a:bodyPr/>
          <a:lstStyle/>
          <a:p>
            <a:r>
              <a:rPr lang="en-US"/>
              <a:t>Click icon to add picture</a:t>
            </a:r>
            <a:endParaRPr lang="en-GB"/>
          </a:p>
        </p:txBody>
      </p:sp>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187576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AB033CC-1BB0-E14B-93AC-16BB7C5D7065}"/>
              </a:ext>
            </a:extLst>
          </p:cNvPr>
          <p:cNvSpPr>
            <a:spLocks noGrp="1"/>
          </p:cNvSpPr>
          <p:nvPr>
            <p:ph type="subTitle" idx="1"/>
          </p:nvPr>
        </p:nvSpPr>
        <p:spPr>
          <a:xfrm>
            <a:off x="720000" y="3434204"/>
            <a:ext cx="7832872" cy="962305"/>
          </a:xfrm>
        </p:spPr>
        <p:txBody>
          <a:bodyPr anchor="t" anchorCtr="0">
            <a:normAutofit/>
          </a:bodyPr>
          <a:lstStyle>
            <a:lvl1pPr marL="0" indent="0" algn="l">
              <a:lnSpc>
                <a:spcPts val="4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2"/>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BE3F6B9D-A50B-8749-80FA-2C9350B60199}"/>
              </a:ext>
            </a:extLst>
          </p:cNvPr>
          <p:cNvSpPr>
            <a:spLocks noGrp="1"/>
          </p:cNvSpPr>
          <p:nvPr>
            <p:ph type="body" sz="quarter" idx="14" hasCustomPrompt="1"/>
          </p:nvPr>
        </p:nvSpPr>
        <p:spPr>
          <a:xfrm>
            <a:off x="10677600" y="363600"/>
            <a:ext cx="1126800" cy="792000"/>
          </a:xfrm>
          <a:blipFill>
            <a:blip r:embed="rId3"/>
            <a:stretch>
              <a:fillRect/>
            </a:stretch>
          </a:blipFill>
        </p:spPr>
        <p:txBody>
          <a:bodyPr/>
          <a:lstStyle>
            <a:lvl1pPr marL="0" indent="0">
              <a:buNone/>
              <a:defRPr/>
            </a:lvl1pPr>
          </a:lstStyle>
          <a:p>
            <a:pPr lvl="0"/>
            <a:r>
              <a:rPr lang="en-US"/>
              <a:t> </a:t>
            </a:r>
            <a:endParaRPr lang="en-GB"/>
          </a:p>
        </p:txBody>
      </p:sp>
      <p:sp>
        <p:nvSpPr>
          <p:cNvPr id="12" name="Text Placeholder 11">
            <a:extLst>
              <a:ext uri="{FF2B5EF4-FFF2-40B4-BE49-F238E27FC236}">
                <a16:creationId xmlns:a16="http://schemas.microsoft.com/office/drawing/2014/main" id="{DC22434C-E8B8-EE4A-B27A-CCDAD9842E21}"/>
              </a:ext>
            </a:extLst>
          </p:cNvPr>
          <p:cNvSpPr>
            <a:spLocks noGrp="1"/>
          </p:cNvSpPr>
          <p:nvPr>
            <p:ph type="body" sz="quarter" idx="15"/>
          </p:nvPr>
        </p:nvSpPr>
        <p:spPr>
          <a:xfrm>
            <a:off x="719999" y="4627543"/>
            <a:ext cx="4303713" cy="1219076"/>
          </a:xfrm>
        </p:spPr>
        <p:txBody>
          <a:bodyPr>
            <a:noAutofit/>
          </a:bodyPr>
          <a:lstStyle>
            <a:lvl1pPr marL="0" indent="0">
              <a:buNone/>
              <a:defRPr sz="2200">
                <a:solidFill>
                  <a:schemeClr val="bg1"/>
                </a:solidFill>
              </a:defRPr>
            </a:lvl1pPr>
            <a:lvl2pPr marL="271462" indent="0">
              <a:buNone/>
              <a:defRPr sz="2200">
                <a:solidFill>
                  <a:schemeClr val="bg1"/>
                </a:solidFill>
              </a:defRPr>
            </a:lvl2pPr>
            <a:lvl3pPr marL="577850" indent="0">
              <a:buNone/>
              <a:defRPr sz="2200">
                <a:solidFill>
                  <a:schemeClr val="bg1"/>
                </a:solidFill>
              </a:defRPr>
            </a:lvl3pPr>
            <a:lvl4pPr marL="895350" indent="0">
              <a:buNone/>
              <a:defRPr sz="2200">
                <a:solidFill>
                  <a:schemeClr val="bg1"/>
                </a:solidFill>
              </a:defRPr>
            </a:lvl4pPr>
            <a:lvl5pPr marL="1155700" indent="0">
              <a:buNone/>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038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C1EBEA-6021-EA4F-BC22-34A978EACAB1}"/>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4F3C81DC-B219-0A42-BB33-8E76DD02D02E}"/>
              </a:ext>
            </a:extLst>
          </p:cNvPr>
          <p:cNvPicPr>
            <a:picLocks noChangeAspect="1"/>
          </p:cNvPicPr>
          <p:nvPr userDrawn="1"/>
        </p:nvPicPr>
        <p:blipFill>
          <a:blip r:embed="rId2"/>
          <a:stretch>
            <a:fillRect/>
          </a:stretch>
        </p:blipFill>
        <p:spPr>
          <a:xfrm>
            <a:off x="10677600" y="365078"/>
            <a:ext cx="1126699" cy="792404"/>
          </a:xfrm>
          <a:prstGeom prst="rect">
            <a:avLst/>
          </a:prstGeom>
        </p:spPr>
      </p:pic>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187576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AB033CC-1BB0-E14B-93AC-16BB7C5D7065}"/>
              </a:ext>
            </a:extLst>
          </p:cNvPr>
          <p:cNvSpPr>
            <a:spLocks noGrp="1"/>
          </p:cNvSpPr>
          <p:nvPr>
            <p:ph type="subTitle" idx="1"/>
          </p:nvPr>
        </p:nvSpPr>
        <p:spPr>
          <a:xfrm>
            <a:off x="720000" y="3434204"/>
            <a:ext cx="7832872" cy="962305"/>
          </a:xfrm>
        </p:spPr>
        <p:txBody>
          <a:bodyPr anchor="t" anchorCtr="0">
            <a:normAutofit/>
          </a:bodyPr>
          <a:lstStyle>
            <a:lvl1pPr marL="0" indent="0" algn="l">
              <a:lnSpc>
                <a:spcPts val="4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DC22434C-E8B8-EE4A-B27A-CCDAD9842E21}"/>
              </a:ext>
            </a:extLst>
          </p:cNvPr>
          <p:cNvSpPr>
            <a:spLocks noGrp="1"/>
          </p:cNvSpPr>
          <p:nvPr>
            <p:ph type="body" sz="quarter" idx="15"/>
          </p:nvPr>
        </p:nvSpPr>
        <p:spPr>
          <a:xfrm>
            <a:off x="719999" y="4627543"/>
            <a:ext cx="4303713" cy="1219076"/>
          </a:xfrm>
        </p:spPr>
        <p:txBody>
          <a:bodyPr>
            <a:noAutofit/>
          </a:bodyPr>
          <a:lstStyle>
            <a:lvl1pPr marL="0" indent="0">
              <a:buNone/>
              <a:defRPr sz="2200">
                <a:solidFill>
                  <a:schemeClr val="bg1"/>
                </a:solidFill>
              </a:defRPr>
            </a:lvl1pPr>
            <a:lvl2pPr marL="271462" indent="0">
              <a:buNone/>
              <a:defRPr sz="2200">
                <a:solidFill>
                  <a:schemeClr val="bg1"/>
                </a:solidFill>
              </a:defRPr>
            </a:lvl2pPr>
            <a:lvl3pPr marL="577850" indent="0">
              <a:buNone/>
              <a:defRPr sz="2200">
                <a:solidFill>
                  <a:schemeClr val="bg1"/>
                </a:solidFill>
              </a:defRPr>
            </a:lvl3pPr>
            <a:lvl4pPr marL="895350" indent="0">
              <a:buNone/>
              <a:defRPr sz="2200">
                <a:solidFill>
                  <a:schemeClr val="bg1"/>
                </a:solidFill>
              </a:defRPr>
            </a:lvl4pPr>
            <a:lvl5pPr marL="1155700" indent="0">
              <a:buNone/>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596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image backgroun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8318A8-7815-D640-B725-AC457E7ABD88}"/>
              </a:ext>
            </a:extLst>
          </p:cNvPr>
          <p:cNvSpPr>
            <a:spLocks noGrp="1"/>
          </p:cNvSpPr>
          <p:nvPr>
            <p:ph type="pic" sz="quarter" idx="13"/>
          </p:nvPr>
        </p:nvSpPr>
        <p:spPr>
          <a:xfrm>
            <a:off x="0" y="0"/>
            <a:ext cx="12192000" cy="6090289"/>
          </a:xfrm>
        </p:spPr>
        <p:txBody>
          <a:bodyPr/>
          <a:lstStyle/>
          <a:p>
            <a:r>
              <a:rPr lang="en-US"/>
              <a:t>Click icon to add picture</a:t>
            </a:r>
            <a:endParaRPr lang="en-GB"/>
          </a:p>
        </p:txBody>
      </p:sp>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352907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2"/>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BE3F6B9D-A50B-8749-80FA-2C9350B60199}"/>
              </a:ext>
            </a:extLst>
          </p:cNvPr>
          <p:cNvSpPr>
            <a:spLocks noGrp="1"/>
          </p:cNvSpPr>
          <p:nvPr>
            <p:ph type="body" sz="quarter" idx="14" hasCustomPrompt="1"/>
          </p:nvPr>
        </p:nvSpPr>
        <p:spPr>
          <a:xfrm>
            <a:off x="10677600" y="363600"/>
            <a:ext cx="1126800" cy="792000"/>
          </a:xfrm>
          <a:blipFill>
            <a:blip r:embed="rId3"/>
            <a:stretch>
              <a:fillRect/>
            </a:stretch>
          </a:blipFill>
        </p:spPr>
        <p:txBody>
          <a:bodyPr/>
          <a:lstStyle>
            <a:lvl1pPr marL="0" indent="0">
              <a:buNone/>
              <a:defRPr/>
            </a:lvl1pPr>
          </a:lstStyle>
          <a:p>
            <a:pPr lvl="0"/>
            <a:r>
              <a:rPr lang="en-US"/>
              <a:t> </a:t>
            </a:r>
            <a:endParaRPr lang="en-GB"/>
          </a:p>
        </p:txBody>
      </p:sp>
    </p:spTree>
    <p:extLst>
      <p:ext uri="{BB962C8B-B14F-4D97-AF65-F5344CB8AC3E}">
        <p14:creationId xmlns:p14="http://schemas.microsoft.com/office/powerpoint/2010/main" val="1426756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blu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1A0B1D-523E-3643-8D18-C48F29FD37F9}"/>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E18DD819-3839-D14E-982F-1E236F8FD41B}"/>
              </a:ext>
            </a:extLst>
          </p:cNvPr>
          <p:cNvPicPr>
            <a:picLocks noChangeAspect="1"/>
          </p:cNvPicPr>
          <p:nvPr userDrawn="1"/>
        </p:nvPicPr>
        <p:blipFill>
          <a:blip r:embed="rId2"/>
          <a:stretch>
            <a:fillRect/>
          </a:stretch>
        </p:blipFill>
        <p:spPr>
          <a:xfrm>
            <a:off x="10677600" y="365078"/>
            <a:ext cx="1126699" cy="792404"/>
          </a:xfrm>
          <a:prstGeom prst="rect">
            <a:avLst/>
          </a:prstGeom>
        </p:spPr>
      </p:pic>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352907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389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White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a:noAutofit/>
          </a:bodyPr>
          <a:lstStyle>
            <a:lvl1pPr marL="0" indent="0">
              <a:lnSpc>
                <a:spcPts val="2200"/>
              </a:lnSpc>
              <a:spcBef>
                <a:spcPts val="800"/>
              </a:spcBef>
              <a:buClr>
                <a:schemeClr val="accent2"/>
              </a:buClr>
              <a:buNone/>
              <a:defRPr sz="1900" b="1">
                <a:solidFill>
                  <a:schemeClr val="tx2"/>
                </a:solidFill>
              </a:defRPr>
            </a:lvl1pPr>
            <a:lvl2pPr marL="7938" indent="0">
              <a:lnSpc>
                <a:spcPts val="2200"/>
              </a:lnSpc>
              <a:buClr>
                <a:schemeClr val="accent2"/>
              </a:buClr>
              <a:buNone/>
              <a:tabLst/>
              <a:defRPr sz="1900"/>
            </a:lvl2pPr>
            <a:lvl3pPr marL="266700" indent="-258763">
              <a:lnSpc>
                <a:spcPts val="2200"/>
              </a:lnSpc>
              <a:buClr>
                <a:schemeClr val="accent4"/>
              </a:buClr>
              <a:buFont typeface="Arial" panose="020B0604020202020204" pitchFamily="34" charset="0"/>
              <a:buChar char="•"/>
              <a:tabLst/>
              <a:defRPr sz="1900"/>
            </a:lvl3pPr>
            <a:lvl4pPr marL="533400" indent="-266700">
              <a:lnSpc>
                <a:spcPts val="2200"/>
              </a:lnSpc>
              <a:buClr>
                <a:schemeClr val="accent4"/>
              </a:buClr>
              <a:tabLst/>
              <a:defRPr sz="1900"/>
            </a:lvl4pPr>
            <a:lvl5pPr marL="846138" indent="-266700">
              <a:lnSpc>
                <a:spcPts val="2200"/>
              </a:lnSpc>
              <a:buClr>
                <a:schemeClr val="accent4"/>
              </a:buClr>
              <a:tabLs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62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rey tex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3621A0-B3EB-684D-AE09-E7151CA08E4F}"/>
              </a:ext>
            </a:extLst>
          </p:cNvPr>
          <p:cNvSpPr/>
          <p:nvPr userDrawn="1"/>
        </p:nvSpPr>
        <p:spPr>
          <a:xfrm>
            <a:off x="0" y="1"/>
            <a:ext cx="12192000" cy="6090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a:noAutofit/>
          </a:bodyPr>
          <a:lstStyle>
            <a:lvl1pPr marL="0" indent="0">
              <a:lnSpc>
                <a:spcPts val="2200"/>
              </a:lnSpc>
              <a:spcBef>
                <a:spcPts val="800"/>
              </a:spcBef>
              <a:buClr>
                <a:schemeClr val="accent2"/>
              </a:buClr>
              <a:buNone/>
              <a:defRPr sz="1900" b="1">
                <a:solidFill>
                  <a:schemeClr val="tx2"/>
                </a:solidFill>
              </a:defRPr>
            </a:lvl1pPr>
            <a:lvl2pPr marL="7938" indent="0">
              <a:lnSpc>
                <a:spcPts val="2200"/>
              </a:lnSpc>
              <a:buClr>
                <a:schemeClr val="accent2"/>
              </a:buClr>
              <a:buNone/>
              <a:tabLst/>
              <a:defRPr sz="1900"/>
            </a:lvl2pPr>
            <a:lvl3pPr marL="266700" indent="-258763">
              <a:lnSpc>
                <a:spcPts val="2200"/>
              </a:lnSpc>
              <a:buClr>
                <a:schemeClr val="accent4"/>
              </a:buClr>
              <a:buFont typeface="Arial" panose="020B0604020202020204" pitchFamily="34" charset="0"/>
              <a:buChar char="•"/>
              <a:tabLst/>
              <a:defRPr sz="1900"/>
            </a:lvl3pPr>
            <a:lvl4pPr marL="533400" indent="-266700">
              <a:lnSpc>
                <a:spcPts val="2200"/>
              </a:lnSpc>
              <a:buClr>
                <a:schemeClr val="accent4"/>
              </a:buClr>
              <a:tabLst/>
              <a:defRPr sz="1900"/>
            </a:lvl4pPr>
            <a:lvl5pPr marL="846138" indent="-266700">
              <a:lnSpc>
                <a:spcPts val="2200"/>
              </a:lnSpc>
              <a:buClr>
                <a:schemeClr val="accent4"/>
              </a:buClr>
              <a:tabLs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1465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hree column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numCol="3" spcCol="108000">
            <a:noAutofit/>
          </a:bodyPr>
          <a:lstStyle>
            <a:lvl1pPr marL="0" indent="0">
              <a:lnSpc>
                <a:spcPct val="110000"/>
              </a:lnSpc>
              <a:spcBef>
                <a:spcPts val="600"/>
              </a:spcBef>
              <a:buClr>
                <a:schemeClr val="accent2"/>
              </a:buClr>
              <a:buNone/>
              <a:defRPr sz="1300" b="1">
                <a:solidFill>
                  <a:schemeClr val="tx2"/>
                </a:solidFill>
              </a:defRPr>
            </a:lvl1pPr>
            <a:lvl2pPr marL="7938" indent="0">
              <a:lnSpc>
                <a:spcPct val="110000"/>
              </a:lnSpc>
              <a:spcBef>
                <a:spcPts val="200"/>
              </a:spcBef>
              <a:buClr>
                <a:schemeClr val="accent2"/>
              </a:buClr>
              <a:buNone/>
              <a:tabLst/>
              <a:defRPr sz="1300"/>
            </a:lvl2pPr>
            <a:lvl3pPr marL="182563" indent="-174625">
              <a:lnSpc>
                <a:spcPct val="110000"/>
              </a:lnSpc>
              <a:spcBef>
                <a:spcPts val="200"/>
              </a:spcBef>
              <a:buClr>
                <a:schemeClr val="accent4"/>
              </a:buClr>
              <a:buFont typeface="Arial" panose="020B0604020202020204" pitchFamily="34" charset="0"/>
              <a:buChar char="•"/>
              <a:tabLst/>
              <a:defRPr sz="1300"/>
            </a:lvl3pPr>
            <a:lvl4pPr marL="404813" indent="-176213">
              <a:lnSpc>
                <a:spcPct val="110000"/>
              </a:lnSpc>
              <a:spcBef>
                <a:spcPts val="200"/>
              </a:spcBef>
              <a:buClr>
                <a:schemeClr val="accent4"/>
              </a:buClr>
              <a:tabLst/>
              <a:defRPr sz="1300"/>
            </a:lvl4pPr>
            <a:lvl5pPr marL="625475" indent="-174625">
              <a:lnSpc>
                <a:spcPct val="110000"/>
              </a:lnSpc>
              <a:spcBef>
                <a:spcPts val="200"/>
              </a:spcBef>
              <a:buClr>
                <a:schemeClr val="accent4"/>
              </a:buClr>
              <a:tabLst/>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471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hree columns grey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0D81AC-089D-5F48-AA68-F1E3BC03B92B}"/>
              </a:ext>
            </a:extLst>
          </p:cNvPr>
          <p:cNvSpPr/>
          <p:nvPr userDrawn="1"/>
        </p:nvSpPr>
        <p:spPr>
          <a:xfrm>
            <a:off x="0" y="1"/>
            <a:ext cx="12192000" cy="6090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numCol="3" spcCol="108000">
            <a:noAutofit/>
          </a:bodyPr>
          <a:lstStyle>
            <a:lvl1pPr marL="0" indent="0">
              <a:lnSpc>
                <a:spcPct val="110000"/>
              </a:lnSpc>
              <a:spcBef>
                <a:spcPts val="600"/>
              </a:spcBef>
              <a:buClr>
                <a:schemeClr val="accent2"/>
              </a:buClr>
              <a:buNone/>
              <a:defRPr sz="1300" b="1">
                <a:solidFill>
                  <a:schemeClr val="tx2"/>
                </a:solidFill>
              </a:defRPr>
            </a:lvl1pPr>
            <a:lvl2pPr marL="7938" indent="0">
              <a:lnSpc>
                <a:spcPct val="110000"/>
              </a:lnSpc>
              <a:spcBef>
                <a:spcPts val="200"/>
              </a:spcBef>
              <a:buClr>
                <a:schemeClr val="accent2"/>
              </a:buClr>
              <a:buNone/>
              <a:tabLst/>
              <a:defRPr sz="1300"/>
            </a:lvl2pPr>
            <a:lvl3pPr marL="182563" indent="-174625">
              <a:lnSpc>
                <a:spcPct val="110000"/>
              </a:lnSpc>
              <a:spcBef>
                <a:spcPts val="200"/>
              </a:spcBef>
              <a:buClr>
                <a:schemeClr val="accent4"/>
              </a:buClr>
              <a:buFont typeface="Arial" panose="020B0604020202020204" pitchFamily="34" charset="0"/>
              <a:buChar char="•"/>
              <a:tabLst/>
              <a:defRPr sz="1300"/>
            </a:lvl3pPr>
            <a:lvl4pPr marL="404813" indent="-176213">
              <a:lnSpc>
                <a:spcPct val="110000"/>
              </a:lnSpc>
              <a:spcBef>
                <a:spcPts val="200"/>
              </a:spcBef>
              <a:buClr>
                <a:schemeClr val="accent4"/>
              </a:buClr>
              <a:tabLst/>
              <a:defRPr sz="1300"/>
            </a:lvl4pPr>
            <a:lvl5pPr marL="625475" indent="-174625">
              <a:lnSpc>
                <a:spcPct val="110000"/>
              </a:lnSpc>
              <a:spcBef>
                <a:spcPts val="200"/>
              </a:spcBef>
              <a:buClr>
                <a:schemeClr val="accent4"/>
              </a:buClr>
              <a:tabLst/>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939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editable da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29CC56-CE9D-AC4A-88F4-E1F37208D035}"/>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BADC050-BCFF-C545-AB53-D940716D9061}"/>
              </a:ext>
            </a:extLst>
          </p:cNvPr>
          <p:cNvPicPr>
            <a:picLocks noChangeAspect="1"/>
          </p:cNvPicPr>
          <p:nvPr userDrawn="1"/>
        </p:nvPicPr>
        <p:blipFill>
          <a:blip r:embed="rId2"/>
          <a:stretch>
            <a:fillRect/>
          </a:stretch>
        </p:blipFill>
        <p:spPr>
          <a:xfrm>
            <a:off x="720000" y="2930856"/>
            <a:ext cx="1126699" cy="792404"/>
          </a:xfrm>
          <a:prstGeom prst="rect">
            <a:avLst/>
          </a:prstGeom>
        </p:spPr>
      </p:pic>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690733C-3A1C-F541-A5D2-872F336705D9}"/>
              </a:ext>
            </a:extLst>
          </p:cNvPr>
          <p:cNvSpPr txBox="1"/>
          <p:nvPr userDrawn="1"/>
        </p:nvSpPr>
        <p:spPr>
          <a:xfrm>
            <a:off x="720000" y="4224991"/>
            <a:ext cx="2150650" cy="1154162"/>
          </a:xfrm>
          <a:prstGeom prst="rect">
            <a:avLst/>
          </a:prstGeom>
          <a:noFill/>
        </p:spPr>
        <p:txBody>
          <a:bodyPr wrap="square" lIns="0" tIns="0" rIns="0" bIns="0" rtlCol="0">
            <a:spAutoFit/>
          </a:bodyPr>
          <a:lstStyle/>
          <a:p>
            <a:r>
              <a:rPr lang="en-GB" sz="1000" b="1">
                <a:solidFill>
                  <a:schemeClr val="bg1"/>
                </a:solidFill>
              </a:rPr>
              <a:t>Energy Networks Association</a:t>
            </a:r>
          </a:p>
          <a:p>
            <a:r>
              <a:rPr lang="en-GB" sz="1000">
                <a:solidFill>
                  <a:schemeClr val="bg1"/>
                </a:solidFill>
              </a:rPr>
              <a:t>4 More London Riverside</a:t>
            </a:r>
          </a:p>
          <a:p>
            <a:r>
              <a:rPr lang="en-GB" sz="1000">
                <a:solidFill>
                  <a:schemeClr val="bg1"/>
                </a:solidFill>
              </a:rPr>
              <a:t>London SE1 2AU</a:t>
            </a:r>
          </a:p>
          <a:p>
            <a:pPr>
              <a:spcAft>
                <a:spcPts val="600"/>
              </a:spcAft>
            </a:pPr>
            <a:r>
              <a:rPr lang="en-GB" sz="1000">
                <a:solidFill>
                  <a:schemeClr val="bg1"/>
                </a:solidFill>
              </a:rPr>
              <a:t>t. +44 (0)20 7706 5100 </a:t>
            </a:r>
          </a:p>
          <a:p>
            <a:r>
              <a:rPr lang="en-GB" sz="1000">
                <a:solidFill>
                  <a:schemeClr val="bg1"/>
                </a:solidFill>
              </a:rPr>
              <a:t>    @EnergyNetworks</a:t>
            </a:r>
          </a:p>
          <a:p>
            <a:r>
              <a:rPr lang="en-GB" sz="1000" b="1">
                <a:solidFill>
                  <a:schemeClr val="accent3"/>
                </a:solidFill>
              </a:rPr>
              <a:t>energynetworks.org</a:t>
            </a:r>
          </a:p>
          <a:p>
            <a:endParaRPr lang="en-GB" sz="1000">
              <a:solidFill>
                <a:schemeClr val="bg1"/>
              </a:solidFill>
            </a:endParaRPr>
          </a:p>
        </p:txBody>
      </p:sp>
      <p:sp>
        <p:nvSpPr>
          <p:cNvPr id="12" name="TextBox 11">
            <a:extLst>
              <a:ext uri="{FF2B5EF4-FFF2-40B4-BE49-F238E27FC236}">
                <a16:creationId xmlns:a16="http://schemas.microsoft.com/office/drawing/2014/main" id="{94000841-12F3-6E47-A63B-FFE74C0CC0C8}"/>
              </a:ext>
            </a:extLst>
          </p:cNvPr>
          <p:cNvSpPr txBox="1"/>
          <p:nvPr userDrawn="1"/>
        </p:nvSpPr>
        <p:spPr>
          <a:xfrm>
            <a:off x="720000" y="5621152"/>
            <a:ext cx="4134581" cy="224677"/>
          </a:xfrm>
          <a:prstGeom prst="rect">
            <a:avLst/>
          </a:prstGeom>
          <a:noFill/>
        </p:spPr>
        <p:txBody>
          <a:bodyPr wrap="square" lIns="0" tIns="0" rIns="0" bIns="0" rtlCol="0">
            <a:spAutoFit/>
          </a:bodyPr>
          <a:lstStyle/>
          <a:p>
            <a:r>
              <a:rPr lang="en-GB" sz="730" b="0">
                <a:solidFill>
                  <a:schemeClr val="bg1"/>
                </a:solidFill>
              </a:rPr>
              <a:t>Energy Networks Association Limited is a company registered in England &amp; Wales No. 04832301</a:t>
            </a:r>
          </a:p>
          <a:p>
            <a:r>
              <a:rPr lang="en-GB" sz="730" b="0">
                <a:solidFill>
                  <a:schemeClr val="bg1"/>
                </a:solidFill>
              </a:rPr>
              <a:t>Registered office: 4 More London Riverside, London SE1 2AU</a:t>
            </a:r>
          </a:p>
        </p:txBody>
      </p:sp>
      <p:pic>
        <p:nvPicPr>
          <p:cNvPr id="14" name="Picture 13">
            <a:extLst>
              <a:ext uri="{FF2B5EF4-FFF2-40B4-BE49-F238E27FC236}">
                <a16:creationId xmlns:a16="http://schemas.microsoft.com/office/drawing/2014/main" id="{BE0176C1-3171-F14F-A2A7-072D0A4873B2}"/>
              </a:ext>
            </a:extLst>
          </p:cNvPr>
          <p:cNvPicPr>
            <a:picLocks noChangeAspect="1"/>
          </p:cNvPicPr>
          <p:nvPr userDrawn="1"/>
        </p:nvPicPr>
        <p:blipFill>
          <a:blip r:embed="rId4"/>
          <a:stretch>
            <a:fillRect/>
          </a:stretch>
        </p:blipFill>
        <p:spPr>
          <a:xfrm>
            <a:off x="720000" y="4949308"/>
            <a:ext cx="121375" cy="94403"/>
          </a:xfrm>
          <a:prstGeom prst="rect">
            <a:avLst/>
          </a:prstGeom>
        </p:spPr>
      </p:pic>
      <p:sp>
        <p:nvSpPr>
          <p:cNvPr id="3" name="Text Placeholder 2">
            <a:extLst>
              <a:ext uri="{FF2B5EF4-FFF2-40B4-BE49-F238E27FC236}">
                <a16:creationId xmlns:a16="http://schemas.microsoft.com/office/drawing/2014/main" id="{8CBF64F1-74AF-8148-922B-93C1F8B12475}"/>
              </a:ext>
            </a:extLst>
          </p:cNvPr>
          <p:cNvSpPr>
            <a:spLocks noGrp="1"/>
          </p:cNvSpPr>
          <p:nvPr>
            <p:ph type="body" sz="quarter" idx="10"/>
          </p:nvPr>
        </p:nvSpPr>
        <p:spPr>
          <a:xfrm>
            <a:off x="720000" y="5389754"/>
            <a:ext cx="1355290" cy="200013"/>
          </a:xfrm>
        </p:spPr>
        <p:txBody>
          <a:bodyPr>
            <a:noAutofit/>
          </a:bodyPr>
          <a:lstStyle>
            <a:lvl1pPr marL="0" indent="0">
              <a:lnSpc>
                <a:spcPct val="100000"/>
              </a:lnSpc>
              <a:spcBef>
                <a:spcPts val="0"/>
              </a:spcBef>
              <a:buNone/>
              <a:defRPr sz="730">
                <a:solidFill>
                  <a:schemeClr val="bg1"/>
                </a:solidFill>
              </a:defRPr>
            </a:lvl1pPr>
            <a:lvl2pPr marL="271462" indent="0">
              <a:lnSpc>
                <a:spcPct val="100000"/>
              </a:lnSpc>
              <a:spcBef>
                <a:spcPts val="0"/>
              </a:spcBef>
              <a:buNone/>
              <a:defRPr sz="730">
                <a:solidFill>
                  <a:schemeClr val="bg1"/>
                </a:solidFill>
              </a:defRPr>
            </a:lvl2pPr>
            <a:lvl3pPr marL="577850" indent="0">
              <a:lnSpc>
                <a:spcPct val="100000"/>
              </a:lnSpc>
              <a:spcBef>
                <a:spcPts val="0"/>
              </a:spcBef>
              <a:buNone/>
              <a:defRPr sz="730">
                <a:solidFill>
                  <a:schemeClr val="bg1"/>
                </a:solidFill>
              </a:defRPr>
            </a:lvl3pPr>
            <a:lvl4pPr marL="895350" indent="0">
              <a:lnSpc>
                <a:spcPct val="100000"/>
              </a:lnSpc>
              <a:spcBef>
                <a:spcPts val="0"/>
              </a:spcBef>
              <a:buNone/>
              <a:defRPr sz="730">
                <a:solidFill>
                  <a:schemeClr val="bg1"/>
                </a:solidFill>
              </a:defRPr>
            </a:lvl4pPr>
            <a:lvl5pPr marL="1155700" indent="0">
              <a:lnSpc>
                <a:spcPct val="100000"/>
              </a:lnSpc>
              <a:spcBef>
                <a:spcPts val="0"/>
              </a:spcBef>
              <a:buNone/>
              <a:defRPr sz="73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938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C6520-C769-8547-9F0B-AE80CB24FE1E}"/>
              </a:ext>
            </a:extLst>
          </p:cNvPr>
          <p:cNvSpPr>
            <a:spLocks noGrp="1"/>
          </p:cNvSpPr>
          <p:nvPr>
            <p:ph type="title"/>
          </p:nvPr>
        </p:nvSpPr>
        <p:spPr>
          <a:xfrm>
            <a:off x="720000" y="288000"/>
            <a:ext cx="9000000" cy="936000"/>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043D08-9A52-454E-A52C-20C942309C06}"/>
              </a:ext>
            </a:extLst>
          </p:cNvPr>
          <p:cNvSpPr>
            <a:spLocks noGrp="1"/>
          </p:cNvSpPr>
          <p:nvPr>
            <p:ph type="body" idx="1"/>
          </p:nvPr>
        </p:nvSpPr>
        <p:spPr>
          <a:xfrm>
            <a:off x="720000" y="1800000"/>
            <a:ext cx="11037600" cy="3960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A42453E8-E7DC-A349-95CE-E1AA0F5F33F4}"/>
              </a:ext>
            </a:extLst>
          </p:cNvPr>
          <p:cNvSpPr>
            <a:spLocks noGrp="1"/>
          </p:cNvSpPr>
          <p:nvPr>
            <p:ph type="sldNum" sz="quarter" idx="4"/>
          </p:nvPr>
        </p:nvSpPr>
        <p:spPr>
          <a:xfrm>
            <a:off x="10677600" y="6320870"/>
            <a:ext cx="1080000" cy="360000"/>
          </a:xfrm>
          <a:prstGeom prst="rect">
            <a:avLst/>
          </a:prstGeom>
        </p:spPr>
        <p:txBody>
          <a:bodyPr vert="horz" lIns="0" tIns="0" rIns="0" bIns="0" rtlCol="0" anchor="ctr"/>
          <a:lstStyle>
            <a:lvl1pPr algn="l">
              <a:defRPr sz="1600">
                <a:solidFill>
                  <a:schemeClr val="accent1"/>
                </a:solidFill>
              </a:defRPr>
            </a:lvl1pPr>
          </a:lstStyle>
          <a:p>
            <a:fld id="{98FF217E-B86F-EA42-9607-BE163228A213}" type="slidenum">
              <a:rPr lang="en-GB"/>
              <a:pPr/>
              <a:t>‹#›</a:t>
            </a:fld>
            <a:endParaRPr lang="en-GB"/>
          </a:p>
        </p:txBody>
      </p:sp>
    </p:spTree>
    <p:extLst>
      <p:ext uri="{BB962C8B-B14F-4D97-AF65-F5344CB8AC3E}">
        <p14:creationId xmlns:p14="http://schemas.microsoft.com/office/powerpoint/2010/main" val="101015306"/>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4" r:id="rId3"/>
    <p:sldLayoutId id="2147483658" r:id="rId4"/>
    <p:sldLayoutId id="2147483650" r:id="rId5"/>
    <p:sldLayoutId id="2147483659" r:id="rId6"/>
    <p:sldLayoutId id="2147483655" r:id="rId7"/>
    <p:sldLayoutId id="2147483660" r:id="rId8"/>
    <p:sldLayoutId id="2147483656" r:id="rId9"/>
  </p:sldLayoutIdLst>
  <p:hf hdr="0" ftr="0" dt="0"/>
  <p:txStyles>
    <p:titleStyle>
      <a:lvl1pPr algn="l" defTabSz="914400" rtl="0" eaLnBrk="1" latinLnBrk="0" hangingPunct="1">
        <a:lnSpc>
          <a:spcPct val="90000"/>
        </a:lnSpc>
        <a:spcBef>
          <a:spcPct val="0"/>
        </a:spcBef>
        <a:buNone/>
        <a:defRPr sz="2300" b="1" u="sng" kern="1200" baseline="0">
          <a:solidFill>
            <a:schemeClr val="accent1"/>
          </a:solidFill>
          <a:uFill>
            <a:solidFill>
              <a:schemeClr val="accent2"/>
            </a:solidFill>
          </a:uFill>
          <a:latin typeface="+mj-lt"/>
          <a:ea typeface="+mj-ea"/>
          <a:cs typeface="+mj-cs"/>
        </a:defRPr>
      </a:lvl1pPr>
    </p:titleStyle>
    <p:bodyStyle>
      <a:lvl1pPr marL="228600" indent="-228600" algn="l" defTabSz="914400" rtl="0" eaLnBrk="1" latinLnBrk="0" hangingPunct="1">
        <a:lnSpc>
          <a:spcPts val="2200"/>
        </a:lnSpc>
        <a:spcBef>
          <a:spcPts val="400"/>
        </a:spcBef>
        <a:buClr>
          <a:schemeClr val="accent4"/>
        </a:buClr>
        <a:buFont typeface="Arial" panose="020B0604020202020204" pitchFamily="34" charset="0"/>
        <a:buChar char="•"/>
        <a:defRPr sz="1900" kern="1200">
          <a:solidFill>
            <a:schemeClr val="tx1"/>
          </a:solidFill>
          <a:latin typeface="+mn-lt"/>
          <a:ea typeface="+mn-ea"/>
          <a:cs typeface="+mn-cs"/>
        </a:defRPr>
      </a:lvl1pPr>
      <a:lvl2pPr marL="542925"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2pPr>
      <a:lvl3pPr marL="849313"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3pPr>
      <a:lvl4pPr marL="1155700" indent="-26035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1427163"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ams.microsoft.com/l/meetup-join/19%3ameeting_MWFiYTIyYTItZDQ3Zi00YTk5LThkYTEtNjM5NmRhYWY5Mzgz%40thread.v2/0?context=%7b%22Tid%22%3a%2256e903da-abd8-49e7-9fc1-bbca8648c565%22%2c%22Oid%22%3a%2227bff9ba-64e9-43e9-8a5c-085905bcefee%22%7d" TargetMode="Externa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hyperlink" Target="tel:+442038555885,,328234278# " TargetMode="External"/><Relationship Id="rId5" Type="http://schemas.openxmlformats.org/officeDocument/2006/relationships/hyperlink" Target="https://www.microsoft.com/microsoft-teams/join-a-meeting" TargetMode="External"/><Relationship Id="rId4" Type="http://schemas.openxmlformats.org/officeDocument/2006/relationships/hyperlink" Target="https://www.microsoft.com/en-us/microsoft-teams/download-app"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energynetworks.org/operating-the-networks/managing-cyber-security"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bing.com/ck/a?!&amp;&amp;p=86a4314a51bec237JmltdHM9MTY2MjU5NTIwMCZpZ3VpZD0zNTAwYzkwMy0xOTk2LTY4MWMtMDI3Ny1kYjE0MTg1ZDY5YzQmaW5zaWQ9NTE3Mw&amp;ptn=3&amp;hsh=3&amp;fclid=3500c903-1996-681c-0277-db14185d69c4&amp;u=a1aHR0cHM6Ly93d3cubm9ydGhlcm5wb3dlcmdyaWQuY29tL3NpdGVzL2RlZmF1bHQvZmlsZXMvYXNzZXRzLzExMS5wZGY&amp;ntb=1" TargetMode="External"/><Relationship Id="rId2" Type="http://schemas.openxmlformats.org/officeDocument/2006/relationships/hyperlink" Target="https://www.bing.com/ck/a?!&amp;&amp;p=d2e8bf072842c39eJmltdHM9MTY2MjU5NTIwMCZpZ3VpZD0zNTAwYzkwMy0xOTk2LTY4MWMtMDI3Ny1kYjE0MTg1ZDY5YzQmaW5zaWQ9NTE3NA&amp;ptn=3&amp;hsh=3&amp;fclid=3500c903-1996-681c-0277-db14185d69c4&amp;u=a1aHR0cHM6Ly93d3cubm9ydGhlcm5wb3dlcmdyaWQuY29tL2Rvd25sb2Fkcy8xOTU1&amp;ntb=1" TargetMode="External"/><Relationship Id="rId1" Type="http://schemas.openxmlformats.org/officeDocument/2006/relationships/slideLayout" Target="../slideLayouts/slideLayout5.xml"/><Relationship Id="rId5" Type="http://schemas.openxmlformats.org/officeDocument/2006/relationships/hyperlink" Target="https://www.bing.com/ck/a?!&amp;&amp;p=518470af920bad2fJmltdHM9MTY2MjU5NTIwMCZpZ3VpZD0zNTAwYzkwMy0xOTk2LTY4MWMtMDI3Ny1kYjE0MTg1ZDY5YzQmaW5zaWQ9NTE3Mw&amp;ptn=3&amp;hsh=3&amp;fclid=3500c903-1996-681c-0277-db14185d69c4&amp;u=a1aHR0cHM6Ly93d3cubm9ydGhlcm5wb3dlcmdyaWQuY29tL3NpdGVzL2RlZmF1bHQvZmlsZXMvYXNzZXRzLzE5OTMucGRm&amp;ntb=1" TargetMode="External"/><Relationship Id="rId4" Type="http://schemas.openxmlformats.org/officeDocument/2006/relationships/hyperlink" Target="https://www.bing.com/ck/a?!&amp;&amp;p=1ffb74c81a117d60JmltdHM9MTY2MjU5NTIwMCZpZ3VpZD0zNTAwYzkwMy0xOTk2LTY4MWMtMDI3Ny1kYjE0MTg1ZDY5YzQmaW5zaWQ9NTE3Mg&amp;ptn=3&amp;hsh=3&amp;fclid=3500c903-1996-681c-0277-db14185d69c4&amp;u=a1aHR0cHM6Ly93d3cubm9ydGhlcm5wb3dlcmdyaWQuY29tL3NpdGVzL2RlZmF1bHQvZmlsZXMvYXNzZXRzLzE5MDQucGRm&amp;ntb=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E3075F2-F49F-8A48-8834-BEAEC3932C06}"/>
              </a:ext>
            </a:extLst>
          </p:cNvPr>
          <p:cNvPicPr>
            <a:picLocks noGrp="1" noChangeAspect="1"/>
          </p:cNvPicPr>
          <p:nvPr>
            <p:ph type="pic" sz="quarter" idx="13"/>
          </p:nvPr>
        </p:nvPicPr>
        <p:blipFill rotWithShape="1">
          <a:blip r:embed="rId2"/>
          <a:srcRect l="1501" t="1497"/>
          <a:stretch/>
        </p:blipFill>
        <p:spPr>
          <a:xfrm>
            <a:off x="0" y="0"/>
            <a:ext cx="12192000" cy="6090096"/>
          </a:xfrm>
        </p:spPr>
      </p:pic>
      <p:sp>
        <p:nvSpPr>
          <p:cNvPr id="5" name="Slide Number Placeholder 4">
            <a:extLst>
              <a:ext uri="{FF2B5EF4-FFF2-40B4-BE49-F238E27FC236}">
                <a16:creationId xmlns:a16="http://schemas.microsoft.com/office/drawing/2014/main" id="{CE60AD14-BB1C-6543-9305-C38C54BD1539}"/>
              </a:ext>
            </a:extLst>
          </p:cNvPr>
          <p:cNvSpPr>
            <a:spLocks noGrp="1"/>
          </p:cNvSpPr>
          <p:nvPr>
            <p:ph type="sldNum" sz="quarter" idx="12"/>
          </p:nvPr>
        </p:nvSpPr>
        <p:spPr/>
        <p:txBody>
          <a:bodyPr/>
          <a:lstStyle/>
          <a:p>
            <a:fld id="{98FF217E-B86F-EA42-9607-BE163228A213}" type="slidenum">
              <a:rPr lang="en-GB"/>
              <a:t>1</a:t>
            </a:fld>
            <a:endParaRPr lang="en-GB"/>
          </a:p>
        </p:txBody>
      </p:sp>
      <p:sp>
        <p:nvSpPr>
          <p:cNvPr id="6" name="Text Placeholder 5">
            <a:extLst>
              <a:ext uri="{FF2B5EF4-FFF2-40B4-BE49-F238E27FC236}">
                <a16:creationId xmlns:a16="http://schemas.microsoft.com/office/drawing/2014/main" id="{6D5B8EE3-5227-2A4E-B9D8-702B57062CD7}"/>
              </a:ext>
            </a:extLst>
          </p:cNvPr>
          <p:cNvSpPr>
            <a:spLocks noGrp="1"/>
          </p:cNvSpPr>
          <p:nvPr>
            <p:ph type="body" sz="quarter" idx="14"/>
          </p:nvPr>
        </p:nvSpPr>
        <p:spPr/>
        <p:txBody>
          <a:bodyPr/>
          <a:lstStyle/>
          <a:p>
            <a:endParaRPr lang="en-GB"/>
          </a:p>
        </p:txBody>
      </p:sp>
      <p:sp>
        <p:nvSpPr>
          <p:cNvPr id="12" name="Title 2">
            <a:extLst>
              <a:ext uri="{FF2B5EF4-FFF2-40B4-BE49-F238E27FC236}">
                <a16:creationId xmlns:a16="http://schemas.microsoft.com/office/drawing/2014/main" id="{EC71653B-DD32-D8A9-D3D4-FA68FE6F9217}"/>
              </a:ext>
            </a:extLst>
          </p:cNvPr>
          <p:cNvSpPr txBox="1">
            <a:spLocks/>
          </p:cNvSpPr>
          <p:nvPr/>
        </p:nvSpPr>
        <p:spPr>
          <a:xfrm>
            <a:off x="872399" y="2028161"/>
            <a:ext cx="7832873" cy="1544003"/>
          </a:xfrm>
          <a:prstGeom prst="rect">
            <a:avLst/>
          </a:prstGeom>
        </p:spPr>
        <p:txBody>
          <a:bodyPr vert="horz" lIns="0" tIns="0" rIns="0" bIns="0" rtlCol="0" anchor="b" anchorCtr="0">
            <a:noAutofit/>
          </a:bodyPr>
          <a:lstStyle>
            <a:lvl1pPr algn="l" defTabSz="914400" rtl="0" eaLnBrk="1" latinLnBrk="0" hangingPunct="1">
              <a:lnSpc>
                <a:spcPts val="4000"/>
              </a:lnSpc>
              <a:spcBef>
                <a:spcPct val="0"/>
              </a:spcBef>
              <a:buNone/>
              <a:defRPr sz="3400" b="1" u="sng" kern="1200" baseline="0">
                <a:solidFill>
                  <a:schemeClr val="bg1"/>
                </a:solidFill>
                <a:uFill>
                  <a:solidFill>
                    <a:schemeClr val="accent3"/>
                  </a:solidFill>
                </a:uFill>
                <a:latin typeface="+mj-lt"/>
                <a:ea typeface="+mj-ea"/>
                <a:cs typeface="+mj-cs"/>
              </a:defRPr>
            </a:lvl1pPr>
          </a:lstStyle>
          <a:p>
            <a:r>
              <a:rPr lang="en-GB" dirty="0"/>
              <a:t>DER Technical Forum</a:t>
            </a:r>
          </a:p>
        </p:txBody>
      </p:sp>
      <p:sp>
        <p:nvSpPr>
          <p:cNvPr id="13" name="Text Placeholder 6">
            <a:extLst>
              <a:ext uri="{FF2B5EF4-FFF2-40B4-BE49-F238E27FC236}">
                <a16:creationId xmlns:a16="http://schemas.microsoft.com/office/drawing/2014/main" id="{D14C27DC-1B27-37FC-5D97-1574CA6C908B}"/>
              </a:ext>
            </a:extLst>
          </p:cNvPr>
          <p:cNvSpPr txBox="1">
            <a:spLocks/>
          </p:cNvSpPr>
          <p:nvPr/>
        </p:nvSpPr>
        <p:spPr>
          <a:xfrm>
            <a:off x="872399" y="4779943"/>
            <a:ext cx="4303713" cy="1219076"/>
          </a:xfrm>
          <a:prstGeom prst="rect">
            <a:avLst/>
          </a:prstGeom>
        </p:spPr>
        <p:txBody>
          <a:bodyPr vert="horz" lIns="0" tIns="0" rIns="0" bIns="0" rtlCol="0">
            <a:noAutofit/>
          </a:bodyPr>
          <a:lstStyle>
            <a:lvl1pPr marL="0" indent="0" algn="l" defTabSz="914400" rtl="0" eaLnBrk="1" latinLnBrk="0" hangingPunct="1">
              <a:lnSpc>
                <a:spcPts val="2200"/>
              </a:lnSpc>
              <a:spcBef>
                <a:spcPts val="400"/>
              </a:spcBef>
              <a:buClr>
                <a:schemeClr val="accent4"/>
              </a:buClr>
              <a:buFont typeface="Arial" panose="020B0604020202020204" pitchFamily="34" charset="0"/>
              <a:buNone/>
              <a:defRPr sz="2200" kern="1200">
                <a:solidFill>
                  <a:schemeClr val="bg1"/>
                </a:solidFill>
                <a:latin typeface="+mn-lt"/>
                <a:ea typeface="+mn-ea"/>
                <a:cs typeface="+mn-cs"/>
              </a:defRPr>
            </a:lvl1pPr>
            <a:lvl2pPr marL="271462"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2pPr>
            <a:lvl3pPr marL="577850"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3pPr>
            <a:lvl4pPr marL="895350"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4pPr>
            <a:lvl5pPr marL="1155700"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20 September 2022</a:t>
            </a:r>
          </a:p>
          <a:p>
            <a:r>
              <a:rPr lang="en-GB" dirty="0"/>
              <a:t>13:00 – 15:00 at the ENA, </a:t>
            </a:r>
          </a:p>
          <a:p>
            <a:r>
              <a:rPr lang="en-GB" dirty="0"/>
              <a:t>4 More London Riverside</a:t>
            </a:r>
          </a:p>
          <a:p>
            <a:r>
              <a:rPr lang="en-GB" dirty="0"/>
              <a:t>London SE1 2AU</a:t>
            </a:r>
          </a:p>
        </p:txBody>
      </p:sp>
      <p:sp>
        <p:nvSpPr>
          <p:cNvPr id="18" name="Rectangle 1">
            <a:extLst>
              <a:ext uri="{FF2B5EF4-FFF2-40B4-BE49-F238E27FC236}">
                <a16:creationId xmlns:a16="http://schemas.microsoft.com/office/drawing/2014/main" id="{B5F863F9-B61F-2622-C8A2-91615722FFD0}"/>
              </a:ext>
            </a:extLst>
          </p:cNvPr>
          <p:cNvSpPr>
            <a:spLocks noChangeArrowheads="1"/>
          </p:cNvSpPr>
          <p:nvPr/>
        </p:nvSpPr>
        <p:spPr bwMode="auto">
          <a:xfrm>
            <a:off x="209724" y="411323"/>
            <a:ext cx="351891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Microsoft Teams meeting</a:t>
            </a:r>
            <a:r>
              <a:rPr kumimoji="0" lang="en-US" altLang="en-US" sz="11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GB" altLang="en-US" sz="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Join on your computer or mobile app</a:t>
            </a:r>
            <a:r>
              <a:rPr kumimoji="0" lang="en-US" altLang="en-US" sz="1100" b="1"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GB" altLang="en-US" sz="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Segoe UI Semibold" panose="020B0702040204020203" pitchFamily="34" charset="0"/>
                <a:ea typeface="Calibri" panose="020F0502020204030204" pitchFamily="34" charset="0"/>
                <a:cs typeface="Segoe UI Semibold" panose="020B0702040204020203" pitchFamily="34" charset="0"/>
                <a:hlinkClick r:id="rId3">
                  <a:extLst>
                    <a:ext uri="{A12FA001-AC4F-418D-AE19-62706E023703}">
                      <ahyp:hlinkClr xmlns:ahyp="http://schemas.microsoft.com/office/drawing/2018/hyperlinkcolor" val="tx"/>
                    </a:ext>
                  </a:extLst>
                </a:hlinkClick>
              </a:rPr>
              <a:t>Click here to join the meeting</a:t>
            </a:r>
            <a:r>
              <a:rPr kumimoji="0" lang="en-US" altLang="en-US" sz="11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GB" altLang="en-US" sz="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Meeting ID: </a:t>
            </a:r>
            <a:r>
              <a:rPr kumimoji="0" lang="en-US" altLang="en-US" sz="12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345 118 535 800</a:t>
            </a:r>
            <a:r>
              <a:rPr kumimoji="0" lang="en-US" altLang="en-US" sz="10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br>
              <a:rPr kumimoji="0" lang="en-US" altLang="en-US" sz="11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br>
            <a:r>
              <a:rPr kumimoji="0" lang="en-US" altLang="en-US" sz="10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Passcode: </a:t>
            </a:r>
            <a:r>
              <a:rPr kumimoji="0" lang="en-US" altLang="en-US" sz="12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wWcy8z </a:t>
            </a:r>
            <a:endParaRPr kumimoji="0" lang="en-GB" altLang="en-US" sz="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hlinkClick r:id="rId4">
                  <a:extLst>
                    <a:ext uri="{A12FA001-AC4F-418D-AE19-62706E023703}">
                      <ahyp:hlinkClr xmlns:ahyp="http://schemas.microsoft.com/office/drawing/2018/hyperlinkcolor" val="tx"/>
                    </a:ext>
                  </a:extLst>
                </a:hlinkClick>
              </a:rPr>
              <a:t>Download Teams</a:t>
            </a:r>
            <a:r>
              <a:rPr kumimoji="0" lang="en-US" altLang="en-US" sz="10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 </a:t>
            </a:r>
            <a:r>
              <a:rPr kumimoji="0" lang="en-US" altLang="en-US" sz="10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hlinkClick r:id="rId5">
                  <a:extLst>
                    <a:ext uri="{A12FA001-AC4F-418D-AE19-62706E023703}">
                      <ahyp:hlinkClr xmlns:ahyp="http://schemas.microsoft.com/office/drawing/2018/hyperlinkcolor" val="tx"/>
                    </a:ext>
                  </a:extLst>
                </a:hlinkClick>
              </a:rPr>
              <a:t>Join on the web</a:t>
            </a:r>
            <a:endParaRPr kumimoji="0" lang="en-GB" altLang="en-US" sz="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Or call in (audio only)</a:t>
            </a:r>
            <a:r>
              <a:rPr kumimoji="0" lang="en-US" altLang="en-US" sz="11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GB" altLang="en-US" sz="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hlinkClick r:id="rId6">
                  <a:extLst>
                    <a:ext uri="{A12FA001-AC4F-418D-AE19-62706E023703}">
                      <ahyp:hlinkClr xmlns:ahyp="http://schemas.microsoft.com/office/drawing/2018/hyperlinkcolor" val="tx"/>
                    </a:ext>
                  </a:extLst>
                </a:hlinkClick>
              </a:rPr>
              <a:t>+44 20 3855 5885,,328234278#</a:t>
            </a:r>
            <a:r>
              <a:rPr kumimoji="0" lang="en-US" altLang="en-US" sz="11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r>
              <a:rPr kumimoji="0" lang="en-US" altLang="en-US" sz="10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United Kingdom, London </a:t>
            </a:r>
            <a:endParaRPr kumimoji="0" lang="en-GB" altLang="en-US" sz="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Phone Conference ID: </a:t>
            </a:r>
            <a:r>
              <a:rPr kumimoji="0" lang="en-US" altLang="en-US" sz="12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328 234 278# </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591834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FFB4-773E-40AA-AAC6-044C78EEC73D}"/>
              </a:ext>
            </a:extLst>
          </p:cNvPr>
          <p:cNvSpPr>
            <a:spLocks noGrp="1"/>
          </p:cNvSpPr>
          <p:nvPr>
            <p:ph type="title"/>
          </p:nvPr>
        </p:nvSpPr>
        <p:spPr/>
        <p:txBody>
          <a:bodyPr/>
          <a:lstStyle/>
          <a:p>
            <a:r>
              <a:rPr lang="en-GB" dirty="0"/>
              <a:t>Outstanding Issues – 1 – can we close this one?</a:t>
            </a:r>
          </a:p>
        </p:txBody>
      </p:sp>
      <p:sp>
        <p:nvSpPr>
          <p:cNvPr id="4" name="Slide Number Placeholder 3">
            <a:extLst>
              <a:ext uri="{FF2B5EF4-FFF2-40B4-BE49-F238E27FC236}">
                <a16:creationId xmlns:a16="http://schemas.microsoft.com/office/drawing/2014/main" id="{5975A030-FA52-4ACA-98C9-5760E62F6CE9}"/>
              </a:ext>
            </a:extLst>
          </p:cNvPr>
          <p:cNvSpPr>
            <a:spLocks noGrp="1"/>
          </p:cNvSpPr>
          <p:nvPr>
            <p:ph type="sldNum" sz="quarter" idx="12"/>
          </p:nvPr>
        </p:nvSpPr>
        <p:spPr/>
        <p:txBody>
          <a:bodyPr/>
          <a:lstStyle/>
          <a:p>
            <a:fld id="{98FF217E-B86F-EA42-9607-BE163228A213}" type="slidenum">
              <a:rPr lang="en-GB" smtClean="0"/>
              <a:pPr/>
              <a:t>10</a:t>
            </a:fld>
            <a:endParaRPr lang="en-GB"/>
          </a:p>
        </p:txBody>
      </p:sp>
      <p:graphicFrame>
        <p:nvGraphicFramePr>
          <p:cNvPr id="5" name="Table 5">
            <a:extLst>
              <a:ext uri="{FF2B5EF4-FFF2-40B4-BE49-F238E27FC236}">
                <a16:creationId xmlns:a16="http://schemas.microsoft.com/office/drawing/2014/main" id="{C64D8200-0826-4AF1-A3B2-7650AFB22FD4}"/>
              </a:ext>
            </a:extLst>
          </p:cNvPr>
          <p:cNvGraphicFramePr>
            <a:graphicFrameLocks/>
          </p:cNvGraphicFramePr>
          <p:nvPr>
            <p:extLst>
              <p:ext uri="{D42A27DB-BD31-4B8C-83A1-F6EECF244321}">
                <p14:modId xmlns:p14="http://schemas.microsoft.com/office/powerpoint/2010/main" val="170661548"/>
              </p:ext>
            </p:extLst>
          </p:nvPr>
        </p:nvGraphicFramePr>
        <p:xfrm>
          <a:off x="720000" y="1452678"/>
          <a:ext cx="11082336" cy="4274185"/>
        </p:xfrm>
        <a:graphic>
          <a:graphicData uri="http://schemas.openxmlformats.org/drawingml/2006/table">
            <a:tbl>
              <a:tblPr firstRow="1" bandRow="1">
                <a:tableStyleId>{1E171933-4619-4E11-9A3F-F7608DF75F80}</a:tableStyleId>
              </a:tblPr>
              <a:tblGrid>
                <a:gridCol w="765175">
                  <a:extLst>
                    <a:ext uri="{9D8B030D-6E8A-4147-A177-3AD203B41FA5}">
                      <a16:colId xmlns:a16="http://schemas.microsoft.com/office/drawing/2014/main" val="1090846981"/>
                    </a:ext>
                  </a:extLst>
                </a:gridCol>
                <a:gridCol w="4435565">
                  <a:extLst>
                    <a:ext uri="{9D8B030D-6E8A-4147-A177-3AD203B41FA5}">
                      <a16:colId xmlns:a16="http://schemas.microsoft.com/office/drawing/2014/main" val="3713780737"/>
                    </a:ext>
                  </a:extLst>
                </a:gridCol>
                <a:gridCol w="5881596">
                  <a:extLst>
                    <a:ext uri="{9D8B030D-6E8A-4147-A177-3AD203B41FA5}">
                      <a16:colId xmlns:a16="http://schemas.microsoft.com/office/drawing/2014/main" val="3799036152"/>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Assumed Status</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57595304"/>
                  </a:ext>
                </a:extLst>
              </a:tr>
              <a:tr h="370840">
                <a:tc>
                  <a:txBody>
                    <a:bodyPr/>
                    <a:lstStyle/>
                    <a:p>
                      <a:pPr marL="0" algn="l" rtl="0" eaLnBrk="1" fontAlgn="t" latinLnBrk="0" hangingPunct="1">
                        <a:spcBef>
                          <a:spcPts val="0"/>
                        </a:spcBef>
                        <a:spcAft>
                          <a:spcPts val="0"/>
                        </a:spcAft>
                      </a:pPr>
                      <a:r>
                        <a:rPr lang="en-GB" sz="1200" b="0" i="0" u="none" strike="noStrike" dirty="0">
                          <a:effectLst/>
                          <a:latin typeface="Arial" panose="020B0604020202020204" pitchFamily="34" charset="0"/>
                        </a:rPr>
                        <a:t>112</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21590">
                        <a:lnSpc>
                          <a:spcPct val="107000"/>
                        </a:lnSpc>
                        <a:spcBef>
                          <a:spcPts val="500"/>
                        </a:spcBef>
                        <a:spcAft>
                          <a:spcPts val="500"/>
                        </a:spcAft>
                      </a:pPr>
                      <a:r>
                        <a:rPr lang="en-GB"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A common issue that keeps coming up is Registered Capacity vs design install and grid agreements.</a:t>
                      </a:r>
                      <a:endParaRPr lang="en-GB" sz="10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endParaRPr>
                    </a:p>
                    <a:p>
                      <a:pPr marL="21590">
                        <a:lnSpc>
                          <a:spcPct val="107000"/>
                        </a:lnSpc>
                        <a:spcBef>
                          <a:spcPts val="500"/>
                        </a:spcBef>
                        <a:spcAft>
                          <a:spcPts val="500"/>
                        </a:spcAft>
                      </a:pPr>
                      <a:r>
                        <a:rPr lang="en-GB"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I have a specific case where the G99 and connection agreement is for 9MW, the developer undersized the inverters slightly. So it can only produce 8.5MW ( in round numbers) whilst operating in the 0.95 lag/lead range. This is what is shown when we do the G99 study, and we noted this shortfall.</a:t>
                      </a:r>
                      <a:endParaRPr lang="en-GB" sz="10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endParaRPr>
                    </a:p>
                    <a:p>
                      <a:pPr marL="21590">
                        <a:lnSpc>
                          <a:spcPct val="107000"/>
                        </a:lnSpc>
                        <a:spcBef>
                          <a:spcPts val="500"/>
                        </a:spcBef>
                        <a:spcAft>
                          <a:spcPts val="500"/>
                        </a:spcAft>
                      </a:pPr>
                      <a:r>
                        <a:rPr lang="en-GB"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So the question arises, of what happens to the site now and what can it do. Specifically,</a:t>
                      </a:r>
                      <a:endParaRPr lang="en-GB" sz="10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endParaRPr>
                    </a:p>
                    <a:p>
                      <a:pPr marL="21590">
                        <a:lnSpc>
                          <a:spcPct val="107000"/>
                        </a:lnSpc>
                        <a:spcBef>
                          <a:spcPts val="500"/>
                        </a:spcBef>
                        <a:spcAft>
                          <a:spcPts val="500"/>
                        </a:spcAft>
                      </a:pPr>
                      <a:r>
                        <a:rPr lang="en-GB"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1) Is it’s new official RC 9MW or 8.5MW ie do they retain their original agreed capacity, or is this list back to the DNO? This is a common sticking point, taking the above example it cannot meet the 9MW required, but they may upgrade an inverter later to give them more MVAr headroom and it could then operate at 9MW.</a:t>
                      </a:r>
                      <a:endParaRPr lang="en-GB" sz="10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endParaRPr>
                    </a:p>
                    <a:p>
                      <a:pPr marL="21590">
                        <a:lnSpc>
                          <a:spcPct val="107000"/>
                        </a:lnSpc>
                        <a:spcBef>
                          <a:spcPts val="500"/>
                        </a:spcBef>
                        <a:spcAft>
                          <a:spcPts val="500"/>
                        </a:spcAft>
                      </a:pPr>
                      <a:r>
                        <a:rPr lang="en-GB"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2) If the DNO doesn’t want/need them to operate across the 0.95 lag/lead range can they then operate at 9MW active power and say unity or 0.98pf. In this case they are producing their official R, but their system design does not meet the required G99 standard for a 9MW site.</a:t>
                      </a:r>
                      <a:endParaRPr lang="en-GB" sz="10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34925">
                        <a:lnSpc>
                          <a:spcPct val="107000"/>
                        </a:lnSpc>
                        <a:spcBef>
                          <a:spcPts val="500"/>
                        </a:spcBef>
                        <a:spcAft>
                          <a:spcPts val="500"/>
                        </a:spcAft>
                      </a:pPr>
                      <a:r>
                        <a:rPr lang="en-GB"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This is an issue that does re-appear from time to time.  We have attempted to deal with it in the past in issues 40, 80 and 83.</a:t>
                      </a:r>
                      <a:endParaRPr lang="en-GB" sz="10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endParaRPr>
                    </a:p>
                    <a:p>
                      <a:pPr marL="34925">
                        <a:lnSpc>
                          <a:spcPct val="107000"/>
                        </a:lnSpc>
                        <a:spcBef>
                          <a:spcPts val="500"/>
                        </a:spcBef>
                        <a:spcAft>
                          <a:spcPts val="500"/>
                        </a:spcAft>
                      </a:pPr>
                      <a:r>
                        <a:rPr lang="en-GB"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We went through it with slides at the 7 June 2022 DER TF.  DNOs have summarized how they specify maximum capacities and power factors in their connexion agreements.</a:t>
                      </a:r>
                      <a:endParaRPr lang="en-GB" sz="10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endParaRPr>
                    </a:p>
                    <a:p>
                      <a:pPr marL="34925">
                        <a:lnSpc>
                          <a:spcPct val="107000"/>
                        </a:lnSpc>
                        <a:spcBef>
                          <a:spcPts val="500"/>
                        </a:spcBef>
                        <a:spcAft>
                          <a:spcPts val="500"/>
                        </a:spcAft>
                      </a:pPr>
                      <a:r>
                        <a:rPr lang="en-GB"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 We propose that we incorporate the material from the 7 June  2022 meeting into the next version of the DG guides</a:t>
                      </a:r>
                      <a:endParaRPr lang="en-GB" sz="10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76870228"/>
                  </a:ext>
                </a:extLst>
              </a:tr>
            </a:tbl>
          </a:graphicData>
        </a:graphic>
      </p:graphicFrame>
    </p:spTree>
    <p:extLst>
      <p:ext uri="{BB962C8B-B14F-4D97-AF65-F5344CB8AC3E}">
        <p14:creationId xmlns:p14="http://schemas.microsoft.com/office/powerpoint/2010/main" val="1790649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FFB4-773E-40AA-AAC6-044C78EEC73D}"/>
              </a:ext>
            </a:extLst>
          </p:cNvPr>
          <p:cNvSpPr>
            <a:spLocks noGrp="1"/>
          </p:cNvSpPr>
          <p:nvPr>
            <p:ph type="title"/>
          </p:nvPr>
        </p:nvSpPr>
        <p:spPr/>
        <p:txBody>
          <a:bodyPr/>
          <a:lstStyle/>
          <a:p>
            <a:r>
              <a:rPr lang="en-GB" dirty="0"/>
              <a:t>Outstanding Issues – 2 – in progress</a:t>
            </a:r>
          </a:p>
        </p:txBody>
      </p:sp>
      <p:sp>
        <p:nvSpPr>
          <p:cNvPr id="4" name="Slide Number Placeholder 3">
            <a:extLst>
              <a:ext uri="{FF2B5EF4-FFF2-40B4-BE49-F238E27FC236}">
                <a16:creationId xmlns:a16="http://schemas.microsoft.com/office/drawing/2014/main" id="{5975A030-FA52-4ACA-98C9-5760E62F6CE9}"/>
              </a:ext>
            </a:extLst>
          </p:cNvPr>
          <p:cNvSpPr>
            <a:spLocks noGrp="1"/>
          </p:cNvSpPr>
          <p:nvPr>
            <p:ph type="sldNum" sz="quarter" idx="12"/>
          </p:nvPr>
        </p:nvSpPr>
        <p:spPr/>
        <p:txBody>
          <a:bodyPr/>
          <a:lstStyle/>
          <a:p>
            <a:fld id="{98FF217E-B86F-EA42-9607-BE163228A213}" type="slidenum">
              <a:rPr lang="en-GB" smtClean="0"/>
              <a:pPr/>
              <a:t>11</a:t>
            </a:fld>
            <a:endParaRPr lang="en-GB"/>
          </a:p>
        </p:txBody>
      </p:sp>
      <p:graphicFrame>
        <p:nvGraphicFramePr>
          <p:cNvPr id="5" name="Table 5">
            <a:extLst>
              <a:ext uri="{FF2B5EF4-FFF2-40B4-BE49-F238E27FC236}">
                <a16:creationId xmlns:a16="http://schemas.microsoft.com/office/drawing/2014/main" id="{C64D8200-0826-4AF1-A3B2-7650AFB22FD4}"/>
              </a:ext>
            </a:extLst>
          </p:cNvPr>
          <p:cNvGraphicFramePr>
            <a:graphicFrameLocks/>
          </p:cNvGraphicFramePr>
          <p:nvPr/>
        </p:nvGraphicFramePr>
        <p:xfrm>
          <a:off x="720000" y="1452678"/>
          <a:ext cx="11082336" cy="3592322"/>
        </p:xfrm>
        <a:graphic>
          <a:graphicData uri="http://schemas.openxmlformats.org/drawingml/2006/table">
            <a:tbl>
              <a:tblPr firstRow="1" bandRow="1">
                <a:tableStyleId>{1E171933-4619-4E11-9A3F-F7608DF75F80}</a:tableStyleId>
              </a:tblPr>
              <a:tblGrid>
                <a:gridCol w="765175">
                  <a:extLst>
                    <a:ext uri="{9D8B030D-6E8A-4147-A177-3AD203B41FA5}">
                      <a16:colId xmlns:a16="http://schemas.microsoft.com/office/drawing/2014/main" val="1090846981"/>
                    </a:ext>
                  </a:extLst>
                </a:gridCol>
                <a:gridCol w="4435565">
                  <a:extLst>
                    <a:ext uri="{9D8B030D-6E8A-4147-A177-3AD203B41FA5}">
                      <a16:colId xmlns:a16="http://schemas.microsoft.com/office/drawing/2014/main" val="3713780737"/>
                    </a:ext>
                  </a:extLst>
                </a:gridCol>
                <a:gridCol w="5881596">
                  <a:extLst>
                    <a:ext uri="{9D8B030D-6E8A-4147-A177-3AD203B41FA5}">
                      <a16:colId xmlns:a16="http://schemas.microsoft.com/office/drawing/2014/main" val="3799036152"/>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Assumed Status</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57595304"/>
                  </a:ext>
                </a:extLst>
              </a:tr>
              <a:tr h="370840">
                <a:tc>
                  <a:txBody>
                    <a:bodyPr/>
                    <a:lstStyle/>
                    <a:p>
                      <a:pPr marL="0" algn="l" rtl="0" eaLnBrk="1" fontAlgn="t" latinLnBrk="0" hangingPunct="1">
                        <a:spcBef>
                          <a:spcPts val="0"/>
                        </a:spcBef>
                        <a:spcAft>
                          <a:spcPts val="0"/>
                        </a:spcAft>
                      </a:pPr>
                      <a:r>
                        <a:rPr lang="en-GB" sz="1200" b="0" i="0" u="none" strike="noStrike" dirty="0">
                          <a:effectLst/>
                          <a:latin typeface="Arial" panose="020B0604020202020204" pitchFamily="34" charset="0"/>
                        </a:rPr>
                        <a:t>113</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indent="0" algn="l" rtl="0" eaLnBrk="1" fontAlgn="t" latinLnBrk="0" hangingPunct="1">
                        <a:spcBef>
                          <a:spcPts val="0"/>
                        </a:spcBef>
                        <a:spcAft>
                          <a:spcPts val="0"/>
                        </a:spcAft>
                      </a:pPr>
                      <a:r>
                        <a:rPr lang="en-US" sz="1200" b="0" i="0" u="none" strike="noStrike" dirty="0">
                          <a:effectLst/>
                          <a:latin typeface="Arial" panose="020B0604020202020204" pitchFamily="34" charset="0"/>
                        </a:rPr>
                        <a:t>P28 has the usual classifications of frequent events, infrequent events (4 per month) and very infrequent events  (1 per 3 month)…. what should we be assessing a storage system performing a dynamic containment service as?</a:t>
                      </a:r>
                    </a:p>
                    <a:p>
                      <a:pPr marL="0" indent="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en-US" sz="1200" b="0" i="0" u="none" strike="noStrike" dirty="0">
                          <a:effectLst/>
                          <a:latin typeface="Arial" panose="020B0604020202020204" pitchFamily="34" charset="0"/>
                        </a:rPr>
                        <a:t>The UK grid is reasonably stable, at the moment, but with more conventional plant dropping out, the power swings are going to get a bit more sever, and the DC type services will be getting worked more often. Classing it as a very infrequent event probably isn’t realistic, but what about infrequent events? I could see that it is possible that you could get to around the 4 events per month, although probably not at the full power swing.</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This is a good point, and one that probably would benefit from a consistent consideration by DNOs.</a:t>
                      </a: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It might be sensible to base the frequency on the observed incidence of frequency excursions, over the last 18 months say, that trigger a specific level of response from such services.  The response level might be set locally, and the P28 “frequency of event” set by the historic track of frequency excursions triggering that level of response.  This can be calculated from the information NGESO publish monthly.</a:t>
                      </a: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This should be picked up as part of ongoing work to develop a common approach to BESSs between the DNOs.  </a:t>
                      </a: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However, note that in the BESS discussions on 18/11 it was pointed out that the 3% limit essentially applies at any time once the transients have died away, so for BESS power swings the 3% probably applies in all cases, irrespective of frequency of event.</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76870228"/>
                  </a:ext>
                </a:extLst>
              </a:tr>
            </a:tbl>
          </a:graphicData>
        </a:graphic>
      </p:graphicFrame>
    </p:spTree>
    <p:extLst>
      <p:ext uri="{BB962C8B-B14F-4D97-AF65-F5344CB8AC3E}">
        <p14:creationId xmlns:p14="http://schemas.microsoft.com/office/powerpoint/2010/main" val="418685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FFB4-773E-40AA-AAC6-044C78EEC73D}"/>
              </a:ext>
            </a:extLst>
          </p:cNvPr>
          <p:cNvSpPr>
            <a:spLocks noGrp="1"/>
          </p:cNvSpPr>
          <p:nvPr>
            <p:ph type="title"/>
          </p:nvPr>
        </p:nvSpPr>
        <p:spPr/>
        <p:txBody>
          <a:bodyPr/>
          <a:lstStyle/>
          <a:p>
            <a:r>
              <a:rPr lang="en-GB" dirty="0"/>
              <a:t>Outstanding Issues – 3 – in progress</a:t>
            </a:r>
          </a:p>
        </p:txBody>
      </p:sp>
      <p:sp>
        <p:nvSpPr>
          <p:cNvPr id="4" name="Slide Number Placeholder 3">
            <a:extLst>
              <a:ext uri="{FF2B5EF4-FFF2-40B4-BE49-F238E27FC236}">
                <a16:creationId xmlns:a16="http://schemas.microsoft.com/office/drawing/2014/main" id="{5975A030-FA52-4ACA-98C9-5760E62F6CE9}"/>
              </a:ext>
            </a:extLst>
          </p:cNvPr>
          <p:cNvSpPr>
            <a:spLocks noGrp="1"/>
          </p:cNvSpPr>
          <p:nvPr>
            <p:ph type="sldNum" sz="quarter" idx="12"/>
          </p:nvPr>
        </p:nvSpPr>
        <p:spPr/>
        <p:txBody>
          <a:bodyPr/>
          <a:lstStyle/>
          <a:p>
            <a:fld id="{98FF217E-B86F-EA42-9607-BE163228A213}" type="slidenum">
              <a:rPr lang="en-GB" smtClean="0"/>
              <a:pPr/>
              <a:t>12</a:t>
            </a:fld>
            <a:endParaRPr lang="en-GB"/>
          </a:p>
        </p:txBody>
      </p:sp>
      <p:graphicFrame>
        <p:nvGraphicFramePr>
          <p:cNvPr id="5" name="Table 5">
            <a:extLst>
              <a:ext uri="{FF2B5EF4-FFF2-40B4-BE49-F238E27FC236}">
                <a16:creationId xmlns:a16="http://schemas.microsoft.com/office/drawing/2014/main" id="{C64D8200-0826-4AF1-A3B2-7650AFB22FD4}"/>
              </a:ext>
            </a:extLst>
          </p:cNvPr>
          <p:cNvGraphicFramePr>
            <a:graphicFrameLocks/>
          </p:cNvGraphicFramePr>
          <p:nvPr>
            <p:extLst>
              <p:ext uri="{D42A27DB-BD31-4B8C-83A1-F6EECF244321}">
                <p14:modId xmlns:p14="http://schemas.microsoft.com/office/powerpoint/2010/main" val="1526026032"/>
              </p:ext>
            </p:extLst>
          </p:nvPr>
        </p:nvGraphicFramePr>
        <p:xfrm>
          <a:off x="720000" y="1452678"/>
          <a:ext cx="11082336" cy="4339082"/>
        </p:xfrm>
        <a:graphic>
          <a:graphicData uri="http://schemas.openxmlformats.org/drawingml/2006/table">
            <a:tbl>
              <a:tblPr firstRow="1" bandRow="1">
                <a:tableStyleId>{1E171933-4619-4E11-9A3F-F7608DF75F80}</a:tableStyleId>
              </a:tblPr>
              <a:tblGrid>
                <a:gridCol w="765175">
                  <a:extLst>
                    <a:ext uri="{9D8B030D-6E8A-4147-A177-3AD203B41FA5}">
                      <a16:colId xmlns:a16="http://schemas.microsoft.com/office/drawing/2014/main" val="1090846981"/>
                    </a:ext>
                  </a:extLst>
                </a:gridCol>
                <a:gridCol w="7144947">
                  <a:extLst>
                    <a:ext uri="{9D8B030D-6E8A-4147-A177-3AD203B41FA5}">
                      <a16:colId xmlns:a16="http://schemas.microsoft.com/office/drawing/2014/main" val="3713780737"/>
                    </a:ext>
                  </a:extLst>
                </a:gridCol>
                <a:gridCol w="3172214">
                  <a:extLst>
                    <a:ext uri="{9D8B030D-6E8A-4147-A177-3AD203B41FA5}">
                      <a16:colId xmlns:a16="http://schemas.microsoft.com/office/drawing/2014/main" val="3799036152"/>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Assumed Status</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57595304"/>
                  </a:ext>
                </a:extLst>
              </a:tr>
              <a:tr h="370840">
                <a:tc>
                  <a:txBody>
                    <a:bodyPr/>
                    <a:lstStyle/>
                    <a:p>
                      <a:pPr marL="0" algn="l" rtl="0" eaLnBrk="1" fontAlgn="t" latinLnBrk="0" hangingPunct="1">
                        <a:spcBef>
                          <a:spcPts val="0"/>
                        </a:spcBef>
                        <a:spcAft>
                          <a:spcPts val="0"/>
                        </a:spcAft>
                      </a:pPr>
                      <a:r>
                        <a:rPr lang="en-GB" sz="1200" b="0" i="0" u="none" strike="noStrike" dirty="0">
                          <a:effectLst/>
                          <a:latin typeface="Arial" panose="020B0604020202020204" pitchFamily="34" charset="0"/>
                        </a:rPr>
                        <a:t>114</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indent="0" algn="l" rtl="0" eaLnBrk="1" fontAlgn="t" latinLnBrk="0" hangingPunct="1">
                        <a:spcBef>
                          <a:spcPts val="0"/>
                        </a:spcBef>
                        <a:spcAft>
                          <a:spcPts val="0"/>
                        </a:spcAft>
                      </a:pPr>
                      <a:r>
                        <a:rPr lang="en-US" sz="1100" b="0" i="0" u="none" strike="noStrike" dirty="0">
                          <a:effectLst/>
                          <a:latin typeface="Arial" panose="020B0604020202020204" pitchFamily="34" charset="0"/>
                        </a:rPr>
                        <a:t>We have concerns relating the voltage step change for Battery Energy Storage Systems (BESS) when the systems are designated for fast frequency response.  A number of network operators define step change to be full declared export to full declared import for real power P and for reactive power Q.  The FFR contracts do not have a contracted obligation to reverse the direction of reactive power flow and no obligation to match the fast MW response with a MVAr response.  When importing, there is no obligation to operate at a particular power factor only to operate within a +/-0.95 range.  </a:t>
                      </a:r>
                    </a:p>
                    <a:p>
                      <a:pPr marL="0" indent="0" algn="l" rtl="0" eaLnBrk="1" fontAlgn="t" latinLnBrk="0" hangingPunct="1">
                        <a:spcBef>
                          <a:spcPts val="0"/>
                        </a:spcBef>
                        <a:spcAft>
                          <a:spcPts val="0"/>
                        </a:spcAft>
                      </a:pPr>
                      <a:endParaRPr lang="en-US" sz="11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en-US" sz="1100" b="0" i="0" u="none" strike="noStrike" dirty="0">
                          <a:effectLst/>
                          <a:latin typeface="Arial" panose="020B0604020202020204" pitchFamily="34" charset="0"/>
                        </a:rPr>
                        <a:t>If a full MW ramp has occurred, it is reasonable to assume the system is under stress.  To reverse Q at this point would be the worst of all strategies at it would exacerbate the stress of the system by introducing an unnecessary voltage step.  It is likely that EFR or FFR BESS is located at a point with a high X/R ratio (close to a BSP or GSP).  Therefore a unit change in Q would have at least 10x the impact on at the voltage step that of a unit change in P.  This Q reversal condition appears to be based on a false assumption about the default </a:t>
                      </a:r>
                      <a:r>
                        <a:rPr lang="en-US" sz="1100" b="0" i="0" u="none" strike="noStrike" dirty="0" err="1">
                          <a:effectLst/>
                          <a:latin typeface="Arial" panose="020B0604020202020204" pitchFamily="34" charset="0"/>
                        </a:rPr>
                        <a:t>behaviour</a:t>
                      </a:r>
                      <a:r>
                        <a:rPr lang="en-US" sz="1100" b="0" i="0" u="none" strike="noStrike" dirty="0">
                          <a:effectLst/>
                          <a:latin typeface="Arial" panose="020B0604020202020204" pitchFamily="34" charset="0"/>
                        </a:rPr>
                        <a:t> of inverters under FFR.  We believe it is a matter for the customer to demonstrate through simulation the voltage step change under power reversal.  It is a matter for the customer to produce a reactive power strategy that meets the constraints of the D Code and the connection offer. Confirmation of the simulation can be done via commissioning tests with frequency injection for smaller steps.  </a:t>
                      </a:r>
                    </a:p>
                    <a:p>
                      <a:pPr marL="0" indent="0" algn="l" rtl="0" eaLnBrk="1" fontAlgn="t" latinLnBrk="0" hangingPunct="1">
                        <a:spcBef>
                          <a:spcPts val="0"/>
                        </a:spcBef>
                        <a:spcAft>
                          <a:spcPts val="0"/>
                        </a:spcAft>
                      </a:pPr>
                      <a:endParaRPr lang="en-US" sz="11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en-US" sz="1100" b="0" i="0" u="none" strike="noStrike" dirty="0">
                          <a:effectLst/>
                          <a:latin typeface="Arial" panose="020B0604020202020204" pitchFamily="34" charset="0"/>
                        </a:rPr>
                        <a:t>The imposition of this requirement distorts the market by essentially limiting the capacity of a BESS scheme to around half the capacity of other technologies thus creating hidden barrier to the penetration of the technology.  </a:t>
                      </a:r>
                    </a:p>
                    <a:p>
                      <a:pPr marL="0" indent="0" algn="l" rtl="0" eaLnBrk="1" fontAlgn="t" latinLnBrk="0" hangingPunct="1">
                        <a:spcBef>
                          <a:spcPts val="0"/>
                        </a:spcBef>
                        <a:spcAft>
                          <a:spcPts val="0"/>
                        </a:spcAft>
                      </a:pPr>
                      <a:endParaRPr lang="en-US" sz="11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en-US" sz="1100" b="0" i="0" u="none" strike="noStrike" dirty="0">
                          <a:effectLst/>
                          <a:latin typeface="Arial" panose="020B0604020202020204" pitchFamily="34" charset="0"/>
                        </a:rPr>
                        <a:t>The customer should demonstrate how they meet the voltage step change challenge through modelling and if necessary to verify through commissioning demonstration, not for the network operator to impose a control philosophy.</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To be picked up in the BESS sessions</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76870228"/>
                  </a:ext>
                </a:extLst>
              </a:tr>
            </a:tbl>
          </a:graphicData>
        </a:graphic>
      </p:graphicFrame>
    </p:spTree>
    <p:extLst>
      <p:ext uri="{BB962C8B-B14F-4D97-AF65-F5344CB8AC3E}">
        <p14:creationId xmlns:p14="http://schemas.microsoft.com/office/powerpoint/2010/main" val="3470229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969C4-4971-4D3D-890B-0A0AFB4129B4}"/>
              </a:ext>
            </a:extLst>
          </p:cNvPr>
          <p:cNvSpPr>
            <a:spLocks noGrp="1"/>
          </p:cNvSpPr>
          <p:nvPr>
            <p:ph type="title"/>
          </p:nvPr>
        </p:nvSpPr>
        <p:spPr>
          <a:xfrm>
            <a:off x="720000" y="261874"/>
            <a:ext cx="9000000" cy="936000"/>
          </a:xfrm>
        </p:spPr>
        <p:txBody>
          <a:bodyPr/>
          <a:lstStyle/>
          <a:p>
            <a:r>
              <a:rPr lang="en-GB" dirty="0"/>
              <a:t>Outstanding Issues – 4 – in progress</a:t>
            </a:r>
          </a:p>
        </p:txBody>
      </p:sp>
      <p:sp>
        <p:nvSpPr>
          <p:cNvPr id="4" name="Slide Number Placeholder 3">
            <a:extLst>
              <a:ext uri="{FF2B5EF4-FFF2-40B4-BE49-F238E27FC236}">
                <a16:creationId xmlns:a16="http://schemas.microsoft.com/office/drawing/2014/main" id="{BDC76C74-6BC5-4CBA-B9E9-75C22C6E7F94}"/>
              </a:ext>
            </a:extLst>
          </p:cNvPr>
          <p:cNvSpPr>
            <a:spLocks noGrp="1"/>
          </p:cNvSpPr>
          <p:nvPr>
            <p:ph type="sldNum" sz="quarter" idx="12"/>
          </p:nvPr>
        </p:nvSpPr>
        <p:spPr/>
        <p:txBody>
          <a:bodyPr/>
          <a:lstStyle/>
          <a:p>
            <a:fld id="{98FF217E-B86F-EA42-9607-BE163228A213}" type="slidenum">
              <a:rPr lang="en-GB" smtClean="0"/>
              <a:pPr/>
              <a:t>13</a:t>
            </a:fld>
            <a:endParaRPr lang="en-GB"/>
          </a:p>
        </p:txBody>
      </p:sp>
      <p:graphicFrame>
        <p:nvGraphicFramePr>
          <p:cNvPr id="5" name="Table 5">
            <a:extLst>
              <a:ext uri="{FF2B5EF4-FFF2-40B4-BE49-F238E27FC236}">
                <a16:creationId xmlns:a16="http://schemas.microsoft.com/office/drawing/2014/main" id="{44F9E679-6F74-459A-BE62-BDEA00F8B69C}"/>
              </a:ext>
            </a:extLst>
          </p:cNvPr>
          <p:cNvGraphicFramePr>
            <a:graphicFrameLocks noGrp="1"/>
          </p:cNvGraphicFramePr>
          <p:nvPr/>
        </p:nvGraphicFramePr>
        <p:xfrm>
          <a:off x="720000" y="1394116"/>
          <a:ext cx="10456840" cy="4396740"/>
        </p:xfrm>
        <a:graphic>
          <a:graphicData uri="http://schemas.openxmlformats.org/drawingml/2006/table">
            <a:tbl>
              <a:tblPr firstRow="1" bandRow="1">
                <a:tableStyleId>{1E171933-4619-4E11-9A3F-F7608DF75F80}</a:tableStyleId>
              </a:tblPr>
              <a:tblGrid>
                <a:gridCol w="675843">
                  <a:extLst>
                    <a:ext uri="{9D8B030D-6E8A-4147-A177-3AD203B41FA5}">
                      <a16:colId xmlns:a16="http://schemas.microsoft.com/office/drawing/2014/main" val="1036516743"/>
                    </a:ext>
                  </a:extLst>
                </a:gridCol>
                <a:gridCol w="3399523">
                  <a:extLst>
                    <a:ext uri="{9D8B030D-6E8A-4147-A177-3AD203B41FA5}">
                      <a16:colId xmlns:a16="http://schemas.microsoft.com/office/drawing/2014/main" val="3070091812"/>
                    </a:ext>
                  </a:extLst>
                </a:gridCol>
                <a:gridCol w="6381474">
                  <a:extLst>
                    <a:ext uri="{9D8B030D-6E8A-4147-A177-3AD203B41FA5}">
                      <a16:colId xmlns:a16="http://schemas.microsoft.com/office/drawing/2014/main" val="702625258"/>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Draft response</a:t>
                      </a:r>
                      <a:endParaRPr lang="en-GB" sz="1800" b="0" i="0" u="none" strike="noStrike" dirty="0">
                        <a:effectLst/>
                        <a:latin typeface="Arial" panose="020B0604020202020204" pitchFamily="34" charset="0"/>
                      </a:endParaRPr>
                    </a:p>
                  </a:txBody>
                  <a:tcPr marL="112522" marR="112522" marT="56261" marB="56261"/>
                </a:tc>
                <a:extLst>
                  <a:ext uri="{0D108BD9-81ED-4DB2-BD59-A6C34878D82A}">
                    <a16:rowId xmlns:a16="http://schemas.microsoft.com/office/drawing/2014/main" val="630532091"/>
                  </a:ext>
                </a:extLst>
              </a:tr>
              <a:tr h="370840">
                <a:tc>
                  <a:txBody>
                    <a:bodyPr/>
                    <a:lstStyle/>
                    <a:p>
                      <a:pPr marL="0" algn="l" defTabSz="914400" rtl="0" eaLnBrk="1" fontAlgn="t" latinLnBrk="0" hangingPunct="1">
                        <a:spcBef>
                          <a:spcPts val="0"/>
                        </a:spcBef>
                        <a:spcAft>
                          <a:spcPts val="0"/>
                        </a:spcAft>
                      </a:pPr>
                      <a:r>
                        <a:rPr lang="en-GB" sz="1200" b="0" u="none" strike="noStrike" kern="1200" dirty="0">
                          <a:solidFill>
                            <a:schemeClr val="tx1"/>
                          </a:solidFill>
                          <a:effectLst/>
                        </a:rPr>
                        <a:t>117</a:t>
                      </a:r>
                      <a:endParaRPr lang="en-GB" sz="1200" b="0" u="none" strike="noStrike" kern="1200" dirty="0">
                        <a:solidFill>
                          <a:schemeClr val="tx1"/>
                        </a:solidFill>
                        <a:effectLst/>
                        <a:latin typeface="+mn-lt"/>
                        <a:ea typeface="+mn-ea"/>
                        <a:cs typeface="+mn-cs"/>
                      </a:endParaRPr>
                    </a:p>
                  </a:txBody>
                  <a:tcPr>
                    <a:lnR w="12700" cap="flat" cmpd="sng" algn="ctr">
                      <a:solidFill>
                        <a:schemeClr val="bg1">
                          <a:lumMod val="65000"/>
                        </a:schemeClr>
                      </a:solidFill>
                      <a:prstDash val="solid"/>
                      <a:round/>
                      <a:headEnd type="none" w="med" len="med"/>
                      <a:tailEnd type="none" w="med" len="med"/>
                    </a:lnR>
                  </a:tcPr>
                </a:tc>
                <a:tc>
                  <a:txBody>
                    <a:bodyPr/>
                    <a:lstStyle/>
                    <a:p>
                      <a:pPr marL="0" algn="l" defTabSz="914400" rtl="0" eaLnBrk="1" fontAlgn="t" latinLnBrk="0" hangingPunct="1">
                        <a:spcBef>
                          <a:spcPts val="0"/>
                        </a:spcBef>
                        <a:spcAft>
                          <a:spcPts val="0"/>
                        </a:spcAft>
                      </a:pPr>
                      <a:r>
                        <a:rPr lang="en-US" sz="1050" b="0" u="none" strike="noStrike" kern="1200" dirty="0">
                          <a:solidFill>
                            <a:schemeClr val="tx1"/>
                          </a:solidFill>
                          <a:effectLst/>
                        </a:rPr>
                        <a:t>Need of Effective date: </a:t>
                      </a:r>
                    </a:p>
                    <a:p>
                      <a:pPr marL="0" algn="l" defTabSz="914400" rtl="0" eaLnBrk="1" fontAlgn="t" latinLnBrk="0" hangingPunct="1">
                        <a:spcBef>
                          <a:spcPts val="0"/>
                        </a:spcBef>
                        <a:spcAft>
                          <a:spcPts val="0"/>
                        </a:spcAft>
                      </a:pPr>
                      <a:r>
                        <a:rPr lang="en-US" sz="1050" b="0" u="none" strike="noStrike" kern="1200" dirty="0">
                          <a:solidFill>
                            <a:schemeClr val="tx1"/>
                          </a:solidFill>
                          <a:effectLst/>
                        </a:rPr>
                        <a:t>Even though the current amendment is classified as minor changes there are significant changes that would require time for manufacturers to update their PGMs to comply with recent requirements. Ex one of those is the Cyber security requirement. </a:t>
                      </a:r>
                    </a:p>
                    <a:p>
                      <a:pPr marL="0" algn="l" defTabSz="914400" rtl="0" eaLnBrk="1" fontAlgn="t" latinLnBrk="0" hangingPunct="1">
                        <a:spcBef>
                          <a:spcPts val="0"/>
                        </a:spcBef>
                        <a:spcAft>
                          <a:spcPts val="0"/>
                        </a:spcAft>
                      </a:pPr>
                      <a:r>
                        <a:rPr lang="en-US" sz="1050" b="0" u="none" strike="noStrike" kern="1200" dirty="0">
                          <a:solidFill>
                            <a:schemeClr val="tx1"/>
                          </a:solidFill>
                          <a:effectLst/>
                        </a:rPr>
                        <a:t>For changes like these that would require identifying and implement a solution to an already compliant machine would take significant time/cost. Hence any requirements that would require modification of existing hardware/software design would require an effective date from the current release (a minimum of 6 months is recommended) to enable the manufacturer to be compliant with up-to-date requirements. Currently, the exception is applicable only for certain technologies but is required to be made for all technologies.  Please be mindful that it would take manufacturers some time to find an effective solution and to prove compliance.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t" latinLnBrk="0" hangingPunct="1">
                        <a:spcBef>
                          <a:spcPts val="0"/>
                        </a:spcBef>
                        <a:spcAft>
                          <a:spcPts val="500"/>
                        </a:spcAft>
                      </a:pPr>
                      <a:r>
                        <a:rPr lang="en-US" sz="1050" b="0" u="none" strike="noStrike" kern="1200" dirty="0">
                          <a:solidFill>
                            <a:schemeClr val="tx1"/>
                          </a:solidFill>
                          <a:effectLst/>
                        </a:rPr>
                        <a:t>We agree that any change of requirements will generally need a period before compliance is required to allow manufacturers and others to accommodate the new requirements.  As you are probably aware the recent modification to introduce new requirements for storage built in a 12 month period for manufactures and developers to implement any required changes before compliance is required.  It might be that this is what you have in mind when you refer to the exception in your last sentence?</a:t>
                      </a:r>
                    </a:p>
                    <a:p>
                      <a:pPr marL="0" algn="l" defTabSz="914400" rtl="0" eaLnBrk="1" fontAlgn="t" latinLnBrk="0" hangingPunct="1">
                        <a:spcBef>
                          <a:spcPts val="0"/>
                        </a:spcBef>
                        <a:spcAft>
                          <a:spcPts val="500"/>
                        </a:spcAft>
                      </a:pPr>
                      <a:r>
                        <a:rPr lang="en-US" sz="1050" b="0" u="none" strike="noStrike" kern="1200" dirty="0">
                          <a:solidFill>
                            <a:schemeClr val="tx1"/>
                          </a:solidFill>
                          <a:effectLst/>
                        </a:rPr>
                        <a:t>We do not believe that there are any changes that we have classified as minor in the most recent amendment that impose any new compliance requirements on manufacturers or developers.  </a:t>
                      </a:r>
                    </a:p>
                    <a:p>
                      <a:pPr marL="0" algn="l" defTabSz="914400" rtl="0" eaLnBrk="1" fontAlgn="t" latinLnBrk="0" hangingPunct="1">
                        <a:spcBef>
                          <a:spcPts val="0"/>
                        </a:spcBef>
                        <a:spcAft>
                          <a:spcPts val="500"/>
                        </a:spcAft>
                      </a:pPr>
                      <a:r>
                        <a:rPr lang="en-US" sz="1050" b="0" u="none" strike="noStrike" kern="1200" dirty="0">
                          <a:solidFill>
                            <a:schemeClr val="tx1"/>
                          </a:solidFill>
                          <a:effectLst/>
                        </a:rPr>
                        <a:t>Even without a specific formal implementation period, manufacturers do have significant warning of even the minor changes.  They are all discussed at the DER Technical Forum, often over more than one meeting, and are </a:t>
                      </a:r>
                      <a:r>
                        <a:rPr lang="en-US" sz="1050" b="0" u="none" strike="noStrike" kern="1200" dirty="0" err="1">
                          <a:solidFill>
                            <a:schemeClr val="tx1"/>
                          </a:solidFill>
                          <a:effectLst/>
                        </a:rPr>
                        <a:t>summarised</a:t>
                      </a:r>
                      <a:r>
                        <a:rPr lang="en-US" sz="1050" b="0" u="none" strike="noStrike" kern="1200" dirty="0">
                          <a:solidFill>
                            <a:schemeClr val="tx1"/>
                          </a:solidFill>
                          <a:effectLst/>
                        </a:rPr>
                        <a:t> in the slides for the Forum which are published.  The changes are formally consulted on, providing both an opportunity to absorb the proposed changes, to assimilate the implications, and provide a response or challenge to the proposals.  There is then a further period, usually a couple of months, before the modification is approved by the regulator and published.</a:t>
                      </a:r>
                    </a:p>
                    <a:p>
                      <a:pPr marL="0" algn="l" defTabSz="914400" rtl="0" eaLnBrk="1" fontAlgn="t" latinLnBrk="0" hangingPunct="1">
                        <a:spcBef>
                          <a:spcPts val="0"/>
                        </a:spcBef>
                        <a:spcAft>
                          <a:spcPts val="500"/>
                        </a:spcAft>
                      </a:pPr>
                      <a:r>
                        <a:rPr lang="en-US" sz="1050" b="0" u="none" strike="noStrike" kern="1200" dirty="0">
                          <a:solidFill>
                            <a:schemeClr val="tx1"/>
                          </a:solidFill>
                          <a:effectLst/>
                        </a:rPr>
                        <a:t>In regard of the new references for cybersecurity, there is no new specific performance or compliance requirements added at this time, simply an expectation that manufacturers will be applying industry good practices, as well as standards that manufacturers should already be working to, or adapting to.  It might be that the requirements </a:t>
                      </a:r>
                      <a:r>
                        <a:rPr lang="en-US" sz="1050" b="0" u="none" strike="noStrike" kern="1200" dirty="0">
                          <a:solidFill>
                            <a:schemeClr val="tx1"/>
                          </a:solidFill>
                          <a:effectLst/>
                          <a:latin typeface="+mn-lt"/>
                          <a:ea typeface="+mn-ea"/>
                          <a:cs typeface="+mn-cs"/>
                        </a:rPr>
                        <a:t>of the network licensees, as provider of critical national infrastructure, do become more specific in the future, but we recognize this is a developing area and we are initially seeking to apply guidance and a light touch. </a:t>
                      </a:r>
                      <a:r>
                        <a:rPr lang="en-US" sz="1050" b="0" u="none" strike="noStrike" kern="1200" noProof="0" dirty="0">
                          <a:solidFill>
                            <a:schemeClr val="tx1"/>
                          </a:solidFill>
                          <a:effectLst/>
                          <a:latin typeface="+mn-lt"/>
                          <a:ea typeface="+mn-ea"/>
                          <a:cs typeface="+mn-cs"/>
                        </a:rPr>
                        <a:t>In conjunction with BEIS ENA has produced guidance for </a:t>
                      </a:r>
                      <a:r>
                        <a:rPr lang="en-GB" sz="1050" b="0" u="none" strike="noStrike" kern="1200" noProof="0" dirty="0">
                          <a:solidFill>
                            <a:schemeClr val="tx1"/>
                          </a:solidFill>
                          <a:effectLst/>
                          <a:latin typeface="+mn-lt"/>
                          <a:ea typeface="+mn-ea"/>
                          <a:cs typeface="+mn-cs"/>
                        </a:rPr>
                        <a:t>Distributed energy resources (DER) cyber security connection </a:t>
                      </a:r>
                      <a:r>
                        <a:rPr lang="en-US" sz="1050" b="0" u="none" strike="noStrike" kern="1200" noProof="0" dirty="0">
                          <a:solidFill>
                            <a:schemeClr val="tx1"/>
                          </a:solidFill>
                          <a:effectLst/>
                          <a:latin typeface="+mn-lt"/>
                          <a:ea typeface="+mn-ea"/>
                          <a:cs typeface="+mn-cs"/>
                        </a:rPr>
                        <a:t>at </a:t>
                      </a:r>
                      <a:r>
                        <a:rPr lang="en-US" sz="1050" b="0" u="none" strike="noStrike" kern="1200" noProof="0" dirty="0">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t>https://www.energynetworks.org/operating-the-networks/managing-cyber-security</a:t>
                      </a:r>
                      <a:r>
                        <a:rPr lang="en-US" sz="1050" b="0" u="none" strike="noStrike" kern="1200" noProof="0" dirty="0">
                          <a:solidFill>
                            <a:schemeClr val="tx1"/>
                          </a:solidFill>
                          <a:effectLst/>
                          <a:latin typeface="+mn-lt"/>
                          <a:ea typeface="+mn-ea"/>
                          <a:cs typeface="+mn-cs"/>
                        </a:rPr>
                        <a:t>.</a:t>
                      </a:r>
                      <a:endParaRPr lang="en-US" sz="1050" b="0" u="none" strike="noStrike" kern="1200" dirty="0">
                        <a:solidFill>
                          <a:schemeClr val="tx1"/>
                        </a:solidFill>
                        <a:effectLst/>
                        <a:latin typeface="+mn-lt"/>
                        <a:ea typeface="+mn-ea"/>
                        <a:cs typeface="+mn-cs"/>
                      </a:endParaRPr>
                    </a:p>
                    <a:p>
                      <a:pPr marL="0" algn="l" defTabSz="914400" rtl="0" eaLnBrk="1" fontAlgn="t" latinLnBrk="0" hangingPunct="1">
                        <a:spcBef>
                          <a:spcPts val="0"/>
                        </a:spcBef>
                        <a:spcAft>
                          <a:spcPts val="500"/>
                        </a:spcAft>
                      </a:pPr>
                      <a:r>
                        <a:rPr lang="en-US" sz="1050" b="0" u="none" strike="noStrike" kern="1200" dirty="0">
                          <a:solidFill>
                            <a:schemeClr val="tx1"/>
                          </a:solidFill>
                          <a:effectLst/>
                        </a:rPr>
                        <a:t>However we do note your concern over the most recent change and we will be happy to discuss any points relating to them, or modifications to ENA documents more generally.</a:t>
                      </a:r>
                      <a:endParaRPr lang="en-GB" sz="1050" b="0" u="none" strike="noStrike" kern="1200" dirty="0">
                        <a:solidFill>
                          <a:schemeClr val="tx1"/>
                        </a:solidFill>
                        <a:effectLst/>
                        <a:latin typeface="+mn-lt"/>
                        <a:ea typeface="+mn-ea"/>
                        <a:cs typeface="+mn-cs"/>
                      </a:endParaRPr>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367476336"/>
                  </a:ext>
                </a:extLst>
              </a:tr>
            </a:tbl>
          </a:graphicData>
        </a:graphic>
      </p:graphicFrame>
    </p:spTree>
    <p:extLst>
      <p:ext uri="{BB962C8B-B14F-4D97-AF65-F5344CB8AC3E}">
        <p14:creationId xmlns:p14="http://schemas.microsoft.com/office/powerpoint/2010/main" val="1723675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969C4-4971-4D3D-890B-0A0AFB4129B4}"/>
              </a:ext>
            </a:extLst>
          </p:cNvPr>
          <p:cNvSpPr>
            <a:spLocks noGrp="1"/>
          </p:cNvSpPr>
          <p:nvPr>
            <p:ph type="title"/>
          </p:nvPr>
        </p:nvSpPr>
        <p:spPr/>
        <p:txBody>
          <a:bodyPr/>
          <a:lstStyle/>
          <a:p>
            <a:r>
              <a:rPr lang="en-GB" dirty="0"/>
              <a:t>Outstanding Issues – 5 – in progress</a:t>
            </a:r>
          </a:p>
        </p:txBody>
      </p:sp>
      <p:sp>
        <p:nvSpPr>
          <p:cNvPr id="4" name="Slide Number Placeholder 3">
            <a:extLst>
              <a:ext uri="{FF2B5EF4-FFF2-40B4-BE49-F238E27FC236}">
                <a16:creationId xmlns:a16="http://schemas.microsoft.com/office/drawing/2014/main" id="{BDC76C74-6BC5-4CBA-B9E9-75C22C6E7F94}"/>
              </a:ext>
            </a:extLst>
          </p:cNvPr>
          <p:cNvSpPr>
            <a:spLocks noGrp="1"/>
          </p:cNvSpPr>
          <p:nvPr>
            <p:ph type="sldNum" sz="quarter" idx="12"/>
          </p:nvPr>
        </p:nvSpPr>
        <p:spPr/>
        <p:txBody>
          <a:bodyPr/>
          <a:lstStyle/>
          <a:p>
            <a:fld id="{98FF217E-B86F-EA42-9607-BE163228A213}" type="slidenum">
              <a:rPr lang="en-GB" smtClean="0"/>
              <a:pPr/>
              <a:t>14</a:t>
            </a:fld>
            <a:endParaRPr lang="en-GB"/>
          </a:p>
        </p:txBody>
      </p:sp>
      <p:graphicFrame>
        <p:nvGraphicFramePr>
          <p:cNvPr id="5" name="Table 5">
            <a:extLst>
              <a:ext uri="{FF2B5EF4-FFF2-40B4-BE49-F238E27FC236}">
                <a16:creationId xmlns:a16="http://schemas.microsoft.com/office/drawing/2014/main" id="{44F9E679-6F74-459A-BE62-BDEA00F8B69C}"/>
              </a:ext>
            </a:extLst>
          </p:cNvPr>
          <p:cNvGraphicFramePr>
            <a:graphicFrameLocks noGrp="1"/>
          </p:cNvGraphicFramePr>
          <p:nvPr/>
        </p:nvGraphicFramePr>
        <p:xfrm>
          <a:off x="720000" y="1394116"/>
          <a:ext cx="10069920" cy="3982720"/>
        </p:xfrm>
        <a:graphic>
          <a:graphicData uri="http://schemas.openxmlformats.org/drawingml/2006/table">
            <a:tbl>
              <a:tblPr firstRow="1" bandRow="1">
                <a:tableStyleId>{1E171933-4619-4E11-9A3F-F7608DF75F80}</a:tableStyleId>
              </a:tblPr>
              <a:tblGrid>
                <a:gridCol w="650836">
                  <a:extLst>
                    <a:ext uri="{9D8B030D-6E8A-4147-A177-3AD203B41FA5}">
                      <a16:colId xmlns:a16="http://schemas.microsoft.com/office/drawing/2014/main" val="1036516743"/>
                    </a:ext>
                  </a:extLst>
                </a:gridCol>
                <a:gridCol w="3382593">
                  <a:extLst>
                    <a:ext uri="{9D8B030D-6E8A-4147-A177-3AD203B41FA5}">
                      <a16:colId xmlns:a16="http://schemas.microsoft.com/office/drawing/2014/main" val="3070091812"/>
                    </a:ext>
                  </a:extLst>
                </a:gridCol>
                <a:gridCol w="6036491">
                  <a:extLst>
                    <a:ext uri="{9D8B030D-6E8A-4147-A177-3AD203B41FA5}">
                      <a16:colId xmlns:a16="http://schemas.microsoft.com/office/drawing/2014/main" val="702625258"/>
                    </a:ext>
                  </a:extLst>
                </a:gridCol>
              </a:tblGrid>
              <a:tr h="370840">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No</a:t>
                      </a:r>
                      <a:endParaRPr lang="en-GB" sz="16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Issue</a:t>
                      </a:r>
                      <a:endParaRPr lang="en-GB" sz="1600" b="0" i="0" u="none" strike="noStrike" dirty="0">
                        <a:effectLst/>
                        <a:latin typeface="Arial" panose="020B0604020202020204" pitchFamily="34" charset="0"/>
                      </a:endParaRPr>
                    </a:p>
                  </a:txBody>
                  <a:tcPr marL="112522" marR="112522" marT="56261" marB="56261">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Draft response</a:t>
                      </a:r>
                      <a:endParaRPr lang="en-GB" sz="1600" b="0" i="0" u="none" strike="noStrike" dirty="0">
                        <a:effectLst/>
                        <a:latin typeface="Arial" panose="020B0604020202020204" pitchFamily="34" charset="0"/>
                      </a:endParaRPr>
                    </a:p>
                  </a:txBody>
                  <a:tcPr marL="112522" marR="112522" marT="56261" marB="56261"/>
                </a:tc>
                <a:extLst>
                  <a:ext uri="{0D108BD9-81ED-4DB2-BD59-A6C34878D82A}">
                    <a16:rowId xmlns:a16="http://schemas.microsoft.com/office/drawing/2014/main" val="630532091"/>
                  </a:ext>
                </a:extLst>
              </a:tr>
              <a:tr h="370840">
                <a:tc>
                  <a:txBody>
                    <a:bodyPr/>
                    <a:lstStyle/>
                    <a:p>
                      <a:pPr marL="0" algn="l" defTabSz="914400" rtl="0" eaLnBrk="1" fontAlgn="t" latinLnBrk="0" hangingPunct="1">
                        <a:spcBef>
                          <a:spcPts val="0"/>
                        </a:spcBef>
                        <a:spcAft>
                          <a:spcPts val="0"/>
                        </a:spcAft>
                      </a:pPr>
                      <a:r>
                        <a:rPr lang="en-GB" sz="1100" b="0" u="none" strike="noStrike" kern="1200" dirty="0">
                          <a:solidFill>
                            <a:schemeClr val="tx1"/>
                          </a:solidFill>
                          <a:effectLst/>
                        </a:rPr>
                        <a:t>121</a:t>
                      </a:r>
                      <a:endParaRPr lang="en-GB" sz="1100" b="0" u="none" strike="noStrike" kern="1200" dirty="0">
                        <a:solidFill>
                          <a:schemeClr val="tx1"/>
                        </a:solidFill>
                        <a:effectLst/>
                        <a:latin typeface="+mn-lt"/>
                        <a:ea typeface="+mn-ea"/>
                        <a:cs typeface="+mn-cs"/>
                      </a:endParaRPr>
                    </a:p>
                  </a:txBody>
                  <a:tcPr>
                    <a:lnR w="12700" cap="flat" cmpd="sng" algn="ctr">
                      <a:solidFill>
                        <a:schemeClr val="bg1">
                          <a:lumMod val="65000"/>
                        </a:schemeClr>
                      </a:solidFill>
                      <a:prstDash val="solid"/>
                      <a:round/>
                      <a:headEnd type="none" w="med" len="med"/>
                      <a:tailEnd type="none" w="med" len="med"/>
                    </a:lnR>
                  </a:tcPr>
                </a:tc>
                <a:tc>
                  <a:txBody>
                    <a:bodyPr/>
                    <a:lstStyle/>
                    <a:p>
                      <a:pPr marL="0" algn="l" defTabSz="914400" rtl="0" eaLnBrk="1" fontAlgn="t" latinLnBrk="0" hangingPunct="1">
                        <a:spcBef>
                          <a:spcPts val="0"/>
                        </a:spcBef>
                        <a:spcAft>
                          <a:spcPts val="0"/>
                        </a:spcAft>
                      </a:pPr>
                      <a:r>
                        <a:rPr lang="en-US" sz="1050" b="0" u="none" strike="noStrike" kern="1200" dirty="0">
                          <a:solidFill>
                            <a:schemeClr val="tx1"/>
                          </a:solidFill>
                          <a:effectLst/>
                        </a:rPr>
                        <a:t>Minor corrections in G99</a:t>
                      </a:r>
                    </a:p>
                    <a:p>
                      <a:pPr marL="228600" indent="-228600" algn="l" defTabSz="914400" rtl="0" eaLnBrk="1" fontAlgn="t" latinLnBrk="0" hangingPunct="1">
                        <a:spcBef>
                          <a:spcPts val="0"/>
                        </a:spcBef>
                        <a:spcAft>
                          <a:spcPts val="0"/>
                        </a:spcAft>
                        <a:buFont typeface="+mj-lt"/>
                        <a:buAutoNum type="alphaLcParenR"/>
                      </a:pPr>
                      <a:r>
                        <a:rPr lang="en-US" sz="1050" b="0" u="none" strike="noStrike" kern="1200" dirty="0">
                          <a:solidFill>
                            <a:schemeClr val="tx1"/>
                          </a:solidFill>
                          <a:effectLst/>
                        </a:rPr>
                        <a:t>It is proposed to replace all "electricity storage devices" with "Energy storage devices". Currently, all the devices store the electricity in alternative energy form not as electric/charge form directly. </a:t>
                      </a:r>
                    </a:p>
                    <a:p>
                      <a:pPr marL="228600" indent="-228600" algn="l" defTabSz="914400" rtl="0" eaLnBrk="1" fontAlgn="t" latinLnBrk="0" hangingPunct="1">
                        <a:spcBef>
                          <a:spcPts val="0"/>
                        </a:spcBef>
                        <a:spcAft>
                          <a:spcPts val="0"/>
                        </a:spcAft>
                        <a:buFont typeface="+mj-lt"/>
                        <a:buAutoNum type="alphaLcParenR"/>
                      </a:pPr>
                      <a:r>
                        <a:rPr lang="en-US" sz="1050" b="0" u="none" strike="noStrike" kern="1200" dirty="0">
                          <a:solidFill>
                            <a:schemeClr val="tx1"/>
                          </a:solidFill>
                          <a:effectLst/>
                        </a:rPr>
                        <a:t>Clarification on which requirements apply for Energy storage devices. As the word is included in synchronous machine and power pack modules. Synchronous machine working is limited by the machine's ability to fulfill grid codes, but convertor-based devices can be altered to fulfill stringent requirements due to electronic capability. Hence for devices that employing different technologies, it is recommended to keep the requirements separately and not to mix them. </a:t>
                      </a:r>
                    </a:p>
                    <a:p>
                      <a:pPr marL="228600" indent="-228600" algn="l" defTabSz="914400" rtl="0" eaLnBrk="1" fontAlgn="t" latinLnBrk="0" hangingPunct="1">
                        <a:spcBef>
                          <a:spcPts val="0"/>
                        </a:spcBef>
                        <a:spcAft>
                          <a:spcPts val="0"/>
                        </a:spcAft>
                        <a:buFont typeface="+mj-lt"/>
                        <a:buAutoNum type="alphaLcParenR"/>
                      </a:pPr>
                      <a:r>
                        <a:rPr lang="en-US" sz="1050" b="0" u="none" strike="noStrike" kern="1200" dirty="0">
                          <a:solidFill>
                            <a:schemeClr val="tx1"/>
                          </a:solidFill>
                          <a:effectLst/>
                        </a:rPr>
                        <a:t>Clarity on what is the acceptable minimum level of cyber security required at the power generating module. Is it required for the power gen and the power generating control system components to be at the same security level as the facility and the ENA network? </a:t>
                      </a: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228600" indent="-228600" algn="l" defTabSz="914400" rtl="0" eaLnBrk="1" fontAlgn="t" latinLnBrk="0" hangingPunct="1">
                        <a:spcBef>
                          <a:spcPts val="0"/>
                        </a:spcBef>
                        <a:spcAft>
                          <a:spcPts val="500"/>
                        </a:spcAft>
                        <a:buFont typeface="+mj-lt"/>
                        <a:buAutoNum type="alphaLcParenR"/>
                      </a:pPr>
                      <a:r>
                        <a:rPr lang="en-US" sz="1050" b="0" u="none" strike="noStrike" kern="1200" dirty="0">
                          <a:solidFill>
                            <a:schemeClr val="tx1"/>
                          </a:solidFill>
                          <a:effectLst/>
                        </a:rPr>
                        <a:t>G99 is a network oriented documented and as such it is blind to the storage medium.  From the network perspective storage consumes electricity when charging, and produces electricity when discharging – ie a flow of electricity in and out.  Energy storage includes heat storage, and electric vehicles, where the final output is heat and mechanical energy respectively, not electricity.</a:t>
                      </a:r>
                    </a:p>
                    <a:p>
                      <a:pPr marL="228600" indent="-228600" algn="l" defTabSz="914400" rtl="0" eaLnBrk="1" fontAlgn="t" latinLnBrk="0" hangingPunct="1">
                        <a:spcBef>
                          <a:spcPts val="0"/>
                        </a:spcBef>
                        <a:spcAft>
                          <a:spcPts val="500"/>
                        </a:spcAft>
                        <a:buFont typeface="+mj-lt"/>
                        <a:buAutoNum type="alphaLcParenR"/>
                      </a:pPr>
                      <a:r>
                        <a:rPr lang="en-US" sz="1050" b="0" u="none" strike="noStrike" kern="1200" dirty="0">
                          <a:solidFill>
                            <a:schemeClr val="tx1"/>
                          </a:solidFill>
                          <a:effectLst/>
                        </a:rPr>
                        <a:t>The wording of the synchronous power generating module has been chosen deliberately to cater for technologies such as compressed air storage where the same synchronous machine is used for compression and expansion.  In all cases the power generating module has to meet all the requirements for that technology, irrespective of how it is constituted.</a:t>
                      </a:r>
                    </a:p>
                    <a:p>
                      <a:pPr marL="228600" indent="-228600" algn="l" defTabSz="914400" rtl="0" eaLnBrk="1" fontAlgn="t" latinLnBrk="0" hangingPunct="1">
                        <a:spcBef>
                          <a:spcPts val="0"/>
                        </a:spcBef>
                        <a:spcAft>
                          <a:spcPts val="500"/>
                        </a:spcAft>
                        <a:buFont typeface="+mj-lt"/>
                        <a:buAutoNum type="alphaLcParenR"/>
                      </a:pPr>
                      <a:r>
                        <a:rPr lang="en-US" sz="1050" b="0" u="none" strike="noStrike" kern="1200" dirty="0">
                          <a:solidFill>
                            <a:schemeClr val="tx1"/>
                          </a:solidFill>
                          <a:effectLst/>
                        </a:rPr>
                        <a:t>There are no specific requirements in G99 or G98 in relation to cybersecurity; only a general obligation to manage cyber risks appropriately.</a:t>
                      </a:r>
                    </a:p>
                    <a:p>
                      <a:pPr marL="0" algn="l" defTabSz="914400" rtl="0" eaLnBrk="1" fontAlgn="t" latinLnBrk="0" hangingPunct="1">
                        <a:spcBef>
                          <a:spcPts val="0"/>
                        </a:spcBef>
                        <a:spcAft>
                          <a:spcPts val="500"/>
                        </a:spcAft>
                      </a:pPr>
                      <a:endParaRPr lang="en-US" sz="1050" b="0" u="none" strike="noStrike" kern="1200" dirty="0">
                        <a:solidFill>
                          <a:schemeClr val="tx1"/>
                        </a:solidFill>
                        <a:effectLst/>
                      </a:endParaRPr>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367476336"/>
                  </a:ext>
                </a:extLst>
              </a:tr>
            </a:tbl>
          </a:graphicData>
        </a:graphic>
      </p:graphicFrame>
    </p:spTree>
    <p:extLst>
      <p:ext uri="{BB962C8B-B14F-4D97-AF65-F5344CB8AC3E}">
        <p14:creationId xmlns:p14="http://schemas.microsoft.com/office/powerpoint/2010/main" val="40370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969C4-4971-4D3D-890B-0A0AFB4129B4}"/>
              </a:ext>
            </a:extLst>
          </p:cNvPr>
          <p:cNvSpPr>
            <a:spLocks noGrp="1"/>
          </p:cNvSpPr>
          <p:nvPr>
            <p:ph type="title"/>
          </p:nvPr>
        </p:nvSpPr>
        <p:spPr/>
        <p:txBody>
          <a:bodyPr/>
          <a:lstStyle/>
          <a:p>
            <a:r>
              <a:rPr lang="en-GB" dirty="0"/>
              <a:t>Outstanding Issues – 5 continued.</a:t>
            </a:r>
          </a:p>
        </p:txBody>
      </p:sp>
      <p:sp>
        <p:nvSpPr>
          <p:cNvPr id="4" name="Slide Number Placeholder 3">
            <a:extLst>
              <a:ext uri="{FF2B5EF4-FFF2-40B4-BE49-F238E27FC236}">
                <a16:creationId xmlns:a16="http://schemas.microsoft.com/office/drawing/2014/main" id="{BDC76C74-6BC5-4CBA-B9E9-75C22C6E7F94}"/>
              </a:ext>
            </a:extLst>
          </p:cNvPr>
          <p:cNvSpPr>
            <a:spLocks noGrp="1"/>
          </p:cNvSpPr>
          <p:nvPr>
            <p:ph type="sldNum" sz="quarter" idx="12"/>
          </p:nvPr>
        </p:nvSpPr>
        <p:spPr/>
        <p:txBody>
          <a:bodyPr/>
          <a:lstStyle/>
          <a:p>
            <a:fld id="{98FF217E-B86F-EA42-9607-BE163228A213}" type="slidenum">
              <a:rPr lang="en-GB" smtClean="0"/>
              <a:pPr/>
              <a:t>15</a:t>
            </a:fld>
            <a:endParaRPr lang="en-GB"/>
          </a:p>
        </p:txBody>
      </p:sp>
      <p:graphicFrame>
        <p:nvGraphicFramePr>
          <p:cNvPr id="5" name="Table 5">
            <a:extLst>
              <a:ext uri="{FF2B5EF4-FFF2-40B4-BE49-F238E27FC236}">
                <a16:creationId xmlns:a16="http://schemas.microsoft.com/office/drawing/2014/main" id="{44F9E679-6F74-459A-BE62-BDEA00F8B69C}"/>
              </a:ext>
            </a:extLst>
          </p:cNvPr>
          <p:cNvGraphicFramePr>
            <a:graphicFrameLocks noGrp="1"/>
          </p:cNvGraphicFramePr>
          <p:nvPr/>
        </p:nvGraphicFramePr>
        <p:xfrm>
          <a:off x="720000" y="1394116"/>
          <a:ext cx="10069920" cy="4462780"/>
        </p:xfrm>
        <a:graphic>
          <a:graphicData uri="http://schemas.openxmlformats.org/drawingml/2006/table">
            <a:tbl>
              <a:tblPr firstRow="1" bandRow="1">
                <a:tableStyleId>{1E171933-4619-4E11-9A3F-F7608DF75F80}</a:tableStyleId>
              </a:tblPr>
              <a:tblGrid>
                <a:gridCol w="650836">
                  <a:extLst>
                    <a:ext uri="{9D8B030D-6E8A-4147-A177-3AD203B41FA5}">
                      <a16:colId xmlns:a16="http://schemas.microsoft.com/office/drawing/2014/main" val="1036516743"/>
                    </a:ext>
                  </a:extLst>
                </a:gridCol>
                <a:gridCol w="3803507">
                  <a:extLst>
                    <a:ext uri="{9D8B030D-6E8A-4147-A177-3AD203B41FA5}">
                      <a16:colId xmlns:a16="http://schemas.microsoft.com/office/drawing/2014/main" val="3070091812"/>
                    </a:ext>
                  </a:extLst>
                </a:gridCol>
                <a:gridCol w="5615577">
                  <a:extLst>
                    <a:ext uri="{9D8B030D-6E8A-4147-A177-3AD203B41FA5}">
                      <a16:colId xmlns:a16="http://schemas.microsoft.com/office/drawing/2014/main" val="702625258"/>
                    </a:ext>
                  </a:extLst>
                </a:gridCol>
              </a:tblGrid>
              <a:tr h="370840">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No</a:t>
                      </a:r>
                      <a:endParaRPr lang="en-GB" sz="16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Issue</a:t>
                      </a:r>
                      <a:endParaRPr lang="en-GB" sz="1600" b="0" i="0" u="none" strike="noStrike" dirty="0">
                        <a:effectLst/>
                        <a:latin typeface="Arial" panose="020B0604020202020204" pitchFamily="34" charset="0"/>
                      </a:endParaRPr>
                    </a:p>
                  </a:txBody>
                  <a:tcPr marL="112522" marR="112522" marT="56261" marB="56261">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Draft response</a:t>
                      </a:r>
                      <a:endParaRPr lang="en-GB" sz="1600" b="0" i="0" u="none" strike="noStrike" dirty="0">
                        <a:effectLst/>
                        <a:latin typeface="Arial" panose="020B0604020202020204" pitchFamily="34" charset="0"/>
                      </a:endParaRPr>
                    </a:p>
                  </a:txBody>
                  <a:tcPr marL="112522" marR="112522" marT="56261" marB="56261"/>
                </a:tc>
                <a:extLst>
                  <a:ext uri="{0D108BD9-81ED-4DB2-BD59-A6C34878D82A}">
                    <a16:rowId xmlns:a16="http://schemas.microsoft.com/office/drawing/2014/main" val="630532091"/>
                  </a:ext>
                </a:extLst>
              </a:tr>
              <a:tr h="370840">
                <a:tc>
                  <a:txBody>
                    <a:bodyPr/>
                    <a:lstStyle/>
                    <a:p>
                      <a:pPr marL="0" algn="l" defTabSz="914400" rtl="0" eaLnBrk="1" fontAlgn="t" latinLnBrk="0" hangingPunct="1">
                        <a:spcBef>
                          <a:spcPts val="0"/>
                        </a:spcBef>
                        <a:spcAft>
                          <a:spcPts val="0"/>
                        </a:spcAft>
                      </a:pPr>
                      <a:r>
                        <a:rPr lang="en-GB" sz="1100" b="0" u="none" strike="noStrike" kern="1200" dirty="0">
                          <a:solidFill>
                            <a:schemeClr val="tx1"/>
                          </a:solidFill>
                          <a:effectLst/>
                        </a:rPr>
                        <a:t>121</a:t>
                      </a:r>
                      <a:endParaRPr lang="en-GB" sz="1100" b="0" u="none" strike="noStrike" kern="1200" dirty="0">
                        <a:solidFill>
                          <a:schemeClr val="tx1"/>
                        </a:solidFill>
                        <a:effectLst/>
                        <a:latin typeface="+mn-lt"/>
                        <a:ea typeface="+mn-ea"/>
                        <a:cs typeface="+mn-cs"/>
                      </a:endParaRPr>
                    </a:p>
                  </a:txBody>
                  <a:tcPr>
                    <a:lnR w="12700" cap="flat" cmpd="sng" algn="ctr">
                      <a:solidFill>
                        <a:schemeClr val="bg1">
                          <a:lumMod val="65000"/>
                        </a:schemeClr>
                      </a:solidFill>
                      <a:prstDash val="solid"/>
                      <a:round/>
                      <a:headEnd type="none" w="med" len="med"/>
                      <a:tailEnd type="none" w="med" len="med"/>
                    </a:lnR>
                  </a:tcPr>
                </a:tc>
                <a:tc>
                  <a:txBody>
                    <a:bodyPr/>
                    <a:lstStyle/>
                    <a:p>
                      <a:pPr marL="228600" indent="-228600" algn="l" defTabSz="914400" rtl="0" eaLnBrk="1" fontAlgn="t" latinLnBrk="0" hangingPunct="1">
                        <a:spcBef>
                          <a:spcPts val="0"/>
                        </a:spcBef>
                        <a:spcAft>
                          <a:spcPts val="0"/>
                        </a:spcAft>
                        <a:buFont typeface="+mj-lt"/>
                        <a:buAutoNum type="alphaLcParenR" startAt="4"/>
                      </a:pPr>
                      <a:r>
                        <a:rPr lang="en-US" sz="1050" b="0" u="none" strike="noStrike" kern="1200" dirty="0">
                          <a:solidFill>
                            <a:schemeClr val="tx1"/>
                          </a:solidFill>
                          <a:effectLst/>
                        </a:rPr>
                        <a:t>Gas turbine can work independent of Heat recovery system and might start working before HR blocks starts. Hence recommended to show as two different modules instead of one. As once synchronized, it is possible for GT to run independently from the HR block.</a:t>
                      </a: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228600" indent="-228600" algn="l" defTabSz="914400" rtl="0" eaLnBrk="1" fontAlgn="t" latinLnBrk="0" hangingPunct="1">
                        <a:spcBef>
                          <a:spcPts val="0"/>
                        </a:spcBef>
                        <a:spcAft>
                          <a:spcPts val="0"/>
                        </a:spcAft>
                        <a:buFont typeface="+mj-lt"/>
                        <a:buAutoNum type="alphaLcParenR" startAt="5"/>
                      </a:pPr>
                      <a:r>
                        <a:rPr lang="en-US" sz="1050" b="0" u="none" strike="noStrike" kern="1200" dirty="0">
                          <a:solidFill>
                            <a:schemeClr val="tx1"/>
                          </a:solidFill>
                          <a:effectLst/>
                        </a:rPr>
                        <a:t>Modification of synchronous power generating module definition: recommend to remove energy storage device unless it is a flywheel like device that would be used as power generating device (ex. Mechanical UPS system - rotary UPS) but these devices are least used against grid as it supports power backup for short duration and just a load on grid until the grid fails.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228600" lvl="0" indent="-228600">
                        <a:buFont typeface="+mj-lt"/>
                        <a:buAutoNum type="alphaLcParenR" startAt="4"/>
                      </a:pPr>
                      <a:r>
                        <a:rPr lang="en-GB" sz="1050" kern="1200" dirty="0">
                          <a:solidFill>
                            <a:schemeClr val="dk1"/>
                          </a:solidFill>
                          <a:effectLst/>
                          <a:latin typeface="+mn-lt"/>
                          <a:ea typeface="+mn-ea"/>
                          <a:cs typeface="+mn-cs"/>
                        </a:rPr>
                        <a:t>Figure 4.1a shows a single power generating module comprising two separate power generating units. Whilst it is true that the gas turbine unit can be run independently, it is assumed that the steam turbine cannot.  If the steam turbine were capable of independent operation then there would indeed be two separate synchronous PGMs.  However as the steam turbine (a) cannot run independently and (b) normally runs in tandem with the gas turbine, the two units comprise a single SPGM.</a:t>
                      </a:r>
                    </a:p>
                    <a:p>
                      <a:pPr marL="228600" lvl="0" indent="-228600">
                        <a:buFont typeface="+mj-lt"/>
                        <a:buAutoNum type="alphaLcParenR" startAt="4"/>
                      </a:pPr>
                      <a:endParaRPr lang="en-GB" sz="1050" kern="1200" dirty="0">
                        <a:solidFill>
                          <a:schemeClr val="dk1"/>
                        </a:solidFill>
                        <a:effectLst/>
                        <a:latin typeface="+mn-lt"/>
                        <a:ea typeface="+mn-ea"/>
                        <a:cs typeface="+mn-cs"/>
                      </a:endParaRPr>
                    </a:p>
                    <a:p>
                      <a:pPr marL="228600" lvl="0" indent="-228600">
                        <a:buFont typeface="+mj-lt"/>
                        <a:buAutoNum type="alphaLcParenR" startAt="4"/>
                      </a:pPr>
                      <a:endParaRPr lang="en-GB" sz="1050" kern="1200" dirty="0">
                        <a:solidFill>
                          <a:schemeClr val="dk1"/>
                        </a:solidFill>
                        <a:effectLst/>
                        <a:latin typeface="+mn-lt"/>
                        <a:ea typeface="+mn-ea"/>
                        <a:cs typeface="+mn-cs"/>
                      </a:endParaRPr>
                    </a:p>
                    <a:p>
                      <a:pPr marL="228600" lvl="0" indent="-228600">
                        <a:buFont typeface="+mj-lt"/>
                        <a:buAutoNum type="alphaLcParenR" startAt="4"/>
                      </a:pPr>
                      <a:endParaRPr lang="en-GB" sz="1050" kern="1200" dirty="0">
                        <a:solidFill>
                          <a:schemeClr val="dk1"/>
                        </a:solidFill>
                        <a:effectLst/>
                        <a:latin typeface="+mn-lt"/>
                        <a:ea typeface="+mn-ea"/>
                        <a:cs typeface="+mn-cs"/>
                      </a:endParaRPr>
                    </a:p>
                    <a:p>
                      <a:pPr marL="228600" indent="-228600">
                        <a:buFont typeface="+mj-lt"/>
                        <a:buAutoNum type="alphaLcParenR" startAt="4"/>
                      </a:pPr>
                      <a:r>
                        <a:rPr lang="en-GB" sz="1050" kern="1200" dirty="0">
                          <a:solidFill>
                            <a:schemeClr val="dk1"/>
                          </a:solidFill>
                          <a:effectLst/>
                          <a:latin typeface="+mn-lt"/>
                          <a:ea typeface="+mn-ea"/>
                          <a:cs typeface="+mn-cs"/>
                        </a:rPr>
                        <a:t>As per (a) above the definition caters for technologies such as hydro pumped storage and compressed air storage.  Short term energy storage devices such as flywheels, DRUPs etc are specifically excluded from G99 – see section 7.1.2: </a:t>
                      </a:r>
                    </a:p>
                    <a:p>
                      <a:pPr marL="228600" indent="-228600">
                        <a:buFont typeface="+mj-lt"/>
                        <a:buAutoNum type="alphaLcParenR" startAt="4"/>
                      </a:pPr>
                      <a:endParaRPr lang="en-GB" sz="1050" kern="1200" dirty="0">
                        <a:solidFill>
                          <a:schemeClr val="dk1"/>
                        </a:solidFill>
                        <a:effectLst/>
                        <a:latin typeface="+mn-lt"/>
                        <a:ea typeface="+mn-ea"/>
                        <a:cs typeface="+mn-cs"/>
                      </a:endParaRPr>
                    </a:p>
                    <a:p>
                      <a:pPr marL="457200" lvl="1" indent="0">
                        <a:buFont typeface="+mj-lt"/>
                        <a:buNone/>
                      </a:pPr>
                      <a:r>
                        <a:rPr lang="en-GB" sz="1050" kern="1200" dirty="0">
                          <a:solidFill>
                            <a:schemeClr val="dk1"/>
                          </a:solidFill>
                          <a:effectLst/>
                          <a:latin typeface="+mn-lt"/>
                          <a:ea typeface="+mn-ea"/>
                          <a:cs typeface="+mn-cs"/>
                        </a:rPr>
                        <a:t>“</a:t>
                      </a:r>
                      <a:r>
                        <a:rPr lang="en-GB" sz="1050" i="1" kern="1200" dirty="0">
                          <a:solidFill>
                            <a:schemeClr val="dk1"/>
                          </a:solidFill>
                          <a:effectLst/>
                          <a:latin typeface="+mn-lt"/>
                          <a:ea typeface="+mn-ea"/>
                          <a:cs typeface="+mn-cs"/>
                        </a:rPr>
                        <a:t>Equipment other than </a:t>
                      </a:r>
                      <a:r>
                        <a:rPr lang="en-GB" sz="1050" b="1" i="1" kern="1200" dirty="0">
                          <a:solidFill>
                            <a:schemeClr val="dk1"/>
                          </a:solidFill>
                          <a:effectLst/>
                          <a:latin typeface="+mn-lt"/>
                          <a:ea typeface="+mn-ea"/>
                          <a:cs typeface="+mn-cs"/>
                        </a:rPr>
                        <a:t>Generating Units</a:t>
                      </a:r>
                      <a:r>
                        <a:rPr lang="en-GB" sz="1050" i="1" kern="1200" dirty="0">
                          <a:solidFill>
                            <a:schemeClr val="dk1"/>
                          </a:solidFill>
                          <a:effectLst/>
                          <a:latin typeface="+mn-lt"/>
                          <a:ea typeface="+mn-ea"/>
                          <a:cs typeface="+mn-cs"/>
                        </a:rPr>
                        <a:t> (eg traction loads, lift motors etc) may act as a short term source of energy, and inject electrical energy into the </a:t>
                      </a:r>
                      <a:r>
                        <a:rPr lang="en-GB" sz="1050" b="1" i="1" kern="1200" dirty="0">
                          <a:solidFill>
                            <a:schemeClr val="dk1"/>
                          </a:solidFill>
                          <a:effectLst/>
                          <a:latin typeface="+mn-lt"/>
                          <a:ea typeface="+mn-ea"/>
                          <a:cs typeface="+mn-cs"/>
                        </a:rPr>
                        <a:t>Customer’s Installation</a:t>
                      </a:r>
                      <a:r>
                        <a:rPr lang="en-GB" sz="1050" i="1" kern="1200" dirty="0">
                          <a:solidFill>
                            <a:schemeClr val="dk1"/>
                          </a:solidFill>
                          <a:effectLst/>
                          <a:latin typeface="+mn-lt"/>
                          <a:ea typeface="+mn-ea"/>
                          <a:cs typeface="+mn-cs"/>
                        </a:rPr>
                        <a:t> when they operate in a regenerative mode. In general EREC G99 will not apply as there will be no need to make any specific design accommodation for such equipment as it is unlikely that they will support any possible power island for a significant length of time. Where such equipment can act as a source of electrical energy for more than a few seconds (say typically 20 s), the </a:t>
                      </a:r>
                      <a:r>
                        <a:rPr lang="en-GB" sz="1050" b="1" i="1" kern="1200" dirty="0">
                          <a:solidFill>
                            <a:schemeClr val="dk1"/>
                          </a:solidFill>
                          <a:effectLst/>
                          <a:latin typeface="+mn-lt"/>
                          <a:ea typeface="+mn-ea"/>
                          <a:cs typeface="+mn-cs"/>
                        </a:rPr>
                        <a:t>DNO</a:t>
                      </a:r>
                      <a:r>
                        <a:rPr lang="en-GB" sz="1050" i="1" kern="1200" dirty="0">
                          <a:solidFill>
                            <a:schemeClr val="dk1"/>
                          </a:solidFill>
                          <a:effectLst/>
                          <a:latin typeface="+mn-lt"/>
                          <a:ea typeface="+mn-ea"/>
                          <a:cs typeface="+mn-cs"/>
                        </a:rPr>
                        <a:t> will advise the </a:t>
                      </a:r>
                      <a:r>
                        <a:rPr lang="en-GB" sz="1050" b="1" i="1" kern="1200" dirty="0">
                          <a:solidFill>
                            <a:schemeClr val="dk1"/>
                          </a:solidFill>
                          <a:effectLst/>
                          <a:latin typeface="+mn-lt"/>
                          <a:ea typeface="+mn-ea"/>
                          <a:cs typeface="+mn-cs"/>
                        </a:rPr>
                        <a:t>Customer</a:t>
                      </a:r>
                      <a:r>
                        <a:rPr lang="en-GB" sz="1050" i="1" kern="1200" dirty="0">
                          <a:solidFill>
                            <a:schemeClr val="dk1"/>
                          </a:solidFill>
                          <a:effectLst/>
                          <a:latin typeface="+mn-lt"/>
                          <a:ea typeface="+mn-ea"/>
                          <a:cs typeface="+mn-cs"/>
                        </a:rPr>
                        <a:t> if the </a:t>
                      </a:r>
                      <a:r>
                        <a:rPr lang="en-GB" sz="1050" b="1" i="1" kern="1200" dirty="0">
                          <a:solidFill>
                            <a:schemeClr val="dk1"/>
                          </a:solidFill>
                          <a:effectLst/>
                          <a:latin typeface="+mn-lt"/>
                          <a:ea typeface="+mn-ea"/>
                          <a:cs typeface="+mn-cs"/>
                        </a:rPr>
                        <a:t>Customer’s Installation</a:t>
                      </a:r>
                      <a:r>
                        <a:rPr lang="en-GB" sz="1050" i="1" kern="1200" dirty="0">
                          <a:solidFill>
                            <a:schemeClr val="dk1"/>
                          </a:solidFill>
                          <a:effectLst/>
                          <a:latin typeface="+mn-lt"/>
                          <a:ea typeface="+mn-ea"/>
                          <a:cs typeface="+mn-cs"/>
                        </a:rPr>
                        <a:t> requires any special consideration such as reverse power protection on a case by case basis</a:t>
                      </a:r>
                      <a:r>
                        <a:rPr lang="en-GB" sz="1050" kern="1200" dirty="0">
                          <a:solidFill>
                            <a:schemeClr val="dk1"/>
                          </a:solidFill>
                          <a:effectLst/>
                          <a:latin typeface="+mn-lt"/>
                          <a:ea typeface="+mn-ea"/>
                          <a:cs typeface="+mn-cs"/>
                        </a:rPr>
                        <a:t>.”</a:t>
                      </a:r>
                      <a:endParaRPr lang="en-US" sz="1050" b="0" u="none" strike="noStrike" kern="1200" dirty="0">
                        <a:solidFill>
                          <a:schemeClr val="tx1"/>
                        </a:solidFill>
                        <a:effectLst/>
                      </a:endParaRPr>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367476336"/>
                  </a:ext>
                </a:extLst>
              </a:tr>
            </a:tbl>
          </a:graphicData>
        </a:graphic>
      </p:graphicFrame>
      <p:pic>
        <p:nvPicPr>
          <p:cNvPr id="6" name="Picture 5">
            <a:extLst>
              <a:ext uri="{FF2B5EF4-FFF2-40B4-BE49-F238E27FC236}">
                <a16:creationId xmlns:a16="http://schemas.microsoft.com/office/drawing/2014/main" id="{D3AE3AD6-CB3C-48CD-BE87-490649C744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3083" y="2817468"/>
            <a:ext cx="2771775" cy="1776095"/>
          </a:xfrm>
          <a:prstGeom prst="rect">
            <a:avLst/>
          </a:prstGeom>
        </p:spPr>
      </p:pic>
    </p:spTree>
    <p:extLst>
      <p:ext uri="{BB962C8B-B14F-4D97-AF65-F5344CB8AC3E}">
        <p14:creationId xmlns:p14="http://schemas.microsoft.com/office/powerpoint/2010/main" val="1794273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FFB4-773E-40AA-AAC6-044C78EEC73D}"/>
              </a:ext>
            </a:extLst>
          </p:cNvPr>
          <p:cNvSpPr>
            <a:spLocks noGrp="1"/>
          </p:cNvSpPr>
          <p:nvPr>
            <p:ph type="title"/>
          </p:nvPr>
        </p:nvSpPr>
        <p:spPr/>
        <p:txBody>
          <a:bodyPr/>
          <a:lstStyle/>
          <a:p>
            <a:r>
              <a:rPr lang="en-GB" dirty="0"/>
              <a:t>Outstanding Issues – 7 – can we close these?</a:t>
            </a:r>
          </a:p>
        </p:txBody>
      </p:sp>
      <p:sp>
        <p:nvSpPr>
          <p:cNvPr id="4" name="Slide Number Placeholder 3">
            <a:extLst>
              <a:ext uri="{FF2B5EF4-FFF2-40B4-BE49-F238E27FC236}">
                <a16:creationId xmlns:a16="http://schemas.microsoft.com/office/drawing/2014/main" id="{5975A030-FA52-4ACA-98C9-5760E62F6CE9}"/>
              </a:ext>
            </a:extLst>
          </p:cNvPr>
          <p:cNvSpPr>
            <a:spLocks noGrp="1"/>
          </p:cNvSpPr>
          <p:nvPr>
            <p:ph type="sldNum" sz="quarter" idx="12"/>
          </p:nvPr>
        </p:nvSpPr>
        <p:spPr/>
        <p:txBody>
          <a:bodyPr/>
          <a:lstStyle/>
          <a:p>
            <a:fld id="{98FF217E-B86F-EA42-9607-BE163228A213}" type="slidenum">
              <a:rPr lang="en-GB" smtClean="0"/>
              <a:pPr/>
              <a:t>16</a:t>
            </a:fld>
            <a:endParaRPr lang="en-GB"/>
          </a:p>
        </p:txBody>
      </p:sp>
      <p:graphicFrame>
        <p:nvGraphicFramePr>
          <p:cNvPr id="5" name="Table 5">
            <a:extLst>
              <a:ext uri="{FF2B5EF4-FFF2-40B4-BE49-F238E27FC236}">
                <a16:creationId xmlns:a16="http://schemas.microsoft.com/office/drawing/2014/main" id="{C64D8200-0826-4AF1-A3B2-7650AFB22FD4}"/>
              </a:ext>
            </a:extLst>
          </p:cNvPr>
          <p:cNvGraphicFramePr>
            <a:graphicFrameLocks/>
          </p:cNvGraphicFramePr>
          <p:nvPr>
            <p:extLst>
              <p:ext uri="{D42A27DB-BD31-4B8C-83A1-F6EECF244321}">
                <p14:modId xmlns:p14="http://schemas.microsoft.com/office/powerpoint/2010/main" val="1010035804"/>
              </p:ext>
            </p:extLst>
          </p:nvPr>
        </p:nvGraphicFramePr>
        <p:xfrm>
          <a:off x="720000" y="1452678"/>
          <a:ext cx="11082336" cy="3932555"/>
        </p:xfrm>
        <a:graphic>
          <a:graphicData uri="http://schemas.openxmlformats.org/drawingml/2006/table">
            <a:tbl>
              <a:tblPr firstRow="1" bandRow="1">
                <a:tableStyleId>{1E171933-4619-4E11-9A3F-F7608DF75F80}</a:tableStyleId>
              </a:tblPr>
              <a:tblGrid>
                <a:gridCol w="655794">
                  <a:extLst>
                    <a:ext uri="{9D8B030D-6E8A-4147-A177-3AD203B41FA5}">
                      <a16:colId xmlns:a16="http://schemas.microsoft.com/office/drawing/2014/main" val="1090846981"/>
                    </a:ext>
                  </a:extLst>
                </a:gridCol>
                <a:gridCol w="4544946">
                  <a:extLst>
                    <a:ext uri="{9D8B030D-6E8A-4147-A177-3AD203B41FA5}">
                      <a16:colId xmlns:a16="http://schemas.microsoft.com/office/drawing/2014/main" val="3713780737"/>
                    </a:ext>
                  </a:extLst>
                </a:gridCol>
                <a:gridCol w="5881596">
                  <a:extLst>
                    <a:ext uri="{9D8B030D-6E8A-4147-A177-3AD203B41FA5}">
                      <a16:colId xmlns:a16="http://schemas.microsoft.com/office/drawing/2014/main" val="3799036152"/>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Assumed Status</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57595304"/>
                  </a:ext>
                </a:extLst>
              </a:tr>
              <a:tr h="370840">
                <a:tc>
                  <a:txBody>
                    <a:bodyPr/>
                    <a:lstStyle/>
                    <a:p>
                      <a:pPr marL="0" algn="l" rtl="0" eaLnBrk="1" fontAlgn="t" latinLnBrk="0" hangingPunct="1">
                        <a:spcBef>
                          <a:spcPts val="0"/>
                        </a:spcBef>
                        <a:spcAft>
                          <a:spcPts val="0"/>
                        </a:spcAft>
                      </a:pPr>
                      <a:r>
                        <a:rPr lang="en-GB" sz="1200" b="0" i="0" u="none" strike="noStrike" dirty="0">
                          <a:effectLst/>
                          <a:latin typeface="Arial" panose="020B0604020202020204" pitchFamily="34" charset="0"/>
                        </a:rPr>
                        <a:t>123</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Bef>
                          <a:spcPts val="500"/>
                        </a:spcBef>
                        <a:spcAft>
                          <a:spcPts val="500"/>
                        </a:spcAft>
                      </a:pPr>
                      <a:r>
                        <a:rPr lang="en-GB" sz="1100" dirty="0">
                          <a:solidFill>
                            <a:srgbClr val="00598E"/>
                          </a:solidFill>
                          <a:effectLst/>
                          <a:latin typeface="Arial" panose="020B0604020202020204" pitchFamily="34" charset="0"/>
                          <a:ea typeface="Calibri" panose="020F0502020204030204" pitchFamily="34" charset="0"/>
                          <a:cs typeface="Arial" panose="020B0604020202020204" pitchFamily="34" charset="0"/>
                        </a:rPr>
                        <a:t>G100 Issue 2 - Communication errors: According to G.100 any communication failure, longer than 5 seconds, shall set the system to the restricted production mode and only manual intervention will enable setting the system back to the Normal operation mode. From our experience, communication error, longer than 5 seconds are not rare, and the fact that an Installer or the homeowner himself are required to be involved in this process is problematic. In order to avoid this complexity, we can offer to comply with the requirement to detect the communication failure in less than 5 second, to restrict the production to the MEL (max export limit) until the communication error is resolved, and once done to set the system automatically to its Normal operation mode. Using this approach, we will not export any current higher the configured MEL and from the other hand we will not need the Homeowner to set the system back to Normal once the problem is resolved.</a:t>
                      </a:r>
                      <a:endParaRPr lang="en-GB" sz="10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GB" sz="1200" kern="1200" dirty="0">
                          <a:solidFill>
                            <a:srgbClr val="00598E"/>
                          </a:solidFill>
                          <a:effectLst/>
                          <a:latin typeface="+mn-lt"/>
                          <a:ea typeface="+mn-ea"/>
                          <a:cs typeface="+mn-cs"/>
                        </a:rPr>
                        <a:t>This is a drafting oversight.  It was always the intent right from the first discussions on the revised G100 that automatic resetting of communication errors would be allowed.  </a:t>
                      </a:r>
                    </a:p>
                    <a:p>
                      <a:r>
                        <a:rPr lang="en-GB" sz="1200" kern="1200" dirty="0">
                          <a:solidFill>
                            <a:srgbClr val="00598E"/>
                          </a:solidFill>
                          <a:effectLst/>
                          <a:latin typeface="+mn-lt"/>
                          <a:ea typeface="+mn-ea"/>
                          <a:cs typeface="+mn-cs"/>
                        </a:rPr>
                        <a:t>G100 does not expressly forbid this, but similarly it does not say it is allowed.  As this is a simple drafting oversight, the ENA will look to see how the published version can be corrected most propitiously.</a:t>
                      </a:r>
                    </a:p>
                    <a:p>
                      <a:r>
                        <a:rPr lang="en-GB" sz="1200" kern="1200" dirty="0">
                          <a:solidFill>
                            <a:srgbClr val="00598E"/>
                          </a:solidFill>
                          <a:effectLst/>
                          <a:latin typeface="+mn-lt"/>
                          <a:ea typeface="+mn-ea"/>
                          <a:cs typeface="+mn-cs"/>
                        </a:rPr>
                        <a:t>The proposed redrafting of 4.5.2.2 would be:</a:t>
                      </a:r>
                    </a:p>
                    <a:p>
                      <a:r>
                        <a:rPr lang="en-GB" sz="1200" b="1" kern="1200" dirty="0">
                          <a:solidFill>
                            <a:srgbClr val="00598E"/>
                          </a:solidFill>
                          <a:effectLst/>
                          <a:latin typeface="+mn-lt"/>
                          <a:ea typeface="+mn-ea"/>
                          <a:cs typeface="+mn-cs"/>
                        </a:rPr>
                        <a:t>4.5.2.2 Communication Failures</a:t>
                      </a:r>
                      <a:endParaRPr lang="en-GB" sz="1200" kern="1200" dirty="0">
                        <a:solidFill>
                          <a:srgbClr val="00598E"/>
                        </a:solidFill>
                        <a:effectLst/>
                        <a:latin typeface="+mn-lt"/>
                        <a:ea typeface="+mn-ea"/>
                        <a:cs typeface="+mn-cs"/>
                      </a:endParaRPr>
                    </a:p>
                    <a:p>
                      <a:r>
                        <a:rPr lang="en-GB" sz="1200" kern="1200" dirty="0">
                          <a:solidFill>
                            <a:srgbClr val="00598E"/>
                          </a:solidFill>
                          <a:effectLst/>
                          <a:latin typeface="+mn-lt"/>
                          <a:ea typeface="+mn-ea"/>
                          <a:cs typeface="+mn-cs"/>
                        </a:rPr>
                        <a:t>The </a:t>
                      </a:r>
                      <a:r>
                        <a:rPr lang="en-GB" sz="1200" b="1" kern="1200" dirty="0">
                          <a:solidFill>
                            <a:srgbClr val="00598E"/>
                          </a:solidFill>
                          <a:effectLst/>
                          <a:latin typeface="+mn-lt"/>
                          <a:ea typeface="+mn-ea"/>
                          <a:cs typeface="+mn-cs"/>
                        </a:rPr>
                        <a:t>Customer</a:t>
                      </a:r>
                      <a:r>
                        <a:rPr lang="en-GB" sz="1200" kern="1200" dirty="0">
                          <a:solidFill>
                            <a:srgbClr val="00598E"/>
                          </a:solidFill>
                          <a:effectLst/>
                          <a:latin typeface="+mn-lt"/>
                          <a:ea typeface="+mn-ea"/>
                          <a:cs typeface="+mn-cs"/>
                        </a:rPr>
                        <a:t> shall be able to reset the </a:t>
                      </a:r>
                      <a:r>
                        <a:rPr lang="en-GB" sz="1200" b="1" kern="1200" dirty="0">
                          <a:solidFill>
                            <a:srgbClr val="00598E"/>
                          </a:solidFill>
                          <a:effectLst/>
                          <a:latin typeface="+mn-lt"/>
                          <a:ea typeface="+mn-ea"/>
                          <a:cs typeface="+mn-cs"/>
                        </a:rPr>
                        <a:t>CLS</a:t>
                      </a:r>
                      <a:r>
                        <a:rPr lang="en-GB" sz="1200" kern="1200" dirty="0">
                          <a:solidFill>
                            <a:srgbClr val="00598E"/>
                          </a:solidFill>
                          <a:effectLst/>
                          <a:latin typeface="+mn-lt"/>
                          <a:ea typeface="+mn-ea"/>
                          <a:cs typeface="+mn-cs"/>
                        </a:rPr>
                        <a:t> back to normal operation immediately in every case when communication has been restored, ie the lockout feature of 4.5.1.3 does not apply.  </a:t>
                      </a:r>
                      <a:r>
                        <a:rPr lang="en-GB" sz="1200" u="sng" kern="1200" dirty="0">
                          <a:solidFill>
                            <a:srgbClr val="00598E"/>
                          </a:solidFill>
                          <a:effectLst/>
                          <a:latin typeface="+mn-lt"/>
                          <a:ea typeface="+mn-ea"/>
                          <a:cs typeface="+mn-cs"/>
                        </a:rPr>
                        <a:t>A </a:t>
                      </a:r>
                      <a:r>
                        <a:rPr lang="en-GB" sz="1200" b="1" u="sng" kern="1200" dirty="0">
                          <a:solidFill>
                            <a:srgbClr val="00598E"/>
                          </a:solidFill>
                          <a:effectLst/>
                          <a:latin typeface="+mn-lt"/>
                          <a:ea typeface="+mn-ea"/>
                          <a:cs typeface="+mn-cs"/>
                        </a:rPr>
                        <a:t>CLS</a:t>
                      </a:r>
                      <a:r>
                        <a:rPr lang="en-GB" sz="1200" u="sng" kern="1200" dirty="0">
                          <a:solidFill>
                            <a:srgbClr val="00598E"/>
                          </a:solidFill>
                          <a:effectLst/>
                          <a:latin typeface="+mn-lt"/>
                          <a:ea typeface="+mn-ea"/>
                          <a:cs typeface="+mn-cs"/>
                        </a:rPr>
                        <a:t> may be arranged by the </a:t>
                      </a:r>
                      <a:r>
                        <a:rPr lang="en-GB" sz="1200" b="1" u="sng" kern="1200" dirty="0">
                          <a:solidFill>
                            <a:srgbClr val="00598E"/>
                          </a:solidFill>
                          <a:effectLst/>
                          <a:latin typeface="+mn-lt"/>
                          <a:ea typeface="+mn-ea"/>
                          <a:cs typeface="+mn-cs"/>
                        </a:rPr>
                        <a:t>Manufacturer</a:t>
                      </a:r>
                      <a:r>
                        <a:rPr lang="en-GB" sz="1200" u="sng" kern="1200" dirty="0">
                          <a:solidFill>
                            <a:srgbClr val="00598E"/>
                          </a:solidFill>
                          <a:effectLst/>
                          <a:latin typeface="+mn-lt"/>
                          <a:ea typeface="+mn-ea"/>
                          <a:cs typeface="+mn-cs"/>
                        </a:rPr>
                        <a:t> or </a:t>
                      </a:r>
                      <a:r>
                        <a:rPr lang="en-GB" sz="1200" b="1" u="sng" kern="1200" dirty="0">
                          <a:solidFill>
                            <a:srgbClr val="00598E"/>
                          </a:solidFill>
                          <a:effectLst/>
                          <a:latin typeface="+mn-lt"/>
                          <a:ea typeface="+mn-ea"/>
                          <a:cs typeface="+mn-cs"/>
                        </a:rPr>
                        <a:t>Installer </a:t>
                      </a:r>
                      <a:r>
                        <a:rPr lang="en-GB" sz="1200" u="sng" kern="1200" dirty="0">
                          <a:solidFill>
                            <a:srgbClr val="00598E"/>
                          </a:solidFill>
                          <a:effectLst/>
                          <a:latin typeface="+mn-lt"/>
                          <a:ea typeface="+mn-ea"/>
                          <a:cs typeface="+mn-cs"/>
                        </a:rPr>
                        <a:t>to self-reset from state 3 when state 3 operation is caused solely by communication failures.</a:t>
                      </a:r>
                      <a:endParaRPr lang="en-GB" sz="1200" kern="1200" dirty="0">
                        <a:solidFill>
                          <a:srgbClr val="00598E"/>
                        </a:solidFill>
                        <a:effectLst/>
                        <a:latin typeface="+mn-lt"/>
                        <a:ea typeface="+mn-ea"/>
                        <a:cs typeface="+mn-cs"/>
                      </a:endParaRPr>
                    </a:p>
                    <a:p>
                      <a:pPr marL="0" algn="l" rtl="0" eaLnBrk="1" fontAlgn="t" latinLnBrk="0" hangingPunct="1">
                        <a:spcBef>
                          <a:spcPts val="0"/>
                        </a:spcBef>
                        <a:spcAft>
                          <a:spcPts val="0"/>
                        </a:spcAft>
                      </a:pPr>
                      <a:endParaRPr lang="en-US" sz="1200" b="0" i="0" u="none" strike="noStrike" dirty="0">
                        <a:solidFill>
                          <a:srgbClr val="00598E"/>
                        </a:solidFill>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76870228"/>
                  </a:ext>
                </a:extLst>
              </a:tr>
              <a:tr h="370840">
                <a:tc>
                  <a:txBody>
                    <a:bodyPr/>
                    <a:lstStyle/>
                    <a:p>
                      <a:pPr marL="0" algn="l" rtl="0" eaLnBrk="1" fontAlgn="t" latinLnBrk="0" hangingPunct="1">
                        <a:spcBef>
                          <a:spcPts val="0"/>
                        </a:spcBef>
                        <a:spcAft>
                          <a:spcPts val="0"/>
                        </a:spcAft>
                      </a:pPr>
                      <a:r>
                        <a:rPr lang="en-GB" sz="1200" b="0" i="0" u="none" strike="noStrike" dirty="0">
                          <a:effectLst/>
                          <a:latin typeface="Arial" panose="020B0604020202020204" pitchFamily="34" charset="0"/>
                        </a:rPr>
                        <a:t>124</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7000"/>
                        </a:lnSpc>
                        <a:spcBef>
                          <a:spcPts val="500"/>
                        </a:spcBef>
                        <a:spcAft>
                          <a:spcPts val="500"/>
                        </a:spcAft>
                      </a:pPr>
                      <a:r>
                        <a:rPr lang="en-GB" sz="1100" dirty="0">
                          <a:solidFill>
                            <a:srgbClr val="00598E"/>
                          </a:solidFill>
                          <a:effectLst/>
                          <a:latin typeface="Arial" panose="020B0604020202020204" pitchFamily="34" charset="0"/>
                          <a:ea typeface="Calibri" panose="020F0502020204030204" pitchFamily="34" charset="0"/>
                          <a:cs typeface="Arial" panose="020B0604020202020204" pitchFamily="34" charset="0"/>
                        </a:rPr>
                        <a:t>For the situation where two existing and separate G59 generation sites A and B, supplied by the same 11kV DNO feeder, are to be connected by a private wire, leading to an increase in export capacity at site A, should the generator on site B (contributing to the increased export from site A) be made G99 compliant or not?</a:t>
                      </a:r>
                      <a:endParaRPr lang="en-GB" sz="10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33655" indent="-33655">
                        <a:lnSpc>
                          <a:spcPct val="107000"/>
                        </a:lnSpc>
                        <a:spcBef>
                          <a:spcPts val="500"/>
                        </a:spcBef>
                        <a:spcAft>
                          <a:spcPts val="500"/>
                        </a:spcAft>
                      </a:pPr>
                      <a:r>
                        <a:rPr lang="en-GB" sz="1100" dirty="0">
                          <a:solidFill>
                            <a:srgbClr val="00598E"/>
                          </a:solidFill>
                          <a:effectLst/>
                          <a:latin typeface="Arial" panose="020B0604020202020204" pitchFamily="34" charset="0"/>
                          <a:ea typeface="Calibri" panose="020F0502020204030204" pitchFamily="34" charset="0"/>
                          <a:cs typeface="Arial" panose="020B0604020202020204" pitchFamily="34" charset="0"/>
                        </a:rPr>
                        <a:t>It is proposed to add in a new 20.3.6 to G99 to cover this.  The proposed text is:</a:t>
                      </a:r>
                      <a:endParaRPr lang="en-GB" sz="10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500"/>
                        </a:spcBef>
                        <a:spcAft>
                          <a:spcPts val="500"/>
                        </a:spcAft>
                      </a:pPr>
                      <a:r>
                        <a:rPr lang="en-GB" sz="1100" u="sng" dirty="0">
                          <a:solidFill>
                            <a:srgbClr val="00598E"/>
                          </a:solidFill>
                          <a:effectLst/>
                          <a:latin typeface="Arial" panose="020B0604020202020204" pitchFamily="34" charset="0"/>
                          <a:ea typeface="Calibri" panose="020F0502020204030204" pitchFamily="34" charset="0"/>
                          <a:cs typeface="Arial" panose="020B0604020202020204" pitchFamily="34" charset="0"/>
                        </a:rPr>
                        <a:t>In cases where an existing G59 PGM is to be connected to another customer’s installation via a private wire, the PGM does not need to be upgraded to meet G99 provided the it retains its long term parallel arrangements at its original site</a:t>
                      </a:r>
                      <a:r>
                        <a:rPr lang="en-GB" sz="1100" dirty="0">
                          <a:solidFill>
                            <a:srgbClr val="00598E"/>
                          </a:solidFill>
                          <a:effectLst/>
                          <a:latin typeface="Arial" panose="020B0604020202020204" pitchFamily="34" charset="0"/>
                          <a:ea typeface="Calibri" panose="020F0502020204030204" pitchFamily="34" charset="0"/>
                          <a:cs typeface="Arial" panose="020B0604020202020204" pitchFamily="34" charset="0"/>
                        </a:rPr>
                        <a:t>.</a:t>
                      </a:r>
                      <a:endParaRPr lang="en-GB" sz="10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679082156"/>
                  </a:ext>
                </a:extLst>
              </a:tr>
            </a:tbl>
          </a:graphicData>
        </a:graphic>
      </p:graphicFrame>
    </p:spTree>
    <p:extLst>
      <p:ext uri="{BB962C8B-B14F-4D97-AF65-F5344CB8AC3E}">
        <p14:creationId xmlns:p14="http://schemas.microsoft.com/office/powerpoint/2010/main" val="1039563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FFB4-773E-40AA-AAC6-044C78EEC73D}"/>
              </a:ext>
            </a:extLst>
          </p:cNvPr>
          <p:cNvSpPr>
            <a:spLocks noGrp="1"/>
          </p:cNvSpPr>
          <p:nvPr>
            <p:ph type="title"/>
          </p:nvPr>
        </p:nvSpPr>
        <p:spPr/>
        <p:txBody>
          <a:bodyPr/>
          <a:lstStyle/>
          <a:p>
            <a:r>
              <a:rPr lang="en-GB" dirty="0"/>
              <a:t>Outstanding Issues – 6 – can we close this?</a:t>
            </a:r>
          </a:p>
        </p:txBody>
      </p:sp>
      <p:sp>
        <p:nvSpPr>
          <p:cNvPr id="4" name="Slide Number Placeholder 3">
            <a:extLst>
              <a:ext uri="{FF2B5EF4-FFF2-40B4-BE49-F238E27FC236}">
                <a16:creationId xmlns:a16="http://schemas.microsoft.com/office/drawing/2014/main" id="{5975A030-FA52-4ACA-98C9-5760E62F6CE9}"/>
              </a:ext>
            </a:extLst>
          </p:cNvPr>
          <p:cNvSpPr>
            <a:spLocks noGrp="1"/>
          </p:cNvSpPr>
          <p:nvPr>
            <p:ph type="sldNum" sz="quarter" idx="12"/>
          </p:nvPr>
        </p:nvSpPr>
        <p:spPr/>
        <p:txBody>
          <a:bodyPr/>
          <a:lstStyle/>
          <a:p>
            <a:fld id="{98FF217E-B86F-EA42-9607-BE163228A213}" type="slidenum">
              <a:rPr lang="en-GB" smtClean="0"/>
              <a:pPr/>
              <a:t>17</a:t>
            </a:fld>
            <a:endParaRPr lang="en-GB"/>
          </a:p>
        </p:txBody>
      </p:sp>
      <p:graphicFrame>
        <p:nvGraphicFramePr>
          <p:cNvPr id="5" name="Table 5">
            <a:extLst>
              <a:ext uri="{FF2B5EF4-FFF2-40B4-BE49-F238E27FC236}">
                <a16:creationId xmlns:a16="http://schemas.microsoft.com/office/drawing/2014/main" id="{C64D8200-0826-4AF1-A3B2-7650AFB22FD4}"/>
              </a:ext>
            </a:extLst>
          </p:cNvPr>
          <p:cNvGraphicFramePr>
            <a:graphicFrameLocks/>
          </p:cNvGraphicFramePr>
          <p:nvPr/>
        </p:nvGraphicFramePr>
        <p:xfrm>
          <a:off x="720000" y="1452678"/>
          <a:ext cx="11082336" cy="4140962"/>
        </p:xfrm>
        <a:graphic>
          <a:graphicData uri="http://schemas.openxmlformats.org/drawingml/2006/table">
            <a:tbl>
              <a:tblPr firstRow="1" bandRow="1">
                <a:tableStyleId>{1E171933-4619-4E11-9A3F-F7608DF75F80}</a:tableStyleId>
              </a:tblPr>
              <a:tblGrid>
                <a:gridCol w="765175">
                  <a:extLst>
                    <a:ext uri="{9D8B030D-6E8A-4147-A177-3AD203B41FA5}">
                      <a16:colId xmlns:a16="http://schemas.microsoft.com/office/drawing/2014/main" val="1090846981"/>
                    </a:ext>
                  </a:extLst>
                </a:gridCol>
                <a:gridCol w="4435565">
                  <a:extLst>
                    <a:ext uri="{9D8B030D-6E8A-4147-A177-3AD203B41FA5}">
                      <a16:colId xmlns:a16="http://schemas.microsoft.com/office/drawing/2014/main" val="3713780737"/>
                    </a:ext>
                  </a:extLst>
                </a:gridCol>
                <a:gridCol w="5881596">
                  <a:extLst>
                    <a:ext uri="{9D8B030D-6E8A-4147-A177-3AD203B41FA5}">
                      <a16:colId xmlns:a16="http://schemas.microsoft.com/office/drawing/2014/main" val="3799036152"/>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Assumed Status</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57595304"/>
                  </a:ext>
                </a:extLst>
              </a:tr>
              <a:tr h="370840">
                <a:tc>
                  <a:txBody>
                    <a:bodyPr/>
                    <a:lstStyle/>
                    <a:p>
                      <a:pPr marL="0" algn="l" rtl="0" eaLnBrk="1" fontAlgn="t" latinLnBrk="0" hangingPunct="1">
                        <a:spcBef>
                          <a:spcPts val="0"/>
                        </a:spcBef>
                        <a:spcAft>
                          <a:spcPts val="0"/>
                        </a:spcAft>
                      </a:pPr>
                      <a:r>
                        <a:rPr lang="en-GB" sz="1200" b="0" i="0" u="none" strike="noStrike" dirty="0">
                          <a:effectLst/>
                          <a:latin typeface="Arial" panose="020B0604020202020204" pitchFamily="34" charset="0"/>
                        </a:rPr>
                        <a:t>122</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indent="0" algn="l" rtl="0" eaLnBrk="1" fontAlgn="t" latinLnBrk="0" hangingPunct="1">
                        <a:spcBef>
                          <a:spcPts val="0"/>
                        </a:spcBef>
                        <a:spcAft>
                          <a:spcPts val="0"/>
                        </a:spcAft>
                      </a:pPr>
                      <a:r>
                        <a:rPr lang="en-US" sz="1200" b="0" i="0" u="none" strike="noStrike" dirty="0">
                          <a:effectLst/>
                          <a:latin typeface="Arial" panose="020B0604020202020204" pitchFamily="34" charset="0"/>
                        </a:rPr>
                        <a:t>I represent a UK water industry working group responsible for the development and maintenance of electrical specifications.  During recent work to update a specification for low voltage diesel generator sets, I was asked by the group to lobby the ENA technical committee responsible for G99 to consider relaxing the following clause in EREC G99:</a:t>
                      </a:r>
                    </a:p>
                    <a:p>
                      <a:pPr marL="0" indent="0" algn="l" rtl="0" eaLnBrk="1" fontAlgn="t" latinLnBrk="0" hangingPunct="1">
                        <a:spcBef>
                          <a:spcPts val="0"/>
                        </a:spcBef>
                        <a:spcAft>
                          <a:spcPts val="0"/>
                        </a:spcAft>
                      </a:pPr>
                      <a:r>
                        <a:rPr lang="en-US" sz="1200" b="0" i="0" u="none" strike="noStrike" dirty="0">
                          <a:effectLst/>
                          <a:latin typeface="Arial" panose="020B0604020202020204" pitchFamily="34" charset="0"/>
                        </a:rPr>
                        <a:t>7.3.3.1 parallel operation</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627063" indent="-627063" algn="l" rtl="0" eaLnBrk="1" fontAlgn="t" latinLnBrk="0" hangingPunct="1">
                        <a:spcBef>
                          <a:spcPts val="0"/>
                        </a:spcBef>
                        <a:spcAft>
                          <a:spcPts val="0"/>
                        </a:spcAft>
                      </a:pPr>
                      <a:r>
                        <a:rPr lang="en-US" sz="1200" b="0" i="0" u="none" strike="noStrike" dirty="0">
                          <a:effectLst/>
                          <a:latin typeface="Arial" panose="020B0604020202020204" pitchFamily="34" charset="0"/>
                        </a:rPr>
                        <a:t>7.3.3.1	The Power Generating Module may be permitted to operate in parallel with the Distribution Network for no more than 5 minutes in any month, and no more frequently than once per week. If the duration of parallel connection exceeds this period, or this frequency, then the Power Generating Module shall be considered as if it is, or can be, operated in long-term parallel operation mode</a:t>
                      </a:r>
                      <a:r>
                        <a:rPr lang="en-US" sz="1200" b="0" i="0" u="none" strike="noStrike" dirty="0">
                          <a:solidFill>
                            <a:schemeClr val="tx1"/>
                          </a:solidFill>
                          <a:effectLst/>
                          <a:latin typeface="Arial" panose="020B0604020202020204" pitchFamily="34" charset="0"/>
                        </a:rPr>
                        <a:t>. </a:t>
                      </a:r>
                      <a:r>
                        <a:rPr lang="en-US" sz="1200" b="0" i="0" u="none" strike="noStrike" dirty="0">
                          <a:solidFill>
                            <a:schemeClr val="tx1"/>
                          </a:solidFill>
                          <a:effectLst/>
                          <a:highlight>
                            <a:srgbClr val="FFFF00"/>
                          </a:highlight>
                          <a:latin typeface="Arial" panose="020B0604020202020204" pitchFamily="34" charset="0"/>
                        </a:rPr>
                        <a:t>An alternative frequency and duration may be agreed between the DNO and the Generator taking account of particular site circumstances and Power Generating Module design</a:t>
                      </a:r>
                      <a:r>
                        <a:rPr lang="en-US" sz="1200" b="0" i="0" u="none" strike="noStrike" dirty="0">
                          <a:solidFill>
                            <a:schemeClr val="tx1"/>
                          </a:solidFill>
                          <a:effectLst/>
                          <a:latin typeface="Arial" panose="020B0604020202020204" pitchFamily="34" charset="0"/>
                        </a:rPr>
                        <a:t>. </a:t>
                      </a:r>
                      <a:r>
                        <a:rPr lang="en-US" sz="1200" b="0" i="0" u="none" strike="noStrike" dirty="0">
                          <a:effectLst/>
                          <a:latin typeface="Arial" panose="020B0604020202020204" pitchFamily="34" charset="0"/>
                        </a:rPr>
                        <a:t>An electrical time interlock should be installed to ensure that the period of parallel operation does not exceed the agreed period. The timer should be a separate device from the changeover control system such that failure of the auto changeover system will not prevent the parallel being broken.</a:t>
                      </a:r>
                    </a:p>
                    <a:p>
                      <a:pPr marL="627063" indent="-627063"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Notice that the highlighted text already allows for an agreement between the DNO and Generator to agree an appropriate testing regime, subject to there being a valid reason to do so.  An alternative would be to fit full LoM protection and address any relevant points from 7.3.3.4, in which case the PGM would be treated as LTP.</a:t>
                      </a:r>
                    </a:p>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To be reviewed as part of the next update to G99.</a:t>
                      </a: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76870228"/>
                  </a:ext>
                </a:extLst>
              </a:tr>
            </a:tbl>
          </a:graphicData>
        </a:graphic>
      </p:graphicFrame>
    </p:spTree>
    <p:extLst>
      <p:ext uri="{BB962C8B-B14F-4D97-AF65-F5344CB8AC3E}">
        <p14:creationId xmlns:p14="http://schemas.microsoft.com/office/powerpoint/2010/main" val="2742228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F077-C0C8-4528-A0B2-CB6FB1BABCC4}"/>
              </a:ext>
            </a:extLst>
          </p:cNvPr>
          <p:cNvSpPr>
            <a:spLocks noGrp="1"/>
          </p:cNvSpPr>
          <p:nvPr>
            <p:ph type="ctrTitle"/>
          </p:nvPr>
        </p:nvSpPr>
        <p:spPr/>
        <p:txBody>
          <a:bodyPr/>
          <a:lstStyle/>
          <a:p>
            <a:r>
              <a:rPr lang="en-GB" dirty="0"/>
              <a:t>Battery Energy Storage Systems</a:t>
            </a:r>
          </a:p>
        </p:txBody>
      </p:sp>
      <p:sp>
        <p:nvSpPr>
          <p:cNvPr id="3" name="Slide Number Placeholder 2">
            <a:extLst>
              <a:ext uri="{FF2B5EF4-FFF2-40B4-BE49-F238E27FC236}">
                <a16:creationId xmlns:a16="http://schemas.microsoft.com/office/drawing/2014/main" id="{EF130121-3E67-4D5A-A1BA-1D0327A62FDD}"/>
              </a:ext>
            </a:extLst>
          </p:cNvPr>
          <p:cNvSpPr>
            <a:spLocks noGrp="1"/>
          </p:cNvSpPr>
          <p:nvPr>
            <p:ph type="sldNum" sz="quarter" idx="12"/>
          </p:nvPr>
        </p:nvSpPr>
        <p:spPr/>
        <p:txBody>
          <a:bodyPr/>
          <a:lstStyle/>
          <a:p>
            <a:fld id="{98FF217E-B86F-EA42-9607-BE163228A213}" type="slidenum">
              <a:rPr lang="en-GB" smtClean="0"/>
              <a:t>18</a:t>
            </a:fld>
            <a:endParaRPr lang="en-GB"/>
          </a:p>
        </p:txBody>
      </p:sp>
    </p:spTree>
    <p:extLst>
      <p:ext uri="{BB962C8B-B14F-4D97-AF65-F5344CB8AC3E}">
        <p14:creationId xmlns:p14="http://schemas.microsoft.com/office/powerpoint/2010/main" val="1108914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23B5-4551-4228-BA59-16DCE8BC68F9}"/>
              </a:ext>
            </a:extLst>
          </p:cNvPr>
          <p:cNvSpPr>
            <a:spLocks noGrp="1"/>
          </p:cNvSpPr>
          <p:nvPr>
            <p:ph type="title"/>
          </p:nvPr>
        </p:nvSpPr>
        <p:spPr/>
        <p:txBody>
          <a:bodyPr/>
          <a:lstStyle/>
          <a:p>
            <a:r>
              <a:rPr lang="en-GB" dirty="0"/>
              <a:t>BESS discussion session</a:t>
            </a:r>
          </a:p>
        </p:txBody>
      </p:sp>
      <p:sp>
        <p:nvSpPr>
          <p:cNvPr id="3" name="Content Placeholder 2">
            <a:extLst>
              <a:ext uri="{FF2B5EF4-FFF2-40B4-BE49-F238E27FC236}">
                <a16:creationId xmlns:a16="http://schemas.microsoft.com/office/drawing/2014/main" id="{C335C940-EE5D-4B4C-B923-C1E3CF5EF086}"/>
              </a:ext>
            </a:extLst>
          </p:cNvPr>
          <p:cNvSpPr>
            <a:spLocks noGrp="1"/>
          </p:cNvSpPr>
          <p:nvPr>
            <p:ph idx="1"/>
          </p:nvPr>
        </p:nvSpPr>
        <p:spPr>
          <a:xfrm>
            <a:off x="720000" y="1573289"/>
            <a:ext cx="11083554" cy="3960000"/>
          </a:xfrm>
        </p:spPr>
        <p:txBody>
          <a:bodyPr/>
          <a:lstStyle/>
          <a:p>
            <a:r>
              <a:rPr lang="en-GB" dirty="0"/>
              <a:t>A session with stakeholders was held on 13 April 2022.</a:t>
            </a:r>
          </a:p>
          <a:p>
            <a:pPr lvl="1"/>
            <a:r>
              <a:rPr lang="en-GB" dirty="0"/>
              <a:t>The revised Standard Application Form reflecting the agreed changes to the questions about reactive power flow requirements was published on 28 April.</a:t>
            </a:r>
          </a:p>
          <a:p>
            <a:pPr lvl="1"/>
            <a:r>
              <a:rPr lang="en-GB" dirty="0"/>
              <a:t>DNOs are still considering other challenges of voltage management, including the effect of multiple BESSs in the same are, and the effects on other customers.</a:t>
            </a:r>
          </a:p>
          <a:p>
            <a:r>
              <a:rPr lang="en-GB" dirty="0"/>
              <a:t>Another follow up meeting has been arranged for 05 October 2022.</a:t>
            </a:r>
          </a:p>
        </p:txBody>
      </p:sp>
      <p:sp>
        <p:nvSpPr>
          <p:cNvPr id="4" name="Slide Number Placeholder 3">
            <a:extLst>
              <a:ext uri="{FF2B5EF4-FFF2-40B4-BE49-F238E27FC236}">
                <a16:creationId xmlns:a16="http://schemas.microsoft.com/office/drawing/2014/main" id="{CA43B56D-291E-42F1-BBC1-98BF0F86FAA1}"/>
              </a:ext>
            </a:extLst>
          </p:cNvPr>
          <p:cNvSpPr>
            <a:spLocks noGrp="1"/>
          </p:cNvSpPr>
          <p:nvPr>
            <p:ph type="sldNum" sz="quarter" idx="12"/>
          </p:nvPr>
        </p:nvSpPr>
        <p:spPr/>
        <p:txBody>
          <a:bodyPr/>
          <a:lstStyle/>
          <a:p>
            <a:fld id="{98FF217E-B86F-EA42-9607-BE163228A213}" type="slidenum">
              <a:rPr lang="en-GB" smtClean="0"/>
              <a:pPr/>
              <a:t>19</a:t>
            </a:fld>
            <a:endParaRPr lang="en-GB"/>
          </a:p>
        </p:txBody>
      </p:sp>
    </p:spTree>
    <p:extLst>
      <p:ext uri="{BB962C8B-B14F-4D97-AF65-F5344CB8AC3E}">
        <p14:creationId xmlns:p14="http://schemas.microsoft.com/office/powerpoint/2010/main" val="633313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Welcome, Housekeeping and Introductions</a:t>
            </a: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2</a:t>
            </a:fld>
            <a:endParaRPr lang="en-GB"/>
          </a:p>
        </p:txBody>
      </p:sp>
    </p:spTree>
    <p:extLst>
      <p:ext uri="{BB962C8B-B14F-4D97-AF65-F5344CB8AC3E}">
        <p14:creationId xmlns:p14="http://schemas.microsoft.com/office/powerpoint/2010/main" val="3258443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8ED3D-A5D0-FDA2-6011-D86FB7B195D7}"/>
              </a:ext>
            </a:extLst>
          </p:cNvPr>
          <p:cNvSpPr>
            <a:spLocks noGrp="1"/>
          </p:cNvSpPr>
          <p:nvPr>
            <p:ph type="title"/>
          </p:nvPr>
        </p:nvSpPr>
        <p:spPr/>
        <p:txBody>
          <a:bodyPr/>
          <a:lstStyle/>
          <a:p>
            <a:r>
              <a:rPr lang="en-GB" dirty="0"/>
              <a:t>Summary of DNOs’ BESS P28 policies – Planning Criteria*</a:t>
            </a:r>
          </a:p>
        </p:txBody>
      </p:sp>
      <p:graphicFrame>
        <p:nvGraphicFramePr>
          <p:cNvPr id="5" name="Content Placeholder 4">
            <a:extLst>
              <a:ext uri="{FF2B5EF4-FFF2-40B4-BE49-F238E27FC236}">
                <a16:creationId xmlns:a16="http://schemas.microsoft.com/office/drawing/2014/main" id="{98648C5B-979C-F708-5297-BBE456F1B676}"/>
              </a:ext>
            </a:extLst>
          </p:cNvPr>
          <p:cNvGraphicFramePr>
            <a:graphicFrameLocks noGrp="1"/>
          </p:cNvGraphicFramePr>
          <p:nvPr>
            <p:ph idx="1"/>
            <p:extLst>
              <p:ext uri="{D42A27DB-BD31-4B8C-83A1-F6EECF244321}">
                <p14:modId xmlns:p14="http://schemas.microsoft.com/office/powerpoint/2010/main" val="1670409855"/>
              </p:ext>
            </p:extLst>
          </p:nvPr>
        </p:nvGraphicFramePr>
        <p:xfrm>
          <a:off x="720000" y="1603845"/>
          <a:ext cx="10039280" cy="4197890"/>
        </p:xfrm>
        <a:graphic>
          <a:graphicData uri="http://schemas.openxmlformats.org/drawingml/2006/table">
            <a:tbl>
              <a:tblPr firstRow="1" firstCol="1" bandRow="1">
                <a:tableStyleId>{ED083AE6-46FA-4A59-8FB0-9F97EB10719F}</a:tableStyleId>
              </a:tblPr>
              <a:tblGrid>
                <a:gridCol w="598175">
                  <a:extLst>
                    <a:ext uri="{9D8B030D-6E8A-4147-A177-3AD203B41FA5}">
                      <a16:colId xmlns:a16="http://schemas.microsoft.com/office/drawing/2014/main" val="1787602642"/>
                    </a:ext>
                  </a:extLst>
                </a:gridCol>
                <a:gridCol w="2012817">
                  <a:extLst>
                    <a:ext uri="{9D8B030D-6E8A-4147-A177-3AD203B41FA5}">
                      <a16:colId xmlns:a16="http://schemas.microsoft.com/office/drawing/2014/main" val="984235209"/>
                    </a:ext>
                  </a:extLst>
                </a:gridCol>
                <a:gridCol w="649204">
                  <a:extLst>
                    <a:ext uri="{9D8B030D-6E8A-4147-A177-3AD203B41FA5}">
                      <a16:colId xmlns:a16="http://schemas.microsoft.com/office/drawing/2014/main" val="2999183550"/>
                    </a:ext>
                  </a:extLst>
                </a:gridCol>
                <a:gridCol w="883088">
                  <a:extLst>
                    <a:ext uri="{9D8B030D-6E8A-4147-A177-3AD203B41FA5}">
                      <a16:colId xmlns:a16="http://schemas.microsoft.com/office/drawing/2014/main" val="2572403221"/>
                    </a:ext>
                  </a:extLst>
                </a:gridCol>
                <a:gridCol w="649204">
                  <a:extLst>
                    <a:ext uri="{9D8B030D-6E8A-4147-A177-3AD203B41FA5}">
                      <a16:colId xmlns:a16="http://schemas.microsoft.com/office/drawing/2014/main" val="2111125221"/>
                    </a:ext>
                  </a:extLst>
                </a:gridCol>
                <a:gridCol w="730001">
                  <a:extLst>
                    <a:ext uri="{9D8B030D-6E8A-4147-A177-3AD203B41FA5}">
                      <a16:colId xmlns:a16="http://schemas.microsoft.com/office/drawing/2014/main" val="2589103691"/>
                    </a:ext>
                  </a:extLst>
                </a:gridCol>
                <a:gridCol w="4516791">
                  <a:extLst>
                    <a:ext uri="{9D8B030D-6E8A-4147-A177-3AD203B41FA5}">
                      <a16:colId xmlns:a16="http://schemas.microsoft.com/office/drawing/2014/main" val="2440963811"/>
                    </a:ext>
                  </a:extLst>
                </a:gridCol>
              </a:tblGrid>
              <a:tr h="342401">
                <a:tc>
                  <a:txBody>
                    <a:bodyPr/>
                    <a:lstStyle/>
                    <a:p>
                      <a:pPr algn="ctr">
                        <a:spcBef>
                          <a:spcPts val="600"/>
                        </a:spcBef>
                        <a:spcAft>
                          <a:spcPts val="600"/>
                        </a:spcAft>
                      </a:pPr>
                      <a:r>
                        <a:rPr lang="en-GB" sz="1000">
                          <a:effectLst/>
                        </a:rPr>
                        <a:t>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spcBef>
                          <a:spcPts val="600"/>
                        </a:spcBef>
                        <a:spcAft>
                          <a:spcPts val="600"/>
                        </a:spcAft>
                      </a:pPr>
                      <a:r>
                        <a:rPr lang="en-GB" sz="1000" dirty="0">
                          <a:effectLst/>
                        </a:rPr>
                        <a:t>Single Installation</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gridSpan="3">
                  <a:txBody>
                    <a:bodyPr/>
                    <a:lstStyle/>
                    <a:p>
                      <a:pPr algn="ctr">
                        <a:spcBef>
                          <a:spcPts val="600"/>
                        </a:spcBef>
                        <a:spcAft>
                          <a:spcPts val="600"/>
                        </a:spcAft>
                      </a:pPr>
                      <a:r>
                        <a:rPr lang="en-GB" sz="1000" dirty="0">
                          <a:effectLst/>
                        </a:rPr>
                        <a:t>Co-incident swing</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10725453"/>
                  </a:ext>
                </a:extLst>
              </a:tr>
              <a:tr h="502890">
                <a:tc>
                  <a:txBody>
                    <a:bodyPr/>
                    <a:lstStyle/>
                    <a:p>
                      <a:pPr algn="ctr">
                        <a:spcBef>
                          <a:spcPts val="600"/>
                        </a:spcBef>
                        <a:spcAft>
                          <a:spcPts val="600"/>
                        </a:spcAft>
                      </a:pPr>
                      <a:r>
                        <a:rPr lang="en-GB" sz="1000">
                          <a:effectLst/>
                        </a:rPr>
                        <a:t>DNO</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a:effectLst/>
                        </a:rPr>
                        <a:t>pf</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a:effectLst/>
                        </a:rPr>
                        <a:t>Contin-gency</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a:effectLst/>
                        </a:rPr>
                        <a:t>Voltage Step change</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a:effectLst/>
                        </a:rPr>
                        <a:t>Contin-gency</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a:effectLst/>
                        </a:rPr>
                        <a:t>Voltage Step change</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a:effectLst/>
                        </a:rPr>
                        <a:t>Location considered/Comments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3966235"/>
                  </a:ext>
                </a:extLst>
              </a:tr>
              <a:tr h="502890">
                <a:tc>
                  <a:txBody>
                    <a:bodyPr/>
                    <a:lstStyle/>
                    <a:p>
                      <a:pPr algn="ctr">
                        <a:spcBef>
                          <a:spcPts val="600"/>
                        </a:spcBef>
                        <a:spcAft>
                          <a:spcPts val="600"/>
                        </a:spcAft>
                      </a:pPr>
                      <a:r>
                        <a:rPr lang="en-GB" sz="1000">
                          <a:effectLst/>
                        </a:rPr>
                        <a:t>WPD</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a:effectLst/>
                        </a:rPr>
                        <a:t>0.95 lead when exporting;</a:t>
                      </a:r>
                    </a:p>
                    <a:p>
                      <a:pPr algn="ctr">
                        <a:spcBef>
                          <a:spcPts val="600"/>
                        </a:spcBef>
                        <a:spcAft>
                          <a:spcPts val="600"/>
                        </a:spcAft>
                      </a:pPr>
                      <a:r>
                        <a:rPr lang="en-GB" sz="1000">
                          <a:effectLst/>
                        </a:rPr>
                        <a:t>1.0 when importing</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a:effectLst/>
                        </a:rPr>
                        <a:t>n-1</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a:effectLst/>
                        </a:rPr>
                        <a:t>3%</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a:effectLst/>
                        </a:rPr>
                        <a:t>n-1</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a:effectLst/>
                        </a:rPr>
                        <a:t>6%</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a:effectLst/>
                        </a:rPr>
                        <a:t>Connection Point and busbar of source substation (ie primary, BSP or GSP)</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3215849"/>
                  </a:ext>
                </a:extLst>
              </a:tr>
              <a:tr h="1843929">
                <a:tc>
                  <a:txBody>
                    <a:bodyPr/>
                    <a:lstStyle/>
                    <a:p>
                      <a:pPr algn="ctr">
                        <a:spcBef>
                          <a:spcPts val="600"/>
                        </a:spcBef>
                        <a:spcAft>
                          <a:spcPts val="600"/>
                        </a:spcAft>
                      </a:pPr>
                      <a:r>
                        <a:rPr lang="en-GB" sz="1000">
                          <a:effectLst/>
                        </a:rPr>
                        <a:t>UKPN</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dirty="0">
                          <a:effectLst/>
                        </a:rPr>
                        <a:t>1</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a:effectLst/>
                        </a:rPr>
                        <a:t>Initially system Intact</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a:effectLst/>
                        </a:rPr>
                        <a:t>3%</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dirty="0">
                          <a:effectLst/>
                        </a:rPr>
                        <a:t>System Intact</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a:effectLst/>
                        </a:rPr>
                        <a:t>3%</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dirty="0">
                          <a:effectLst/>
                        </a:rPr>
                        <a:t>Connection Point - In all cases the voltage step change is monitored at the Connection Point and any substation busbars where it’s considered the BESS will have a material effect.</a:t>
                      </a:r>
                    </a:p>
                    <a:p>
                      <a:pPr algn="ctr">
                        <a:spcBef>
                          <a:spcPts val="600"/>
                        </a:spcBef>
                        <a:spcAft>
                          <a:spcPts val="600"/>
                        </a:spcAft>
                      </a:pPr>
                      <a:r>
                        <a:rPr lang="en-GB" sz="1000" dirty="0">
                          <a:effectLst/>
                        </a:rPr>
                        <a:t>If the step change assessment results are not satisfactory (also applies to single installations), then a more specific power factor range is defined and included in the Connection Agreement.</a:t>
                      </a:r>
                    </a:p>
                    <a:p>
                      <a:pPr algn="ctr">
                        <a:spcBef>
                          <a:spcPts val="600"/>
                        </a:spcBef>
                        <a:spcAft>
                          <a:spcPts val="600"/>
                        </a:spcAft>
                      </a:pPr>
                      <a:r>
                        <a:rPr lang="en-GB" sz="1000" dirty="0">
                          <a:effectLst/>
                        </a:rPr>
                        <a:t>The coincident swing covers all BESS (HV, EHV &amp; 132kV) on a GSP and the voltage step change is monitored at all substation busbars (primary, BSP &amp; GSP) under that GSP.</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7628048"/>
                  </a:ext>
                </a:extLst>
              </a:tr>
              <a:tr h="502890">
                <a:tc>
                  <a:txBody>
                    <a:bodyPr/>
                    <a:lstStyle/>
                    <a:p>
                      <a:pPr algn="ctr">
                        <a:spcBef>
                          <a:spcPts val="600"/>
                        </a:spcBef>
                        <a:spcAft>
                          <a:spcPts val="600"/>
                        </a:spcAft>
                      </a:pPr>
                      <a:r>
                        <a:rPr lang="en-GB" sz="1000">
                          <a:effectLst/>
                        </a:rPr>
                        <a:t>SPEN</a:t>
                      </a:r>
                      <a:br>
                        <a:rPr lang="en-GB" sz="1000">
                          <a:effectLst/>
                        </a:rPr>
                      </a:br>
                      <a:r>
                        <a:rPr lang="en-GB" sz="1000">
                          <a:effectLst/>
                        </a:rPr>
                        <a:t>SPD</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a:effectLst/>
                        </a:rPr>
                        <a:t>0.95 lead when exporting;</a:t>
                      </a:r>
                    </a:p>
                    <a:p>
                      <a:pPr algn="ctr">
                        <a:spcBef>
                          <a:spcPts val="600"/>
                        </a:spcBef>
                        <a:spcAft>
                          <a:spcPts val="600"/>
                        </a:spcAft>
                      </a:pPr>
                      <a:r>
                        <a:rPr lang="en-GB" sz="1000">
                          <a:effectLst/>
                        </a:rPr>
                        <a:t>0.95 lag when importing</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spcBef>
                          <a:spcPts val="600"/>
                        </a:spcBef>
                        <a:spcAft>
                          <a:spcPts val="600"/>
                        </a:spcAft>
                      </a:pPr>
                      <a:r>
                        <a:rPr lang="en-GB" sz="1000">
                          <a:effectLst/>
                        </a:rPr>
                        <a:t>n-1</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spcBef>
                          <a:spcPts val="600"/>
                        </a:spcBef>
                        <a:spcAft>
                          <a:spcPts val="600"/>
                        </a:spcAft>
                      </a:pPr>
                      <a:r>
                        <a:rPr lang="en-GB" sz="1000">
                          <a:effectLst/>
                        </a:rPr>
                        <a:t>3%</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spcBef>
                          <a:spcPts val="600"/>
                        </a:spcBef>
                        <a:spcAft>
                          <a:spcPts val="600"/>
                        </a:spcAft>
                      </a:pPr>
                      <a:r>
                        <a:rPr lang="en-GB" sz="1000">
                          <a:effectLst/>
                        </a:rPr>
                        <a:t>n-1</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spcBef>
                          <a:spcPts val="600"/>
                        </a:spcBef>
                        <a:spcAft>
                          <a:spcPts val="600"/>
                        </a:spcAft>
                      </a:pPr>
                      <a:r>
                        <a:rPr lang="en-GB" sz="1000">
                          <a:effectLst/>
                        </a:rPr>
                        <a:t>3%</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spcBef>
                          <a:spcPts val="600"/>
                        </a:spcBef>
                        <a:spcAft>
                          <a:spcPts val="600"/>
                        </a:spcAft>
                      </a:pPr>
                      <a:r>
                        <a:rPr lang="en-GB" sz="1000">
                          <a:effectLst/>
                        </a:rPr>
                        <a:t>Connection Point and source GSP including all Primary substations – Voltage step change is monitored at GSP and any Primary substation busbars where BESS will have an effect (GSP busbars and Primary substations connected at that GSP).</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29762720"/>
                  </a:ext>
                </a:extLst>
              </a:tr>
              <a:tr h="502890">
                <a:tc>
                  <a:txBody>
                    <a:bodyPr/>
                    <a:lstStyle/>
                    <a:p>
                      <a:pPr algn="ctr">
                        <a:spcBef>
                          <a:spcPts val="600"/>
                        </a:spcBef>
                        <a:spcAft>
                          <a:spcPts val="600"/>
                        </a:spcAft>
                      </a:pPr>
                      <a:r>
                        <a:rPr lang="en-GB" sz="1000">
                          <a:effectLst/>
                        </a:rPr>
                        <a:t>SPEN</a:t>
                      </a:r>
                      <a:br>
                        <a:rPr lang="en-GB" sz="1000">
                          <a:effectLst/>
                        </a:rPr>
                      </a:br>
                      <a:r>
                        <a:rPr lang="en-GB" sz="1000">
                          <a:effectLst/>
                        </a:rPr>
                        <a:t>SPM</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dirty="0">
                          <a:effectLst/>
                        </a:rPr>
                        <a:t>0.95 lead when exporting;</a:t>
                      </a:r>
                    </a:p>
                    <a:p>
                      <a:pPr algn="ctr">
                        <a:spcBef>
                          <a:spcPts val="600"/>
                        </a:spcBef>
                        <a:spcAft>
                          <a:spcPts val="600"/>
                        </a:spcAft>
                      </a:pPr>
                      <a:r>
                        <a:rPr lang="en-GB" sz="1000" dirty="0">
                          <a:effectLst/>
                        </a:rPr>
                        <a:t>1.0 when importing</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397095700"/>
                  </a:ext>
                </a:extLst>
              </a:tr>
            </a:tbl>
          </a:graphicData>
        </a:graphic>
      </p:graphicFrame>
      <p:sp>
        <p:nvSpPr>
          <p:cNvPr id="4" name="Slide Number Placeholder 3">
            <a:extLst>
              <a:ext uri="{FF2B5EF4-FFF2-40B4-BE49-F238E27FC236}">
                <a16:creationId xmlns:a16="http://schemas.microsoft.com/office/drawing/2014/main" id="{D19149C3-094F-2D30-E1B3-B903A3EA2CEB}"/>
              </a:ext>
            </a:extLst>
          </p:cNvPr>
          <p:cNvSpPr>
            <a:spLocks noGrp="1"/>
          </p:cNvSpPr>
          <p:nvPr>
            <p:ph type="sldNum" sz="quarter" idx="12"/>
          </p:nvPr>
        </p:nvSpPr>
        <p:spPr/>
        <p:txBody>
          <a:bodyPr/>
          <a:lstStyle/>
          <a:p>
            <a:fld id="{98FF217E-B86F-EA42-9607-BE163228A213}" type="slidenum">
              <a:rPr lang="en-GB" smtClean="0"/>
              <a:pPr/>
              <a:t>20</a:t>
            </a:fld>
            <a:endParaRPr lang="en-GB"/>
          </a:p>
        </p:txBody>
      </p:sp>
      <p:sp>
        <p:nvSpPr>
          <p:cNvPr id="3" name="TextBox 2">
            <a:extLst>
              <a:ext uri="{FF2B5EF4-FFF2-40B4-BE49-F238E27FC236}">
                <a16:creationId xmlns:a16="http://schemas.microsoft.com/office/drawing/2014/main" id="{8CE672B3-ED5C-493A-289D-9B6A3BC92F50}"/>
              </a:ext>
            </a:extLst>
          </p:cNvPr>
          <p:cNvSpPr txBox="1"/>
          <p:nvPr/>
        </p:nvSpPr>
        <p:spPr>
          <a:xfrm>
            <a:off x="794581" y="5845853"/>
            <a:ext cx="10398935" cy="246221"/>
          </a:xfrm>
          <a:prstGeom prst="rect">
            <a:avLst/>
          </a:prstGeom>
          <a:noFill/>
        </p:spPr>
        <p:txBody>
          <a:bodyPr wrap="square" rtlCol="0">
            <a:spAutoFit/>
          </a:bodyPr>
          <a:lstStyle/>
          <a:p>
            <a:r>
              <a:rPr lang="en-GB" sz="1000" dirty="0"/>
              <a:t>*Used for initial assessment, as opposed to agreed operating requirements</a:t>
            </a:r>
          </a:p>
        </p:txBody>
      </p:sp>
    </p:spTree>
    <p:extLst>
      <p:ext uri="{BB962C8B-B14F-4D97-AF65-F5344CB8AC3E}">
        <p14:creationId xmlns:p14="http://schemas.microsoft.com/office/powerpoint/2010/main" val="3990985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8ED3D-A5D0-FDA2-6011-D86FB7B195D7}"/>
              </a:ext>
            </a:extLst>
          </p:cNvPr>
          <p:cNvSpPr>
            <a:spLocks noGrp="1"/>
          </p:cNvSpPr>
          <p:nvPr>
            <p:ph type="title"/>
          </p:nvPr>
        </p:nvSpPr>
        <p:spPr/>
        <p:txBody>
          <a:bodyPr/>
          <a:lstStyle/>
          <a:p>
            <a:r>
              <a:rPr lang="en-GB" dirty="0"/>
              <a:t>Summary of DNOs’ BESS P28 policies – Planning Criteria* - 2</a:t>
            </a:r>
          </a:p>
        </p:txBody>
      </p:sp>
      <p:graphicFrame>
        <p:nvGraphicFramePr>
          <p:cNvPr id="5" name="Content Placeholder 4">
            <a:extLst>
              <a:ext uri="{FF2B5EF4-FFF2-40B4-BE49-F238E27FC236}">
                <a16:creationId xmlns:a16="http://schemas.microsoft.com/office/drawing/2014/main" id="{98648C5B-979C-F708-5297-BBE456F1B676}"/>
              </a:ext>
            </a:extLst>
          </p:cNvPr>
          <p:cNvGraphicFramePr>
            <a:graphicFrameLocks noGrp="1"/>
          </p:cNvGraphicFramePr>
          <p:nvPr>
            <p:ph idx="1"/>
            <p:extLst>
              <p:ext uri="{D42A27DB-BD31-4B8C-83A1-F6EECF244321}">
                <p14:modId xmlns:p14="http://schemas.microsoft.com/office/powerpoint/2010/main" val="2845936752"/>
              </p:ext>
            </p:extLst>
          </p:nvPr>
        </p:nvGraphicFramePr>
        <p:xfrm>
          <a:off x="720000" y="1419288"/>
          <a:ext cx="10039280" cy="4535637"/>
        </p:xfrm>
        <a:graphic>
          <a:graphicData uri="http://schemas.openxmlformats.org/drawingml/2006/table">
            <a:tbl>
              <a:tblPr firstRow="1" firstCol="1" bandRow="1">
                <a:tableStyleId>{ED083AE6-46FA-4A59-8FB0-9F97EB10719F}</a:tableStyleId>
              </a:tblPr>
              <a:tblGrid>
                <a:gridCol w="598175">
                  <a:extLst>
                    <a:ext uri="{9D8B030D-6E8A-4147-A177-3AD203B41FA5}">
                      <a16:colId xmlns:a16="http://schemas.microsoft.com/office/drawing/2014/main" val="1787602642"/>
                    </a:ext>
                  </a:extLst>
                </a:gridCol>
                <a:gridCol w="2012817">
                  <a:extLst>
                    <a:ext uri="{9D8B030D-6E8A-4147-A177-3AD203B41FA5}">
                      <a16:colId xmlns:a16="http://schemas.microsoft.com/office/drawing/2014/main" val="984235209"/>
                    </a:ext>
                  </a:extLst>
                </a:gridCol>
                <a:gridCol w="649204">
                  <a:extLst>
                    <a:ext uri="{9D8B030D-6E8A-4147-A177-3AD203B41FA5}">
                      <a16:colId xmlns:a16="http://schemas.microsoft.com/office/drawing/2014/main" val="2999183550"/>
                    </a:ext>
                  </a:extLst>
                </a:gridCol>
                <a:gridCol w="883088">
                  <a:extLst>
                    <a:ext uri="{9D8B030D-6E8A-4147-A177-3AD203B41FA5}">
                      <a16:colId xmlns:a16="http://schemas.microsoft.com/office/drawing/2014/main" val="2572403221"/>
                    </a:ext>
                  </a:extLst>
                </a:gridCol>
                <a:gridCol w="649204">
                  <a:extLst>
                    <a:ext uri="{9D8B030D-6E8A-4147-A177-3AD203B41FA5}">
                      <a16:colId xmlns:a16="http://schemas.microsoft.com/office/drawing/2014/main" val="2111125221"/>
                    </a:ext>
                  </a:extLst>
                </a:gridCol>
                <a:gridCol w="730001">
                  <a:extLst>
                    <a:ext uri="{9D8B030D-6E8A-4147-A177-3AD203B41FA5}">
                      <a16:colId xmlns:a16="http://schemas.microsoft.com/office/drawing/2014/main" val="2589103691"/>
                    </a:ext>
                  </a:extLst>
                </a:gridCol>
                <a:gridCol w="4516791">
                  <a:extLst>
                    <a:ext uri="{9D8B030D-6E8A-4147-A177-3AD203B41FA5}">
                      <a16:colId xmlns:a16="http://schemas.microsoft.com/office/drawing/2014/main" val="2440963811"/>
                    </a:ext>
                  </a:extLst>
                </a:gridCol>
              </a:tblGrid>
              <a:tr h="151409">
                <a:tc>
                  <a:txBody>
                    <a:bodyPr/>
                    <a:lstStyle/>
                    <a:p>
                      <a:pPr algn="ctr">
                        <a:spcBef>
                          <a:spcPts val="600"/>
                        </a:spcBef>
                        <a:spcAft>
                          <a:spcPts val="600"/>
                        </a:spcAft>
                      </a:pPr>
                      <a:r>
                        <a:rPr lang="en-GB" sz="1000">
                          <a:effectLst/>
                        </a:rPr>
                        <a:t>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spcBef>
                          <a:spcPts val="600"/>
                        </a:spcBef>
                        <a:spcAft>
                          <a:spcPts val="600"/>
                        </a:spcAft>
                      </a:pPr>
                      <a:r>
                        <a:rPr lang="en-GB" sz="1000" dirty="0">
                          <a:effectLst/>
                        </a:rPr>
                        <a:t>Single Installation</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gridSpan="3">
                  <a:txBody>
                    <a:bodyPr/>
                    <a:lstStyle/>
                    <a:p>
                      <a:pPr algn="ctr">
                        <a:spcBef>
                          <a:spcPts val="600"/>
                        </a:spcBef>
                        <a:spcAft>
                          <a:spcPts val="600"/>
                        </a:spcAft>
                      </a:pPr>
                      <a:r>
                        <a:rPr lang="en-GB" sz="1000" dirty="0">
                          <a:effectLst/>
                        </a:rPr>
                        <a:t>Co-incident swing</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10725453"/>
                  </a:ext>
                </a:extLst>
              </a:tr>
              <a:tr h="454226">
                <a:tc>
                  <a:txBody>
                    <a:bodyPr/>
                    <a:lstStyle/>
                    <a:p>
                      <a:pPr algn="ctr">
                        <a:spcBef>
                          <a:spcPts val="600"/>
                        </a:spcBef>
                        <a:spcAft>
                          <a:spcPts val="600"/>
                        </a:spcAft>
                      </a:pPr>
                      <a:r>
                        <a:rPr lang="en-GB" sz="1000" dirty="0">
                          <a:effectLst/>
                        </a:rPr>
                        <a:t>DNO</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a:effectLst/>
                        </a:rPr>
                        <a:t>pf</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a:effectLst/>
                        </a:rPr>
                        <a:t>Contin-gency</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a:effectLst/>
                        </a:rPr>
                        <a:t>Voltage Step change</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a:effectLst/>
                        </a:rPr>
                        <a:t>Contin-gency</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a:effectLst/>
                        </a:rPr>
                        <a:t>Voltage Step change</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00">
                          <a:effectLst/>
                        </a:rPr>
                        <a:t>Location considered/Comments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3966235"/>
                  </a:ext>
                </a:extLst>
              </a:tr>
              <a:tr h="2271129">
                <a:tc>
                  <a:txBody>
                    <a:bodyPr/>
                    <a:lstStyle/>
                    <a:p>
                      <a:pPr algn="ctr">
                        <a:spcBef>
                          <a:spcPts val="600"/>
                        </a:spcBef>
                        <a:spcAft>
                          <a:spcPts val="600"/>
                        </a:spcAft>
                      </a:pPr>
                      <a:r>
                        <a:rPr lang="en-GB" sz="1000" kern="1200" dirty="0">
                          <a:solidFill>
                            <a:schemeClr val="tx1"/>
                          </a:solidFill>
                          <a:effectLst/>
                          <a:latin typeface="+mn-lt"/>
                          <a:ea typeface="+mn-ea"/>
                          <a:cs typeface="+mn-cs"/>
                        </a:rPr>
                        <a:t>NPG</a:t>
                      </a:r>
                    </a:p>
                  </a:txBody>
                  <a:tcPr marL="68580" marR="68580" marT="0" marB="0" anchor="ctr"/>
                </a:tc>
                <a:tc>
                  <a:txBody>
                    <a:bodyPr/>
                    <a:lstStyle/>
                    <a:p>
                      <a:pPr algn="ctr">
                        <a:spcBef>
                          <a:spcPts val="600"/>
                        </a:spcBef>
                        <a:spcAft>
                          <a:spcPts val="600"/>
                        </a:spcAft>
                      </a:pPr>
                      <a:r>
                        <a:rPr lang="en-GB" sz="1000" kern="1200" dirty="0">
                          <a:solidFill>
                            <a:schemeClr val="tx1"/>
                          </a:solidFill>
                          <a:effectLst/>
                          <a:latin typeface="+mn-lt"/>
                          <a:ea typeface="+mn-ea"/>
                          <a:cs typeface="+mn-cs"/>
                        </a:rPr>
                        <a:t>0.95 lagging (When exporting real and reactive power)</a:t>
                      </a:r>
                    </a:p>
                    <a:p>
                      <a:pPr algn="ctr">
                        <a:spcBef>
                          <a:spcPts val="600"/>
                        </a:spcBef>
                        <a:spcAft>
                          <a:spcPts val="600"/>
                        </a:spcAft>
                      </a:pPr>
                      <a:r>
                        <a:rPr lang="en-GB" sz="1000" kern="1200" dirty="0">
                          <a:solidFill>
                            <a:schemeClr val="tx1"/>
                          </a:solidFill>
                          <a:effectLst/>
                          <a:latin typeface="+mn-lt"/>
                          <a:ea typeface="+mn-ea"/>
                          <a:cs typeface="+mn-cs"/>
                        </a:rPr>
                        <a:t>0.95 lagging (when importing real and reactive power)</a:t>
                      </a:r>
                    </a:p>
                  </a:txBody>
                  <a:tcPr marL="68580" marR="68580" marT="0" marB="0" anchor="ctr"/>
                </a:tc>
                <a:tc>
                  <a:txBody>
                    <a:bodyPr/>
                    <a:lstStyle/>
                    <a:p>
                      <a:pPr algn="ctr">
                        <a:spcBef>
                          <a:spcPts val="600"/>
                        </a:spcBef>
                        <a:spcAft>
                          <a:spcPts val="600"/>
                        </a:spcAft>
                      </a:pPr>
                      <a:r>
                        <a:rPr lang="en-GB" sz="1000" kern="1200" dirty="0">
                          <a:solidFill>
                            <a:schemeClr val="tx1"/>
                          </a:solidFill>
                          <a:effectLst/>
                          <a:latin typeface="+mn-lt"/>
                          <a:ea typeface="+mn-ea"/>
                          <a:cs typeface="+mn-cs"/>
                        </a:rPr>
                        <a:t>n-1</a:t>
                      </a:r>
                    </a:p>
                  </a:txBody>
                  <a:tcPr marL="68580" marR="68580" marT="0" marB="0" anchor="ctr"/>
                </a:tc>
                <a:tc>
                  <a:txBody>
                    <a:bodyPr/>
                    <a:lstStyle/>
                    <a:p>
                      <a:pPr algn="ctr">
                        <a:spcBef>
                          <a:spcPts val="600"/>
                        </a:spcBef>
                        <a:spcAft>
                          <a:spcPts val="600"/>
                        </a:spcAft>
                      </a:pPr>
                      <a:r>
                        <a:rPr lang="en-GB" sz="1000" kern="1200" dirty="0">
                          <a:solidFill>
                            <a:schemeClr val="tx1"/>
                          </a:solidFill>
                          <a:effectLst/>
                          <a:latin typeface="+mn-lt"/>
                          <a:ea typeface="+mn-ea"/>
                          <a:cs typeface="+mn-cs"/>
                        </a:rPr>
                        <a:t>3%</a:t>
                      </a:r>
                    </a:p>
                  </a:txBody>
                  <a:tcPr marL="68580" marR="68580" marT="0" marB="0" anchor="ctr"/>
                </a:tc>
                <a:tc>
                  <a:txBody>
                    <a:bodyPr/>
                    <a:lstStyle/>
                    <a:p>
                      <a:pPr algn="ctr">
                        <a:spcBef>
                          <a:spcPts val="600"/>
                        </a:spcBef>
                        <a:spcAft>
                          <a:spcPts val="600"/>
                        </a:spcAft>
                      </a:pPr>
                      <a:r>
                        <a:rPr lang="en-GB" sz="1000" kern="1200" dirty="0">
                          <a:solidFill>
                            <a:schemeClr val="tx1"/>
                          </a:solidFill>
                          <a:effectLst/>
                          <a:latin typeface="+mn-lt"/>
                          <a:ea typeface="+mn-ea"/>
                          <a:cs typeface="+mn-cs"/>
                        </a:rPr>
                        <a:t>n-1</a:t>
                      </a:r>
                    </a:p>
                  </a:txBody>
                  <a:tcPr marL="68580" marR="68580" marT="0" marB="0" anchor="ctr"/>
                </a:tc>
                <a:tc>
                  <a:txBody>
                    <a:bodyPr/>
                    <a:lstStyle/>
                    <a:p>
                      <a:pPr algn="ctr">
                        <a:spcBef>
                          <a:spcPts val="600"/>
                        </a:spcBef>
                        <a:spcAft>
                          <a:spcPts val="600"/>
                        </a:spcAft>
                      </a:pPr>
                      <a:r>
                        <a:rPr lang="en-GB" sz="1000" kern="1200" dirty="0">
                          <a:solidFill>
                            <a:schemeClr val="tx1"/>
                          </a:solidFill>
                          <a:effectLst/>
                          <a:latin typeface="+mn-lt"/>
                          <a:ea typeface="+mn-ea"/>
                          <a:cs typeface="+mn-cs"/>
                        </a:rPr>
                        <a:t>3%</a:t>
                      </a:r>
                    </a:p>
                  </a:txBody>
                  <a:tcPr marL="68580" marR="68580" marT="0" marB="0" anchor="ctr"/>
                </a:tc>
                <a:tc>
                  <a:txBody>
                    <a:bodyPr/>
                    <a:lstStyle/>
                    <a:p>
                      <a:pPr algn="ctr">
                        <a:spcBef>
                          <a:spcPts val="600"/>
                        </a:spcBef>
                        <a:spcAft>
                          <a:spcPts val="600"/>
                        </a:spcAft>
                      </a:pPr>
                      <a:endParaRPr lang="en-GB" sz="1000" kern="1200" dirty="0">
                        <a:solidFill>
                          <a:schemeClr val="tx1"/>
                        </a:solidFill>
                        <a:effectLst/>
                        <a:latin typeface="+mn-lt"/>
                        <a:ea typeface="+mn-ea"/>
                        <a:cs typeface="+mn-cs"/>
                      </a:endParaRPr>
                    </a:p>
                    <a:p>
                      <a:pPr algn="ctr">
                        <a:spcBef>
                          <a:spcPts val="600"/>
                        </a:spcBef>
                        <a:spcAft>
                          <a:spcPts val="600"/>
                        </a:spcAft>
                      </a:pPr>
                      <a:r>
                        <a:rPr lang="en-GB" sz="1000" kern="1200" dirty="0">
                          <a:solidFill>
                            <a:schemeClr val="tx1"/>
                          </a:solidFill>
                          <a:effectLst/>
                          <a:latin typeface="+mn-lt"/>
                          <a:ea typeface="+mn-ea"/>
                          <a:cs typeface="+mn-cs"/>
                        </a:rPr>
                        <a:t>Point of common coupling / Point of Supply</a:t>
                      </a:r>
                    </a:p>
                    <a:p>
                      <a:pPr algn="ctr">
                        <a:spcBef>
                          <a:spcPts val="600"/>
                        </a:spcBef>
                        <a:spcAft>
                          <a:spcPts val="600"/>
                        </a:spcAft>
                      </a:pPr>
                      <a:r>
                        <a:rPr lang="en-GB" sz="1000" kern="1200" dirty="0">
                          <a:solidFill>
                            <a:schemeClr val="tx1"/>
                          </a:solidFill>
                          <a:effectLst/>
                          <a:latin typeface="+mn-lt"/>
                          <a:ea typeface="+mn-ea"/>
                          <a:cs typeface="+mn-cs"/>
                        </a:rPr>
                        <a:t>Comments: 0.95 power factor is our initial modelling parameter for connection studies unless the customer has specified any specific power factor value. If customer requests, we will consider closer to unity power factor to reduce the voltage step change subject to NGET requirement for VARs compensation. This will be referenced in the connection agreement but Northern Powergrid reserves the right to alter the agreed operating power factor on a later date to meet the network conditions if required</a:t>
                      </a:r>
                    </a:p>
                    <a:p>
                      <a:pPr algn="ctr">
                        <a:spcBef>
                          <a:spcPts val="600"/>
                        </a:spcBef>
                        <a:spcAft>
                          <a:spcPts val="600"/>
                        </a:spcAft>
                      </a:pPr>
                      <a:r>
                        <a:rPr lang="en-GB" sz="1000" kern="1200" dirty="0">
                          <a:solidFill>
                            <a:schemeClr val="tx1"/>
                          </a:solidFill>
                          <a:effectLst/>
                          <a:latin typeface="+mn-lt"/>
                          <a:ea typeface="+mn-ea"/>
                          <a:cs typeface="+mn-cs"/>
                        </a:rPr>
                        <a:t>Northern Powergrid public policies here:</a:t>
                      </a:r>
                    </a:p>
                    <a:p>
                      <a:pPr algn="ctr">
                        <a:spcBef>
                          <a:spcPts val="600"/>
                        </a:spcBef>
                        <a:spcAft>
                          <a:spcPts val="600"/>
                        </a:spcAft>
                      </a:pPr>
                      <a:r>
                        <a:rPr lang="en-GB" sz="1000" kern="1200" dirty="0">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t>LV</a:t>
                      </a:r>
                      <a:r>
                        <a:rPr lang="en-GB" sz="1000" kern="1200" dirty="0">
                          <a:solidFill>
                            <a:schemeClr val="tx1"/>
                          </a:solidFill>
                          <a:effectLst/>
                          <a:latin typeface="+mn-lt"/>
                          <a:ea typeface="+mn-ea"/>
                          <a:cs typeface="+mn-cs"/>
                        </a:rPr>
                        <a:t>; </a:t>
                      </a:r>
                      <a:r>
                        <a:rPr lang="en-GB" sz="100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HV</a:t>
                      </a:r>
                      <a:r>
                        <a:rPr lang="en-GB" sz="1000" kern="1200" dirty="0">
                          <a:solidFill>
                            <a:schemeClr val="tx1"/>
                          </a:solidFill>
                          <a:effectLst/>
                          <a:latin typeface="+mn-lt"/>
                          <a:ea typeface="+mn-ea"/>
                          <a:cs typeface="+mn-cs"/>
                        </a:rPr>
                        <a:t>; </a:t>
                      </a:r>
                      <a:r>
                        <a:rPr lang="en-GB" sz="1000"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EHV</a:t>
                      </a:r>
                      <a:r>
                        <a:rPr lang="en-GB" sz="1000" kern="1200" dirty="0">
                          <a:solidFill>
                            <a:schemeClr val="tx1"/>
                          </a:solidFill>
                          <a:effectLst/>
                          <a:latin typeface="+mn-lt"/>
                          <a:ea typeface="+mn-ea"/>
                          <a:cs typeface="+mn-cs"/>
                        </a:rPr>
                        <a:t>; </a:t>
                      </a:r>
                      <a:r>
                        <a:rPr lang="en-GB" sz="1000"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132kV</a:t>
                      </a:r>
                      <a:endParaRPr lang="en-GB" sz="1000" kern="1200" dirty="0">
                        <a:solidFill>
                          <a:schemeClr val="tx1"/>
                        </a:solidFill>
                        <a:effectLst/>
                        <a:latin typeface="+mn-lt"/>
                        <a:ea typeface="+mn-ea"/>
                        <a:cs typeface="+mn-cs"/>
                      </a:endParaRPr>
                    </a:p>
                    <a:p>
                      <a:pPr algn="ctr">
                        <a:spcBef>
                          <a:spcPts val="600"/>
                        </a:spcBef>
                        <a:spcAft>
                          <a:spcPts val="600"/>
                        </a:spcAft>
                      </a:pPr>
                      <a:endParaRPr lang="en-GB" sz="10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463215849"/>
                  </a:ext>
                </a:extLst>
              </a:tr>
              <a:tr h="1335237">
                <a:tc>
                  <a:txBody>
                    <a:bodyPr/>
                    <a:lstStyle/>
                    <a:p>
                      <a:pPr algn="ctr">
                        <a:spcBef>
                          <a:spcPts val="600"/>
                        </a:spcBef>
                        <a:spcAft>
                          <a:spcPts val="600"/>
                        </a:spcAft>
                      </a:pPr>
                      <a:r>
                        <a:rPr lang="en-GB" sz="1000" kern="1200">
                          <a:solidFill>
                            <a:schemeClr val="tx1"/>
                          </a:solidFill>
                          <a:effectLst/>
                          <a:latin typeface="+mn-lt"/>
                          <a:ea typeface="+mn-ea"/>
                          <a:cs typeface="+mn-cs"/>
                        </a:rPr>
                        <a:t>ENW</a:t>
                      </a:r>
                    </a:p>
                  </a:txBody>
                  <a:tcPr marL="68580" marR="68580" marT="0" marB="0" anchor="ctr"/>
                </a:tc>
                <a:tc>
                  <a:txBody>
                    <a:bodyPr/>
                    <a:lstStyle/>
                    <a:p>
                      <a:pPr algn="ctr">
                        <a:spcBef>
                          <a:spcPts val="600"/>
                        </a:spcBef>
                        <a:spcAft>
                          <a:spcPts val="600"/>
                        </a:spcAft>
                      </a:pPr>
                      <a:r>
                        <a:rPr lang="en-GB" sz="1000" kern="1200">
                          <a:solidFill>
                            <a:schemeClr val="tx1"/>
                          </a:solidFill>
                          <a:effectLst/>
                          <a:latin typeface="+mn-lt"/>
                          <a:ea typeface="+mn-ea"/>
                          <a:cs typeface="+mn-cs"/>
                        </a:rPr>
                        <a:t>1</a:t>
                      </a:r>
                    </a:p>
                  </a:txBody>
                  <a:tcPr marL="68580" marR="68580" marT="0" marB="0" anchor="ctr"/>
                </a:tc>
                <a:tc>
                  <a:txBody>
                    <a:bodyPr/>
                    <a:lstStyle/>
                    <a:p>
                      <a:pPr algn="ctr">
                        <a:spcBef>
                          <a:spcPts val="600"/>
                        </a:spcBef>
                        <a:spcAft>
                          <a:spcPts val="600"/>
                        </a:spcAft>
                      </a:pPr>
                      <a:r>
                        <a:rPr lang="en-GB" sz="1000" kern="1200">
                          <a:solidFill>
                            <a:schemeClr val="tx1"/>
                          </a:solidFill>
                          <a:effectLst/>
                          <a:latin typeface="+mn-lt"/>
                          <a:ea typeface="+mn-ea"/>
                          <a:cs typeface="+mn-cs"/>
                        </a:rPr>
                        <a:t>n-1</a:t>
                      </a:r>
                    </a:p>
                  </a:txBody>
                  <a:tcPr marL="68580" marR="68580" marT="0" marB="0" anchor="ctr"/>
                </a:tc>
                <a:tc>
                  <a:txBody>
                    <a:bodyPr/>
                    <a:lstStyle/>
                    <a:p>
                      <a:pPr algn="ctr">
                        <a:spcBef>
                          <a:spcPts val="600"/>
                        </a:spcBef>
                        <a:spcAft>
                          <a:spcPts val="600"/>
                        </a:spcAft>
                      </a:pPr>
                      <a:r>
                        <a:rPr lang="en-GB" sz="1000" kern="1200">
                          <a:solidFill>
                            <a:schemeClr val="tx1"/>
                          </a:solidFill>
                          <a:effectLst/>
                          <a:latin typeface="+mn-lt"/>
                          <a:ea typeface="+mn-ea"/>
                          <a:cs typeface="+mn-cs"/>
                        </a:rPr>
                        <a:t>3%</a:t>
                      </a:r>
                    </a:p>
                  </a:txBody>
                  <a:tcPr marL="68580" marR="68580" marT="0" marB="0" anchor="ctr"/>
                </a:tc>
                <a:tc>
                  <a:txBody>
                    <a:bodyPr/>
                    <a:lstStyle/>
                    <a:p>
                      <a:pPr algn="ctr">
                        <a:spcBef>
                          <a:spcPts val="600"/>
                        </a:spcBef>
                        <a:spcAft>
                          <a:spcPts val="600"/>
                        </a:spcAft>
                      </a:pPr>
                      <a:r>
                        <a:rPr lang="en-GB" sz="1000" kern="1200">
                          <a:solidFill>
                            <a:schemeClr val="tx1"/>
                          </a:solidFill>
                          <a:effectLst/>
                          <a:latin typeface="+mn-lt"/>
                          <a:ea typeface="+mn-ea"/>
                          <a:cs typeface="+mn-cs"/>
                        </a:rPr>
                        <a:t>n-1</a:t>
                      </a:r>
                    </a:p>
                  </a:txBody>
                  <a:tcPr marL="68580" marR="68580" marT="0" marB="0" anchor="ctr"/>
                </a:tc>
                <a:tc>
                  <a:txBody>
                    <a:bodyPr/>
                    <a:lstStyle/>
                    <a:p>
                      <a:pPr algn="ctr">
                        <a:spcBef>
                          <a:spcPts val="600"/>
                        </a:spcBef>
                        <a:spcAft>
                          <a:spcPts val="600"/>
                        </a:spcAft>
                      </a:pPr>
                      <a:r>
                        <a:rPr lang="en-GB" sz="1000" kern="1200">
                          <a:solidFill>
                            <a:schemeClr val="tx1"/>
                          </a:solidFill>
                          <a:effectLst/>
                          <a:latin typeface="+mn-lt"/>
                          <a:ea typeface="+mn-ea"/>
                          <a:cs typeface="+mn-cs"/>
                        </a:rPr>
                        <a:t>6%</a:t>
                      </a:r>
                    </a:p>
                  </a:txBody>
                  <a:tcPr marL="68580" marR="68580" marT="0" marB="0" anchor="ctr"/>
                </a:tc>
                <a:tc>
                  <a:txBody>
                    <a:bodyPr/>
                    <a:lstStyle/>
                    <a:p>
                      <a:pPr algn="ctr">
                        <a:spcBef>
                          <a:spcPts val="600"/>
                        </a:spcBef>
                        <a:spcAft>
                          <a:spcPts val="600"/>
                        </a:spcAft>
                      </a:pPr>
                      <a:endParaRPr lang="en-GB" sz="1000" kern="1200" dirty="0">
                        <a:solidFill>
                          <a:schemeClr val="tx1"/>
                        </a:solidFill>
                        <a:effectLst/>
                        <a:latin typeface="+mn-lt"/>
                        <a:ea typeface="+mn-ea"/>
                        <a:cs typeface="+mn-cs"/>
                      </a:endParaRPr>
                    </a:p>
                    <a:p>
                      <a:pPr algn="ctr">
                        <a:spcBef>
                          <a:spcPts val="600"/>
                        </a:spcBef>
                        <a:spcAft>
                          <a:spcPts val="600"/>
                        </a:spcAft>
                      </a:pPr>
                      <a:r>
                        <a:rPr lang="en-GB" sz="1000" kern="1200" dirty="0">
                          <a:solidFill>
                            <a:schemeClr val="tx1"/>
                          </a:solidFill>
                          <a:effectLst/>
                          <a:latin typeface="+mn-lt"/>
                          <a:ea typeface="+mn-ea"/>
                          <a:cs typeface="+mn-cs"/>
                        </a:rPr>
                        <a:t>Assume 0.95 pf lead on export, unity on import.  We believe operation in voltage control mode has potential to mitigate voltage step change and are now looking closely at this.</a:t>
                      </a:r>
                    </a:p>
                  </a:txBody>
                  <a:tcPr marL="68580" marR="68580" marT="0" marB="0"/>
                </a:tc>
                <a:extLst>
                  <a:ext uri="{0D108BD9-81ED-4DB2-BD59-A6C34878D82A}">
                    <a16:rowId xmlns:a16="http://schemas.microsoft.com/office/drawing/2014/main" val="1407628048"/>
                  </a:ext>
                </a:extLst>
              </a:tr>
            </a:tbl>
          </a:graphicData>
        </a:graphic>
      </p:graphicFrame>
      <p:sp>
        <p:nvSpPr>
          <p:cNvPr id="4" name="Slide Number Placeholder 3">
            <a:extLst>
              <a:ext uri="{FF2B5EF4-FFF2-40B4-BE49-F238E27FC236}">
                <a16:creationId xmlns:a16="http://schemas.microsoft.com/office/drawing/2014/main" id="{D19149C3-094F-2D30-E1B3-B903A3EA2CEB}"/>
              </a:ext>
            </a:extLst>
          </p:cNvPr>
          <p:cNvSpPr>
            <a:spLocks noGrp="1"/>
          </p:cNvSpPr>
          <p:nvPr>
            <p:ph type="sldNum" sz="quarter" idx="12"/>
          </p:nvPr>
        </p:nvSpPr>
        <p:spPr/>
        <p:txBody>
          <a:bodyPr/>
          <a:lstStyle/>
          <a:p>
            <a:fld id="{98FF217E-B86F-EA42-9607-BE163228A213}" type="slidenum">
              <a:rPr lang="en-GB" smtClean="0"/>
              <a:pPr/>
              <a:t>21</a:t>
            </a:fld>
            <a:endParaRPr lang="en-GB"/>
          </a:p>
        </p:txBody>
      </p:sp>
      <p:sp>
        <p:nvSpPr>
          <p:cNvPr id="3" name="TextBox 2">
            <a:extLst>
              <a:ext uri="{FF2B5EF4-FFF2-40B4-BE49-F238E27FC236}">
                <a16:creationId xmlns:a16="http://schemas.microsoft.com/office/drawing/2014/main" id="{832CE4DC-61E3-1ABC-722B-6A73F2FAD742}"/>
              </a:ext>
            </a:extLst>
          </p:cNvPr>
          <p:cNvSpPr txBox="1"/>
          <p:nvPr/>
        </p:nvSpPr>
        <p:spPr>
          <a:xfrm>
            <a:off x="794581" y="5891676"/>
            <a:ext cx="10398935" cy="246221"/>
          </a:xfrm>
          <a:prstGeom prst="rect">
            <a:avLst/>
          </a:prstGeom>
          <a:noFill/>
        </p:spPr>
        <p:txBody>
          <a:bodyPr wrap="square" rtlCol="0">
            <a:spAutoFit/>
          </a:bodyPr>
          <a:lstStyle/>
          <a:p>
            <a:r>
              <a:rPr lang="en-GB" sz="1000"/>
              <a:t>*Used for initial assessment, as opposed to agreed operating requirements</a:t>
            </a:r>
          </a:p>
        </p:txBody>
      </p:sp>
    </p:spTree>
    <p:extLst>
      <p:ext uri="{BB962C8B-B14F-4D97-AF65-F5344CB8AC3E}">
        <p14:creationId xmlns:p14="http://schemas.microsoft.com/office/powerpoint/2010/main" val="52724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31E2-658C-4BD4-A1D2-615DE077F551}"/>
              </a:ext>
            </a:extLst>
          </p:cNvPr>
          <p:cNvSpPr>
            <a:spLocks noGrp="1"/>
          </p:cNvSpPr>
          <p:nvPr>
            <p:ph type="ctrTitle"/>
          </p:nvPr>
        </p:nvSpPr>
        <p:spPr/>
        <p:txBody>
          <a:bodyPr/>
          <a:lstStyle/>
          <a:p>
            <a:r>
              <a:rPr lang="en-GB" dirty="0"/>
              <a:t>Update on G100 and Fast Track</a:t>
            </a:r>
          </a:p>
        </p:txBody>
      </p:sp>
      <p:sp>
        <p:nvSpPr>
          <p:cNvPr id="3" name="Slide Number Placeholder 2">
            <a:extLst>
              <a:ext uri="{FF2B5EF4-FFF2-40B4-BE49-F238E27FC236}">
                <a16:creationId xmlns:a16="http://schemas.microsoft.com/office/drawing/2014/main" id="{497C660C-4280-494D-B6AD-3665872C845C}"/>
              </a:ext>
            </a:extLst>
          </p:cNvPr>
          <p:cNvSpPr>
            <a:spLocks noGrp="1"/>
          </p:cNvSpPr>
          <p:nvPr>
            <p:ph type="sldNum" sz="quarter" idx="12"/>
          </p:nvPr>
        </p:nvSpPr>
        <p:spPr/>
        <p:txBody>
          <a:bodyPr/>
          <a:lstStyle/>
          <a:p>
            <a:fld id="{98FF217E-B86F-EA42-9607-BE163228A213}" type="slidenum">
              <a:rPr lang="en-GB" smtClean="0"/>
              <a:t>22</a:t>
            </a:fld>
            <a:endParaRPr lang="en-GB"/>
          </a:p>
        </p:txBody>
      </p:sp>
    </p:spTree>
    <p:extLst>
      <p:ext uri="{BB962C8B-B14F-4D97-AF65-F5344CB8AC3E}">
        <p14:creationId xmlns:p14="http://schemas.microsoft.com/office/powerpoint/2010/main" val="1711115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86B0-4BDD-466B-B7CF-2F398DC89300}"/>
              </a:ext>
            </a:extLst>
          </p:cNvPr>
          <p:cNvSpPr>
            <a:spLocks noGrp="1"/>
          </p:cNvSpPr>
          <p:nvPr>
            <p:ph type="title"/>
          </p:nvPr>
        </p:nvSpPr>
        <p:spPr/>
        <p:txBody>
          <a:bodyPr/>
          <a:lstStyle/>
          <a:p>
            <a:r>
              <a:rPr lang="en-GB" dirty="0"/>
              <a:t>G100 &amp; Fast track</a:t>
            </a:r>
          </a:p>
        </p:txBody>
      </p:sp>
      <p:sp>
        <p:nvSpPr>
          <p:cNvPr id="3" name="Content Placeholder 2">
            <a:extLst>
              <a:ext uri="{FF2B5EF4-FFF2-40B4-BE49-F238E27FC236}">
                <a16:creationId xmlns:a16="http://schemas.microsoft.com/office/drawing/2014/main" id="{1B8E4D94-D8D5-41D8-8E18-0BE8706372BC}"/>
              </a:ext>
            </a:extLst>
          </p:cNvPr>
          <p:cNvSpPr>
            <a:spLocks noGrp="1"/>
          </p:cNvSpPr>
          <p:nvPr>
            <p:ph idx="1"/>
          </p:nvPr>
        </p:nvSpPr>
        <p:spPr>
          <a:xfrm>
            <a:off x="720000" y="1548540"/>
            <a:ext cx="11083554" cy="3960000"/>
          </a:xfrm>
        </p:spPr>
        <p:txBody>
          <a:bodyPr/>
          <a:lstStyle/>
          <a:p>
            <a:pPr>
              <a:lnSpc>
                <a:spcPct val="100000"/>
              </a:lnSpc>
            </a:pPr>
            <a:r>
              <a:rPr lang="en-GB" dirty="0"/>
              <a:t>G100 </a:t>
            </a:r>
          </a:p>
          <a:p>
            <a:pPr lvl="1">
              <a:lnSpc>
                <a:spcPct val="100000"/>
              </a:lnSpc>
            </a:pPr>
            <a:r>
              <a:rPr lang="en-GB" dirty="0"/>
              <a:t>Issue 2 Amendment 1 has been published on 25 July.</a:t>
            </a:r>
          </a:p>
          <a:p>
            <a:pPr lvl="1">
              <a:lnSpc>
                <a:spcPct val="100000"/>
              </a:lnSpc>
            </a:pPr>
            <a:r>
              <a:rPr lang="en-GB" dirty="0"/>
              <a:t>There are a small number of other points that stakeholders have commented on that would benefit from review at a suitable future time.</a:t>
            </a:r>
          </a:p>
          <a:p>
            <a:pPr>
              <a:lnSpc>
                <a:spcPct val="100000"/>
              </a:lnSpc>
            </a:pPr>
            <a:r>
              <a:rPr lang="en-GB" dirty="0"/>
              <a:t>Fast track</a:t>
            </a:r>
          </a:p>
          <a:p>
            <a:pPr lvl="1">
              <a:lnSpc>
                <a:spcPct val="100000"/>
              </a:lnSpc>
            </a:pPr>
            <a:r>
              <a:rPr lang="en-GB" dirty="0"/>
              <a:t>Ofgem has approved the modification on 09 September – effective from 09 November.  </a:t>
            </a:r>
          </a:p>
          <a:p>
            <a:pPr>
              <a:lnSpc>
                <a:spcPct val="100000"/>
              </a:lnSpc>
            </a:pPr>
            <a:endParaRPr lang="en-GB" dirty="0"/>
          </a:p>
        </p:txBody>
      </p:sp>
      <p:sp>
        <p:nvSpPr>
          <p:cNvPr id="4" name="Slide Number Placeholder 3">
            <a:extLst>
              <a:ext uri="{FF2B5EF4-FFF2-40B4-BE49-F238E27FC236}">
                <a16:creationId xmlns:a16="http://schemas.microsoft.com/office/drawing/2014/main" id="{DD341E83-BB28-4AF4-A0C3-0F647DA90F29}"/>
              </a:ext>
            </a:extLst>
          </p:cNvPr>
          <p:cNvSpPr>
            <a:spLocks noGrp="1"/>
          </p:cNvSpPr>
          <p:nvPr>
            <p:ph type="sldNum" sz="quarter" idx="12"/>
          </p:nvPr>
        </p:nvSpPr>
        <p:spPr/>
        <p:txBody>
          <a:bodyPr/>
          <a:lstStyle/>
          <a:p>
            <a:fld id="{98FF217E-B86F-EA42-9607-BE163228A213}" type="slidenum">
              <a:rPr lang="en-GB" smtClean="0"/>
              <a:pPr/>
              <a:t>23</a:t>
            </a:fld>
            <a:endParaRPr lang="en-GB"/>
          </a:p>
        </p:txBody>
      </p:sp>
    </p:spTree>
    <p:extLst>
      <p:ext uri="{BB962C8B-B14F-4D97-AF65-F5344CB8AC3E}">
        <p14:creationId xmlns:p14="http://schemas.microsoft.com/office/powerpoint/2010/main" val="3204242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BA59F9-9D61-4729-B14E-72B7485DF160}"/>
              </a:ext>
            </a:extLst>
          </p:cNvPr>
          <p:cNvSpPr>
            <a:spLocks noGrp="1"/>
          </p:cNvSpPr>
          <p:nvPr>
            <p:ph type="ctrTitle"/>
          </p:nvPr>
        </p:nvSpPr>
        <p:spPr/>
        <p:txBody>
          <a:bodyPr/>
          <a:lstStyle/>
          <a:p>
            <a:r>
              <a:rPr lang="en-GB" dirty="0"/>
              <a:t>GC0117</a:t>
            </a:r>
          </a:p>
        </p:txBody>
      </p:sp>
      <p:sp>
        <p:nvSpPr>
          <p:cNvPr id="4" name="Slide Number Placeholder 3">
            <a:extLst>
              <a:ext uri="{FF2B5EF4-FFF2-40B4-BE49-F238E27FC236}">
                <a16:creationId xmlns:a16="http://schemas.microsoft.com/office/drawing/2014/main" id="{89B76D53-9269-4FEF-8AA9-8F44C5528F77}"/>
              </a:ext>
            </a:extLst>
          </p:cNvPr>
          <p:cNvSpPr>
            <a:spLocks noGrp="1"/>
          </p:cNvSpPr>
          <p:nvPr>
            <p:ph type="sldNum" sz="quarter" idx="12"/>
          </p:nvPr>
        </p:nvSpPr>
        <p:spPr/>
        <p:txBody>
          <a:bodyPr/>
          <a:lstStyle/>
          <a:p>
            <a:fld id="{98FF217E-B86F-EA42-9607-BE163228A213}" type="slidenum">
              <a:rPr lang="en-GB" smtClean="0"/>
              <a:pPr/>
              <a:t>24</a:t>
            </a:fld>
            <a:endParaRPr lang="en-GB"/>
          </a:p>
        </p:txBody>
      </p:sp>
    </p:spTree>
    <p:extLst>
      <p:ext uri="{BB962C8B-B14F-4D97-AF65-F5344CB8AC3E}">
        <p14:creationId xmlns:p14="http://schemas.microsoft.com/office/powerpoint/2010/main" val="600962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95D9A-43D1-4701-B682-E1E6D98B7257}"/>
              </a:ext>
            </a:extLst>
          </p:cNvPr>
          <p:cNvSpPr>
            <a:spLocks noGrp="1"/>
          </p:cNvSpPr>
          <p:nvPr>
            <p:ph type="title"/>
          </p:nvPr>
        </p:nvSpPr>
        <p:spPr/>
        <p:txBody>
          <a:bodyPr/>
          <a:lstStyle/>
          <a:p>
            <a:r>
              <a:rPr lang="en-GB" dirty="0"/>
              <a:t>Grid Code Modification Proposal GC0117</a:t>
            </a:r>
          </a:p>
        </p:txBody>
      </p:sp>
      <p:sp>
        <p:nvSpPr>
          <p:cNvPr id="3" name="Content Placeholder 2">
            <a:extLst>
              <a:ext uri="{FF2B5EF4-FFF2-40B4-BE49-F238E27FC236}">
                <a16:creationId xmlns:a16="http://schemas.microsoft.com/office/drawing/2014/main" id="{9F4DFA58-6BBD-48C4-BF25-AFA6EE48DE05}"/>
              </a:ext>
            </a:extLst>
          </p:cNvPr>
          <p:cNvSpPr>
            <a:spLocks noGrp="1"/>
          </p:cNvSpPr>
          <p:nvPr>
            <p:ph idx="1"/>
          </p:nvPr>
        </p:nvSpPr>
        <p:spPr/>
        <p:txBody>
          <a:bodyPr/>
          <a:lstStyle/>
          <a:p>
            <a:r>
              <a:rPr lang="en-GB" dirty="0"/>
              <a:t>Objective is to align the definition of Small and Large across GB.</a:t>
            </a:r>
          </a:p>
          <a:p>
            <a:r>
              <a:rPr lang="en-GB" dirty="0"/>
              <a:t>NGESO’s proposal is to l</a:t>
            </a:r>
            <a:r>
              <a:rPr lang="en-US" dirty="0" err="1"/>
              <a:t>ower</a:t>
            </a:r>
            <a:r>
              <a:rPr lang="en-US" dirty="0"/>
              <a:t> the Large threshold to 10MW in England and Wales.</a:t>
            </a:r>
          </a:p>
          <a:p>
            <a:r>
              <a:rPr lang="en-GB" dirty="0"/>
              <a:t>Several alternative proposals were being considered:</a:t>
            </a:r>
          </a:p>
          <a:p>
            <a:pPr marL="465137" lvl="2" indent="-457200">
              <a:buFont typeface="+mj-lt"/>
              <a:buAutoNum type="arabicPeriod"/>
            </a:pPr>
            <a:r>
              <a:rPr lang="en-GB" dirty="0"/>
              <a:t>Implement the 50MW-100MW Medium classification in Scotland</a:t>
            </a:r>
          </a:p>
          <a:p>
            <a:pPr marL="465137" lvl="2" indent="-457200">
              <a:buFont typeface="+mj-lt"/>
              <a:buAutoNum type="arabicPeriod"/>
            </a:pPr>
            <a:r>
              <a:rPr lang="en-GB" strike="sngStrike" dirty="0"/>
              <a:t>Raise the 10MW and 30MW threshold in Scotland to 100MW</a:t>
            </a:r>
          </a:p>
          <a:p>
            <a:pPr marL="465137" lvl="2" indent="-457200">
              <a:buFont typeface="+mj-lt"/>
              <a:buAutoNum type="arabicPeriod"/>
            </a:pPr>
            <a:r>
              <a:rPr lang="en-GB" dirty="0"/>
              <a:t>Implement 50-100MW Medium in Scotland, but add in some balancing mechanism requirements to all generation in this range in GB – and move the 50MW to 10MW.</a:t>
            </a:r>
          </a:p>
          <a:p>
            <a:pPr marL="465137" lvl="2" indent="-457200">
              <a:buFont typeface="+mj-lt"/>
              <a:buAutoNum type="arabicPeriod"/>
            </a:pPr>
            <a:r>
              <a:rPr lang="en-GB" strike="sngStrike" dirty="0"/>
              <a:t>As 3, but with all generation from 1MW and above having to agree to be part of a Regional Development Programme</a:t>
            </a:r>
          </a:p>
          <a:p>
            <a:pPr lvl="2"/>
            <a:endParaRPr lang="en-GB" dirty="0"/>
          </a:p>
        </p:txBody>
      </p:sp>
      <p:sp>
        <p:nvSpPr>
          <p:cNvPr id="4" name="Slide Number Placeholder 3">
            <a:extLst>
              <a:ext uri="{FF2B5EF4-FFF2-40B4-BE49-F238E27FC236}">
                <a16:creationId xmlns:a16="http://schemas.microsoft.com/office/drawing/2014/main" id="{7496B79B-17B1-40C2-8196-6E9906A315AE}"/>
              </a:ext>
            </a:extLst>
          </p:cNvPr>
          <p:cNvSpPr>
            <a:spLocks noGrp="1"/>
          </p:cNvSpPr>
          <p:nvPr>
            <p:ph type="sldNum" sz="quarter" idx="12"/>
          </p:nvPr>
        </p:nvSpPr>
        <p:spPr/>
        <p:txBody>
          <a:bodyPr/>
          <a:lstStyle/>
          <a:p>
            <a:fld id="{98FF217E-B86F-EA42-9607-BE163228A213}" type="slidenum">
              <a:rPr lang="en-GB" smtClean="0"/>
              <a:pPr/>
              <a:t>25</a:t>
            </a:fld>
            <a:endParaRPr lang="en-GB"/>
          </a:p>
        </p:txBody>
      </p:sp>
    </p:spTree>
    <p:extLst>
      <p:ext uri="{BB962C8B-B14F-4D97-AF65-F5344CB8AC3E}">
        <p14:creationId xmlns:p14="http://schemas.microsoft.com/office/powerpoint/2010/main" val="3734809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49E6-5496-6BF4-6445-9F09DF068001}"/>
              </a:ext>
            </a:extLst>
          </p:cNvPr>
          <p:cNvSpPr>
            <a:spLocks noGrp="1"/>
          </p:cNvSpPr>
          <p:nvPr>
            <p:ph type="title"/>
          </p:nvPr>
        </p:nvSpPr>
        <p:spPr/>
        <p:txBody>
          <a:bodyPr/>
          <a:lstStyle/>
          <a:p>
            <a:r>
              <a:rPr lang="en-GB" dirty="0"/>
              <a:t>GC0117 – alignment of Large, Medium and Small across GB</a:t>
            </a:r>
          </a:p>
        </p:txBody>
      </p:sp>
      <p:sp>
        <p:nvSpPr>
          <p:cNvPr id="3" name="Content Placeholder 2">
            <a:extLst>
              <a:ext uri="{FF2B5EF4-FFF2-40B4-BE49-F238E27FC236}">
                <a16:creationId xmlns:a16="http://schemas.microsoft.com/office/drawing/2014/main" id="{FB3C58E9-A937-A0C5-A5C3-E3623D62B270}"/>
              </a:ext>
            </a:extLst>
          </p:cNvPr>
          <p:cNvSpPr>
            <a:spLocks noGrp="1"/>
          </p:cNvSpPr>
          <p:nvPr>
            <p:ph idx="1"/>
          </p:nvPr>
        </p:nvSpPr>
        <p:spPr>
          <a:xfrm>
            <a:off x="720000" y="1369575"/>
            <a:ext cx="11083554" cy="4399832"/>
          </a:xfrm>
        </p:spPr>
        <p:txBody>
          <a:bodyPr/>
          <a:lstStyle/>
          <a:p>
            <a:r>
              <a:rPr lang="en-GB" sz="1400" dirty="0"/>
              <a:t>The WG consultation closed on 05 August:</a:t>
            </a:r>
          </a:p>
          <a:p>
            <a:pPr marL="293688" lvl="1" indent="-285750">
              <a:lnSpc>
                <a:spcPct val="100000"/>
              </a:lnSpc>
              <a:buFont typeface="Arial" panose="020B0604020202020204" pitchFamily="34" charset="0"/>
              <a:buChar char="•"/>
            </a:pPr>
            <a:r>
              <a:rPr lang="en-US" sz="1300" dirty="0"/>
              <a:t>Out of 14 respondents, 3 support the original proposal and 3 support the WAGCM1 proposal. With some expressing that the solutions had not been fully developed. Others believe that a CBA and further investigations are required to fully assess the proposed solutions against the applicable Grid Code objectives.</a:t>
            </a:r>
          </a:p>
          <a:p>
            <a:pPr marL="293688" lvl="1" indent="-285750">
              <a:lnSpc>
                <a:spcPct val="100000"/>
              </a:lnSpc>
              <a:buFont typeface="Arial" panose="020B0604020202020204" pitchFamily="34" charset="0"/>
              <a:buChar char="•"/>
            </a:pPr>
            <a:r>
              <a:rPr lang="en-US" sz="1300" dirty="0"/>
              <a:t>Some respondents expressed that the rationale / case for change is not clear. No demonstration of how the change would simplify and align Grid Code and generation considering discrepancies identified. </a:t>
            </a:r>
          </a:p>
          <a:p>
            <a:pPr marL="293688" lvl="1" indent="-285750">
              <a:lnSpc>
                <a:spcPct val="100000"/>
              </a:lnSpc>
              <a:buFont typeface="Arial" panose="020B0604020202020204" pitchFamily="34" charset="0"/>
              <a:buChar char="•"/>
            </a:pPr>
            <a:r>
              <a:rPr lang="en-US" sz="1300" dirty="0"/>
              <a:t>Majority of respondents agreed that it is appropriate to change the definition of Demand Capacity and associated Grid Code definitions to align with the changes to Large, Medium and Small Power Stations but, via a separate modification.  </a:t>
            </a:r>
          </a:p>
          <a:p>
            <a:pPr marL="293688" lvl="1" indent="-285750">
              <a:lnSpc>
                <a:spcPct val="100000"/>
              </a:lnSpc>
              <a:buFont typeface="Arial" panose="020B0604020202020204" pitchFamily="34" charset="0"/>
              <a:buChar char="•"/>
            </a:pPr>
            <a:r>
              <a:rPr lang="en-US" sz="1300" dirty="0"/>
              <a:t>Most respondents were in support of revising the definition of Registered Capacity. </a:t>
            </a:r>
          </a:p>
          <a:p>
            <a:pPr marL="293688" lvl="1" indent="-285750">
              <a:lnSpc>
                <a:spcPct val="100000"/>
              </a:lnSpc>
              <a:buFont typeface="Arial" panose="020B0604020202020204" pitchFamily="34" charset="0"/>
              <a:buChar char="•"/>
            </a:pPr>
            <a:r>
              <a:rPr lang="en-US" sz="1300" dirty="0"/>
              <a:t>Most respondents do not support a retrospective approach as it will be complex and result in increased costs.  </a:t>
            </a:r>
          </a:p>
          <a:p>
            <a:pPr marL="293688" lvl="1" indent="-285750">
              <a:lnSpc>
                <a:spcPct val="100000"/>
              </a:lnSpc>
              <a:buFont typeface="Arial" panose="020B0604020202020204" pitchFamily="34" charset="0"/>
              <a:buChar char="•"/>
            </a:pPr>
            <a:r>
              <a:rPr lang="en-US" sz="1300" dirty="0"/>
              <a:t>Majority supported establishing a holistic view of the required future net zero arrangements of the technical and commercial arrangements for connecting new and operating existing and new generators. </a:t>
            </a:r>
          </a:p>
          <a:p>
            <a:pPr marL="293688" lvl="1" indent="-285750">
              <a:lnSpc>
                <a:spcPct val="100000"/>
              </a:lnSpc>
              <a:buFont typeface="Arial" panose="020B0604020202020204" pitchFamily="34" charset="0"/>
              <a:buChar char="•"/>
            </a:pPr>
            <a:r>
              <a:rPr lang="en-US" sz="1300" dirty="0"/>
              <a:t>A respondent advised that a holistic review is already being taken forward by the Open Networks project and continuing with GC0117 could result in duplication of effort and recommendations contrary to proposals under Open Networks. </a:t>
            </a:r>
          </a:p>
          <a:p>
            <a:pPr>
              <a:lnSpc>
                <a:spcPct val="100000"/>
              </a:lnSpc>
            </a:pPr>
            <a:r>
              <a:rPr lang="en-US" sz="1400" dirty="0"/>
              <a:t>There are now 3 formal proposal – the original and two WAGCMs.  </a:t>
            </a:r>
          </a:p>
          <a:p>
            <a:pPr marL="293688" lvl="1" indent="-285750">
              <a:lnSpc>
                <a:spcPct val="100000"/>
              </a:lnSpc>
              <a:buFont typeface="Arial" panose="020B0604020202020204" pitchFamily="34" charset="0"/>
              <a:buChar char="•"/>
            </a:pPr>
            <a:r>
              <a:rPr lang="en-US" sz="1300" dirty="0"/>
              <a:t>The original proposes the Large threshold at 10MW;</a:t>
            </a:r>
          </a:p>
          <a:p>
            <a:pPr marL="293688" lvl="1" indent="-285750">
              <a:lnSpc>
                <a:spcPct val="100000"/>
              </a:lnSpc>
              <a:buFont typeface="Arial" panose="020B0604020202020204" pitchFamily="34" charset="0"/>
              <a:buChar char="•"/>
            </a:pPr>
            <a:r>
              <a:rPr lang="en-US" sz="1300" dirty="0"/>
              <a:t>WAGCM1 proposes extending the current E&amp;W regime to Scotland; </a:t>
            </a:r>
          </a:p>
          <a:p>
            <a:pPr marL="293688" lvl="1" indent="-285750">
              <a:lnSpc>
                <a:spcPct val="100000"/>
              </a:lnSpc>
              <a:buFont typeface="Arial" panose="020B0604020202020204" pitchFamily="34" charset="0"/>
              <a:buChar char="•"/>
            </a:pPr>
            <a:r>
              <a:rPr lang="en-US" sz="1300" dirty="0"/>
              <a:t>WAGCM2 proposes a variation on LEEMPS, but with a Medium threshold of 10MW.</a:t>
            </a:r>
          </a:p>
          <a:p>
            <a:pPr>
              <a:lnSpc>
                <a:spcPct val="100000"/>
              </a:lnSpc>
            </a:pPr>
            <a:r>
              <a:rPr lang="en-US" sz="1400" dirty="0"/>
              <a:t>The next WG meeting is 25 October.</a:t>
            </a:r>
            <a:endParaRPr lang="en-GB" sz="1400" dirty="0"/>
          </a:p>
        </p:txBody>
      </p:sp>
      <p:sp>
        <p:nvSpPr>
          <p:cNvPr id="4" name="Slide Number Placeholder 3">
            <a:extLst>
              <a:ext uri="{FF2B5EF4-FFF2-40B4-BE49-F238E27FC236}">
                <a16:creationId xmlns:a16="http://schemas.microsoft.com/office/drawing/2014/main" id="{76CCFBC5-4318-CDF4-4B7E-8C4CEC14E814}"/>
              </a:ext>
            </a:extLst>
          </p:cNvPr>
          <p:cNvSpPr>
            <a:spLocks noGrp="1"/>
          </p:cNvSpPr>
          <p:nvPr>
            <p:ph type="sldNum" sz="quarter" idx="12"/>
          </p:nvPr>
        </p:nvSpPr>
        <p:spPr/>
        <p:txBody>
          <a:bodyPr/>
          <a:lstStyle/>
          <a:p>
            <a:fld id="{98FF217E-B86F-EA42-9607-BE163228A213}" type="slidenum">
              <a:rPr lang="en-GB" smtClean="0"/>
              <a:pPr/>
              <a:t>26</a:t>
            </a:fld>
            <a:endParaRPr lang="en-GB"/>
          </a:p>
        </p:txBody>
      </p:sp>
    </p:spTree>
    <p:extLst>
      <p:ext uri="{BB962C8B-B14F-4D97-AF65-F5344CB8AC3E}">
        <p14:creationId xmlns:p14="http://schemas.microsoft.com/office/powerpoint/2010/main" val="3919677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2A5E-7A3D-4DB1-B11E-751214C1A6D1}"/>
              </a:ext>
            </a:extLst>
          </p:cNvPr>
          <p:cNvSpPr>
            <a:spLocks noGrp="1"/>
          </p:cNvSpPr>
          <p:nvPr>
            <p:ph type="ctrTitle"/>
          </p:nvPr>
        </p:nvSpPr>
        <p:spPr>
          <a:xfrm>
            <a:off x="719999" y="3529071"/>
            <a:ext cx="8239443" cy="1544003"/>
          </a:xfrm>
        </p:spPr>
        <p:txBody>
          <a:bodyPr/>
          <a:lstStyle/>
          <a:p>
            <a:r>
              <a:rPr lang="en-GB" dirty="0"/>
              <a:t>Distributed ReStart: GC0156 Electricity System Restoration Standard</a:t>
            </a:r>
          </a:p>
        </p:txBody>
      </p:sp>
      <p:sp>
        <p:nvSpPr>
          <p:cNvPr id="3" name="Slide Number Placeholder 2">
            <a:extLst>
              <a:ext uri="{FF2B5EF4-FFF2-40B4-BE49-F238E27FC236}">
                <a16:creationId xmlns:a16="http://schemas.microsoft.com/office/drawing/2014/main" id="{746ED24F-6696-47BA-9CEB-36C1ECB07004}"/>
              </a:ext>
            </a:extLst>
          </p:cNvPr>
          <p:cNvSpPr>
            <a:spLocks noGrp="1"/>
          </p:cNvSpPr>
          <p:nvPr>
            <p:ph type="sldNum" sz="quarter" idx="12"/>
          </p:nvPr>
        </p:nvSpPr>
        <p:spPr/>
        <p:txBody>
          <a:bodyPr/>
          <a:lstStyle/>
          <a:p>
            <a:fld id="{98FF217E-B86F-EA42-9607-BE163228A213}" type="slidenum">
              <a:rPr lang="en-GB" smtClean="0"/>
              <a:t>27</a:t>
            </a:fld>
            <a:endParaRPr lang="en-GB"/>
          </a:p>
        </p:txBody>
      </p:sp>
    </p:spTree>
    <p:extLst>
      <p:ext uri="{BB962C8B-B14F-4D97-AF65-F5344CB8AC3E}">
        <p14:creationId xmlns:p14="http://schemas.microsoft.com/office/powerpoint/2010/main" val="3161391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6100-9612-CA8E-E6AF-1CDA98E31B9C}"/>
              </a:ext>
            </a:extLst>
          </p:cNvPr>
          <p:cNvSpPr>
            <a:spLocks noGrp="1"/>
          </p:cNvSpPr>
          <p:nvPr>
            <p:ph type="title"/>
          </p:nvPr>
        </p:nvSpPr>
        <p:spPr/>
        <p:txBody>
          <a:bodyPr/>
          <a:lstStyle/>
          <a:p>
            <a:r>
              <a:rPr lang="en-GB" dirty="0"/>
              <a:t>Electricity System Restoration Standard – GC0156</a:t>
            </a:r>
          </a:p>
        </p:txBody>
      </p:sp>
      <p:sp>
        <p:nvSpPr>
          <p:cNvPr id="3" name="Content Placeholder 2">
            <a:extLst>
              <a:ext uri="{FF2B5EF4-FFF2-40B4-BE49-F238E27FC236}">
                <a16:creationId xmlns:a16="http://schemas.microsoft.com/office/drawing/2014/main" id="{9AD1190E-DCD7-7D06-9542-805A937D3094}"/>
              </a:ext>
            </a:extLst>
          </p:cNvPr>
          <p:cNvSpPr>
            <a:spLocks noGrp="1"/>
          </p:cNvSpPr>
          <p:nvPr>
            <p:ph idx="1"/>
          </p:nvPr>
        </p:nvSpPr>
        <p:spPr/>
        <p:txBody>
          <a:bodyPr/>
          <a:lstStyle/>
          <a:p>
            <a:r>
              <a:rPr lang="en-GB" dirty="0"/>
              <a:t>Distributed Restart is now being progressed as part of the wider ESRS implementation in GC0156.</a:t>
            </a:r>
          </a:p>
          <a:p>
            <a:r>
              <a:rPr lang="en-GB" dirty="0"/>
              <a:t>GC0156 has a significant number of issues to understand and resolve, and an ambitious timeline.</a:t>
            </a:r>
          </a:p>
          <a:p>
            <a:r>
              <a:rPr lang="en-GB" dirty="0"/>
              <a:t>It seems likely that the implications for DNOs will revolve mainly round Distributed ReStart – although the extent and possible mandatory nature of some of the obligations on DNOs are still emerging.</a:t>
            </a:r>
          </a:p>
          <a:p>
            <a:r>
              <a:rPr lang="en-GB" dirty="0"/>
              <a:t>GC0156 will provide opportunities for embedded generation to seek contracts with NGESO and the DNO for system restoration.</a:t>
            </a:r>
          </a:p>
          <a:p>
            <a:r>
              <a:rPr lang="en-GB" dirty="0"/>
              <a:t>Note that GC0148 (forerunner of GC0156) is proposing to make emergency frequency response mandatory for all storage caught by the Grid Code.  The expectation is that the Distribution Code will follow suit in due course, probably during 2023.</a:t>
            </a:r>
          </a:p>
        </p:txBody>
      </p:sp>
      <p:sp>
        <p:nvSpPr>
          <p:cNvPr id="4" name="Slide Number Placeholder 3">
            <a:extLst>
              <a:ext uri="{FF2B5EF4-FFF2-40B4-BE49-F238E27FC236}">
                <a16:creationId xmlns:a16="http://schemas.microsoft.com/office/drawing/2014/main" id="{CDB9806D-BA63-579C-634D-A8A6FCAEF68F}"/>
              </a:ext>
            </a:extLst>
          </p:cNvPr>
          <p:cNvSpPr>
            <a:spLocks noGrp="1"/>
          </p:cNvSpPr>
          <p:nvPr>
            <p:ph type="sldNum" sz="quarter" idx="12"/>
          </p:nvPr>
        </p:nvSpPr>
        <p:spPr/>
        <p:txBody>
          <a:bodyPr/>
          <a:lstStyle/>
          <a:p>
            <a:fld id="{98FF217E-B86F-EA42-9607-BE163228A213}" type="slidenum">
              <a:rPr lang="en-GB" smtClean="0"/>
              <a:pPr/>
              <a:t>28</a:t>
            </a:fld>
            <a:endParaRPr lang="en-GB"/>
          </a:p>
        </p:txBody>
      </p:sp>
    </p:spTree>
    <p:extLst>
      <p:ext uri="{BB962C8B-B14F-4D97-AF65-F5344CB8AC3E}">
        <p14:creationId xmlns:p14="http://schemas.microsoft.com/office/powerpoint/2010/main" val="961612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A6346-40F1-474B-81B4-11C51F928FB0}"/>
              </a:ext>
            </a:extLst>
          </p:cNvPr>
          <p:cNvSpPr>
            <a:spLocks noGrp="1"/>
          </p:cNvSpPr>
          <p:nvPr>
            <p:ph type="ctrTitle"/>
          </p:nvPr>
        </p:nvSpPr>
        <p:spPr/>
        <p:txBody>
          <a:bodyPr/>
          <a:lstStyle/>
          <a:p>
            <a:r>
              <a:rPr lang="en-GB" dirty="0"/>
              <a:t>EU Developments</a:t>
            </a:r>
          </a:p>
        </p:txBody>
      </p:sp>
      <p:sp>
        <p:nvSpPr>
          <p:cNvPr id="3" name="Slide Number Placeholder 2">
            <a:extLst>
              <a:ext uri="{FF2B5EF4-FFF2-40B4-BE49-F238E27FC236}">
                <a16:creationId xmlns:a16="http://schemas.microsoft.com/office/drawing/2014/main" id="{0E02435B-D645-4228-86C6-CD1B1B07B410}"/>
              </a:ext>
            </a:extLst>
          </p:cNvPr>
          <p:cNvSpPr>
            <a:spLocks noGrp="1"/>
          </p:cNvSpPr>
          <p:nvPr>
            <p:ph type="sldNum" sz="quarter" idx="12"/>
          </p:nvPr>
        </p:nvSpPr>
        <p:spPr/>
        <p:txBody>
          <a:bodyPr/>
          <a:lstStyle/>
          <a:p>
            <a:fld id="{98FF217E-B86F-EA42-9607-BE163228A213}" type="slidenum">
              <a:rPr lang="en-GB" smtClean="0"/>
              <a:t>29</a:t>
            </a:fld>
            <a:endParaRPr lang="en-GB"/>
          </a:p>
        </p:txBody>
      </p:sp>
    </p:spTree>
    <p:extLst>
      <p:ext uri="{BB962C8B-B14F-4D97-AF65-F5344CB8AC3E}">
        <p14:creationId xmlns:p14="http://schemas.microsoft.com/office/powerpoint/2010/main" val="200149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00B7-6247-5C4D-B4D2-367BAFA56A2E}"/>
              </a:ext>
            </a:extLst>
          </p:cNvPr>
          <p:cNvSpPr>
            <a:spLocks noGrp="1"/>
          </p:cNvSpPr>
          <p:nvPr>
            <p:ph type="title"/>
          </p:nvPr>
        </p:nvSpPr>
        <p:spPr/>
        <p:txBody>
          <a:bodyPr/>
          <a:lstStyle/>
          <a:p>
            <a:r>
              <a:rPr lang="en-GB" dirty="0"/>
              <a:t>Agenda</a:t>
            </a:r>
          </a:p>
        </p:txBody>
      </p:sp>
      <p:sp>
        <p:nvSpPr>
          <p:cNvPr id="6" name="Slide Number Placeholder 5">
            <a:extLst>
              <a:ext uri="{FF2B5EF4-FFF2-40B4-BE49-F238E27FC236}">
                <a16:creationId xmlns:a16="http://schemas.microsoft.com/office/drawing/2014/main" id="{CA815140-E51E-414C-B500-00A0F7C37FC2}"/>
              </a:ext>
            </a:extLst>
          </p:cNvPr>
          <p:cNvSpPr>
            <a:spLocks noGrp="1"/>
          </p:cNvSpPr>
          <p:nvPr>
            <p:ph type="sldNum" sz="quarter" idx="12"/>
          </p:nvPr>
        </p:nvSpPr>
        <p:spPr/>
        <p:txBody>
          <a:bodyPr/>
          <a:lstStyle/>
          <a:p>
            <a:fld id="{98FF217E-B86F-EA42-9607-BE163228A213}" type="slidenum">
              <a:rPr lang="en-GB"/>
              <a:pPr/>
              <a:t>3</a:t>
            </a:fld>
            <a:endParaRPr lang="en-GB"/>
          </a:p>
        </p:txBody>
      </p:sp>
      <p:graphicFrame>
        <p:nvGraphicFramePr>
          <p:cNvPr id="3" name="Table 2">
            <a:extLst>
              <a:ext uri="{FF2B5EF4-FFF2-40B4-BE49-F238E27FC236}">
                <a16:creationId xmlns:a16="http://schemas.microsoft.com/office/drawing/2014/main" id="{4720B27B-9668-D8EB-8D2F-02D2CD9DAABE}"/>
              </a:ext>
            </a:extLst>
          </p:cNvPr>
          <p:cNvGraphicFramePr>
            <a:graphicFrameLocks noGrp="1"/>
          </p:cNvGraphicFramePr>
          <p:nvPr>
            <p:extLst>
              <p:ext uri="{D42A27DB-BD31-4B8C-83A1-F6EECF244321}">
                <p14:modId xmlns:p14="http://schemas.microsoft.com/office/powerpoint/2010/main" val="2638470789"/>
              </p:ext>
            </p:extLst>
          </p:nvPr>
        </p:nvGraphicFramePr>
        <p:xfrm>
          <a:off x="3951215" y="1654042"/>
          <a:ext cx="4418133" cy="4251591"/>
        </p:xfrm>
        <a:graphic>
          <a:graphicData uri="http://schemas.openxmlformats.org/drawingml/2006/table">
            <a:tbl>
              <a:tblPr firstRow="1" bandRow="1">
                <a:tableStyleId>{ED083AE6-46FA-4A59-8FB0-9F97EB10719F}</a:tableStyleId>
              </a:tblPr>
              <a:tblGrid>
                <a:gridCol w="250170">
                  <a:extLst>
                    <a:ext uri="{9D8B030D-6E8A-4147-A177-3AD203B41FA5}">
                      <a16:colId xmlns:a16="http://schemas.microsoft.com/office/drawing/2014/main" val="941657096"/>
                    </a:ext>
                  </a:extLst>
                </a:gridCol>
                <a:gridCol w="569094">
                  <a:extLst>
                    <a:ext uri="{9D8B030D-6E8A-4147-A177-3AD203B41FA5}">
                      <a16:colId xmlns:a16="http://schemas.microsoft.com/office/drawing/2014/main" val="3613351496"/>
                    </a:ext>
                  </a:extLst>
                </a:gridCol>
                <a:gridCol w="3598869">
                  <a:extLst>
                    <a:ext uri="{9D8B030D-6E8A-4147-A177-3AD203B41FA5}">
                      <a16:colId xmlns:a16="http://schemas.microsoft.com/office/drawing/2014/main" val="2133927779"/>
                    </a:ext>
                  </a:extLst>
                </a:gridCol>
              </a:tblGrid>
              <a:tr h="239320">
                <a:tc>
                  <a:txBody>
                    <a:bodyPr/>
                    <a:lstStyle/>
                    <a:p>
                      <a:pPr>
                        <a:lnSpc>
                          <a:spcPct val="150000"/>
                        </a:lnSpc>
                      </a:pPr>
                      <a:r>
                        <a:rPr lang="en-GB" sz="900" b="0">
                          <a:effectLst/>
                        </a:rPr>
                        <a:t>1</a:t>
                      </a:r>
                      <a:endParaRPr lang="en-GB" sz="900" b="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GB" sz="900" b="0" spc="-15">
                          <a:effectLst/>
                        </a:rPr>
                        <a:t>13:00</a:t>
                      </a:r>
                      <a:endParaRPr lang="en-GB" sz="900" b="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GB" sz="900" b="0" spc="-15" dirty="0">
                          <a:effectLst/>
                        </a:rPr>
                        <a:t>Welcome, Introductions and Acceptance of Agenda.</a:t>
                      </a:r>
                      <a:endParaRPr lang="en-GB" sz="9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2561669"/>
                  </a:ext>
                </a:extLst>
              </a:tr>
              <a:tr h="640508">
                <a:tc>
                  <a:txBody>
                    <a:bodyPr/>
                    <a:lstStyle/>
                    <a:p>
                      <a:pPr>
                        <a:lnSpc>
                          <a:spcPct val="150000"/>
                        </a:lnSpc>
                      </a:pPr>
                      <a:r>
                        <a:rPr lang="en-GB" sz="900" spc="-15">
                          <a:effectLst/>
                        </a:rPr>
                        <a:t>2</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GB" sz="900" spc="-15">
                          <a:effectLst/>
                        </a:rPr>
                        <a:t>13:05</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GB" sz="900" spc="-15" dirty="0">
                          <a:effectLst/>
                        </a:rPr>
                        <a:t>New Issues since the last forum:</a:t>
                      </a:r>
                      <a:endParaRPr lang="en-GB" sz="900" dirty="0">
                        <a:effectLst/>
                      </a:endParaRPr>
                    </a:p>
                    <a:p>
                      <a:pPr marL="342900" lvl="0" indent="-342900">
                        <a:lnSpc>
                          <a:spcPct val="150000"/>
                        </a:lnSpc>
                        <a:buFont typeface="Symbol" panose="05050102010706020507" pitchFamily="18" charset="2"/>
                        <a:buChar char=""/>
                      </a:pPr>
                      <a:r>
                        <a:rPr lang="en-GB" sz="900" spc="-15" dirty="0">
                          <a:effectLst/>
                        </a:rPr>
                        <a:t>125 bespoke micro generation &lt;16A</a:t>
                      </a:r>
                      <a:endParaRPr lang="en-GB" sz="900" dirty="0">
                        <a:effectLst/>
                      </a:endParaRPr>
                    </a:p>
                    <a:p>
                      <a:pPr marL="342900" lvl="0" indent="-342900">
                        <a:lnSpc>
                          <a:spcPct val="150000"/>
                        </a:lnSpc>
                        <a:buFont typeface="Symbol" panose="05050102010706020507" pitchFamily="18" charset="2"/>
                        <a:buChar char=""/>
                      </a:pPr>
                      <a:r>
                        <a:rPr lang="en-GB" sz="900" spc="-15" dirty="0">
                          <a:effectLst/>
                        </a:rPr>
                        <a:t>126 SAF data for Mod Apps</a:t>
                      </a:r>
                    </a:p>
                    <a:p>
                      <a:pPr marL="342900" lvl="0" indent="-342900">
                        <a:lnSpc>
                          <a:spcPct val="150000"/>
                        </a:lnSpc>
                        <a:buFont typeface="Symbol" panose="05050102010706020507" pitchFamily="18" charset="2"/>
                        <a:buChar char=""/>
                      </a:pPr>
                      <a:r>
                        <a:rPr lang="en-GB" sz="900" spc="-15" dirty="0">
                          <a:effectLst/>
                          <a:latin typeface="Arial" panose="020B0604020202020204" pitchFamily="34" charset="0"/>
                          <a:ea typeface="Times New Roman" panose="02020603050405020304" pitchFamily="18" charset="0"/>
                          <a:cs typeface="Times New Roman" panose="02020603050405020304" pitchFamily="18" charset="0"/>
                        </a:rPr>
                        <a:t>127 P28 and generation trips</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713039"/>
                  </a:ext>
                </a:extLst>
              </a:tr>
              <a:tr h="439914">
                <a:tc>
                  <a:txBody>
                    <a:bodyPr/>
                    <a:lstStyle/>
                    <a:p>
                      <a:pPr>
                        <a:lnSpc>
                          <a:spcPct val="150000"/>
                        </a:lnSpc>
                      </a:pPr>
                      <a:r>
                        <a:rPr lang="en-GB" sz="900" spc="-15">
                          <a:effectLst/>
                        </a:rPr>
                        <a:t>3</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GB" sz="900" spc="-15">
                          <a:effectLst/>
                        </a:rPr>
                        <a:t>13:20</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GB" sz="900" spc="-15">
                          <a:effectLst/>
                        </a:rPr>
                        <a:t>Unresolved issues</a:t>
                      </a:r>
                      <a:endParaRPr lang="en-GB" sz="900">
                        <a:effectLst/>
                      </a:endParaRPr>
                    </a:p>
                    <a:p>
                      <a:pPr marL="342900" lvl="0" indent="-342900">
                        <a:lnSpc>
                          <a:spcPct val="150000"/>
                        </a:lnSpc>
                        <a:buFont typeface="Symbol" panose="05050102010706020507" pitchFamily="18" charset="2"/>
                        <a:buChar char=""/>
                      </a:pPr>
                      <a:r>
                        <a:rPr lang="en-GB" sz="900" spc="-15">
                          <a:effectLst/>
                        </a:rPr>
                        <a:t>112, 113, 114, 117, 121-124</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2028312"/>
                  </a:ext>
                </a:extLst>
              </a:tr>
              <a:tr h="239320">
                <a:tc>
                  <a:txBody>
                    <a:bodyPr/>
                    <a:lstStyle/>
                    <a:p>
                      <a:pPr>
                        <a:lnSpc>
                          <a:spcPct val="150000"/>
                        </a:lnSpc>
                      </a:pPr>
                      <a:r>
                        <a:rPr lang="en-GB" sz="900" spc="-15">
                          <a:effectLst/>
                        </a:rPr>
                        <a:t>4</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GB" sz="900" spc="-15">
                          <a:effectLst/>
                        </a:rPr>
                        <a:t>13:40</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GB" sz="900" spc="-15">
                          <a:effectLst/>
                        </a:rPr>
                        <a:t>Update on BESS issues</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0244307"/>
                  </a:ext>
                </a:extLst>
              </a:tr>
              <a:tr h="1242289">
                <a:tc>
                  <a:txBody>
                    <a:bodyPr/>
                    <a:lstStyle/>
                    <a:p>
                      <a:pPr>
                        <a:lnSpc>
                          <a:spcPct val="150000"/>
                        </a:lnSpc>
                      </a:pPr>
                      <a:r>
                        <a:rPr lang="en-GB" sz="900" spc="-15">
                          <a:effectLst/>
                        </a:rPr>
                        <a:t>5</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GB" sz="900" spc="-15">
                          <a:effectLst/>
                        </a:rPr>
                        <a:t>13:55</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GB" sz="900" spc="-15">
                          <a:effectLst/>
                        </a:rPr>
                        <a:t>Update on relevant topics:</a:t>
                      </a:r>
                      <a:endParaRPr lang="en-GB" sz="900">
                        <a:effectLst/>
                      </a:endParaRPr>
                    </a:p>
                    <a:p>
                      <a:pPr marL="342900" lvl="0" indent="-342900">
                        <a:lnSpc>
                          <a:spcPct val="150000"/>
                        </a:lnSpc>
                        <a:buFont typeface="+mj-lt"/>
                        <a:buAutoNum type="romanLcPeriod"/>
                      </a:pPr>
                      <a:r>
                        <a:rPr lang="en-GB" sz="900" spc="-15">
                          <a:effectLst/>
                        </a:rPr>
                        <a:t>G100</a:t>
                      </a:r>
                      <a:endParaRPr lang="en-GB" sz="900">
                        <a:effectLst/>
                      </a:endParaRPr>
                    </a:p>
                    <a:p>
                      <a:pPr marL="342900" lvl="0" indent="-342900">
                        <a:lnSpc>
                          <a:spcPct val="150000"/>
                        </a:lnSpc>
                        <a:buFont typeface="+mj-lt"/>
                        <a:buAutoNum type="romanLcPeriod"/>
                      </a:pPr>
                      <a:r>
                        <a:rPr lang="en-GB" sz="900" spc="-15">
                          <a:effectLst/>
                        </a:rPr>
                        <a:t>Fastrack </a:t>
                      </a:r>
                      <a:endParaRPr lang="en-GB" sz="900">
                        <a:effectLst/>
                      </a:endParaRPr>
                    </a:p>
                    <a:p>
                      <a:pPr marL="342900" lvl="0" indent="-342900">
                        <a:lnSpc>
                          <a:spcPct val="150000"/>
                        </a:lnSpc>
                        <a:buFont typeface="+mj-lt"/>
                        <a:buAutoNum type="romanLcPeriod"/>
                      </a:pPr>
                      <a:r>
                        <a:rPr lang="en-GB" sz="900" spc="-15">
                          <a:effectLst/>
                        </a:rPr>
                        <a:t>GC0117</a:t>
                      </a:r>
                      <a:endParaRPr lang="en-GB" sz="900">
                        <a:effectLst/>
                      </a:endParaRPr>
                    </a:p>
                    <a:p>
                      <a:pPr marL="342900" lvl="0" indent="-342900">
                        <a:lnSpc>
                          <a:spcPct val="150000"/>
                        </a:lnSpc>
                        <a:buFont typeface="+mj-lt"/>
                        <a:buAutoNum type="romanLcPeriod"/>
                      </a:pPr>
                      <a:r>
                        <a:rPr lang="en-GB" sz="900" spc="-15">
                          <a:effectLst/>
                        </a:rPr>
                        <a:t>Distributed Restart</a:t>
                      </a:r>
                      <a:endParaRPr lang="en-GB" sz="900">
                        <a:effectLst/>
                      </a:endParaRPr>
                    </a:p>
                    <a:p>
                      <a:pPr marL="342900" lvl="0" indent="-342900">
                        <a:lnSpc>
                          <a:spcPct val="150000"/>
                        </a:lnSpc>
                        <a:buFont typeface="+mj-lt"/>
                        <a:buAutoNum type="romanLcPeriod"/>
                      </a:pPr>
                      <a:r>
                        <a:rPr lang="en-GB" sz="900" spc="-15">
                          <a:effectLst/>
                        </a:rPr>
                        <a:t>EU Developments</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0659458"/>
                  </a:ext>
                </a:extLst>
              </a:tr>
              <a:tr h="439914">
                <a:tc>
                  <a:txBody>
                    <a:bodyPr/>
                    <a:lstStyle/>
                    <a:p>
                      <a:pPr>
                        <a:lnSpc>
                          <a:spcPct val="150000"/>
                        </a:lnSpc>
                      </a:pPr>
                      <a:r>
                        <a:rPr lang="en-GB" sz="900" spc="-15">
                          <a:effectLst/>
                        </a:rPr>
                        <a:t>6</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GB" sz="900" spc="-15">
                          <a:effectLst/>
                        </a:rPr>
                        <a:t>14:10</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GB" sz="900">
                          <a:effectLst/>
                        </a:rPr>
                        <a:t>Type testing update:</a:t>
                      </a:r>
                    </a:p>
                    <a:p>
                      <a:pPr marL="342900" lvl="0" indent="-342900">
                        <a:lnSpc>
                          <a:spcPct val="150000"/>
                        </a:lnSpc>
                        <a:buFont typeface="Symbol" panose="05050102010706020507" pitchFamily="18" charset="2"/>
                        <a:buChar char=""/>
                      </a:pPr>
                      <a:r>
                        <a:rPr lang="en-GB" sz="900">
                          <a:effectLst/>
                        </a:rPr>
                        <a:t>Demonstration of LFSM-O</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3210915"/>
                  </a:ext>
                </a:extLst>
              </a:tr>
              <a:tr h="239320">
                <a:tc>
                  <a:txBody>
                    <a:bodyPr/>
                    <a:lstStyle/>
                    <a:p>
                      <a:pPr>
                        <a:lnSpc>
                          <a:spcPct val="150000"/>
                        </a:lnSpc>
                      </a:pPr>
                      <a:r>
                        <a:rPr lang="en-GB" sz="900" spc="-15">
                          <a:effectLst/>
                        </a:rPr>
                        <a:t>7</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GB" sz="900" spc="-15">
                          <a:effectLst/>
                        </a:rPr>
                        <a:t>14:25</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GB" sz="900">
                          <a:effectLst/>
                        </a:rPr>
                        <a:t>Current list of future G98/G99 amendments</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8832754"/>
                  </a:ext>
                </a:extLst>
              </a:tr>
              <a:tr h="239320">
                <a:tc>
                  <a:txBody>
                    <a:bodyPr/>
                    <a:lstStyle/>
                    <a:p>
                      <a:pPr>
                        <a:lnSpc>
                          <a:spcPct val="150000"/>
                        </a:lnSpc>
                      </a:pPr>
                      <a:r>
                        <a:rPr lang="en-GB" sz="900" spc="-15">
                          <a:effectLst/>
                        </a:rPr>
                        <a:t>8</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GB" sz="900" spc="-15">
                          <a:effectLst/>
                        </a:rPr>
                        <a:t>14:35</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GB" sz="900">
                          <a:effectLst/>
                        </a:rPr>
                        <a:t>AOB</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3017261"/>
                  </a:ext>
                </a:extLst>
              </a:tr>
              <a:tr h="239320">
                <a:tc>
                  <a:txBody>
                    <a:bodyPr/>
                    <a:lstStyle/>
                    <a:p>
                      <a:pPr>
                        <a:lnSpc>
                          <a:spcPct val="150000"/>
                        </a:lnSpc>
                      </a:pPr>
                      <a:r>
                        <a:rPr lang="en-GB" sz="900" spc="-15">
                          <a:effectLst/>
                        </a:rPr>
                        <a:t>10</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GB" sz="900" spc="-15">
                          <a:effectLst/>
                        </a:rPr>
                        <a:t>14:40</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GB" sz="900" dirty="0">
                          <a:effectLst/>
                        </a:rPr>
                        <a:t>Next Meeting Arrangements</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178" marR="60178" marT="31761" marB="3176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9895970"/>
                  </a:ext>
                </a:extLst>
              </a:tr>
            </a:tbl>
          </a:graphicData>
        </a:graphic>
      </p:graphicFrame>
    </p:spTree>
    <p:extLst>
      <p:ext uri="{BB962C8B-B14F-4D97-AF65-F5344CB8AC3E}">
        <p14:creationId xmlns:p14="http://schemas.microsoft.com/office/powerpoint/2010/main" val="2453159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688F-B9C0-487E-B586-DD25257D986B}"/>
              </a:ext>
            </a:extLst>
          </p:cNvPr>
          <p:cNvSpPr>
            <a:spLocks noGrp="1"/>
          </p:cNvSpPr>
          <p:nvPr>
            <p:ph type="title"/>
          </p:nvPr>
        </p:nvSpPr>
        <p:spPr/>
        <p:txBody>
          <a:bodyPr/>
          <a:lstStyle/>
          <a:p>
            <a:r>
              <a:rPr lang="en-GB" dirty="0"/>
              <a:t>EU Update</a:t>
            </a:r>
          </a:p>
        </p:txBody>
      </p:sp>
      <p:sp>
        <p:nvSpPr>
          <p:cNvPr id="3" name="Content Placeholder 2">
            <a:extLst>
              <a:ext uri="{FF2B5EF4-FFF2-40B4-BE49-F238E27FC236}">
                <a16:creationId xmlns:a16="http://schemas.microsoft.com/office/drawing/2014/main" id="{02CF67B3-F2AD-4C02-8BDA-211760B6A5E9}"/>
              </a:ext>
            </a:extLst>
          </p:cNvPr>
          <p:cNvSpPr>
            <a:spLocks noGrp="1"/>
          </p:cNvSpPr>
          <p:nvPr>
            <p:ph idx="1"/>
          </p:nvPr>
        </p:nvSpPr>
        <p:spPr>
          <a:xfrm>
            <a:off x="720000" y="1611464"/>
            <a:ext cx="11083554" cy="3960000"/>
          </a:xfrm>
        </p:spPr>
        <p:txBody>
          <a:bodyPr/>
          <a:lstStyle/>
          <a:p>
            <a:r>
              <a:rPr lang="en-GB" dirty="0"/>
              <a:t>Not much to report since our last meeting –  Europe has been on a long summer holiday.</a:t>
            </a:r>
          </a:p>
          <a:p>
            <a:r>
              <a:rPr lang="en-GB" dirty="0"/>
              <a:t>There remains the possibility that EN 50549-10 will be published at the end of 2022 – although another review iteration might happen – in which case it would be probably 12-18 months later.</a:t>
            </a:r>
          </a:p>
          <a:p>
            <a:r>
              <a:rPr lang="en-GB" dirty="0"/>
              <a:t>ACER is working on a public process to suggest revised EN Network Code for grid connexion by the end of 2023.</a:t>
            </a:r>
          </a:p>
          <a:p>
            <a:r>
              <a:rPr lang="en-GB" dirty="0"/>
              <a:t>There are three current expert groups  - which may or may not feed into ACER’s work, dependent on timing:</a:t>
            </a:r>
          </a:p>
          <a:p>
            <a:pPr marL="350838" lvl="1" indent="-342900">
              <a:buFont typeface="Arial" panose="020B0604020202020204" pitchFamily="34" charset="0"/>
              <a:buChar char="•"/>
            </a:pPr>
            <a:r>
              <a:rPr lang="en-US" dirty="0"/>
              <a:t>Harmonization of Certification and Produce Family Grouping</a:t>
            </a:r>
          </a:p>
          <a:p>
            <a:pPr marL="350838" lvl="1" indent="-342900">
              <a:buFont typeface="Arial" panose="020B0604020202020204" pitchFamily="34" charset="0"/>
              <a:buChar char="•"/>
            </a:pPr>
            <a:r>
              <a:rPr lang="en-US" dirty="0"/>
              <a:t>Grids with a high penetration of PPMs</a:t>
            </a:r>
          </a:p>
          <a:p>
            <a:pPr marL="350838" lvl="1" indent="-342900">
              <a:buFont typeface="Arial" panose="020B0604020202020204" pitchFamily="34" charset="0"/>
              <a:buChar char="•"/>
            </a:pPr>
            <a:r>
              <a:rPr lang="en-US" dirty="0"/>
              <a:t>Offshore grids</a:t>
            </a:r>
          </a:p>
          <a:p>
            <a:r>
              <a:rPr lang="en-US" dirty="0"/>
              <a:t>The first two of these might have some effect on the European Market and standards – but they are still in very early stages.</a:t>
            </a:r>
          </a:p>
          <a:p>
            <a:endParaRPr lang="en-GB" dirty="0"/>
          </a:p>
        </p:txBody>
      </p:sp>
      <p:sp>
        <p:nvSpPr>
          <p:cNvPr id="4" name="Slide Number Placeholder 3">
            <a:extLst>
              <a:ext uri="{FF2B5EF4-FFF2-40B4-BE49-F238E27FC236}">
                <a16:creationId xmlns:a16="http://schemas.microsoft.com/office/drawing/2014/main" id="{6A94C022-A587-43A9-B2D5-1F3BC1D4A812}"/>
              </a:ext>
            </a:extLst>
          </p:cNvPr>
          <p:cNvSpPr>
            <a:spLocks noGrp="1"/>
          </p:cNvSpPr>
          <p:nvPr>
            <p:ph type="sldNum" sz="quarter" idx="12"/>
          </p:nvPr>
        </p:nvSpPr>
        <p:spPr/>
        <p:txBody>
          <a:bodyPr/>
          <a:lstStyle/>
          <a:p>
            <a:fld id="{98FF217E-B86F-EA42-9607-BE163228A213}" type="slidenum">
              <a:rPr lang="en-GB" smtClean="0"/>
              <a:pPr/>
              <a:t>30</a:t>
            </a:fld>
            <a:endParaRPr lang="en-GB"/>
          </a:p>
        </p:txBody>
      </p:sp>
    </p:spTree>
    <p:extLst>
      <p:ext uri="{BB962C8B-B14F-4D97-AF65-F5344CB8AC3E}">
        <p14:creationId xmlns:p14="http://schemas.microsoft.com/office/powerpoint/2010/main" val="3368148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D5875-8018-ABCF-F7F3-E7E5FF6170DC}"/>
              </a:ext>
            </a:extLst>
          </p:cNvPr>
          <p:cNvSpPr>
            <a:spLocks noGrp="1"/>
          </p:cNvSpPr>
          <p:nvPr>
            <p:ph type="ctrTitle"/>
          </p:nvPr>
        </p:nvSpPr>
        <p:spPr/>
        <p:txBody>
          <a:bodyPr/>
          <a:lstStyle/>
          <a:p>
            <a:r>
              <a:rPr lang="en-GB" dirty="0"/>
              <a:t>LFSM-O reminder of compliance requirements</a:t>
            </a:r>
          </a:p>
        </p:txBody>
      </p:sp>
      <p:sp>
        <p:nvSpPr>
          <p:cNvPr id="3" name="Slide Number Placeholder 2">
            <a:extLst>
              <a:ext uri="{FF2B5EF4-FFF2-40B4-BE49-F238E27FC236}">
                <a16:creationId xmlns:a16="http://schemas.microsoft.com/office/drawing/2014/main" id="{AEB6168D-767B-153C-EA22-237728123864}"/>
              </a:ext>
            </a:extLst>
          </p:cNvPr>
          <p:cNvSpPr>
            <a:spLocks noGrp="1"/>
          </p:cNvSpPr>
          <p:nvPr>
            <p:ph type="sldNum" sz="quarter" idx="12"/>
          </p:nvPr>
        </p:nvSpPr>
        <p:spPr/>
        <p:txBody>
          <a:bodyPr/>
          <a:lstStyle/>
          <a:p>
            <a:fld id="{98FF217E-B86F-EA42-9607-BE163228A213}" type="slidenum">
              <a:rPr lang="en-GB" smtClean="0"/>
              <a:t>31</a:t>
            </a:fld>
            <a:endParaRPr lang="en-GB"/>
          </a:p>
        </p:txBody>
      </p:sp>
    </p:spTree>
    <p:extLst>
      <p:ext uri="{BB962C8B-B14F-4D97-AF65-F5344CB8AC3E}">
        <p14:creationId xmlns:p14="http://schemas.microsoft.com/office/powerpoint/2010/main" val="679740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CB606-B6B2-8408-F065-5367A3493A70}"/>
              </a:ext>
            </a:extLst>
          </p:cNvPr>
          <p:cNvSpPr>
            <a:spLocks noGrp="1"/>
          </p:cNvSpPr>
          <p:nvPr>
            <p:ph type="title"/>
          </p:nvPr>
        </p:nvSpPr>
        <p:spPr>
          <a:xfrm>
            <a:off x="719999" y="288000"/>
            <a:ext cx="9551051" cy="936000"/>
          </a:xfrm>
        </p:spPr>
        <p:txBody>
          <a:bodyPr/>
          <a:lstStyle/>
          <a:p>
            <a:r>
              <a:rPr lang="en-GB" dirty="0"/>
              <a:t>Assessment of Droop – particularly for Type Tested generating units</a:t>
            </a:r>
          </a:p>
        </p:txBody>
      </p:sp>
      <p:sp>
        <p:nvSpPr>
          <p:cNvPr id="3" name="Content Placeholder 2">
            <a:extLst>
              <a:ext uri="{FF2B5EF4-FFF2-40B4-BE49-F238E27FC236}">
                <a16:creationId xmlns:a16="http://schemas.microsoft.com/office/drawing/2014/main" id="{FD8497F8-CECD-BEB1-FE0B-436CDD6CC630}"/>
              </a:ext>
            </a:extLst>
          </p:cNvPr>
          <p:cNvSpPr>
            <a:spLocks noGrp="1"/>
          </p:cNvSpPr>
          <p:nvPr>
            <p:ph idx="1"/>
          </p:nvPr>
        </p:nvSpPr>
        <p:spPr/>
        <p:txBody>
          <a:bodyPr/>
          <a:lstStyle/>
          <a:p>
            <a:pPr marL="285750" lvl="0" indent="-285750">
              <a:lnSpc>
                <a:spcPct val="100000"/>
              </a:lnSpc>
              <a:buFont typeface="Arial" panose="020B0604020202020204" pitchFamily="34" charset="0"/>
              <a:buChar char="•"/>
            </a:pPr>
            <a:r>
              <a:rPr lang="en-GB" sz="1800" spc="-15"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The assessment of the LFSM-O droop (for Type A)  is undertaken from a couple of steps in frequency:</a:t>
            </a:r>
          </a:p>
          <a:p>
            <a:pPr marL="285750" lvl="0" indent="-285750">
              <a:lnSpc>
                <a:spcPct val="100000"/>
              </a:lnSpc>
              <a:buFont typeface="Arial" panose="020B0604020202020204" pitchFamily="34" charset="0"/>
              <a:buChar char="•"/>
            </a:pPr>
            <a:endParaRPr lang="en-GB" sz="1800" spc="-15" dirty="0">
              <a:solidFill>
                <a:srgbClr val="00598E"/>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nSpc>
                <a:spcPct val="100000"/>
              </a:lnSpc>
              <a:buFont typeface="Arial" panose="020B0604020202020204" pitchFamily="34" charset="0"/>
              <a:buChar char="•"/>
            </a:pPr>
            <a:endParaRPr lang="en-GB" sz="1800" spc="-15" dirty="0">
              <a:solidFill>
                <a:srgbClr val="00598E"/>
              </a:solidFill>
              <a:effectLst/>
              <a:latin typeface="Arial" panose="020B0604020202020204" pitchFamily="34" charset="0"/>
              <a:ea typeface="Times New Roman" panose="02020603050405020304" pitchFamily="18" charset="0"/>
              <a:cs typeface="Arial" panose="020B0604020202020204" pitchFamily="34" charset="0"/>
            </a:endParaRPr>
          </a:p>
          <a:p>
            <a:pPr marL="285750" lvl="0" indent="-285750">
              <a:lnSpc>
                <a:spcPct val="100000"/>
              </a:lnSpc>
              <a:buFont typeface="Arial" panose="020B0604020202020204" pitchFamily="34" charset="0"/>
              <a:buChar char="•"/>
            </a:pPr>
            <a:endParaRPr lang="en-GB" sz="1800" spc="-15" dirty="0">
              <a:solidFill>
                <a:srgbClr val="00598E"/>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nSpc>
                <a:spcPct val="100000"/>
              </a:lnSpc>
              <a:buFont typeface="Arial" panose="020B0604020202020204" pitchFamily="34" charset="0"/>
              <a:buChar char="•"/>
            </a:pPr>
            <a:endParaRPr lang="en-GB" sz="1800" spc="-15" dirty="0">
              <a:solidFill>
                <a:srgbClr val="00598E"/>
              </a:solidFill>
              <a:effectLst/>
              <a:latin typeface="Arial" panose="020B0604020202020204" pitchFamily="34" charset="0"/>
              <a:ea typeface="Times New Roman" panose="02020603050405020304" pitchFamily="18" charset="0"/>
              <a:cs typeface="Arial" panose="020B0604020202020204" pitchFamily="34" charset="0"/>
            </a:endParaRPr>
          </a:p>
          <a:p>
            <a:pPr marL="285750" lvl="0" indent="-285750">
              <a:lnSpc>
                <a:spcPct val="100000"/>
              </a:lnSpc>
              <a:buFont typeface="Arial" panose="020B0604020202020204" pitchFamily="34" charset="0"/>
              <a:buChar char="•"/>
            </a:pPr>
            <a:endParaRPr lang="en-GB" sz="1800" spc="-15" dirty="0">
              <a:solidFill>
                <a:srgbClr val="00598E"/>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nSpc>
                <a:spcPct val="100000"/>
              </a:lnSpc>
              <a:buFont typeface="Arial" panose="020B0604020202020204" pitchFamily="34" charset="0"/>
              <a:buChar char="•"/>
            </a:pPr>
            <a:endParaRPr lang="en-GB" sz="1800" spc="-15" dirty="0">
              <a:solidFill>
                <a:srgbClr val="00598E"/>
              </a:solidFill>
              <a:effectLst/>
              <a:latin typeface="Arial" panose="020B0604020202020204" pitchFamily="34" charset="0"/>
              <a:ea typeface="Times New Roman" panose="02020603050405020304" pitchFamily="18" charset="0"/>
              <a:cs typeface="Arial" panose="020B0604020202020204" pitchFamily="34" charset="0"/>
            </a:endParaRPr>
          </a:p>
          <a:p>
            <a:pPr marL="285750" lvl="0" indent="-285750">
              <a:lnSpc>
                <a:spcPct val="100000"/>
              </a:lnSpc>
              <a:buFont typeface="Arial" panose="020B0604020202020204" pitchFamily="34" charset="0"/>
              <a:buChar char="•"/>
            </a:pPr>
            <a:endParaRPr lang="en-GB" sz="1800" spc="-15" dirty="0">
              <a:solidFill>
                <a:srgbClr val="00598E"/>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nSpc>
                <a:spcPct val="100000"/>
              </a:lnSpc>
              <a:buFont typeface="Arial" panose="020B0604020202020204" pitchFamily="34" charset="0"/>
              <a:buChar char="•"/>
            </a:pPr>
            <a:r>
              <a:rPr lang="en-GB" sz="1800" spc="-15"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And droop is the marginal change in frequency for the marginal change in power output.</a:t>
            </a:r>
          </a:p>
          <a:p>
            <a:pPr marL="285750" lvl="0" indent="-285750">
              <a:lnSpc>
                <a:spcPct val="100000"/>
              </a:lnSpc>
              <a:buFont typeface="Arial" panose="020B0604020202020204" pitchFamily="34" charset="0"/>
              <a:buChar char="•"/>
            </a:pPr>
            <a:r>
              <a:rPr lang="en-GB" sz="1800" spc="-15" dirty="0">
                <a:solidFill>
                  <a:srgbClr val="00598E"/>
                </a:solidFill>
                <a:latin typeface="Arial" panose="020B0604020202020204" pitchFamily="34" charset="0"/>
                <a:ea typeface="Times New Roman" panose="02020603050405020304" pitchFamily="18" charset="0"/>
                <a:cs typeface="Arial" panose="020B0604020202020204" pitchFamily="34" charset="0"/>
              </a:rPr>
              <a:t>In GB, the marginal change in power output is defined as being the change in power cf the registered capacity, whereas in most of the rest of the world is the change in power cf the instantaneous power.</a:t>
            </a:r>
            <a:endParaRPr lang="en-GB" sz="1800" spc="-15" dirty="0">
              <a:solidFill>
                <a:srgbClr val="00598E"/>
              </a:solidFill>
              <a:effectLst/>
              <a:latin typeface="Arial" panose="020B0604020202020204" pitchFamily="34" charset="0"/>
              <a:ea typeface="Times New Roman" panose="02020603050405020304" pitchFamily="18" charset="0"/>
              <a:cs typeface="Arial" panose="020B0604020202020204" pitchFamily="34" charset="0"/>
            </a:endParaRPr>
          </a:p>
          <a:p>
            <a:pPr marL="285750" lvl="0" indent="-285750">
              <a:lnSpc>
                <a:spcPct val="100000"/>
              </a:lnSpc>
              <a:buFont typeface="Arial" panose="020B0604020202020204" pitchFamily="34" charset="0"/>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B13409E-F584-98E0-D1CF-DDEAB636E3D9}"/>
              </a:ext>
            </a:extLst>
          </p:cNvPr>
          <p:cNvSpPr>
            <a:spLocks noGrp="1"/>
          </p:cNvSpPr>
          <p:nvPr>
            <p:ph type="sldNum" sz="quarter" idx="12"/>
          </p:nvPr>
        </p:nvSpPr>
        <p:spPr/>
        <p:txBody>
          <a:bodyPr/>
          <a:lstStyle/>
          <a:p>
            <a:fld id="{98FF217E-B86F-EA42-9607-BE163228A213}" type="slidenum">
              <a:rPr lang="en-GB" smtClean="0"/>
              <a:pPr/>
              <a:t>32</a:t>
            </a:fld>
            <a:endParaRPr lang="en-GB"/>
          </a:p>
        </p:txBody>
      </p:sp>
      <p:pic>
        <p:nvPicPr>
          <p:cNvPr id="6" name="Picture 5">
            <a:extLst>
              <a:ext uri="{FF2B5EF4-FFF2-40B4-BE49-F238E27FC236}">
                <a16:creationId xmlns:a16="http://schemas.microsoft.com/office/drawing/2014/main" id="{4FE77FD0-D694-90D7-0CAC-AA7BACA1D14C}"/>
              </a:ext>
            </a:extLst>
          </p:cNvPr>
          <p:cNvPicPr>
            <a:picLocks noChangeAspect="1"/>
          </p:cNvPicPr>
          <p:nvPr/>
        </p:nvPicPr>
        <p:blipFill>
          <a:blip r:embed="rId2"/>
          <a:stretch>
            <a:fillRect/>
          </a:stretch>
        </p:blipFill>
        <p:spPr>
          <a:xfrm>
            <a:off x="3760443" y="2162370"/>
            <a:ext cx="3498197" cy="2585377"/>
          </a:xfrm>
          <a:prstGeom prst="rect">
            <a:avLst/>
          </a:prstGeom>
        </p:spPr>
      </p:pic>
    </p:spTree>
    <p:extLst>
      <p:ext uri="{BB962C8B-B14F-4D97-AF65-F5344CB8AC3E}">
        <p14:creationId xmlns:p14="http://schemas.microsoft.com/office/powerpoint/2010/main" val="4153901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77D35-8493-EDAA-2776-F89F57B1B0D0}"/>
              </a:ext>
            </a:extLst>
          </p:cNvPr>
          <p:cNvSpPr>
            <a:spLocks noGrp="1"/>
          </p:cNvSpPr>
          <p:nvPr>
            <p:ph type="title"/>
          </p:nvPr>
        </p:nvSpPr>
        <p:spPr/>
        <p:txBody>
          <a:bodyPr/>
          <a:lstStyle/>
          <a:p>
            <a:r>
              <a:rPr lang="en-GB" dirty="0"/>
              <a:t>LFSM-O compliance for Power Park Modules</a:t>
            </a:r>
          </a:p>
        </p:txBody>
      </p:sp>
      <p:sp>
        <p:nvSpPr>
          <p:cNvPr id="3" name="Content Placeholder 2">
            <a:extLst>
              <a:ext uri="{FF2B5EF4-FFF2-40B4-BE49-F238E27FC236}">
                <a16:creationId xmlns:a16="http://schemas.microsoft.com/office/drawing/2014/main" id="{7BC7093F-AE4C-92D4-01C8-0C7D7F38BED0}"/>
              </a:ext>
            </a:extLst>
          </p:cNvPr>
          <p:cNvSpPr>
            <a:spLocks noGrp="1"/>
          </p:cNvSpPr>
          <p:nvPr>
            <p:ph idx="1"/>
          </p:nvPr>
        </p:nvSpPr>
        <p:spPr/>
        <p:txBody>
          <a:bodyPr/>
          <a:lstStyle/>
          <a:p>
            <a:pPr>
              <a:lnSpc>
                <a:spcPct val="100000"/>
              </a:lnSpc>
            </a:pPr>
            <a:r>
              <a:rPr lang="en-GB" sz="1500" dirty="0"/>
              <a:t>LFSM-O droop definition is the responsibility of NGESO.</a:t>
            </a:r>
          </a:p>
          <a:p>
            <a:pPr>
              <a:lnSpc>
                <a:spcPct val="100000"/>
              </a:lnSpc>
            </a:pPr>
            <a:r>
              <a:rPr lang="en-GB" sz="1500" dirty="0"/>
              <a:t>NGESO have defined this in two ways – (a) as a droop between 2% and 10%, and (b) “</a:t>
            </a:r>
            <a:r>
              <a:rPr lang="en-US" sz="1500" b="0" i="0" u="none" strike="noStrike" baseline="0" dirty="0">
                <a:solidFill>
                  <a:srgbClr val="000000"/>
                </a:solidFill>
                <a:latin typeface="Arial" panose="020B0604020202020204" pitchFamily="34" charset="0"/>
              </a:rPr>
              <a:t>at a minimum rate of 2% of output per 0.1 Hz deviation of system frequency above 50.4 Hz</a:t>
            </a:r>
            <a:r>
              <a:rPr lang="en-GB" sz="1500" dirty="0"/>
              <a:t>” which equates to 10%.</a:t>
            </a:r>
          </a:p>
          <a:p>
            <a:pPr>
              <a:lnSpc>
                <a:spcPct val="100000"/>
              </a:lnSpc>
            </a:pPr>
            <a:r>
              <a:rPr lang="en-GB" sz="1500" dirty="0"/>
              <a:t>The complication arises because the reference power output for droop is commonly taken to be the instantaneous active power output – this is the definition of droop used universally in Europe and is also used in 50549 and 50438.</a:t>
            </a:r>
          </a:p>
          <a:p>
            <a:pPr>
              <a:lnSpc>
                <a:spcPct val="100000"/>
              </a:lnSpc>
            </a:pPr>
            <a:r>
              <a:rPr lang="en-GB" sz="1500" dirty="0"/>
              <a:t>However, NGESO have defined the reference power output as Registered Capacity – which is their right under the law – but it puts GB at odds with manufacturers’ expectations.</a:t>
            </a:r>
          </a:p>
          <a:p>
            <a:pPr>
              <a:lnSpc>
                <a:spcPct val="100000"/>
              </a:lnSpc>
            </a:pPr>
            <a:r>
              <a:rPr lang="en-GB" sz="1500" dirty="0"/>
              <a:t>LFSM-O, with a droop of 10% (which is a minimum performance requirement), is actually quite hard to test for in very</a:t>
            </a:r>
            <a:r>
              <a:rPr lang="en-GB" sz="1500" baseline="0" dirty="0"/>
              <a:t> small generating units (ie G98 size units etc)</a:t>
            </a:r>
            <a:r>
              <a:rPr lang="en-GB" sz="1500" dirty="0"/>
              <a:t>, with errors on the measurement risking obscuring the actual droop.  </a:t>
            </a:r>
          </a:p>
          <a:p>
            <a:pPr>
              <a:lnSpc>
                <a:spcPct val="100000"/>
              </a:lnSpc>
            </a:pPr>
            <a:r>
              <a:rPr lang="en-GB" sz="1500" dirty="0"/>
              <a:t>Testing from full output, the instantaneous active power output is the same as the Registered Capacity – so there is no issue with the results.  </a:t>
            </a:r>
          </a:p>
          <a:p>
            <a:pPr>
              <a:lnSpc>
                <a:spcPct val="100000"/>
              </a:lnSpc>
            </a:pPr>
            <a:r>
              <a:rPr lang="en-GB" sz="1500" dirty="0"/>
              <a:t>However, when testing from, say 50% of RC, the droop will appear to be twice what it should be if the incorrect assumption about the reference power output is made.</a:t>
            </a:r>
          </a:p>
        </p:txBody>
      </p:sp>
      <p:sp>
        <p:nvSpPr>
          <p:cNvPr id="4" name="Slide Number Placeholder 3">
            <a:extLst>
              <a:ext uri="{FF2B5EF4-FFF2-40B4-BE49-F238E27FC236}">
                <a16:creationId xmlns:a16="http://schemas.microsoft.com/office/drawing/2014/main" id="{8AF94A68-EAB8-7E50-0B51-AFA037752974}"/>
              </a:ext>
            </a:extLst>
          </p:cNvPr>
          <p:cNvSpPr>
            <a:spLocks noGrp="1"/>
          </p:cNvSpPr>
          <p:nvPr>
            <p:ph type="sldNum" sz="quarter" idx="12"/>
          </p:nvPr>
        </p:nvSpPr>
        <p:spPr/>
        <p:txBody>
          <a:bodyPr/>
          <a:lstStyle/>
          <a:p>
            <a:fld id="{98FF217E-B86F-EA42-9607-BE163228A213}" type="slidenum">
              <a:rPr lang="en-GB" smtClean="0"/>
              <a:pPr/>
              <a:t>33</a:t>
            </a:fld>
            <a:endParaRPr lang="en-GB"/>
          </a:p>
        </p:txBody>
      </p:sp>
    </p:spTree>
    <p:extLst>
      <p:ext uri="{BB962C8B-B14F-4D97-AF65-F5344CB8AC3E}">
        <p14:creationId xmlns:p14="http://schemas.microsoft.com/office/powerpoint/2010/main" val="604865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CB2C4-C1FF-5493-41E6-79907174BA93}"/>
              </a:ext>
            </a:extLst>
          </p:cNvPr>
          <p:cNvSpPr>
            <a:spLocks noGrp="1"/>
          </p:cNvSpPr>
          <p:nvPr>
            <p:ph type="title"/>
          </p:nvPr>
        </p:nvSpPr>
        <p:spPr/>
        <p:txBody>
          <a:bodyPr/>
          <a:lstStyle/>
          <a:p>
            <a:r>
              <a:rPr lang="en-GB" dirty="0"/>
              <a:t>LFSM-O compliance for Power Park Modules – 2</a:t>
            </a:r>
          </a:p>
        </p:txBody>
      </p:sp>
      <p:sp>
        <p:nvSpPr>
          <p:cNvPr id="3" name="Content Placeholder 2">
            <a:extLst>
              <a:ext uri="{FF2B5EF4-FFF2-40B4-BE49-F238E27FC236}">
                <a16:creationId xmlns:a16="http://schemas.microsoft.com/office/drawing/2014/main" id="{F223C324-DF18-A60D-DF14-945291CB0E1A}"/>
              </a:ext>
            </a:extLst>
          </p:cNvPr>
          <p:cNvSpPr>
            <a:spLocks noGrp="1"/>
          </p:cNvSpPr>
          <p:nvPr>
            <p:ph idx="1"/>
          </p:nvPr>
        </p:nvSpPr>
        <p:spPr/>
        <p:txBody>
          <a:bodyPr/>
          <a:lstStyle/>
          <a:p>
            <a:pPr>
              <a:lnSpc>
                <a:spcPct val="100000"/>
              </a:lnSpc>
            </a:pPr>
            <a:r>
              <a:rPr lang="en-GB" sz="1600" dirty="0"/>
              <a:t>Although the droop is potentially</a:t>
            </a:r>
            <a:r>
              <a:rPr lang="en-GB" sz="1600" baseline="0" dirty="0"/>
              <a:t> twice what it should be, it is not particularly obvious because of the difficult in measuring accurately the effect of droop at 10% (ie it is much more obvious at a lower droop, say 4%).</a:t>
            </a:r>
          </a:p>
          <a:p>
            <a:pPr>
              <a:lnSpc>
                <a:spcPct val="100000"/>
              </a:lnSpc>
            </a:pPr>
            <a:r>
              <a:rPr lang="en-GB" sz="1600" baseline="0" dirty="0"/>
              <a:t>Some manufacturers persist in supply droop based on instantaneous power, rather than Registered Capacity.</a:t>
            </a:r>
          </a:p>
          <a:p>
            <a:pPr>
              <a:lnSpc>
                <a:spcPct val="100000"/>
              </a:lnSpc>
            </a:pPr>
            <a:r>
              <a:rPr lang="en-GB" sz="1600" dirty="0"/>
              <a:t>G98 and G99 would benefit from a small amendment to make the GB requirements much more prominent – but in the mean time it would be good to bring this to manufacturers’ attention generally.</a:t>
            </a:r>
          </a:p>
        </p:txBody>
      </p:sp>
      <p:sp>
        <p:nvSpPr>
          <p:cNvPr id="4" name="Slide Number Placeholder 3">
            <a:extLst>
              <a:ext uri="{FF2B5EF4-FFF2-40B4-BE49-F238E27FC236}">
                <a16:creationId xmlns:a16="http://schemas.microsoft.com/office/drawing/2014/main" id="{287CB47D-D6B7-D110-7E87-C786940E4C19}"/>
              </a:ext>
            </a:extLst>
          </p:cNvPr>
          <p:cNvSpPr>
            <a:spLocks noGrp="1"/>
          </p:cNvSpPr>
          <p:nvPr>
            <p:ph type="sldNum" sz="quarter" idx="12"/>
          </p:nvPr>
        </p:nvSpPr>
        <p:spPr/>
        <p:txBody>
          <a:bodyPr/>
          <a:lstStyle/>
          <a:p>
            <a:fld id="{98FF217E-B86F-EA42-9607-BE163228A213}" type="slidenum">
              <a:rPr lang="en-GB" smtClean="0"/>
              <a:pPr/>
              <a:t>34</a:t>
            </a:fld>
            <a:endParaRPr lang="en-GB"/>
          </a:p>
        </p:txBody>
      </p:sp>
    </p:spTree>
    <p:extLst>
      <p:ext uri="{BB962C8B-B14F-4D97-AF65-F5344CB8AC3E}">
        <p14:creationId xmlns:p14="http://schemas.microsoft.com/office/powerpoint/2010/main" val="3713677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FB4B-D1EF-2A35-9785-6DA60C301C95}"/>
              </a:ext>
            </a:extLst>
          </p:cNvPr>
          <p:cNvSpPr>
            <a:spLocks noGrp="1"/>
          </p:cNvSpPr>
          <p:nvPr>
            <p:ph type="ctrTitle"/>
          </p:nvPr>
        </p:nvSpPr>
        <p:spPr/>
        <p:txBody>
          <a:bodyPr/>
          <a:lstStyle/>
          <a:p>
            <a:r>
              <a:rPr lang="en-GB" dirty="0"/>
              <a:t>Current list of G98/G99 potential updates – see appendix</a:t>
            </a:r>
          </a:p>
        </p:txBody>
      </p:sp>
      <p:sp>
        <p:nvSpPr>
          <p:cNvPr id="3" name="Slide Number Placeholder 2">
            <a:extLst>
              <a:ext uri="{FF2B5EF4-FFF2-40B4-BE49-F238E27FC236}">
                <a16:creationId xmlns:a16="http://schemas.microsoft.com/office/drawing/2014/main" id="{BFD07244-DF5A-B4EA-C559-89D77150A574}"/>
              </a:ext>
            </a:extLst>
          </p:cNvPr>
          <p:cNvSpPr>
            <a:spLocks noGrp="1"/>
          </p:cNvSpPr>
          <p:nvPr>
            <p:ph type="sldNum" sz="quarter" idx="12"/>
          </p:nvPr>
        </p:nvSpPr>
        <p:spPr/>
        <p:txBody>
          <a:bodyPr/>
          <a:lstStyle/>
          <a:p>
            <a:fld id="{98FF217E-B86F-EA42-9607-BE163228A213}" type="slidenum">
              <a:rPr lang="en-GB" smtClean="0"/>
              <a:t>35</a:t>
            </a:fld>
            <a:endParaRPr lang="en-GB"/>
          </a:p>
        </p:txBody>
      </p:sp>
    </p:spTree>
    <p:extLst>
      <p:ext uri="{BB962C8B-B14F-4D97-AF65-F5344CB8AC3E}">
        <p14:creationId xmlns:p14="http://schemas.microsoft.com/office/powerpoint/2010/main" val="2601191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432C-F251-4836-BE5F-1FE4CD6DF5B5}"/>
              </a:ext>
            </a:extLst>
          </p:cNvPr>
          <p:cNvSpPr>
            <a:spLocks noGrp="1"/>
          </p:cNvSpPr>
          <p:nvPr>
            <p:ph type="title"/>
          </p:nvPr>
        </p:nvSpPr>
        <p:spPr/>
        <p:txBody>
          <a:bodyPr/>
          <a:lstStyle/>
          <a:p>
            <a:r>
              <a:rPr lang="en-GB" dirty="0"/>
              <a:t>AOB and next meeting</a:t>
            </a:r>
          </a:p>
        </p:txBody>
      </p:sp>
      <p:sp>
        <p:nvSpPr>
          <p:cNvPr id="3" name="Content Placeholder 2">
            <a:extLst>
              <a:ext uri="{FF2B5EF4-FFF2-40B4-BE49-F238E27FC236}">
                <a16:creationId xmlns:a16="http://schemas.microsoft.com/office/drawing/2014/main" id="{719A2E5D-6B92-4FC0-A23E-29EEDD9D1047}"/>
              </a:ext>
            </a:extLst>
          </p:cNvPr>
          <p:cNvSpPr>
            <a:spLocks noGrp="1"/>
          </p:cNvSpPr>
          <p:nvPr>
            <p:ph idx="1"/>
          </p:nvPr>
        </p:nvSpPr>
        <p:spPr/>
        <p:txBody>
          <a:bodyPr/>
          <a:lstStyle/>
          <a:p>
            <a:r>
              <a:rPr lang="en-US" dirty="0"/>
              <a:t>AOB</a:t>
            </a:r>
          </a:p>
          <a:p>
            <a:pPr marL="342900" indent="-342900">
              <a:buFont typeface="Arial" panose="020B0604020202020204" pitchFamily="34" charset="0"/>
              <a:buChar char="•"/>
            </a:pPr>
            <a:r>
              <a:rPr lang="en-US" dirty="0"/>
              <a:t>None?</a:t>
            </a:r>
          </a:p>
          <a:p>
            <a:endParaRPr lang="en-US" dirty="0"/>
          </a:p>
          <a:p>
            <a:endParaRPr lang="en-US" dirty="0"/>
          </a:p>
          <a:p>
            <a:r>
              <a:rPr lang="en-US" dirty="0"/>
              <a:t>Next meeting?  </a:t>
            </a:r>
            <a:endParaRPr lang="en-GB" dirty="0"/>
          </a:p>
        </p:txBody>
      </p:sp>
      <p:sp>
        <p:nvSpPr>
          <p:cNvPr id="4" name="Slide Number Placeholder 3">
            <a:extLst>
              <a:ext uri="{FF2B5EF4-FFF2-40B4-BE49-F238E27FC236}">
                <a16:creationId xmlns:a16="http://schemas.microsoft.com/office/drawing/2014/main" id="{82B5373E-78E7-4A6F-A325-68ABF9AFB1E1}"/>
              </a:ext>
            </a:extLst>
          </p:cNvPr>
          <p:cNvSpPr>
            <a:spLocks noGrp="1"/>
          </p:cNvSpPr>
          <p:nvPr>
            <p:ph type="sldNum" sz="quarter" idx="12"/>
          </p:nvPr>
        </p:nvSpPr>
        <p:spPr/>
        <p:txBody>
          <a:bodyPr/>
          <a:lstStyle/>
          <a:p>
            <a:fld id="{98FF217E-B86F-EA42-9607-BE163228A213}" type="slidenum">
              <a:rPr lang="en-GB" smtClean="0"/>
              <a:pPr/>
              <a:t>36</a:t>
            </a:fld>
            <a:endParaRPr lang="en-GB"/>
          </a:p>
        </p:txBody>
      </p:sp>
    </p:spTree>
    <p:extLst>
      <p:ext uri="{BB962C8B-B14F-4D97-AF65-F5344CB8AC3E}">
        <p14:creationId xmlns:p14="http://schemas.microsoft.com/office/powerpoint/2010/main" val="3287862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1CD4-C25A-4CA4-B7BD-A9A13C85B279}"/>
              </a:ext>
            </a:extLst>
          </p:cNvPr>
          <p:cNvSpPr>
            <a:spLocks noGrp="1"/>
          </p:cNvSpPr>
          <p:nvPr>
            <p:ph type="ctrTitle"/>
          </p:nvPr>
        </p:nvSpPr>
        <p:spPr/>
        <p:txBody>
          <a:bodyPr/>
          <a:lstStyle/>
          <a:p>
            <a:r>
              <a:rPr lang="en-GB" dirty="0"/>
              <a:t>Appendix - Current list of future G98/G99 amendments</a:t>
            </a:r>
          </a:p>
        </p:txBody>
      </p:sp>
      <p:sp>
        <p:nvSpPr>
          <p:cNvPr id="3" name="Slide Number Placeholder 2">
            <a:extLst>
              <a:ext uri="{FF2B5EF4-FFF2-40B4-BE49-F238E27FC236}">
                <a16:creationId xmlns:a16="http://schemas.microsoft.com/office/drawing/2014/main" id="{A0D43732-FC11-4C8F-A6F1-73AC716C8D29}"/>
              </a:ext>
            </a:extLst>
          </p:cNvPr>
          <p:cNvSpPr>
            <a:spLocks noGrp="1"/>
          </p:cNvSpPr>
          <p:nvPr>
            <p:ph type="sldNum" sz="quarter" idx="12"/>
          </p:nvPr>
        </p:nvSpPr>
        <p:spPr/>
        <p:txBody>
          <a:bodyPr/>
          <a:lstStyle/>
          <a:p>
            <a:fld id="{98FF217E-B86F-EA42-9607-BE163228A213}" type="slidenum">
              <a:rPr lang="en-GB" smtClean="0"/>
              <a:t>37</a:t>
            </a:fld>
            <a:endParaRPr lang="en-GB"/>
          </a:p>
        </p:txBody>
      </p:sp>
    </p:spTree>
    <p:extLst>
      <p:ext uri="{BB962C8B-B14F-4D97-AF65-F5344CB8AC3E}">
        <p14:creationId xmlns:p14="http://schemas.microsoft.com/office/powerpoint/2010/main" val="744991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C6E5-DB12-4064-A8E7-52F2AF53F162}"/>
              </a:ext>
            </a:extLst>
          </p:cNvPr>
          <p:cNvSpPr>
            <a:spLocks noGrp="1"/>
          </p:cNvSpPr>
          <p:nvPr>
            <p:ph type="title"/>
          </p:nvPr>
        </p:nvSpPr>
        <p:spPr/>
        <p:txBody>
          <a:bodyPr/>
          <a:lstStyle/>
          <a:p>
            <a:r>
              <a:rPr lang="en-GB" dirty="0"/>
              <a:t>G98/G99 list of outstanding modifications April 2022 - significant</a:t>
            </a:r>
          </a:p>
        </p:txBody>
      </p:sp>
      <p:graphicFrame>
        <p:nvGraphicFramePr>
          <p:cNvPr id="5" name="Content Placeholder 4">
            <a:extLst>
              <a:ext uri="{FF2B5EF4-FFF2-40B4-BE49-F238E27FC236}">
                <a16:creationId xmlns:a16="http://schemas.microsoft.com/office/drawing/2014/main" id="{EF1B3C1F-6790-4B22-A90B-173A2561EBBB}"/>
              </a:ext>
            </a:extLst>
          </p:cNvPr>
          <p:cNvGraphicFramePr>
            <a:graphicFrameLocks noGrp="1"/>
          </p:cNvGraphicFramePr>
          <p:nvPr>
            <p:ph idx="1"/>
          </p:nvPr>
        </p:nvGraphicFramePr>
        <p:xfrm>
          <a:off x="719999" y="1373996"/>
          <a:ext cx="10460100" cy="4015740"/>
        </p:xfrm>
        <a:graphic>
          <a:graphicData uri="http://schemas.openxmlformats.org/drawingml/2006/table">
            <a:tbl>
              <a:tblPr firstRow="1" firstCol="1" bandRow="1">
                <a:tableStyleId>{1E171933-4619-4E11-9A3F-F7608DF75F80}</a:tableStyleId>
              </a:tblPr>
              <a:tblGrid>
                <a:gridCol w="641784">
                  <a:extLst>
                    <a:ext uri="{9D8B030D-6E8A-4147-A177-3AD203B41FA5}">
                      <a16:colId xmlns:a16="http://schemas.microsoft.com/office/drawing/2014/main" val="3680582225"/>
                    </a:ext>
                  </a:extLst>
                </a:gridCol>
                <a:gridCol w="969435">
                  <a:extLst>
                    <a:ext uri="{9D8B030D-6E8A-4147-A177-3AD203B41FA5}">
                      <a16:colId xmlns:a16="http://schemas.microsoft.com/office/drawing/2014/main" val="392228262"/>
                    </a:ext>
                  </a:extLst>
                </a:gridCol>
                <a:gridCol w="773723">
                  <a:extLst>
                    <a:ext uri="{9D8B030D-6E8A-4147-A177-3AD203B41FA5}">
                      <a16:colId xmlns:a16="http://schemas.microsoft.com/office/drawing/2014/main" val="2434528933"/>
                    </a:ext>
                  </a:extLst>
                </a:gridCol>
                <a:gridCol w="974690">
                  <a:extLst>
                    <a:ext uri="{9D8B030D-6E8A-4147-A177-3AD203B41FA5}">
                      <a16:colId xmlns:a16="http://schemas.microsoft.com/office/drawing/2014/main" val="1010566987"/>
                    </a:ext>
                  </a:extLst>
                </a:gridCol>
                <a:gridCol w="2662813">
                  <a:extLst>
                    <a:ext uri="{9D8B030D-6E8A-4147-A177-3AD203B41FA5}">
                      <a16:colId xmlns:a16="http://schemas.microsoft.com/office/drawing/2014/main" val="3170203307"/>
                    </a:ext>
                  </a:extLst>
                </a:gridCol>
                <a:gridCol w="4437655">
                  <a:extLst>
                    <a:ext uri="{9D8B030D-6E8A-4147-A177-3AD203B41FA5}">
                      <a16:colId xmlns:a16="http://schemas.microsoft.com/office/drawing/2014/main" val="2817192480"/>
                    </a:ext>
                  </a:extLst>
                </a:gridCol>
              </a:tblGrid>
              <a:tr h="304556">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Date raised</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Raised by</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G98/G99 reference</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Discussion </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Specific modification</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80088335"/>
                  </a:ext>
                </a:extLst>
              </a:tr>
              <a:tr h="507593">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rPr>
                        <a:t>10/02/21</a:t>
                      </a: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rPr>
                        <a:t>G99 6.3.7</a:t>
                      </a: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spcBef>
                          <a:spcPts val="600"/>
                        </a:spcBef>
                        <a:spcAft>
                          <a:spcPts val="600"/>
                        </a:spcAft>
                      </a:pPr>
                      <a:r>
                        <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Need to be more specific about which models are being referred to.</a:t>
                      </a:r>
                    </a:p>
                    <a:p>
                      <a:pPr algn="l">
                        <a:spcBef>
                          <a:spcPts val="600"/>
                        </a:spcBef>
                        <a:spcAft>
                          <a:spcPts val="600"/>
                        </a:spcAft>
                      </a:pPr>
                      <a:r>
                        <a:rPr lang="en-GB" sz="1000" kern="1200" dirty="0">
                          <a:solidFill>
                            <a:schemeClr val="tx1"/>
                          </a:solidFill>
                          <a:effectLst/>
                          <a:latin typeface="Arial" panose="020B0604020202020204" pitchFamily="34" charset="0"/>
                          <a:ea typeface="+mn-ea"/>
                          <a:cs typeface="Times New Roman" panose="02020603050405020304" pitchFamily="18" charset="0"/>
                        </a:rPr>
                        <a:t>In G99 reference is made to ‘detailed models’, ‘simulation models’ and ‘control system and prime mover models’. There may be merit in trying to add further clarity of the different models required for PGMs and which need to be verified.</a:t>
                      </a:r>
                      <a:endPar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050" kern="1200" dirty="0">
                          <a:solidFill>
                            <a:schemeClr val="dk1"/>
                          </a:solidFill>
                          <a:effectLst/>
                          <a:latin typeface="+mn-lt"/>
                          <a:ea typeface="+mn-ea"/>
                          <a:cs typeface="+mn-cs"/>
                        </a:rPr>
                        <a:t>In general detailed models of a </a:t>
                      </a:r>
                      <a:r>
                        <a:rPr lang="en-GB" sz="1050" b="1" kern="1200" dirty="0">
                          <a:solidFill>
                            <a:schemeClr val="dk1"/>
                          </a:solidFill>
                          <a:effectLst/>
                          <a:latin typeface="+mn-lt"/>
                          <a:ea typeface="+mn-ea"/>
                          <a:cs typeface="+mn-cs"/>
                        </a:rPr>
                        <a:t>Type A</a:t>
                      </a:r>
                      <a:r>
                        <a:rPr lang="en-GB" sz="1050" kern="1200" dirty="0">
                          <a:solidFill>
                            <a:schemeClr val="dk1"/>
                          </a:solidFill>
                          <a:effectLst/>
                          <a:latin typeface="+mn-lt"/>
                          <a:ea typeface="+mn-ea"/>
                          <a:cs typeface="+mn-cs"/>
                        </a:rPr>
                        <a:t> or </a:t>
                      </a:r>
                      <a:r>
                        <a:rPr lang="en-GB" sz="1050" b="1" kern="1200" dirty="0">
                          <a:solidFill>
                            <a:schemeClr val="dk1"/>
                          </a:solidFill>
                          <a:effectLst/>
                          <a:latin typeface="+mn-lt"/>
                          <a:ea typeface="+mn-ea"/>
                          <a:cs typeface="+mn-cs"/>
                        </a:rPr>
                        <a:t>Type B</a:t>
                      </a:r>
                      <a:r>
                        <a:rPr lang="en-GB" sz="1050" kern="1200" dirty="0">
                          <a:solidFill>
                            <a:schemeClr val="dk1"/>
                          </a:solidFill>
                          <a:effectLst/>
                          <a:latin typeface="+mn-lt"/>
                          <a:ea typeface="+mn-ea"/>
                          <a:cs typeface="+mn-cs"/>
                        </a:rPr>
                        <a:t> </a:t>
                      </a:r>
                      <a:r>
                        <a:rPr lang="en-GB" sz="1050" b="1" kern="1200" dirty="0">
                          <a:solidFill>
                            <a:schemeClr val="dk1"/>
                          </a:solidFill>
                          <a:effectLst/>
                          <a:latin typeface="+mn-lt"/>
                          <a:ea typeface="+mn-ea"/>
                          <a:cs typeface="+mn-cs"/>
                        </a:rPr>
                        <a:t>Power Generating Module</a:t>
                      </a:r>
                      <a:r>
                        <a:rPr lang="en-GB" sz="1050" kern="1200" dirty="0">
                          <a:solidFill>
                            <a:schemeClr val="dk1"/>
                          </a:solidFill>
                          <a:effectLst/>
                          <a:latin typeface="+mn-lt"/>
                          <a:ea typeface="+mn-ea"/>
                          <a:cs typeface="+mn-cs"/>
                        </a:rPr>
                        <a:t> are not required. Where the </a:t>
                      </a:r>
                      <a:r>
                        <a:rPr lang="en-GB" sz="1050" b="1" kern="1200" dirty="0">
                          <a:solidFill>
                            <a:schemeClr val="dk1"/>
                          </a:solidFill>
                          <a:effectLst/>
                          <a:latin typeface="+mn-lt"/>
                          <a:ea typeface="+mn-ea"/>
                          <a:cs typeface="+mn-cs"/>
                        </a:rPr>
                        <a:t>DNO</a:t>
                      </a:r>
                      <a:r>
                        <a:rPr lang="en-GB" sz="1050" kern="1200" dirty="0">
                          <a:solidFill>
                            <a:schemeClr val="dk1"/>
                          </a:solidFill>
                          <a:effectLst/>
                          <a:latin typeface="+mn-lt"/>
                          <a:ea typeface="+mn-ea"/>
                          <a:cs typeface="+mn-cs"/>
                        </a:rPr>
                        <a:t> deems it necessary to ensure </a:t>
                      </a:r>
                      <a:r>
                        <a:rPr lang="en-GB" sz="1050" b="1" kern="1200" dirty="0">
                          <a:solidFill>
                            <a:schemeClr val="dk1"/>
                          </a:solidFill>
                          <a:effectLst/>
                          <a:latin typeface="+mn-lt"/>
                          <a:ea typeface="+mn-ea"/>
                          <a:cs typeface="+mn-cs"/>
                        </a:rPr>
                        <a:t>System Stability</a:t>
                      </a:r>
                      <a:r>
                        <a:rPr lang="en-GB" sz="1050" kern="1200" dirty="0">
                          <a:solidFill>
                            <a:schemeClr val="dk1"/>
                          </a:solidFill>
                          <a:effectLst/>
                          <a:latin typeface="+mn-lt"/>
                          <a:ea typeface="+mn-ea"/>
                          <a:cs typeface="+mn-cs"/>
                        </a:rPr>
                        <a:t> and security appropriately detailed models of </a:t>
                      </a:r>
                      <a:r>
                        <a:rPr lang="en-GB" sz="1050" b="1" kern="1200" dirty="0">
                          <a:solidFill>
                            <a:schemeClr val="dk1"/>
                          </a:solidFill>
                          <a:effectLst/>
                          <a:latin typeface="+mn-lt"/>
                          <a:ea typeface="+mn-ea"/>
                          <a:cs typeface="+mn-cs"/>
                        </a:rPr>
                        <a:t>Type A</a:t>
                      </a:r>
                      <a:r>
                        <a:rPr lang="en-GB" sz="1050" kern="1200" dirty="0">
                          <a:solidFill>
                            <a:schemeClr val="dk1"/>
                          </a:solidFill>
                          <a:effectLst/>
                          <a:latin typeface="+mn-lt"/>
                          <a:ea typeface="+mn-ea"/>
                          <a:cs typeface="+mn-cs"/>
                        </a:rPr>
                        <a:t> or </a:t>
                      </a:r>
                      <a:r>
                        <a:rPr lang="en-GB" sz="1050" b="1" kern="1200" dirty="0">
                          <a:solidFill>
                            <a:schemeClr val="dk1"/>
                          </a:solidFill>
                          <a:effectLst/>
                          <a:latin typeface="+mn-lt"/>
                          <a:ea typeface="+mn-ea"/>
                          <a:cs typeface="+mn-cs"/>
                        </a:rPr>
                        <a:t>Type B</a:t>
                      </a:r>
                      <a:r>
                        <a:rPr lang="en-GB" sz="1050" kern="1200" dirty="0">
                          <a:solidFill>
                            <a:schemeClr val="dk1"/>
                          </a:solidFill>
                          <a:effectLst/>
                          <a:latin typeface="+mn-lt"/>
                          <a:ea typeface="+mn-ea"/>
                          <a:cs typeface="+mn-cs"/>
                        </a:rPr>
                        <a:t> </a:t>
                      </a:r>
                      <a:r>
                        <a:rPr lang="en-GB" sz="1050" b="1" kern="1200" dirty="0">
                          <a:solidFill>
                            <a:schemeClr val="dk1"/>
                          </a:solidFill>
                          <a:effectLst/>
                          <a:latin typeface="+mn-lt"/>
                          <a:ea typeface="+mn-ea"/>
                          <a:cs typeface="+mn-cs"/>
                        </a:rPr>
                        <a:t>Power Generating Module</a:t>
                      </a:r>
                      <a:r>
                        <a:rPr lang="en-GB" sz="1050" kern="1200" dirty="0">
                          <a:solidFill>
                            <a:schemeClr val="dk1"/>
                          </a:solidFill>
                          <a:effectLst/>
                          <a:latin typeface="+mn-lt"/>
                          <a:ea typeface="+mn-ea"/>
                          <a:cs typeface="+mn-cs"/>
                        </a:rPr>
                        <a:t>s </a:t>
                      </a:r>
                      <a:r>
                        <a:rPr lang="en-GB" sz="1050" kern="1200" dirty="0">
                          <a:solidFill>
                            <a:srgbClr val="FF0000"/>
                          </a:solidFill>
                          <a:effectLst/>
                          <a:latin typeface="+mn-lt"/>
                          <a:ea typeface="+mn-ea"/>
                          <a:cs typeface="+mn-cs"/>
                        </a:rPr>
                        <a:t>and their control systems </a:t>
                      </a:r>
                      <a:r>
                        <a:rPr lang="en-GB" sz="1050" kern="1200" dirty="0">
                          <a:solidFill>
                            <a:schemeClr val="dk1"/>
                          </a:solidFill>
                          <a:effectLst/>
                          <a:latin typeface="+mn-lt"/>
                          <a:ea typeface="+mn-ea"/>
                          <a:cs typeface="+mn-cs"/>
                        </a:rPr>
                        <a:t>shall be supplied. Detailed models are always required for </a:t>
                      </a:r>
                      <a:r>
                        <a:rPr lang="en-GB" sz="1050" b="1" kern="1200" dirty="0">
                          <a:solidFill>
                            <a:schemeClr val="dk1"/>
                          </a:solidFill>
                          <a:effectLst/>
                          <a:latin typeface="+mn-lt"/>
                          <a:ea typeface="+mn-ea"/>
                          <a:cs typeface="+mn-cs"/>
                        </a:rPr>
                        <a:t>Type C</a:t>
                      </a:r>
                      <a:r>
                        <a:rPr lang="en-GB" sz="1050" kern="1200" dirty="0">
                          <a:solidFill>
                            <a:schemeClr val="dk1"/>
                          </a:solidFill>
                          <a:effectLst/>
                          <a:latin typeface="+mn-lt"/>
                          <a:ea typeface="+mn-ea"/>
                          <a:cs typeface="+mn-cs"/>
                        </a:rPr>
                        <a:t> and </a:t>
                      </a:r>
                      <a:r>
                        <a:rPr lang="en-GB" sz="1050" b="1" kern="1200" dirty="0">
                          <a:solidFill>
                            <a:schemeClr val="dk1"/>
                          </a:solidFill>
                          <a:effectLst/>
                          <a:latin typeface="+mn-lt"/>
                          <a:ea typeface="+mn-ea"/>
                          <a:cs typeface="+mn-cs"/>
                        </a:rPr>
                        <a:t>Type D</a:t>
                      </a:r>
                      <a:r>
                        <a:rPr lang="en-GB" sz="1050" kern="1200" dirty="0">
                          <a:solidFill>
                            <a:schemeClr val="dk1"/>
                          </a:solidFill>
                          <a:effectLst/>
                          <a:latin typeface="+mn-lt"/>
                          <a:ea typeface="+mn-ea"/>
                          <a:cs typeface="+mn-cs"/>
                        </a:rPr>
                        <a:t> </a:t>
                      </a:r>
                      <a:r>
                        <a:rPr lang="en-GB" sz="1050" b="1" kern="1200" dirty="0">
                          <a:solidFill>
                            <a:schemeClr val="dk1"/>
                          </a:solidFill>
                          <a:effectLst/>
                          <a:latin typeface="+mn-lt"/>
                          <a:ea typeface="+mn-ea"/>
                          <a:cs typeface="+mn-cs"/>
                        </a:rPr>
                        <a:t>Power Generating Module</a:t>
                      </a:r>
                      <a:r>
                        <a:rPr lang="en-GB" sz="1050" kern="1200" dirty="0">
                          <a:solidFill>
                            <a:schemeClr val="dk1"/>
                          </a:solidFill>
                          <a:effectLst/>
                          <a:latin typeface="+mn-lt"/>
                          <a:ea typeface="+mn-ea"/>
                          <a:cs typeface="+mn-cs"/>
                        </a:rPr>
                        <a:t>s.</a:t>
                      </a:r>
                      <a:r>
                        <a:rPr lang="en-GB" sz="1050" b="1" kern="1200" dirty="0">
                          <a:solidFill>
                            <a:schemeClr val="dk1"/>
                          </a:solidFill>
                          <a:effectLst/>
                          <a:latin typeface="+mn-lt"/>
                          <a:ea typeface="+mn-ea"/>
                          <a:cs typeface="+mn-cs"/>
                        </a:rPr>
                        <a:t> Generator</a:t>
                      </a:r>
                      <a:r>
                        <a:rPr lang="en-GB" sz="1050" kern="1200" dirty="0">
                          <a:solidFill>
                            <a:schemeClr val="dk1"/>
                          </a:solidFill>
                          <a:effectLst/>
                          <a:latin typeface="+mn-lt"/>
                          <a:ea typeface="+mn-ea"/>
                          <a:cs typeface="+mn-cs"/>
                        </a:rPr>
                        <a:t>s shall submit detailed models in respect of </a:t>
                      </a:r>
                      <a:r>
                        <a:rPr lang="en-GB" sz="1050" b="1" kern="1200" dirty="0">
                          <a:solidFill>
                            <a:schemeClr val="dk1"/>
                          </a:solidFill>
                          <a:effectLst/>
                          <a:latin typeface="+mn-lt"/>
                          <a:ea typeface="+mn-ea"/>
                          <a:cs typeface="+mn-cs"/>
                        </a:rPr>
                        <a:t>Generating Units</a:t>
                      </a:r>
                      <a:r>
                        <a:rPr lang="en-GB" sz="1050" kern="1200" dirty="0">
                          <a:solidFill>
                            <a:schemeClr val="dk1"/>
                          </a:solidFill>
                          <a:effectLst/>
                          <a:latin typeface="+mn-lt"/>
                          <a:ea typeface="+mn-ea"/>
                          <a:cs typeface="+mn-cs"/>
                        </a:rPr>
                        <a:t> which are aggregated into a </a:t>
                      </a:r>
                      <a:r>
                        <a:rPr lang="en-GB" sz="1050" b="1" kern="1200" dirty="0">
                          <a:solidFill>
                            <a:schemeClr val="dk1"/>
                          </a:solidFill>
                          <a:effectLst/>
                          <a:latin typeface="+mn-lt"/>
                          <a:ea typeface="+mn-ea"/>
                          <a:cs typeface="+mn-cs"/>
                        </a:rPr>
                        <a:t>Power Park Module</a:t>
                      </a:r>
                      <a:r>
                        <a:rPr lang="en-GB" sz="1050" kern="1200" dirty="0">
                          <a:solidFill>
                            <a:schemeClr val="dk1"/>
                          </a:solidFill>
                          <a:effectLst/>
                          <a:latin typeface="+mn-lt"/>
                          <a:ea typeface="+mn-ea"/>
                          <a:cs typeface="+mn-cs"/>
                        </a:rPr>
                        <a:t>.</a:t>
                      </a:r>
                      <a:endParaRPr lang="en-GB" sz="10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11068373"/>
                  </a:ext>
                </a:extLst>
              </a:tr>
              <a:tr h="710630">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22/03/21</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AH</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G98 forms</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spcBef>
                          <a:spcPts val="600"/>
                        </a:spcBef>
                        <a:spcAft>
                          <a:spcPts val="600"/>
                        </a:spcAft>
                      </a:pPr>
                      <a:r>
                        <a:rPr lang="en-GB" sz="1000" kern="1200" dirty="0">
                          <a:solidFill>
                            <a:schemeClr val="tx1"/>
                          </a:solidFill>
                          <a:effectLst/>
                          <a:latin typeface="Arial" panose="020B0604020202020204" pitchFamily="34" charset="0"/>
                          <a:ea typeface="+mn-ea"/>
                          <a:cs typeface="Times New Roman" panose="02020603050405020304" pitchFamily="18" charset="0"/>
                        </a:rPr>
                        <a:t>Form D, Decommissioning: “I enclose a copy of the system schematic which has been left on site at the Customer’s incoming meter location.”</a:t>
                      </a:r>
                    </a:p>
                    <a:p>
                      <a:pPr algn="l">
                        <a:spcBef>
                          <a:spcPts val="600"/>
                        </a:spcBef>
                        <a:spcAft>
                          <a:spcPts val="600"/>
                        </a:spcAft>
                      </a:pPr>
                      <a:r>
                        <a:rPr lang="en-GB" sz="1000" kern="1200" dirty="0">
                          <a:solidFill>
                            <a:schemeClr val="tx1"/>
                          </a:solidFill>
                          <a:effectLst/>
                          <a:latin typeface="Arial" panose="020B0604020202020204" pitchFamily="34" charset="0"/>
                          <a:ea typeface="+mn-ea"/>
                          <a:cs typeface="Times New Roman" panose="02020603050405020304" pitchFamily="18" charset="0"/>
                        </a:rPr>
                        <a:t>This requirement should also be in Form B, Installation document</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Bef>
                          <a:spcPts val="600"/>
                        </a:spcBef>
                        <a:spcAft>
                          <a:spcPts val="600"/>
                        </a:spcAft>
                      </a:pPr>
                      <a:r>
                        <a:rPr lang="en-GB" sz="1050" kern="1200" dirty="0">
                          <a:solidFill>
                            <a:schemeClr val="dk1"/>
                          </a:solidFill>
                          <a:effectLst/>
                          <a:latin typeface="+mn-lt"/>
                          <a:ea typeface="+mn-ea"/>
                          <a:cs typeface="+mn-cs"/>
                        </a:rPr>
                        <a:t>I declare that the relevant </a:t>
                      </a:r>
                      <a:r>
                        <a:rPr lang="en-GB" sz="1050" b="1" kern="1200" dirty="0">
                          <a:solidFill>
                            <a:schemeClr val="dk1"/>
                          </a:solidFill>
                          <a:effectLst/>
                          <a:latin typeface="+mn-lt"/>
                          <a:ea typeface="+mn-ea"/>
                          <a:cs typeface="+mn-cs"/>
                        </a:rPr>
                        <a:t>Micro-generators</a:t>
                      </a:r>
                      <a:r>
                        <a:rPr lang="en-GB" sz="1050" kern="1200" dirty="0">
                          <a:solidFill>
                            <a:schemeClr val="dk1"/>
                          </a:solidFill>
                          <a:effectLst/>
                          <a:latin typeface="+mn-lt"/>
                          <a:ea typeface="+mn-ea"/>
                          <a:cs typeface="+mn-cs"/>
                        </a:rPr>
                        <a:t> and the installation which together form a </a:t>
                      </a:r>
                      <a:r>
                        <a:rPr lang="en-GB" sz="1050" b="1" kern="1200" dirty="0">
                          <a:solidFill>
                            <a:schemeClr val="dk1"/>
                          </a:solidFill>
                          <a:effectLst/>
                          <a:latin typeface="+mn-lt"/>
                          <a:ea typeface="+mn-ea"/>
                          <a:cs typeface="+mn-cs"/>
                        </a:rPr>
                        <a:t>Micro-generating Plant</a:t>
                      </a:r>
                      <a:r>
                        <a:rPr lang="en-GB" sz="1050" kern="1200" dirty="0">
                          <a:solidFill>
                            <a:schemeClr val="dk1"/>
                          </a:solidFill>
                          <a:effectLst/>
                          <a:latin typeface="+mn-lt"/>
                          <a:ea typeface="+mn-ea"/>
                          <a:cs typeface="+mn-cs"/>
                        </a:rPr>
                        <a:t> within the scope of EREC G98 at the above address, conform to the requirements of EREC G98.  This declaration of compliance is confined to </a:t>
                      </a:r>
                      <a:r>
                        <a:rPr lang="en-GB" sz="1050" b="1" kern="1200" dirty="0">
                          <a:solidFill>
                            <a:schemeClr val="dk1"/>
                          </a:solidFill>
                          <a:effectLst/>
                          <a:latin typeface="+mn-lt"/>
                          <a:ea typeface="+mn-ea"/>
                          <a:cs typeface="+mn-cs"/>
                        </a:rPr>
                        <a:t>Micro-generating Plant</a:t>
                      </a:r>
                      <a:r>
                        <a:rPr lang="en-GB" sz="1050" kern="1200" dirty="0">
                          <a:solidFill>
                            <a:schemeClr val="dk1"/>
                          </a:solidFill>
                          <a:effectLst/>
                          <a:latin typeface="+mn-lt"/>
                          <a:ea typeface="+mn-ea"/>
                          <a:cs typeface="+mn-cs"/>
                        </a:rPr>
                        <a:t> tested to EREC G98 or EREC G83 as applicable at the time of commissioning. </a:t>
                      </a:r>
                      <a:r>
                        <a:rPr lang="en-GB" sz="1050" kern="1200" dirty="0">
                          <a:solidFill>
                            <a:srgbClr val="FF0000"/>
                          </a:solidFill>
                          <a:effectLst/>
                          <a:latin typeface="Arial" panose="020B0604020202020204" pitchFamily="34" charset="0"/>
                          <a:ea typeface="+mn-ea"/>
                          <a:cs typeface="Times New Roman" panose="02020603050405020304" pitchFamily="18" charset="0"/>
                        </a:rPr>
                        <a:t>I enclose a copy of the system schematic which has been left on site at the Customer’s incoming meter location.</a:t>
                      </a:r>
                      <a:endParaRPr lang="en-GB" sz="1050" kern="1200" dirty="0">
                        <a:solidFill>
                          <a:srgbClr val="FF0000"/>
                        </a:solidFill>
                        <a:effectLst/>
                        <a:latin typeface="+mn-lt"/>
                        <a:ea typeface="+mn-ea"/>
                        <a:cs typeface="+mn-cs"/>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61577730"/>
                  </a:ext>
                </a:extLst>
              </a:tr>
              <a:tr h="1116704">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31/01/21</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AH</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n-GB" sz="1000" kern="1200" dirty="0">
                          <a:solidFill>
                            <a:schemeClr val="tx1"/>
                          </a:solidFill>
                          <a:effectLst/>
                          <a:latin typeface="Arial" panose="020B0604020202020204" pitchFamily="34" charset="0"/>
                          <a:ea typeface="+mn-ea"/>
                          <a:cs typeface="Times New Roman" panose="02020603050405020304" pitchFamily="18" charset="0"/>
                        </a:rPr>
                        <a:t>G99 Form C3 Part Installation and Commissioning Confirmation Form for Type C and Type D PGMs</a:t>
                      </a:r>
                      <a:endPar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Check proposed </a:t>
                      </a:r>
                      <a:r>
                        <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that the </a:t>
                      </a:r>
                      <a:r>
                        <a:rPr lang="en-GB" sz="1000" kern="1200" dirty="0">
                          <a:solidFill>
                            <a:schemeClr val="tx1"/>
                          </a:solidFill>
                          <a:effectLst/>
                          <a:latin typeface="Arial" panose="020B0604020202020204" pitchFamily="34" charset="0"/>
                          <a:ea typeface="+mn-ea"/>
                          <a:cs typeface="Times New Roman" panose="02020603050405020304" pitchFamily="18" charset="0"/>
                        </a:rPr>
                        <a:t>Dynamic System Monitoring &amp; Fault Recorders and PQ monitoring equipment has been commissioned (Type C&amp;D)</a:t>
                      </a:r>
                      <a:endPar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Bef>
                          <a:spcPts val="0"/>
                        </a:spcBef>
                        <a:spcAft>
                          <a:spcPts val="6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91301499"/>
                  </a:ext>
                </a:extLst>
              </a:tr>
            </a:tbl>
          </a:graphicData>
        </a:graphic>
      </p:graphicFrame>
      <p:sp>
        <p:nvSpPr>
          <p:cNvPr id="4" name="Slide Number Placeholder 3">
            <a:extLst>
              <a:ext uri="{FF2B5EF4-FFF2-40B4-BE49-F238E27FC236}">
                <a16:creationId xmlns:a16="http://schemas.microsoft.com/office/drawing/2014/main" id="{5A88343E-C16B-497D-9852-733003F6200D}"/>
              </a:ext>
            </a:extLst>
          </p:cNvPr>
          <p:cNvSpPr>
            <a:spLocks noGrp="1"/>
          </p:cNvSpPr>
          <p:nvPr>
            <p:ph type="sldNum" sz="quarter" idx="12"/>
          </p:nvPr>
        </p:nvSpPr>
        <p:spPr/>
        <p:txBody>
          <a:bodyPr/>
          <a:lstStyle/>
          <a:p>
            <a:fld id="{98FF217E-B86F-EA42-9607-BE163228A213}" type="slidenum">
              <a:rPr lang="en-GB" smtClean="0"/>
              <a:pPr/>
              <a:t>38</a:t>
            </a:fld>
            <a:endParaRPr lang="en-GB"/>
          </a:p>
        </p:txBody>
      </p:sp>
      <p:pic>
        <p:nvPicPr>
          <p:cNvPr id="6" name="Picture 5">
            <a:extLst>
              <a:ext uri="{FF2B5EF4-FFF2-40B4-BE49-F238E27FC236}">
                <a16:creationId xmlns:a16="http://schemas.microsoft.com/office/drawing/2014/main" id="{AB6799EB-AF6D-4877-97AC-96C5DA2C731B}"/>
              </a:ext>
            </a:extLst>
          </p:cNvPr>
          <p:cNvPicPr/>
          <p:nvPr/>
        </p:nvPicPr>
        <p:blipFill>
          <a:blip r:embed="rId2"/>
          <a:stretch>
            <a:fillRect/>
          </a:stretch>
        </p:blipFill>
        <p:spPr>
          <a:xfrm>
            <a:off x="6722347" y="4127207"/>
            <a:ext cx="4651012" cy="1412525"/>
          </a:xfrm>
          <a:prstGeom prst="rect">
            <a:avLst/>
          </a:prstGeom>
        </p:spPr>
      </p:pic>
    </p:spTree>
    <p:extLst>
      <p:ext uri="{BB962C8B-B14F-4D97-AF65-F5344CB8AC3E}">
        <p14:creationId xmlns:p14="http://schemas.microsoft.com/office/powerpoint/2010/main" val="1437832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C6E5-DB12-4064-A8E7-52F2AF53F162}"/>
              </a:ext>
            </a:extLst>
          </p:cNvPr>
          <p:cNvSpPr>
            <a:spLocks noGrp="1"/>
          </p:cNvSpPr>
          <p:nvPr>
            <p:ph type="title"/>
          </p:nvPr>
        </p:nvSpPr>
        <p:spPr/>
        <p:txBody>
          <a:bodyPr/>
          <a:lstStyle/>
          <a:p>
            <a:r>
              <a:rPr lang="en-GB" dirty="0"/>
              <a:t>G98/G99 list of outstanding modifications April 2022 - significant</a:t>
            </a:r>
          </a:p>
        </p:txBody>
      </p:sp>
      <p:graphicFrame>
        <p:nvGraphicFramePr>
          <p:cNvPr id="5" name="Content Placeholder 4">
            <a:extLst>
              <a:ext uri="{FF2B5EF4-FFF2-40B4-BE49-F238E27FC236}">
                <a16:creationId xmlns:a16="http://schemas.microsoft.com/office/drawing/2014/main" id="{EF1B3C1F-6790-4B22-A90B-173A2561EBBB}"/>
              </a:ext>
            </a:extLst>
          </p:cNvPr>
          <p:cNvGraphicFramePr>
            <a:graphicFrameLocks noGrp="1"/>
          </p:cNvGraphicFramePr>
          <p:nvPr>
            <p:ph idx="1"/>
          </p:nvPr>
        </p:nvGraphicFramePr>
        <p:xfrm>
          <a:off x="719999" y="1373996"/>
          <a:ext cx="10853692" cy="4649844"/>
        </p:xfrm>
        <a:graphic>
          <a:graphicData uri="http://schemas.openxmlformats.org/drawingml/2006/table">
            <a:tbl>
              <a:tblPr firstRow="1" firstCol="1" bandRow="1">
                <a:tableStyleId>{1E171933-4619-4E11-9A3F-F7608DF75F80}</a:tableStyleId>
              </a:tblPr>
              <a:tblGrid>
                <a:gridCol w="665933">
                  <a:extLst>
                    <a:ext uri="{9D8B030D-6E8A-4147-A177-3AD203B41FA5}">
                      <a16:colId xmlns:a16="http://schemas.microsoft.com/office/drawing/2014/main" val="3680582225"/>
                    </a:ext>
                  </a:extLst>
                </a:gridCol>
                <a:gridCol w="1005912">
                  <a:extLst>
                    <a:ext uri="{9D8B030D-6E8A-4147-A177-3AD203B41FA5}">
                      <a16:colId xmlns:a16="http://schemas.microsoft.com/office/drawing/2014/main" val="392228262"/>
                    </a:ext>
                  </a:extLst>
                </a:gridCol>
                <a:gridCol w="802837">
                  <a:extLst>
                    <a:ext uri="{9D8B030D-6E8A-4147-A177-3AD203B41FA5}">
                      <a16:colId xmlns:a16="http://schemas.microsoft.com/office/drawing/2014/main" val="2434528933"/>
                    </a:ext>
                  </a:extLst>
                </a:gridCol>
                <a:gridCol w="1011365">
                  <a:extLst>
                    <a:ext uri="{9D8B030D-6E8A-4147-A177-3AD203B41FA5}">
                      <a16:colId xmlns:a16="http://schemas.microsoft.com/office/drawing/2014/main" val="1010566987"/>
                    </a:ext>
                  </a:extLst>
                </a:gridCol>
                <a:gridCol w="2763009">
                  <a:extLst>
                    <a:ext uri="{9D8B030D-6E8A-4147-A177-3AD203B41FA5}">
                      <a16:colId xmlns:a16="http://schemas.microsoft.com/office/drawing/2014/main" val="3170203307"/>
                    </a:ext>
                  </a:extLst>
                </a:gridCol>
                <a:gridCol w="4604636">
                  <a:extLst>
                    <a:ext uri="{9D8B030D-6E8A-4147-A177-3AD203B41FA5}">
                      <a16:colId xmlns:a16="http://schemas.microsoft.com/office/drawing/2014/main" val="2817192480"/>
                    </a:ext>
                  </a:extLst>
                </a:gridCol>
              </a:tblGrid>
              <a:tr h="304556">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Date raised</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Raised by</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G98/G99 reference</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Discussion </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Specific modification</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80088335"/>
                  </a:ext>
                </a:extLst>
              </a:tr>
              <a:tr h="557448">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rPr>
                        <a:t>07/06/21</a:t>
                      </a: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DER Tech forum #101</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rPr>
                        <a:t>G99 C.7.6</a:t>
                      </a: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spcBef>
                          <a:spcPts val="600"/>
                        </a:spcBef>
                        <a:spcAft>
                          <a:spcPts val="600"/>
                        </a:spcAft>
                      </a:pPr>
                      <a:r>
                        <a:rPr lang="en-GB" sz="1000" kern="1200" dirty="0">
                          <a:solidFill>
                            <a:schemeClr val="tx1"/>
                          </a:solidFill>
                          <a:effectLst/>
                          <a:latin typeface="+mn-lt"/>
                          <a:ea typeface="+mn-ea"/>
                          <a:cs typeface="+mn-cs"/>
                        </a:rPr>
                        <a:t>Following discussion with National Grid it is recognised that the studies requested in G99 are appropriate if the Generator is intending to operate the PGM in island mode, otherwise the standard ramp response simulations as for Type B are sufficient for distribution connected plant. </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000" kern="1200" dirty="0">
                          <a:solidFill>
                            <a:schemeClr val="tx1"/>
                          </a:solidFill>
                          <a:effectLst/>
                          <a:latin typeface="+mn-lt"/>
                          <a:ea typeface="+mn-ea"/>
                          <a:cs typeface="+mn-cs"/>
                        </a:rPr>
                        <a:t>Clarification</a:t>
                      </a:r>
                      <a:br>
                        <a:rPr lang="en-GB" sz="1000" kern="1200" dirty="0">
                          <a:solidFill>
                            <a:schemeClr val="tx1"/>
                          </a:solidFill>
                          <a:effectLst/>
                          <a:latin typeface="+mn-lt"/>
                          <a:ea typeface="+mn-ea"/>
                          <a:cs typeface="+mn-cs"/>
                        </a:rPr>
                      </a:br>
                      <a:r>
                        <a:rPr lang="en-GB" sz="1000" kern="1200" dirty="0">
                          <a:solidFill>
                            <a:schemeClr val="tx1"/>
                          </a:solidFill>
                          <a:effectLst/>
                          <a:latin typeface="+mn-lt"/>
                          <a:ea typeface="+mn-ea"/>
                          <a:cs typeface="+mn-cs"/>
                        </a:rPr>
                        <a:t> to be added</a:t>
                      </a:r>
                      <a:br>
                        <a:rPr lang="en-GB" sz="1000" kern="1200" dirty="0">
                          <a:solidFill>
                            <a:schemeClr val="tx1"/>
                          </a:solidFill>
                          <a:effectLst/>
                          <a:latin typeface="+mn-lt"/>
                          <a:ea typeface="+mn-ea"/>
                          <a:cs typeface="+mn-cs"/>
                        </a:rPr>
                      </a:br>
                      <a:r>
                        <a:rPr lang="en-GB" sz="1000" kern="1200" dirty="0">
                          <a:solidFill>
                            <a:schemeClr val="tx1"/>
                          </a:solidFill>
                          <a:effectLst/>
                          <a:latin typeface="+mn-lt"/>
                          <a:ea typeface="+mn-ea"/>
                          <a:cs typeface="+mn-cs"/>
                        </a:rPr>
                        <a:t> to C.7.6</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11068373"/>
                  </a:ext>
                </a:extLst>
              </a:tr>
              <a:tr h="710630">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10/11/21</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DNO SG</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kern="1200" dirty="0">
                          <a:solidFill>
                            <a:schemeClr val="tx1"/>
                          </a:solidFill>
                          <a:effectLst/>
                          <a:latin typeface="+mn-lt"/>
                          <a:ea typeface="+mn-ea"/>
                          <a:cs typeface="+mn-cs"/>
                        </a:rPr>
                        <a:t>G98, G99 and SAF data requirements</a:t>
                      </a: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GB" sz="1000" kern="1200" dirty="0">
                          <a:solidFill>
                            <a:schemeClr val="tx1"/>
                          </a:solidFill>
                          <a:effectLst/>
                          <a:latin typeface="+mn-lt"/>
                          <a:ea typeface="+mn-ea"/>
                          <a:cs typeface="+mn-cs"/>
                        </a:rPr>
                        <a:t>Energy conversation technology tables - rows 30-32 are not electricity storage – they should not be in this list </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Need to align with DUCSA mods and NG</a:t>
                      </a:r>
                    </a:p>
                    <a:p>
                      <a:pPr algn="l">
                        <a:spcBef>
                          <a:spcPts val="600"/>
                        </a:spcBef>
                        <a:spcAft>
                          <a:spcPts val="600"/>
                        </a:spcAft>
                      </a:pPr>
                      <a:endParaRPr lang="en-GB" sz="1000" kern="1200" dirty="0">
                        <a:solidFill>
                          <a:schemeClr val="tx1"/>
                        </a:solidFill>
                        <a:effectLst/>
                        <a:latin typeface="Arial" panose="020B0604020202020204" pitchFamily="34" charset="0"/>
                        <a:ea typeface="+mn-ea"/>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Bef>
                          <a:spcPts val="600"/>
                        </a:spcBef>
                        <a:spcAft>
                          <a:spcPts val="600"/>
                        </a:spcAft>
                      </a:pPr>
                      <a:r>
                        <a:rPr lang="en-GB" sz="1050" kern="1200" dirty="0">
                          <a:solidFill>
                            <a:schemeClr val="tx1"/>
                          </a:solidFill>
                          <a:effectLst/>
                          <a:latin typeface="+mn-lt"/>
                          <a:ea typeface="+mn-ea"/>
                          <a:cs typeface="+mn-cs"/>
                        </a:rPr>
                        <a:t>Remove rows</a:t>
                      </a:r>
                      <a:br>
                        <a:rPr lang="en-GB" sz="1050" kern="1200" dirty="0">
                          <a:solidFill>
                            <a:schemeClr val="tx1"/>
                          </a:solidFill>
                          <a:effectLst/>
                          <a:latin typeface="+mn-lt"/>
                          <a:ea typeface="+mn-ea"/>
                          <a:cs typeface="+mn-cs"/>
                        </a:rPr>
                      </a:br>
                      <a:r>
                        <a:rPr lang="en-GB" sz="1050" kern="1200" dirty="0">
                          <a:solidFill>
                            <a:schemeClr val="tx1"/>
                          </a:solidFill>
                          <a:effectLst/>
                          <a:latin typeface="+mn-lt"/>
                          <a:ea typeface="+mn-ea"/>
                          <a:cs typeface="+mn-cs"/>
                        </a:rPr>
                        <a:t>30-32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61577730"/>
                  </a:ext>
                </a:extLst>
              </a:tr>
              <a:tr h="1116704">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10/12/21</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endPar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GB" sz="1000" kern="1200" dirty="0">
                          <a:solidFill>
                            <a:schemeClr val="tx1"/>
                          </a:solidFill>
                          <a:effectLst/>
                          <a:latin typeface="+mn-lt"/>
                          <a:ea typeface="+mn-ea"/>
                          <a:cs typeface="+mn-cs"/>
                        </a:rPr>
                        <a:t>Amend G98 to allow devices suitable for island mode operation </a:t>
                      </a:r>
                      <a:r>
                        <a:rPr lang="en-GB" sz="1000" kern="1200" dirty="0" err="1">
                          <a:solidFill>
                            <a:schemeClr val="tx1"/>
                          </a:solidFill>
                          <a:effectLst/>
                          <a:latin typeface="+mn-lt"/>
                          <a:ea typeface="+mn-ea"/>
                          <a:cs typeface="+mn-cs"/>
                        </a:rPr>
                        <a:t>eg</a:t>
                      </a:r>
                      <a:r>
                        <a:rPr lang="en-GB" sz="1000" kern="1200" dirty="0">
                          <a:solidFill>
                            <a:schemeClr val="tx1"/>
                          </a:solidFill>
                          <a:effectLst/>
                          <a:latin typeface="+mn-lt"/>
                          <a:ea typeface="+mn-ea"/>
                          <a:cs typeface="+mn-cs"/>
                        </a:rPr>
                        <a:t> storage &amp; PV combination, so that a house could operate in island mode ‘easily’ in the event of an extended power outage.</a:t>
                      </a:r>
                    </a:p>
                    <a:p>
                      <a:r>
                        <a:rPr lang="en-GB" sz="1000" kern="1200" dirty="0">
                          <a:solidFill>
                            <a:schemeClr val="tx1"/>
                          </a:solidFill>
                          <a:effectLst/>
                          <a:latin typeface="+mn-lt"/>
                          <a:ea typeface="+mn-ea"/>
                          <a:cs typeface="+mn-cs"/>
                        </a:rPr>
                        <a:t>G98 points to G99 for island mode – which allows it if it’s appropriately designed</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000" kern="1200" dirty="0">
                          <a:solidFill>
                            <a:schemeClr val="tx1"/>
                          </a:solidFill>
                          <a:effectLst/>
                          <a:latin typeface="+mn-lt"/>
                          <a:ea typeface="+mn-ea"/>
                          <a:cs typeface="+mn-cs"/>
                        </a:rPr>
                        <a:t>In progress</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91301499"/>
                  </a:ext>
                </a:extLst>
              </a:tr>
              <a:tr h="1116704">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07000"/>
                        </a:lnSpc>
                        <a:spcAft>
                          <a:spcPts val="800"/>
                        </a:spcAft>
                      </a:pPr>
                      <a:r>
                        <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14/01/22</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MK/LB</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GB" sz="1100" kern="1200" dirty="0">
                          <a:solidFill>
                            <a:schemeClr val="dk1"/>
                          </a:solidFill>
                          <a:effectLst/>
                          <a:latin typeface="Calibri" panose="020F0502020204030204" pitchFamily="34" charset="0"/>
                          <a:ea typeface="+mn-ea"/>
                          <a:cs typeface="Times New Roman" panose="02020603050405020304" pitchFamily="18" charset="0"/>
                        </a:rPr>
                        <a:t>G98 Additional clause </a:t>
                      </a:r>
                      <a:endParaRPr lang="en-GB" sz="1100" kern="1200" dirty="0">
                        <a:solidFill>
                          <a:schemeClr val="dk1"/>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07000"/>
                        </a:lnSpc>
                        <a:spcAft>
                          <a:spcPts val="800"/>
                        </a:spcAft>
                      </a:pPr>
                      <a:r>
                        <a:rPr lang="en-GB" sz="1000" kern="1200" dirty="0">
                          <a:solidFill>
                            <a:schemeClr val="tx1"/>
                          </a:solidFill>
                          <a:effectLst/>
                          <a:latin typeface="+mn-lt"/>
                          <a:ea typeface="+mn-ea"/>
                          <a:cs typeface="+mn-cs"/>
                        </a:rPr>
                        <a:t>Small (G98) PV installation where the DNO connection is HV metered.</a:t>
                      </a:r>
                    </a:p>
                    <a:p>
                      <a:pPr>
                        <a:lnSpc>
                          <a:spcPct val="107000"/>
                        </a:lnSpc>
                        <a:spcAft>
                          <a:spcPts val="800"/>
                        </a:spcAft>
                      </a:pPr>
                      <a:r>
                        <a:rPr lang="en-GB" sz="1000" kern="1200" dirty="0">
                          <a:solidFill>
                            <a:schemeClr val="tx1"/>
                          </a:solidFill>
                          <a:effectLst/>
                          <a:latin typeface="+mn-lt"/>
                          <a:ea typeface="+mn-ea"/>
                          <a:cs typeface="+mn-cs"/>
                        </a:rPr>
                        <a:t>Should it be accepted by DNO as G98 notification only or go through G99 simple less than 50kW route? </a:t>
                      </a:r>
                    </a:p>
                    <a:p>
                      <a:endParaRPr lang="en-GB" sz="1000" kern="1200" dirty="0">
                        <a:solidFill>
                          <a:schemeClr val="tx1"/>
                        </a:solidFill>
                        <a:effectLst/>
                        <a:latin typeface="+mn-lt"/>
                        <a:ea typeface="+mn-ea"/>
                        <a:cs typeface="+mn-cs"/>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07000"/>
                        </a:lnSpc>
                        <a:spcAft>
                          <a:spcPts val="800"/>
                        </a:spcAft>
                      </a:pPr>
                      <a:r>
                        <a:rPr lang="en-GB" sz="1000" kern="1200" dirty="0">
                          <a:solidFill>
                            <a:schemeClr val="tx1"/>
                          </a:solidFill>
                          <a:effectLst/>
                          <a:latin typeface="+mn-lt"/>
                          <a:ea typeface="+mn-ea"/>
                          <a:cs typeface="+mn-cs"/>
                        </a:rPr>
                        <a:t>New 2.18 </a:t>
                      </a:r>
                    </a:p>
                    <a:p>
                      <a:pPr>
                        <a:lnSpc>
                          <a:spcPct val="107000"/>
                        </a:lnSpc>
                        <a:spcAft>
                          <a:spcPts val="800"/>
                        </a:spcAft>
                      </a:pPr>
                      <a:r>
                        <a:rPr lang="en-GB" sz="1000" kern="1200" dirty="0">
                          <a:solidFill>
                            <a:srgbClr val="FF0000"/>
                          </a:solidFill>
                          <a:effectLst/>
                          <a:latin typeface="+mn-lt"/>
                          <a:ea typeface="+mn-ea"/>
                          <a:cs typeface="+mn-cs"/>
                        </a:rPr>
                        <a:t>The approach detailed in this EREC G98 should be used for a single </a:t>
                      </a:r>
                      <a:r>
                        <a:rPr lang="en-GB" sz="1000" b="1" kern="1200" dirty="0">
                          <a:solidFill>
                            <a:srgbClr val="FF0000"/>
                          </a:solidFill>
                          <a:effectLst/>
                          <a:latin typeface="+mn-lt"/>
                          <a:ea typeface="+mn-ea"/>
                          <a:cs typeface="+mn-cs"/>
                        </a:rPr>
                        <a:t>Fully Type Tested Micro-generator </a:t>
                      </a:r>
                      <a:r>
                        <a:rPr lang="en-GB" sz="1000" kern="1200" dirty="0">
                          <a:solidFill>
                            <a:srgbClr val="FF0000"/>
                          </a:solidFill>
                          <a:effectLst/>
                          <a:latin typeface="+mn-lt"/>
                          <a:ea typeface="+mn-ea"/>
                          <a:cs typeface="+mn-cs"/>
                        </a:rPr>
                        <a:t>connecting to a </a:t>
                      </a:r>
                      <a:r>
                        <a:rPr lang="en-GB" sz="1000" b="1" kern="1200" dirty="0">
                          <a:solidFill>
                            <a:srgbClr val="FF0000"/>
                          </a:solidFill>
                          <a:effectLst/>
                          <a:latin typeface="+mn-lt"/>
                          <a:ea typeface="+mn-ea"/>
                          <a:cs typeface="+mn-cs"/>
                        </a:rPr>
                        <a:t>Customer Installation </a:t>
                      </a:r>
                      <a:r>
                        <a:rPr lang="en-GB" sz="1000" kern="1200" dirty="0">
                          <a:solidFill>
                            <a:srgbClr val="FF0000"/>
                          </a:solidFill>
                          <a:effectLst/>
                          <a:latin typeface="+mn-lt"/>
                          <a:ea typeface="+mn-ea"/>
                          <a:cs typeface="+mn-cs"/>
                        </a:rPr>
                        <a:t>at </a:t>
                      </a:r>
                      <a:r>
                        <a:rPr lang="en-GB" sz="1000" b="1" kern="1200" dirty="0">
                          <a:solidFill>
                            <a:srgbClr val="FF0000"/>
                          </a:solidFill>
                          <a:effectLst/>
                          <a:latin typeface="+mn-lt"/>
                          <a:ea typeface="+mn-ea"/>
                          <a:cs typeface="+mn-cs"/>
                        </a:rPr>
                        <a:t>LV</a:t>
                      </a:r>
                      <a:r>
                        <a:rPr lang="en-GB" sz="1000" kern="1200" dirty="0">
                          <a:solidFill>
                            <a:srgbClr val="FF0000"/>
                          </a:solidFill>
                          <a:effectLst/>
                          <a:latin typeface="+mn-lt"/>
                          <a:ea typeface="+mn-ea"/>
                          <a:cs typeface="+mn-cs"/>
                        </a:rPr>
                        <a:t>, where the customer is supplied at HV and where there is no other generation.</a:t>
                      </a:r>
                    </a:p>
                    <a:p>
                      <a:pPr>
                        <a:lnSpc>
                          <a:spcPct val="107000"/>
                        </a:lnSpc>
                        <a:spcAft>
                          <a:spcPts val="800"/>
                        </a:spcAft>
                      </a:pPr>
                      <a:endParaRPr lang="en-GB" sz="1000" kern="1200" dirty="0">
                        <a:solidFill>
                          <a:schemeClr val="tx1"/>
                        </a:solidFill>
                        <a:effectLst/>
                        <a:latin typeface="+mn-lt"/>
                        <a:ea typeface="+mn-ea"/>
                        <a:cs typeface="+mn-cs"/>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539290113"/>
                  </a:ext>
                </a:extLst>
              </a:tr>
            </a:tbl>
          </a:graphicData>
        </a:graphic>
      </p:graphicFrame>
      <p:sp>
        <p:nvSpPr>
          <p:cNvPr id="4" name="Slide Number Placeholder 3">
            <a:extLst>
              <a:ext uri="{FF2B5EF4-FFF2-40B4-BE49-F238E27FC236}">
                <a16:creationId xmlns:a16="http://schemas.microsoft.com/office/drawing/2014/main" id="{5A88343E-C16B-497D-9852-733003F6200D}"/>
              </a:ext>
            </a:extLst>
          </p:cNvPr>
          <p:cNvSpPr>
            <a:spLocks noGrp="1"/>
          </p:cNvSpPr>
          <p:nvPr>
            <p:ph type="sldNum" sz="quarter" idx="12"/>
          </p:nvPr>
        </p:nvSpPr>
        <p:spPr/>
        <p:txBody>
          <a:bodyPr/>
          <a:lstStyle/>
          <a:p>
            <a:fld id="{98FF217E-B86F-EA42-9607-BE163228A213}" type="slidenum">
              <a:rPr lang="en-GB" smtClean="0"/>
              <a:pPr/>
              <a:t>39</a:t>
            </a:fld>
            <a:endParaRPr lang="en-GB"/>
          </a:p>
        </p:txBody>
      </p:sp>
      <p:pic>
        <p:nvPicPr>
          <p:cNvPr id="6" name="Picture 5">
            <a:extLst>
              <a:ext uri="{FF2B5EF4-FFF2-40B4-BE49-F238E27FC236}">
                <a16:creationId xmlns:a16="http://schemas.microsoft.com/office/drawing/2014/main" id="{4A8F7BC9-8B81-4E46-B431-D3DC75C75960}"/>
              </a:ext>
            </a:extLst>
          </p:cNvPr>
          <p:cNvPicPr/>
          <p:nvPr/>
        </p:nvPicPr>
        <p:blipFill rotWithShape="1">
          <a:blip r:embed="rId2" cstate="print">
            <a:extLst>
              <a:ext uri="{28A0092B-C50C-407E-A947-70E740481C1C}">
                <a14:useLocalDpi xmlns:a14="http://schemas.microsoft.com/office/drawing/2010/main" val="0"/>
              </a:ext>
            </a:extLst>
          </a:blip>
          <a:srcRect r="39762" b="7692"/>
          <a:stretch/>
        </p:blipFill>
        <p:spPr bwMode="auto">
          <a:xfrm>
            <a:off x="8038964" y="1870118"/>
            <a:ext cx="3433037" cy="1828800"/>
          </a:xfrm>
          <a:prstGeom prst="rect">
            <a:avLst/>
          </a:prstGeom>
          <a:noFill/>
        </p:spPr>
      </p:pic>
    </p:spTree>
    <p:extLst>
      <p:ext uri="{BB962C8B-B14F-4D97-AF65-F5344CB8AC3E}">
        <p14:creationId xmlns:p14="http://schemas.microsoft.com/office/powerpoint/2010/main" val="2033862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A6360-8509-4620-AF0E-26F3FC661216}"/>
              </a:ext>
            </a:extLst>
          </p:cNvPr>
          <p:cNvSpPr>
            <a:spLocks noGrp="1"/>
          </p:cNvSpPr>
          <p:nvPr>
            <p:ph type="ctrTitle"/>
          </p:nvPr>
        </p:nvSpPr>
        <p:spPr/>
        <p:txBody>
          <a:bodyPr/>
          <a:lstStyle/>
          <a:p>
            <a:r>
              <a:rPr lang="en-GB" dirty="0"/>
              <a:t>New Issue</a:t>
            </a:r>
          </a:p>
        </p:txBody>
      </p:sp>
      <p:sp>
        <p:nvSpPr>
          <p:cNvPr id="3" name="Slide Number Placeholder 2">
            <a:extLst>
              <a:ext uri="{FF2B5EF4-FFF2-40B4-BE49-F238E27FC236}">
                <a16:creationId xmlns:a16="http://schemas.microsoft.com/office/drawing/2014/main" id="{6DCD949B-88A2-4D7E-BF70-8AD6775B56D3}"/>
              </a:ext>
            </a:extLst>
          </p:cNvPr>
          <p:cNvSpPr>
            <a:spLocks noGrp="1"/>
          </p:cNvSpPr>
          <p:nvPr>
            <p:ph type="sldNum" sz="quarter" idx="12"/>
          </p:nvPr>
        </p:nvSpPr>
        <p:spPr/>
        <p:txBody>
          <a:bodyPr/>
          <a:lstStyle/>
          <a:p>
            <a:fld id="{98FF217E-B86F-EA42-9607-BE163228A213}" type="slidenum">
              <a:rPr lang="en-GB" smtClean="0"/>
              <a:t>4</a:t>
            </a:fld>
            <a:endParaRPr lang="en-GB"/>
          </a:p>
        </p:txBody>
      </p:sp>
    </p:spTree>
    <p:extLst>
      <p:ext uri="{BB962C8B-B14F-4D97-AF65-F5344CB8AC3E}">
        <p14:creationId xmlns:p14="http://schemas.microsoft.com/office/powerpoint/2010/main" val="262284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C6E5-DB12-4064-A8E7-52F2AF53F162}"/>
              </a:ext>
            </a:extLst>
          </p:cNvPr>
          <p:cNvSpPr>
            <a:spLocks noGrp="1"/>
          </p:cNvSpPr>
          <p:nvPr>
            <p:ph type="title"/>
          </p:nvPr>
        </p:nvSpPr>
        <p:spPr/>
        <p:txBody>
          <a:bodyPr/>
          <a:lstStyle/>
          <a:p>
            <a:r>
              <a:rPr lang="en-GB" dirty="0"/>
              <a:t>G98/G99 list of outstanding modifications April 2022 - significant</a:t>
            </a:r>
          </a:p>
        </p:txBody>
      </p:sp>
      <p:graphicFrame>
        <p:nvGraphicFramePr>
          <p:cNvPr id="5" name="Content Placeholder 4">
            <a:extLst>
              <a:ext uri="{FF2B5EF4-FFF2-40B4-BE49-F238E27FC236}">
                <a16:creationId xmlns:a16="http://schemas.microsoft.com/office/drawing/2014/main" id="{EF1B3C1F-6790-4B22-A90B-173A2561EBBB}"/>
              </a:ext>
            </a:extLst>
          </p:cNvPr>
          <p:cNvGraphicFramePr>
            <a:graphicFrameLocks noGrp="1"/>
          </p:cNvGraphicFramePr>
          <p:nvPr>
            <p:ph idx="1"/>
          </p:nvPr>
        </p:nvGraphicFramePr>
        <p:xfrm>
          <a:off x="719999" y="1373996"/>
          <a:ext cx="10853692" cy="4038600"/>
        </p:xfrm>
        <a:graphic>
          <a:graphicData uri="http://schemas.openxmlformats.org/drawingml/2006/table">
            <a:tbl>
              <a:tblPr firstRow="1" firstCol="1" bandRow="1">
                <a:tableStyleId>{1E171933-4619-4E11-9A3F-F7608DF75F80}</a:tableStyleId>
              </a:tblPr>
              <a:tblGrid>
                <a:gridCol w="665933">
                  <a:extLst>
                    <a:ext uri="{9D8B030D-6E8A-4147-A177-3AD203B41FA5}">
                      <a16:colId xmlns:a16="http://schemas.microsoft.com/office/drawing/2014/main" val="3680582225"/>
                    </a:ext>
                  </a:extLst>
                </a:gridCol>
                <a:gridCol w="1005912">
                  <a:extLst>
                    <a:ext uri="{9D8B030D-6E8A-4147-A177-3AD203B41FA5}">
                      <a16:colId xmlns:a16="http://schemas.microsoft.com/office/drawing/2014/main" val="392228262"/>
                    </a:ext>
                  </a:extLst>
                </a:gridCol>
                <a:gridCol w="802837">
                  <a:extLst>
                    <a:ext uri="{9D8B030D-6E8A-4147-A177-3AD203B41FA5}">
                      <a16:colId xmlns:a16="http://schemas.microsoft.com/office/drawing/2014/main" val="2434528933"/>
                    </a:ext>
                  </a:extLst>
                </a:gridCol>
                <a:gridCol w="1011365">
                  <a:extLst>
                    <a:ext uri="{9D8B030D-6E8A-4147-A177-3AD203B41FA5}">
                      <a16:colId xmlns:a16="http://schemas.microsoft.com/office/drawing/2014/main" val="1010566987"/>
                    </a:ext>
                  </a:extLst>
                </a:gridCol>
                <a:gridCol w="2763009">
                  <a:extLst>
                    <a:ext uri="{9D8B030D-6E8A-4147-A177-3AD203B41FA5}">
                      <a16:colId xmlns:a16="http://schemas.microsoft.com/office/drawing/2014/main" val="3170203307"/>
                    </a:ext>
                  </a:extLst>
                </a:gridCol>
                <a:gridCol w="4604636">
                  <a:extLst>
                    <a:ext uri="{9D8B030D-6E8A-4147-A177-3AD203B41FA5}">
                      <a16:colId xmlns:a16="http://schemas.microsoft.com/office/drawing/2014/main" val="2817192480"/>
                    </a:ext>
                  </a:extLst>
                </a:gridCol>
              </a:tblGrid>
              <a:tr h="304556">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Date raised</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Raised by</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G98/G99 reference</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Discussion </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Specific modification</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80088335"/>
                  </a:ext>
                </a:extLst>
              </a:tr>
              <a:tr h="557448">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8a</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31/01/22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MK</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G99 2.15</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spcBef>
                          <a:spcPts val="600"/>
                        </a:spcBef>
                        <a:spcAft>
                          <a:spcPts val="600"/>
                        </a:spcAft>
                      </a:pPr>
                      <a:r>
                        <a:rPr lang="en-GB" sz="1000" kern="1200" dirty="0">
                          <a:solidFill>
                            <a:schemeClr val="tx1"/>
                          </a:solidFill>
                          <a:effectLst/>
                          <a:latin typeface="+mn-lt"/>
                          <a:ea typeface="+mn-ea"/>
                          <a:cs typeface="+mn-cs"/>
                        </a:rPr>
                        <a:t>Clarity of validity of type tests needed</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GB" sz="1000" b="1" kern="1200" dirty="0">
                          <a:solidFill>
                            <a:srgbClr val="FF0000"/>
                          </a:solidFill>
                          <a:effectLst/>
                          <a:latin typeface="+mn-lt"/>
                          <a:ea typeface="+mn-ea"/>
                          <a:cs typeface="+mn-cs"/>
                        </a:rPr>
                        <a:t>2.15	Validity of Type Tests</a:t>
                      </a:r>
                      <a:endParaRPr lang="en-GB" sz="1000" kern="1200" dirty="0">
                        <a:solidFill>
                          <a:srgbClr val="FF0000"/>
                        </a:solidFill>
                        <a:effectLst/>
                        <a:latin typeface="+mn-lt"/>
                        <a:ea typeface="+mn-ea"/>
                        <a:cs typeface="+mn-cs"/>
                      </a:endParaRPr>
                    </a:p>
                    <a:p>
                      <a:r>
                        <a:rPr lang="en-GB" sz="1000" kern="1200" dirty="0">
                          <a:solidFill>
                            <a:srgbClr val="FF0000"/>
                          </a:solidFill>
                          <a:effectLst/>
                          <a:latin typeface="+mn-lt"/>
                          <a:ea typeface="+mn-ea"/>
                          <a:cs typeface="+mn-cs"/>
                        </a:rPr>
                        <a:t>2.15.1</a:t>
                      </a:r>
                      <a:r>
                        <a:rPr lang="en-GB" sz="1000" kern="1200" dirty="0">
                          <a:solidFill>
                            <a:schemeClr val="dk1"/>
                          </a:solidFill>
                          <a:effectLst/>
                          <a:latin typeface="+mn-lt"/>
                          <a:ea typeface="+mn-ea"/>
                          <a:cs typeface="+mn-cs"/>
                        </a:rPr>
                        <a:t>	</a:t>
                      </a:r>
                      <a:r>
                        <a:rPr lang="en-GB" sz="1000" b="1" kern="1200" dirty="0">
                          <a:solidFill>
                            <a:schemeClr val="dk1"/>
                          </a:solidFill>
                          <a:effectLst/>
                          <a:latin typeface="+mn-lt"/>
                          <a:ea typeface="+mn-ea"/>
                          <a:cs typeface="+mn-cs"/>
                        </a:rPr>
                        <a:t>Power Generating</a:t>
                      </a:r>
                      <a:r>
                        <a:rPr lang="en-GB" sz="1000" kern="1200" dirty="0">
                          <a:solidFill>
                            <a:schemeClr val="dk1"/>
                          </a:solidFill>
                          <a:effectLst/>
                          <a:latin typeface="+mn-lt"/>
                          <a:ea typeface="+mn-ea"/>
                          <a:cs typeface="+mn-cs"/>
                        </a:rPr>
                        <a:t> </a:t>
                      </a:r>
                      <a:r>
                        <a:rPr lang="en-GB" sz="1000" b="1" kern="1200" dirty="0">
                          <a:solidFill>
                            <a:schemeClr val="dk1"/>
                          </a:solidFill>
                          <a:effectLst/>
                          <a:latin typeface="+mn-lt"/>
                          <a:ea typeface="+mn-ea"/>
                          <a:cs typeface="+mn-cs"/>
                        </a:rPr>
                        <a:t>Module</a:t>
                      </a:r>
                      <a:r>
                        <a:rPr lang="en-GB" sz="1000" kern="1200" dirty="0">
                          <a:solidFill>
                            <a:schemeClr val="dk1"/>
                          </a:solidFill>
                          <a:effectLst/>
                          <a:latin typeface="+mn-lt"/>
                          <a:ea typeface="+mn-ea"/>
                          <a:cs typeface="+mn-cs"/>
                        </a:rPr>
                        <a:t>s that have been </a:t>
                      </a:r>
                      <a:r>
                        <a:rPr lang="en-GB" sz="1000" b="1" kern="1200" dirty="0">
                          <a:solidFill>
                            <a:schemeClr val="dk1"/>
                          </a:solidFill>
                          <a:effectLst/>
                          <a:latin typeface="+mn-lt"/>
                          <a:ea typeface="+mn-ea"/>
                          <a:cs typeface="+mn-cs"/>
                        </a:rPr>
                        <a:t>Type Tested</a:t>
                      </a:r>
                      <a:r>
                        <a:rPr lang="en-GB" sz="1000" kern="1200" dirty="0">
                          <a:solidFill>
                            <a:schemeClr val="dk1"/>
                          </a:solidFill>
                          <a:effectLst/>
                          <a:latin typeface="+mn-lt"/>
                          <a:ea typeface="+mn-ea"/>
                          <a:cs typeface="+mn-cs"/>
                        </a:rPr>
                        <a:t> to demonstrate compliance with previous amendments of EREC G99, </a:t>
                      </a:r>
                      <a:r>
                        <a:rPr lang="en-GB" sz="1000" kern="1200" dirty="0">
                          <a:solidFill>
                            <a:srgbClr val="FF0000"/>
                          </a:solidFill>
                          <a:effectLst/>
                          <a:latin typeface="+mn-lt"/>
                          <a:ea typeface="+mn-ea"/>
                          <a:cs typeface="+mn-cs"/>
                        </a:rPr>
                        <a:t>and already connected to the </a:t>
                      </a:r>
                      <a:r>
                        <a:rPr lang="en-GB" sz="1000" b="1" kern="1200" dirty="0">
                          <a:solidFill>
                            <a:srgbClr val="FF0000"/>
                          </a:solidFill>
                          <a:effectLst/>
                          <a:latin typeface="+mn-lt"/>
                          <a:ea typeface="+mn-ea"/>
                          <a:cs typeface="+mn-cs"/>
                        </a:rPr>
                        <a:t>Customer’s Installation,</a:t>
                      </a:r>
                      <a:r>
                        <a:rPr lang="en-GB" sz="1000" b="1" kern="1200" dirty="0">
                          <a:solidFill>
                            <a:schemeClr val="dk1"/>
                          </a:solidFill>
                          <a:effectLst/>
                          <a:latin typeface="+mn-lt"/>
                          <a:ea typeface="+mn-ea"/>
                          <a:cs typeface="+mn-cs"/>
                        </a:rPr>
                        <a:t> </a:t>
                      </a:r>
                      <a:r>
                        <a:rPr lang="en-GB" sz="1000" kern="1200" dirty="0">
                          <a:solidFill>
                            <a:schemeClr val="dk1"/>
                          </a:solidFill>
                          <a:effectLst/>
                          <a:latin typeface="+mn-lt"/>
                          <a:ea typeface="+mn-ea"/>
                          <a:cs typeface="+mn-cs"/>
                        </a:rPr>
                        <a:t>remain valid for this current version of EREC G99. Where compliance of an item of plant and/or apparatus is demonstrated using </a:t>
                      </a:r>
                      <a:r>
                        <a:rPr lang="en-GB" sz="1000" b="1" kern="1200" dirty="0">
                          <a:solidFill>
                            <a:schemeClr val="dk1"/>
                          </a:solidFill>
                          <a:effectLst/>
                          <a:latin typeface="+mn-lt"/>
                          <a:ea typeface="+mn-ea"/>
                          <a:cs typeface="+mn-cs"/>
                        </a:rPr>
                        <a:t>Manufacturers’ Information</a:t>
                      </a:r>
                      <a:r>
                        <a:rPr lang="en-GB" sz="1000" kern="1200" dirty="0">
                          <a:solidFill>
                            <a:schemeClr val="dk1"/>
                          </a:solidFill>
                          <a:effectLst/>
                          <a:latin typeface="+mn-lt"/>
                          <a:ea typeface="+mn-ea"/>
                          <a:cs typeface="+mn-cs"/>
                        </a:rPr>
                        <a:t> or Equipment Certificate(s) the compliance should be with the version of this EREC G99 that is current at the time of acceptance of the connection offer, or with any later version of this EREC G99.</a:t>
                      </a:r>
                    </a:p>
                    <a:p>
                      <a:r>
                        <a:rPr lang="en-GB" sz="1000" kern="1200" dirty="0">
                          <a:solidFill>
                            <a:srgbClr val="FF0000"/>
                          </a:solidFill>
                          <a:effectLst/>
                          <a:latin typeface="+mn-lt"/>
                          <a:ea typeface="+mn-ea"/>
                          <a:cs typeface="+mn-cs"/>
                        </a:rPr>
                        <a:t>2.15.2	Where a new amendment to EREC G99 changes a requirement which a </a:t>
                      </a:r>
                      <a:r>
                        <a:rPr lang="en-GB" sz="1000" b="1" kern="1200" dirty="0">
                          <a:solidFill>
                            <a:srgbClr val="FF0000"/>
                          </a:solidFill>
                          <a:effectLst/>
                          <a:latin typeface="+mn-lt"/>
                          <a:ea typeface="+mn-ea"/>
                          <a:cs typeface="+mn-cs"/>
                        </a:rPr>
                        <a:t>Manufacturer</a:t>
                      </a:r>
                      <a:r>
                        <a:rPr lang="en-GB" sz="1000" kern="1200" dirty="0">
                          <a:solidFill>
                            <a:srgbClr val="FF0000"/>
                          </a:solidFill>
                          <a:effectLst/>
                          <a:latin typeface="+mn-lt"/>
                          <a:ea typeface="+mn-ea"/>
                          <a:cs typeface="+mn-cs"/>
                        </a:rPr>
                        <a:t> has previously certified as compliant, that certification becomes invalid from the date that the revised requirement in the new amendment becomes operative.  </a:t>
                      </a:r>
                      <a:r>
                        <a:rPr lang="en-GB" sz="1000" b="1" kern="1200" dirty="0">
                          <a:solidFill>
                            <a:srgbClr val="FF0000"/>
                          </a:solidFill>
                          <a:effectLst/>
                          <a:latin typeface="+mn-lt"/>
                          <a:ea typeface="+mn-ea"/>
                          <a:cs typeface="+mn-cs"/>
                        </a:rPr>
                        <a:t>Manufacturer</a:t>
                      </a:r>
                      <a:r>
                        <a:rPr lang="en-GB" sz="1000" b="0" kern="1200" dirty="0">
                          <a:solidFill>
                            <a:srgbClr val="FF0000"/>
                          </a:solidFill>
                          <a:effectLst/>
                          <a:latin typeface="+mn-lt"/>
                          <a:ea typeface="+mn-ea"/>
                          <a:cs typeface="+mn-cs"/>
                        </a:rPr>
                        <a:t>s</a:t>
                      </a:r>
                      <a:r>
                        <a:rPr lang="en-GB" sz="1000" kern="1200" dirty="0">
                          <a:solidFill>
                            <a:srgbClr val="FF0000"/>
                          </a:solidFill>
                          <a:effectLst/>
                          <a:latin typeface="+mn-lt"/>
                          <a:ea typeface="+mn-ea"/>
                          <a:cs typeface="+mn-cs"/>
                        </a:rPr>
                        <a:t> will need to submit updated certifications for EREC G99 compliance for any relevant </a:t>
                      </a:r>
                      <a:r>
                        <a:rPr lang="en-GB" sz="1000" b="1" kern="1200" dirty="0">
                          <a:solidFill>
                            <a:srgbClr val="FF0000"/>
                          </a:solidFill>
                          <a:effectLst/>
                          <a:latin typeface="+mn-lt"/>
                          <a:ea typeface="+mn-ea"/>
                          <a:cs typeface="+mn-cs"/>
                        </a:rPr>
                        <a:t>Power Generating Module</a:t>
                      </a:r>
                      <a:r>
                        <a:rPr lang="en-GB" sz="1000" kern="1200" dirty="0">
                          <a:solidFill>
                            <a:srgbClr val="FF0000"/>
                          </a:solidFill>
                          <a:effectLst/>
                          <a:latin typeface="+mn-lt"/>
                          <a:ea typeface="+mn-ea"/>
                          <a:cs typeface="+mn-cs"/>
                        </a:rPr>
                        <a:t> which is connected on or after the date the revised requirement becomes operative.</a:t>
                      </a:r>
                    </a:p>
                    <a:p>
                      <a:r>
                        <a:rPr lang="en-GB" sz="1000" kern="1200" dirty="0">
                          <a:solidFill>
                            <a:srgbClr val="FF0000"/>
                          </a:solidFill>
                          <a:effectLst/>
                          <a:latin typeface="+mn-lt"/>
                          <a:ea typeface="+mn-ea"/>
                          <a:cs typeface="+mn-cs"/>
                        </a:rPr>
                        <a:t>2.15.3	For </a:t>
                      </a:r>
                      <a:r>
                        <a:rPr lang="en-GB" sz="1000" b="1" kern="1200" dirty="0">
                          <a:solidFill>
                            <a:srgbClr val="FF0000"/>
                          </a:solidFill>
                          <a:effectLst/>
                          <a:latin typeface="+mn-lt"/>
                          <a:ea typeface="+mn-ea"/>
                          <a:cs typeface="+mn-cs"/>
                        </a:rPr>
                        <a:t>Type Tested Power Generating Module</a:t>
                      </a:r>
                      <a:r>
                        <a:rPr lang="en-GB" sz="1000" b="0" kern="1200" dirty="0">
                          <a:solidFill>
                            <a:srgbClr val="FF0000"/>
                          </a:solidFill>
                          <a:effectLst/>
                          <a:latin typeface="+mn-lt"/>
                          <a:ea typeface="+mn-ea"/>
                          <a:cs typeface="+mn-cs"/>
                        </a:rPr>
                        <a:t>s</a:t>
                      </a:r>
                      <a:r>
                        <a:rPr lang="en-GB" sz="1000" kern="1200" dirty="0">
                          <a:solidFill>
                            <a:srgbClr val="FF0000"/>
                          </a:solidFill>
                          <a:effectLst/>
                          <a:latin typeface="+mn-lt"/>
                          <a:ea typeface="+mn-ea"/>
                          <a:cs typeface="+mn-cs"/>
                        </a:rPr>
                        <a:t>, the relevant requirements are those that are principally laid out in sections 9 to 14 of this EREC G99 and which are generally expected to be demonstrated in accordance with the provisions of sections 15 to 19 of EREC G99.  Minor updates to EREC G99 which are clarifications and do not change the underlying requirements are not classed as changed requirements and therefore do not need </a:t>
                      </a:r>
                      <a:r>
                        <a:rPr lang="en-GB" sz="1000" b="1" kern="1200" dirty="0">
                          <a:solidFill>
                            <a:srgbClr val="FF0000"/>
                          </a:solidFill>
                          <a:effectLst/>
                          <a:latin typeface="+mn-lt"/>
                          <a:ea typeface="+mn-ea"/>
                          <a:cs typeface="+mn-cs"/>
                        </a:rPr>
                        <a:t>Manufacturer</a:t>
                      </a:r>
                      <a:r>
                        <a:rPr lang="en-GB" sz="1000" b="0" kern="1200" dirty="0">
                          <a:solidFill>
                            <a:srgbClr val="FF0000"/>
                          </a:solidFill>
                          <a:effectLst/>
                          <a:latin typeface="+mn-lt"/>
                          <a:ea typeface="+mn-ea"/>
                          <a:cs typeface="+mn-cs"/>
                        </a:rPr>
                        <a:t>s</a:t>
                      </a:r>
                      <a:r>
                        <a:rPr lang="en-GB" sz="1000" kern="1200" dirty="0">
                          <a:solidFill>
                            <a:srgbClr val="FF0000"/>
                          </a:solidFill>
                          <a:effectLst/>
                          <a:latin typeface="+mn-lt"/>
                          <a:ea typeface="+mn-ea"/>
                          <a:cs typeface="+mn-cs"/>
                        </a:rPr>
                        <a:t> to repeat tests and re-certify.</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000" kern="1200" dirty="0">
                        <a:solidFill>
                          <a:schemeClr val="tx1"/>
                        </a:solidFill>
                        <a:effectLst/>
                        <a:latin typeface="+mn-lt"/>
                        <a:ea typeface="+mn-ea"/>
                        <a:cs typeface="+mn-cs"/>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11068373"/>
                  </a:ext>
                </a:extLst>
              </a:tr>
            </a:tbl>
          </a:graphicData>
        </a:graphic>
      </p:graphicFrame>
      <p:sp>
        <p:nvSpPr>
          <p:cNvPr id="4" name="Slide Number Placeholder 3">
            <a:extLst>
              <a:ext uri="{FF2B5EF4-FFF2-40B4-BE49-F238E27FC236}">
                <a16:creationId xmlns:a16="http://schemas.microsoft.com/office/drawing/2014/main" id="{5A88343E-C16B-497D-9852-733003F6200D}"/>
              </a:ext>
            </a:extLst>
          </p:cNvPr>
          <p:cNvSpPr>
            <a:spLocks noGrp="1"/>
          </p:cNvSpPr>
          <p:nvPr>
            <p:ph type="sldNum" sz="quarter" idx="12"/>
          </p:nvPr>
        </p:nvSpPr>
        <p:spPr/>
        <p:txBody>
          <a:bodyPr/>
          <a:lstStyle/>
          <a:p>
            <a:fld id="{98FF217E-B86F-EA42-9607-BE163228A213}" type="slidenum">
              <a:rPr lang="en-GB" smtClean="0"/>
              <a:pPr/>
              <a:t>40</a:t>
            </a:fld>
            <a:endParaRPr lang="en-GB"/>
          </a:p>
        </p:txBody>
      </p:sp>
    </p:spTree>
    <p:extLst>
      <p:ext uri="{BB962C8B-B14F-4D97-AF65-F5344CB8AC3E}">
        <p14:creationId xmlns:p14="http://schemas.microsoft.com/office/powerpoint/2010/main" val="1047607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C6E5-DB12-4064-A8E7-52F2AF53F162}"/>
              </a:ext>
            </a:extLst>
          </p:cNvPr>
          <p:cNvSpPr>
            <a:spLocks noGrp="1"/>
          </p:cNvSpPr>
          <p:nvPr>
            <p:ph type="title"/>
          </p:nvPr>
        </p:nvSpPr>
        <p:spPr/>
        <p:txBody>
          <a:bodyPr/>
          <a:lstStyle/>
          <a:p>
            <a:r>
              <a:rPr lang="en-GB" dirty="0"/>
              <a:t>G98/G99 list of outstanding modifications April 2022 - significant</a:t>
            </a:r>
          </a:p>
        </p:txBody>
      </p:sp>
      <p:graphicFrame>
        <p:nvGraphicFramePr>
          <p:cNvPr id="5" name="Content Placeholder 4">
            <a:extLst>
              <a:ext uri="{FF2B5EF4-FFF2-40B4-BE49-F238E27FC236}">
                <a16:creationId xmlns:a16="http://schemas.microsoft.com/office/drawing/2014/main" id="{EF1B3C1F-6790-4B22-A90B-173A2561EBBB}"/>
              </a:ext>
            </a:extLst>
          </p:cNvPr>
          <p:cNvGraphicFramePr>
            <a:graphicFrameLocks noGrp="1"/>
          </p:cNvGraphicFramePr>
          <p:nvPr>
            <p:ph idx="1"/>
          </p:nvPr>
        </p:nvGraphicFramePr>
        <p:xfrm>
          <a:off x="719999" y="1373996"/>
          <a:ext cx="10853692" cy="4138848"/>
        </p:xfrm>
        <a:graphic>
          <a:graphicData uri="http://schemas.openxmlformats.org/drawingml/2006/table">
            <a:tbl>
              <a:tblPr firstRow="1" firstCol="1" bandRow="1">
                <a:tableStyleId>{1E171933-4619-4E11-9A3F-F7608DF75F80}</a:tableStyleId>
              </a:tblPr>
              <a:tblGrid>
                <a:gridCol w="665933">
                  <a:extLst>
                    <a:ext uri="{9D8B030D-6E8A-4147-A177-3AD203B41FA5}">
                      <a16:colId xmlns:a16="http://schemas.microsoft.com/office/drawing/2014/main" val="3680582225"/>
                    </a:ext>
                  </a:extLst>
                </a:gridCol>
                <a:gridCol w="1005912">
                  <a:extLst>
                    <a:ext uri="{9D8B030D-6E8A-4147-A177-3AD203B41FA5}">
                      <a16:colId xmlns:a16="http://schemas.microsoft.com/office/drawing/2014/main" val="392228262"/>
                    </a:ext>
                  </a:extLst>
                </a:gridCol>
                <a:gridCol w="802837">
                  <a:extLst>
                    <a:ext uri="{9D8B030D-6E8A-4147-A177-3AD203B41FA5}">
                      <a16:colId xmlns:a16="http://schemas.microsoft.com/office/drawing/2014/main" val="2434528933"/>
                    </a:ext>
                  </a:extLst>
                </a:gridCol>
                <a:gridCol w="1011365">
                  <a:extLst>
                    <a:ext uri="{9D8B030D-6E8A-4147-A177-3AD203B41FA5}">
                      <a16:colId xmlns:a16="http://schemas.microsoft.com/office/drawing/2014/main" val="1010566987"/>
                    </a:ext>
                  </a:extLst>
                </a:gridCol>
                <a:gridCol w="2763009">
                  <a:extLst>
                    <a:ext uri="{9D8B030D-6E8A-4147-A177-3AD203B41FA5}">
                      <a16:colId xmlns:a16="http://schemas.microsoft.com/office/drawing/2014/main" val="3170203307"/>
                    </a:ext>
                  </a:extLst>
                </a:gridCol>
                <a:gridCol w="4604636">
                  <a:extLst>
                    <a:ext uri="{9D8B030D-6E8A-4147-A177-3AD203B41FA5}">
                      <a16:colId xmlns:a16="http://schemas.microsoft.com/office/drawing/2014/main" val="2817192480"/>
                    </a:ext>
                  </a:extLst>
                </a:gridCol>
              </a:tblGrid>
              <a:tr h="304556">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Date raised</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Raised by</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G98/G99 reference</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Discussion </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Specific modification</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80088335"/>
                  </a:ext>
                </a:extLst>
              </a:tr>
              <a:tr h="557448">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8b</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31/01/22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MK</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G98 2.15</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spcBef>
                          <a:spcPts val="600"/>
                        </a:spcBef>
                        <a:spcAft>
                          <a:spcPts val="600"/>
                        </a:spcAft>
                      </a:pPr>
                      <a:r>
                        <a:rPr lang="en-GB" sz="1000" kern="1200" dirty="0">
                          <a:solidFill>
                            <a:schemeClr val="tx1"/>
                          </a:solidFill>
                          <a:effectLst/>
                          <a:latin typeface="+mn-lt"/>
                          <a:ea typeface="+mn-ea"/>
                          <a:cs typeface="+mn-cs"/>
                        </a:rPr>
                        <a:t>Clarity of validity of type tests needed</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2.17</a:t>
                      </a:r>
                      <a:r>
                        <a:rPr lang="en-GB" sz="1000" b="1" kern="1200" dirty="0">
                          <a:solidFill>
                            <a:schemeClr val="dk1"/>
                          </a:solidFill>
                          <a:effectLst/>
                          <a:latin typeface="+mn-lt"/>
                          <a:ea typeface="+mn-ea"/>
                          <a:cs typeface="+mn-cs"/>
                        </a:rPr>
                        <a:t>	Micro-generator</a:t>
                      </a:r>
                      <a:r>
                        <a:rPr lang="en-GB" sz="1000" kern="1200" dirty="0">
                          <a:solidFill>
                            <a:schemeClr val="dk1"/>
                          </a:solidFill>
                          <a:effectLst/>
                          <a:latin typeface="+mn-lt"/>
                          <a:ea typeface="+mn-ea"/>
                          <a:cs typeface="+mn-cs"/>
                        </a:rPr>
                        <a:t>s that have been </a:t>
                      </a:r>
                      <a:r>
                        <a:rPr lang="en-GB" sz="1000" b="1" kern="1200" dirty="0">
                          <a:solidFill>
                            <a:schemeClr val="dk1"/>
                          </a:solidFill>
                          <a:effectLst/>
                          <a:latin typeface="+mn-lt"/>
                          <a:ea typeface="+mn-ea"/>
                          <a:cs typeface="+mn-cs"/>
                        </a:rPr>
                        <a:t>Fully Type Tested</a:t>
                      </a:r>
                      <a:r>
                        <a:rPr lang="en-GB" sz="1000" kern="1200" dirty="0">
                          <a:solidFill>
                            <a:schemeClr val="dk1"/>
                          </a:solidFill>
                          <a:effectLst/>
                          <a:latin typeface="+mn-lt"/>
                          <a:ea typeface="+mn-ea"/>
                          <a:cs typeface="+mn-cs"/>
                        </a:rPr>
                        <a:t> to demonstrate compliance with previous amendments of EREC G98 </a:t>
                      </a:r>
                      <a:r>
                        <a:rPr lang="en-GB" sz="1000" kern="1200" dirty="0">
                          <a:solidFill>
                            <a:srgbClr val="FF0000"/>
                          </a:solidFill>
                          <a:effectLst/>
                          <a:latin typeface="+mn-lt"/>
                          <a:ea typeface="+mn-ea"/>
                          <a:cs typeface="+mn-cs"/>
                        </a:rPr>
                        <a:t>and are already connected to the </a:t>
                      </a:r>
                      <a:r>
                        <a:rPr lang="en-GB" sz="1000" b="1" kern="1200" dirty="0">
                          <a:solidFill>
                            <a:srgbClr val="FF0000"/>
                          </a:solidFill>
                          <a:effectLst/>
                          <a:latin typeface="+mn-lt"/>
                          <a:ea typeface="+mn-ea"/>
                          <a:cs typeface="+mn-cs"/>
                        </a:rPr>
                        <a:t>Customer’s Installation,</a:t>
                      </a:r>
                      <a:r>
                        <a:rPr lang="en-GB" sz="1000" kern="1200" dirty="0">
                          <a:solidFill>
                            <a:srgbClr val="FF0000"/>
                          </a:solidFill>
                          <a:effectLst/>
                          <a:latin typeface="+mn-lt"/>
                          <a:ea typeface="+mn-ea"/>
                          <a:cs typeface="+mn-cs"/>
                        </a:rPr>
                        <a:t> </a:t>
                      </a:r>
                      <a:r>
                        <a:rPr lang="en-GB" sz="1000" kern="1200" dirty="0">
                          <a:solidFill>
                            <a:schemeClr val="dk1"/>
                          </a:solidFill>
                          <a:effectLst/>
                          <a:latin typeface="+mn-lt"/>
                          <a:ea typeface="+mn-ea"/>
                          <a:cs typeface="+mn-cs"/>
                        </a:rPr>
                        <a:t>remain valid for this current version of EREC G98.</a:t>
                      </a:r>
                    </a:p>
                    <a:p>
                      <a:endParaRPr lang="en-GB" sz="1000" kern="1200" dirty="0">
                        <a:solidFill>
                          <a:schemeClr val="dk1"/>
                        </a:solidFill>
                        <a:effectLst/>
                        <a:latin typeface="+mn-lt"/>
                        <a:ea typeface="+mn-ea"/>
                        <a:cs typeface="+mn-cs"/>
                      </a:endParaRPr>
                    </a:p>
                    <a:p>
                      <a:r>
                        <a:rPr lang="en-GB" sz="1000" kern="1200" dirty="0">
                          <a:solidFill>
                            <a:srgbClr val="FF0000"/>
                          </a:solidFill>
                          <a:effectLst/>
                          <a:latin typeface="+mn-lt"/>
                          <a:ea typeface="+mn-ea"/>
                          <a:cs typeface="+mn-cs"/>
                        </a:rPr>
                        <a:t>2.18	Where a new amendment to EREC G98 changes a requirement which invalidates a </a:t>
                      </a:r>
                      <a:r>
                        <a:rPr lang="en-GB" sz="1000" b="1" kern="1200" dirty="0">
                          <a:solidFill>
                            <a:srgbClr val="FF0000"/>
                          </a:solidFill>
                          <a:effectLst/>
                          <a:latin typeface="+mn-lt"/>
                          <a:ea typeface="+mn-ea"/>
                          <a:cs typeface="+mn-cs"/>
                        </a:rPr>
                        <a:t>Micro-generator’s Fully Type Tested </a:t>
                      </a:r>
                      <a:r>
                        <a:rPr lang="en-GB" sz="1000" kern="1200" dirty="0">
                          <a:solidFill>
                            <a:srgbClr val="FF0000"/>
                          </a:solidFill>
                          <a:effectLst/>
                          <a:latin typeface="+mn-lt"/>
                          <a:ea typeface="+mn-ea"/>
                          <a:cs typeface="+mn-cs"/>
                        </a:rPr>
                        <a:t>status, that certification becomes invalid from the date that the revised requirement in the new amendment becomes operative.  </a:t>
                      </a:r>
                      <a:r>
                        <a:rPr lang="en-GB" sz="1000" b="1" kern="1200" dirty="0">
                          <a:solidFill>
                            <a:srgbClr val="FF0000"/>
                          </a:solidFill>
                          <a:effectLst/>
                          <a:latin typeface="+mn-lt"/>
                          <a:ea typeface="+mn-ea"/>
                          <a:cs typeface="+mn-cs"/>
                        </a:rPr>
                        <a:t>Manufacturer</a:t>
                      </a:r>
                      <a:r>
                        <a:rPr lang="en-GB" sz="1000" b="0" kern="1200" dirty="0">
                          <a:solidFill>
                            <a:srgbClr val="FF0000"/>
                          </a:solidFill>
                          <a:effectLst/>
                          <a:latin typeface="+mn-lt"/>
                          <a:ea typeface="+mn-ea"/>
                          <a:cs typeface="+mn-cs"/>
                        </a:rPr>
                        <a:t>s</a:t>
                      </a:r>
                      <a:r>
                        <a:rPr lang="en-GB" sz="1000" kern="1200" dirty="0">
                          <a:solidFill>
                            <a:srgbClr val="FF0000"/>
                          </a:solidFill>
                          <a:effectLst/>
                          <a:latin typeface="+mn-lt"/>
                          <a:ea typeface="+mn-ea"/>
                          <a:cs typeface="+mn-cs"/>
                        </a:rPr>
                        <a:t> will need to submit updated certifications for </a:t>
                      </a:r>
                      <a:r>
                        <a:rPr lang="en-GB" sz="1000" b="1" kern="1200" dirty="0">
                          <a:solidFill>
                            <a:srgbClr val="FF0000"/>
                          </a:solidFill>
                          <a:effectLst/>
                          <a:latin typeface="+mn-lt"/>
                          <a:ea typeface="+mn-ea"/>
                          <a:cs typeface="+mn-cs"/>
                        </a:rPr>
                        <a:t>Fully Type Tested</a:t>
                      </a:r>
                      <a:r>
                        <a:rPr lang="en-GB" sz="1000" kern="1200" dirty="0">
                          <a:solidFill>
                            <a:srgbClr val="FF0000"/>
                          </a:solidFill>
                          <a:effectLst/>
                          <a:latin typeface="+mn-lt"/>
                          <a:ea typeface="+mn-ea"/>
                          <a:cs typeface="+mn-cs"/>
                        </a:rPr>
                        <a:t> status for any </a:t>
                      </a:r>
                      <a:r>
                        <a:rPr lang="en-GB" sz="1000" b="1" kern="1200" dirty="0">
                          <a:solidFill>
                            <a:srgbClr val="FF0000"/>
                          </a:solidFill>
                          <a:effectLst/>
                          <a:latin typeface="+mn-lt"/>
                          <a:ea typeface="+mn-ea"/>
                          <a:cs typeface="+mn-cs"/>
                        </a:rPr>
                        <a:t>Micro-generator</a:t>
                      </a:r>
                      <a:r>
                        <a:rPr lang="en-GB" sz="1000" kern="1200" dirty="0">
                          <a:solidFill>
                            <a:srgbClr val="FF0000"/>
                          </a:solidFill>
                          <a:effectLst/>
                          <a:latin typeface="+mn-lt"/>
                          <a:ea typeface="+mn-ea"/>
                          <a:cs typeface="+mn-cs"/>
                        </a:rPr>
                        <a:t> which is connected on or after the date the revised requirement becomes operative.</a:t>
                      </a:r>
                    </a:p>
                    <a:p>
                      <a:endParaRPr lang="en-GB" sz="1000" kern="1200" dirty="0">
                        <a:solidFill>
                          <a:srgbClr val="FF0000"/>
                        </a:solidFill>
                        <a:effectLst/>
                        <a:latin typeface="+mn-lt"/>
                        <a:ea typeface="+mn-ea"/>
                        <a:cs typeface="+mn-cs"/>
                      </a:endParaRPr>
                    </a:p>
                    <a:p>
                      <a:r>
                        <a:rPr lang="en-GB" sz="1000" kern="1200" dirty="0">
                          <a:solidFill>
                            <a:srgbClr val="FF0000"/>
                          </a:solidFill>
                          <a:effectLst/>
                          <a:latin typeface="+mn-lt"/>
                          <a:ea typeface="+mn-ea"/>
                          <a:cs typeface="+mn-cs"/>
                        </a:rPr>
                        <a:t>2.19 	The relevant requirements are those that are principally laid out in sections 9 to 11 of this EREC G98 and which are generally expected to be demonstrated in accordance with the provisions annexes A1 or A2 of EREC G98.  Minor updates to EREC G98 which are clarifications and do not change the underlying requirements are not classed as changed requirements and therefore do not need </a:t>
                      </a:r>
                      <a:r>
                        <a:rPr lang="en-GB" sz="1000" b="1" kern="1200" dirty="0">
                          <a:solidFill>
                            <a:srgbClr val="FF0000"/>
                          </a:solidFill>
                          <a:effectLst/>
                          <a:latin typeface="+mn-lt"/>
                          <a:ea typeface="+mn-ea"/>
                          <a:cs typeface="+mn-cs"/>
                        </a:rPr>
                        <a:t>Manufacturer</a:t>
                      </a:r>
                      <a:r>
                        <a:rPr lang="en-GB" sz="1000" b="0" kern="1200" dirty="0">
                          <a:solidFill>
                            <a:srgbClr val="FF0000"/>
                          </a:solidFill>
                          <a:effectLst/>
                          <a:latin typeface="+mn-lt"/>
                          <a:ea typeface="+mn-ea"/>
                          <a:cs typeface="+mn-cs"/>
                        </a:rPr>
                        <a:t>s</a:t>
                      </a:r>
                      <a:r>
                        <a:rPr lang="en-GB" sz="1000" kern="1200" dirty="0">
                          <a:solidFill>
                            <a:srgbClr val="FF0000"/>
                          </a:solidFill>
                          <a:effectLst/>
                          <a:latin typeface="+mn-lt"/>
                          <a:ea typeface="+mn-ea"/>
                          <a:cs typeface="+mn-cs"/>
                        </a:rPr>
                        <a:t> to repeat tests and re-certify.</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000" kern="1200" dirty="0">
                        <a:solidFill>
                          <a:schemeClr val="tx1"/>
                        </a:solidFill>
                        <a:effectLst/>
                        <a:latin typeface="+mn-lt"/>
                        <a:ea typeface="+mn-ea"/>
                        <a:cs typeface="+mn-cs"/>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11068373"/>
                  </a:ext>
                </a:extLst>
              </a:tr>
              <a:tr h="557448">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16/02/22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MK</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G99</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GB" sz="1000" kern="1200" dirty="0">
                          <a:solidFill>
                            <a:schemeClr val="tx1"/>
                          </a:solidFill>
                          <a:effectLst/>
                          <a:latin typeface="+mn-lt"/>
                          <a:ea typeface="+mn-ea"/>
                          <a:cs typeface="+mn-cs"/>
                        </a:rPr>
                        <a:t>G100 Type test device might be incorporated into G99 equipment. Consider allowing this to be noted on G99 forms</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000" kern="1200" dirty="0">
                          <a:solidFill>
                            <a:schemeClr val="tx1"/>
                          </a:solidFill>
                          <a:effectLst/>
                          <a:latin typeface="+mn-lt"/>
                          <a:ea typeface="+mn-ea"/>
                          <a:cs typeface="+mn-cs"/>
                        </a:rPr>
                        <a:t>Opportunity on forms to check that there is an export limiting device that is integral to this G99 device for which the G100 type test form will also be submitted.  Reference of G100 form.</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974121069"/>
                  </a:ext>
                </a:extLst>
              </a:tr>
            </a:tbl>
          </a:graphicData>
        </a:graphic>
      </p:graphicFrame>
      <p:sp>
        <p:nvSpPr>
          <p:cNvPr id="4" name="Slide Number Placeholder 3">
            <a:extLst>
              <a:ext uri="{FF2B5EF4-FFF2-40B4-BE49-F238E27FC236}">
                <a16:creationId xmlns:a16="http://schemas.microsoft.com/office/drawing/2014/main" id="{5A88343E-C16B-497D-9852-733003F6200D}"/>
              </a:ext>
            </a:extLst>
          </p:cNvPr>
          <p:cNvSpPr>
            <a:spLocks noGrp="1"/>
          </p:cNvSpPr>
          <p:nvPr>
            <p:ph type="sldNum" sz="quarter" idx="12"/>
          </p:nvPr>
        </p:nvSpPr>
        <p:spPr/>
        <p:txBody>
          <a:bodyPr/>
          <a:lstStyle/>
          <a:p>
            <a:fld id="{98FF217E-B86F-EA42-9607-BE163228A213}" type="slidenum">
              <a:rPr lang="en-GB" smtClean="0"/>
              <a:pPr/>
              <a:t>41</a:t>
            </a:fld>
            <a:endParaRPr lang="en-GB"/>
          </a:p>
        </p:txBody>
      </p:sp>
    </p:spTree>
    <p:extLst>
      <p:ext uri="{BB962C8B-B14F-4D97-AF65-F5344CB8AC3E}">
        <p14:creationId xmlns:p14="http://schemas.microsoft.com/office/powerpoint/2010/main" val="1459428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C6E5-DB12-4064-A8E7-52F2AF53F162}"/>
              </a:ext>
            </a:extLst>
          </p:cNvPr>
          <p:cNvSpPr>
            <a:spLocks noGrp="1"/>
          </p:cNvSpPr>
          <p:nvPr>
            <p:ph type="title"/>
          </p:nvPr>
        </p:nvSpPr>
        <p:spPr/>
        <p:txBody>
          <a:bodyPr/>
          <a:lstStyle/>
          <a:p>
            <a:r>
              <a:rPr lang="en-GB" dirty="0"/>
              <a:t>G98/G99 list of outstanding modifications April 2022 - significant</a:t>
            </a:r>
          </a:p>
        </p:txBody>
      </p:sp>
      <p:graphicFrame>
        <p:nvGraphicFramePr>
          <p:cNvPr id="5" name="Content Placeholder 4">
            <a:extLst>
              <a:ext uri="{FF2B5EF4-FFF2-40B4-BE49-F238E27FC236}">
                <a16:creationId xmlns:a16="http://schemas.microsoft.com/office/drawing/2014/main" id="{EF1B3C1F-6790-4B22-A90B-173A2561EBBB}"/>
              </a:ext>
            </a:extLst>
          </p:cNvPr>
          <p:cNvGraphicFramePr>
            <a:graphicFrameLocks noGrp="1"/>
          </p:cNvGraphicFramePr>
          <p:nvPr>
            <p:ph idx="1"/>
          </p:nvPr>
        </p:nvGraphicFramePr>
        <p:xfrm>
          <a:off x="719999" y="1373996"/>
          <a:ext cx="10853692" cy="4672248"/>
        </p:xfrm>
        <a:graphic>
          <a:graphicData uri="http://schemas.openxmlformats.org/drawingml/2006/table">
            <a:tbl>
              <a:tblPr firstRow="1" firstCol="1" bandRow="1">
                <a:tableStyleId>{1E171933-4619-4E11-9A3F-F7608DF75F80}</a:tableStyleId>
              </a:tblPr>
              <a:tblGrid>
                <a:gridCol w="665933">
                  <a:extLst>
                    <a:ext uri="{9D8B030D-6E8A-4147-A177-3AD203B41FA5}">
                      <a16:colId xmlns:a16="http://schemas.microsoft.com/office/drawing/2014/main" val="3680582225"/>
                    </a:ext>
                  </a:extLst>
                </a:gridCol>
                <a:gridCol w="1005912">
                  <a:extLst>
                    <a:ext uri="{9D8B030D-6E8A-4147-A177-3AD203B41FA5}">
                      <a16:colId xmlns:a16="http://schemas.microsoft.com/office/drawing/2014/main" val="392228262"/>
                    </a:ext>
                  </a:extLst>
                </a:gridCol>
                <a:gridCol w="802837">
                  <a:extLst>
                    <a:ext uri="{9D8B030D-6E8A-4147-A177-3AD203B41FA5}">
                      <a16:colId xmlns:a16="http://schemas.microsoft.com/office/drawing/2014/main" val="2434528933"/>
                    </a:ext>
                  </a:extLst>
                </a:gridCol>
                <a:gridCol w="1011365">
                  <a:extLst>
                    <a:ext uri="{9D8B030D-6E8A-4147-A177-3AD203B41FA5}">
                      <a16:colId xmlns:a16="http://schemas.microsoft.com/office/drawing/2014/main" val="1010566987"/>
                    </a:ext>
                  </a:extLst>
                </a:gridCol>
                <a:gridCol w="2763009">
                  <a:extLst>
                    <a:ext uri="{9D8B030D-6E8A-4147-A177-3AD203B41FA5}">
                      <a16:colId xmlns:a16="http://schemas.microsoft.com/office/drawing/2014/main" val="3170203307"/>
                    </a:ext>
                  </a:extLst>
                </a:gridCol>
                <a:gridCol w="4604636">
                  <a:extLst>
                    <a:ext uri="{9D8B030D-6E8A-4147-A177-3AD203B41FA5}">
                      <a16:colId xmlns:a16="http://schemas.microsoft.com/office/drawing/2014/main" val="2817192480"/>
                    </a:ext>
                  </a:extLst>
                </a:gridCol>
              </a:tblGrid>
              <a:tr h="304556">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Date raised</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Raised by</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G98/G99 reference</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Discussion </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Specific modification</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80088335"/>
                  </a:ext>
                </a:extLst>
              </a:tr>
              <a:tr h="557448">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Current</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MK/SC</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G98 &amp; G99</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spcBef>
                          <a:spcPts val="600"/>
                        </a:spcBef>
                        <a:spcAft>
                          <a:spcPts val="600"/>
                        </a:spcAft>
                      </a:pPr>
                      <a:r>
                        <a:rPr lang="en-GB" sz="1000" kern="1200" dirty="0">
                          <a:solidFill>
                            <a:schemeClr val="tx1"/>
                          </a:solidFill>
                          <a:effectLst/>
                          <a:latin typeface="+mn-lt"/>
                          <a:ea typeface="+mn-ea"/>
                          <a:cs typeface="+mn-cs"/>
                        </a:rPr>
                        <a:t>GC0148 outcome Storage response to rising </a:t>
                      </a:r>
                      <a:r>
                        <a:rPr lang="en-GB" sz="1000" kern="1200" dirty="0" err="1">
                          <a:solidFill>
                            <a:schemeClr val="tx1"/>
                          </a:solidFill>
                          <a:effectLst/>
                          <a:latin typeface="+mn-lt"/>
                          <a:ea typeface="+mn-ea"/>
                          <a:cs typeface="+mn-cs"/>
                        </a:rPr>
                        <a:t>freq</a:t>
                      </a:r>
                      <a:r>
                        <a:rPr lang="en-GB" sz="1000" kern="1200" dirty="0">
                          <a:solidFill>
                            <a:schemeClr val="tx1"/>
                          </a:solidFill>
                          <a:effectLst/>
                          <a:latin typeface="+mn-lt"/>
                          <a:ea typeface="+mn-ea"/>
                          <a:cs typeface="+mn-cs"/>
                        </a:rPr>
                        <a:t> after a fall (System recovery)</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000" kern="1200" dirty="0">
                          <a:solidFill>
                            <a:schemeClr val="tx1"/>
                          </a:solidFill>
                          <a:effectLst/>
                          <a:latin typeface="+mn-lt"/>
                          <a:ea typeface="+mn-ea"/>
                          <a:cs typeface="+mn-cs"/>
                        </a:rPr>
                        <a:t>Refer to NG words once finalised. Currently draft (15/02/22) on GC0148 website.</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000" kern="1200" dirty="0">
                        <a:solidFill>
                          <a:schemeClr val="tx1"/>
                        </a:solidFill>
                        <a:effectLst/>
                        <a:latin typeface="+mn-lt"/>
                        <a:ea typeface="+mn-ea"/>
                        <a:cs typeface="+mn-cs"/>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099949476"/>
                  </a:ext>
                </a:extLst>
              </a:tr>
              <a:tr h="552775">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21/04/22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LF</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G99 Form A2-3</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spcBef>
                          <a:spcPts val="600"/>
                        </a:spcBef>
                        <a:spcAft>
                          <a:spcPts val="600"/>
                        </a:spcAft>
                      </a:pPr>
                      <a:r>
                        <a:rPr lang="en-GB" sz="1000" kern="1200" dirty="0">
                          <a:solidFill>
                            <a:schemeClr val="tx1"/>
                          </a:solidFill>
                          <a:effectLst/>
                          <a:latin typeface="+mn-lt"/>
                          <a:ea typeface="+mn-ea"/>
                          <a:cs typeface="+mn-cs"/>
                        </a:rPr>
                        <a:t>Different approach between G98 and G99 wrt requirement for evidence for output power with falling frequency (G98 Form C).</a:t>
                      </a:r>
                    </a:p>
                    <a:p>
                      <a:r>
                        <a:rPr lang="en-GB" sz="1000" kern="1200" dirty="0">
                          <a:solidFill>
                            <a:schemeClr val="tx1"/>
                          </a:solidFill>
                          <a:effectLst/>
                          <a:latin typeface="+mn-lt"/>
                          <a:ea typeface="+mn-ea"/>
                          <a:cs typeface="+mn-cs"/>
                        </a:rPr>
                        <a:t>Should output power with falling frequency be in G98 Form A1?</a:t>
                      </a:r>
                    </a:p>
                    <a:p>
                      <a:r>
                        <a:rPr lang="en-GB" sz="1000" kern="1200" dirty="0">
                          <a:solidFill>
                            <a:schemeClr val="tx1"/>
                          </a:solidFill>
                          <a:effectLst/>
                          <a:latin typeface="+mn-lt"/>
                          <a:ea typeface="+mn-ea"/>
                          <a:cs typeface="+mn-cs"/>
                        </a:rPr>
                        <a:t>It is appropriate in A2 – as this is a rotating machine phenomenon.  </a:t>
                      </a:r>
                    </a:p>
                    <a:p>
                      <a:r>
                        <a:rPr lang="en-GB" sz="1000" kern="1200" dirty="0">
                          <a:solidFill>
                            <a:schemeClr val="tx1"/>
                          </a:solidFill>
                          <a:effectLst/>
                          <a:latin typeface="+mn-lt"/>
                          <a:ea typeface="+mn-ea"/>
                          <a:cs typeface="+mn-cs"/>
                        </a:rPr>
                        <a:t>Don’t think a BESS manufacturer should be looking at A.7.2.3 in G99 as this is for rotating machines.  And which is why it’s not in A2-3. </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000" kern="1200" dirty="0">
                          <a:solidFill>
                            <a:schemeClr val="tx1"/>
                          </a:solidFill>
                          <a:effectLst/>
                          <a:latin typeface="+mn-lt"/>
                          <a:ea typeface="+mn-ea"/>
                          <a:cs typeface="+mn-cs"/>
                        </a:rPr>
                        <a:t>Remove requirement from A1</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1000" kern="1200" dirty="0">
                          <a:solidFill>
                            <a:schemeClr val="tx1"/>
                          </a:solidFill>
                          <a:effectLst/>
                          <a:latin typeface="+mn-lt"/>
                          <a:ea typeface="+mn-ea"/>
                          <a:cs typeface="+mn-cs"/>
                        </a:rPr>
                        <a:t>Check consistency in G99</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771454648"/>
                  </a:ext>
                </a:extLst>
              </a:tr>
              <a:tr h="557448">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21/4/22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SG</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G99</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GB" sz="1000" kern="1200" dirty="0">
                          <a:solidFill>
                            <a:schemeClr val="tx1"/>
                          </a:solidFill>
                          <a:effectLst/>
                          <a:latin typeface="+mn-lt"/>
                          <a:ea typeface="+mn-ea"/>
                          <a:cs typeface="+mn-cs"/>
                        </a:rPr>
                        <a:t>Usually prototypes do not have any pre-certificate or compliance report to connect to the grid. Currently a derogation is required for such builds to connect to grid as they don’t fulfil G99 requirements and require testing to be done against grid to obtain certification.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Can an allowance be made for the connection of prototypes as in the VDE4110 2018 standard</a:t>
                      </a:r>
                    </a:p>
                    <a:p>
                      <a:endParaRPr lang="en-GB" sz="1000" kern="1200" dirty="0">
                        <a:solidFill>
                          <a:schemeClr val="tx1"/>
                        </a:solidFill>
                        <a:effectLst/>
                        <a:latin typeface="+mn-lt"/>
                        <a:ea typeface="+mn-ea"/>
                        <a:cs typeface="+mn-cs"/>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000" kern="1200" dirty="0">
                          <a:solidFill>
                            <a:schemeClr val="tx1"/>
                          </a:solidFill>
                          <a:effectLst/>
                          <a:latin typeface="+mn-lt"/>
                          <a:ea typeface="+mn-ea"/>
                          <a:cs typeface="+mn-cs"/>
                        </a:rPr>
                        <a:t>To be developed following agreement in principal by DNOs</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000" kern="1200" dirty="0">
                        <a:solidFill>
                          <a:schemeClr val="tx1"/>
                        </a:solidFill>
                        <a:effectLst/>
                        <a:latin typeface="+mn-lt"/>
                        <a:ea typeface="+mn-ea"/>
                        <a:cs typeface="+mn-cs"/>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98189685"/>
                  </a:ext>
                </a:extLst>
              </a:tr>
              <a:tr h="557448">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13</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05/07/22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MK/DNOs</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G99</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GB" sz="1000" kern="1200" dirty="0">
                          <a:solidFill>
                            <a:schemeClr val="tx1"/>
                          </a:solidFill>
                          <a:effectLst/>
                          <a:latin typeface="+mn-lt"/>
                          <a:ea typeface="+mn-ea"/>
                          <a:cs typeface="+mn-cs"/>
                        </a:rPr>
                        <a:t>Compliance of exisiting generators involved in private wire schemes see 07 July 2022 DNO mtg ppt </a:t>
                      </a:r>
                      <a:r>
                        <a:rPr lang="en-GB" sz="1000" kern="1200">
                          <a:solidFill>
                            <a:schemeClr val="tx1"/>
                          </a:solidFill>
                          <a:effectLst/>
                          <a:latin typeface="+mn-lt"/>
                          <a:ea typeface="+mn-ea"/>
                          <a:cs typeface="+mn-cs"/>
                        </a:rPr>
                        <a:t>for discussion</a:t>
                      </a:r>
                      <a:endParaRPr lang="en-GB" sz="1000" kern="1200" dirty="0">
                        <a:solidFill>
                          <a:schemeClr val="tx1"/>
                        </a:solidFill>
                        <a:effectLst/>
                        <a:latin typeface="+mn-lt"/>
                        <a:ea typeface="+mn-ea"/>
                        <a:cs typeface="+mn-cs"/>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GB" sz="1000" dirty="0"/>
                        <a:t>New 20.3.6 (and renumber the existing as 20.3.7)</a:t>
                      </a:r>
                    </a:p>
                    <a:p>
                      <a:r>
                        <a:rPr lang="en-GB" sz="1000" u="sng" dirty="0">
                          <a:solidFill>
                            <a:srgbClr val="FF0000"/>
                          </a:solidFill>
                        </a:rPr>
                        <a:t>In cases where an existing G59 PGM is to be connected to another customer’s installation via a private wire, the PGM does not need to be upgraded to meet G99 provided the it retains its long term parallel arrangements at its original site.</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000" kern="1200" dirty="0">
                        <a:solidFill>
                          <a:schemeClr val="tx1"/>
                        </a:solidFill>
                        <a:effectLst/>
                        <a:latin typeface="+mn-lt"/>
                        <a:ea typeface="+mn-ea"/>
                        <a:cs typeface="+mn-cs"/>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50112551"/>
                  </a:ext>
                </a:extLst>
              </a:tr>
            </a:tbl>
          </a:graphicData>
        </a:graphic>
      </p:graphicFrame>
      <p:sp>
        <p:nvSpPr>
          <p:cNvPr id="4" name="Slide Number Placeholder 3">
            <a:extLst>
              <a:ext uri="{FF2B5EF4-FFF2-40B4-BE49-F238E27FC236}">
                <a16:creationId xmlns:a16="http://schemas.microsoft.com/office/drawing/2014/main" id="{5A88343E-C16B-497D-9852-733003F6200D}"/>
              </a:ext>
            </a:extLst>
          </p:cNvPr>
          <p:cNvSpPr>
            <a:spLocks noGrp="1"/>
          </p:cNvSpPr>
          <p:nvPr>
            <p:ph type="sldNum" sz="quarter" idx="12"/>
          </p:nvPr>
        </p:nvSpPr>
        <p:spPr/>
        <p:txBody>
          <a:bodyPr/>
          <a:lstStyle/>
          <a:p>
            <a:fld id="{98FF217E-B86F-EA42-9607-BE163228A213}" type="slidenum">
              <a:rPr lang="en-GB" smtClean="0"/>
              <a:pPr/>
              <a:t>42</a:t>
            </a:fld>
            <a:endParaRPr lang="en-GB"/>
          </a:p>
        </p:txBody>
      </p:sp>
    </p:spTree>
    <p:extLst>
      <p:ext uri="{BB962C8B-B14F-4D97-AF65-F5344CB8AC3E}">
        <p14:creationId xmlns:p14="http://schemas.microsoft.com/office/powerpoint/2010/main" val="9027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C6E5-DB12-4064-A8E7-52F2AF53F162}"/>
              </a:ext>
            </a:extLst>
          </p:cNvPr>
          <p:cNvSpPr>
            <a:spLocks noGrp="1"/>
          </p:cNvSpPr>
          <p:nvPr>
            <p:ph type="title"/>
          </p:nvPr>
        </p:nvSpPr>
        <p:spPr/>
        <p:txBody>
          <a:bodyPr/>
          <a:lstStyle/>
          <a:p>
            <a:r>
              <a:rPr lang="en-GB" dirty="0"/>
              <a:t>G98/G99 list of outstanding modifications April 2022 - significant</a:t>
            </a:r>
          </a:p>
        </p:txBody>
      </p:sp>
      <p:graphicFrame>
        <p:nvGraphicFramePr>
          <p:cNvPr id="5" name="Content Placeholder 4">
            <a:extLst>
              <a:ext uri="{FF2B5EF4-FFF2-40B4-BE49-F238E27FC236}">
                <a16:creationId xmlns:a16="http://schemas.microsoft.com/office/drawing/2014/main" id="{EF1B3C1F-6790-4B22-A90B-173A2561EBBB}"/>
              </a:ext>
            </a:extLst>
          </p:cNvPr>
          <p:cNvGraphicFramePr>
            <a:graphicFrameLocks noGrp="1"/>
          </p:cNvGraphicFramePr>
          <p:nvPr>
            <p:ph idx="1"/>
          </p:nvPr>
        </p:nvGraphicFramePr>
        <p:xfrm>
          <a:off x="719999" y="1373996"/>
          <a:ext cx="10853692" cy="4162896"/>
        </p:xfrm>
        <a:graphic>
          <a:graphicData uri="http://schemas.openxmlformats.org/drawingml/2006/table">
            <a:tbl>
              <a:tblPr firstRow="1" firstCol="1" bandRow="1">
                <a:tableStyleId>{1E171933-4619-4E11-9A3F-F7608DF75F80}</a:tableStyleId>
              </a:tblPr>
              <a:tblGrid>
                <a:gridCol w="665933">
                  <a:extLst>
                    <a:ext uri="{9D8B030D-6E8A-4147-A177-3AD203B41FA5}">
                      <a16:colId xmlns:a16="http://schemas.microsoft.com/office/drawing/2014/main" val="3680582225"/>
                    </a:ext>
                  </a:extLst>
                </a:gridCol>
                <a:gridCol w="1064305">
                  <a:extLst>
                    <a:ext uri="{9D8B030D-6E8A-4147-A177-3AD203B41FA5}">
                      <a16:colId xmlns:a16="http://schemas.microsoft.com/office/drawing/2014/main" val="392228262"/>
                    </a:ext>
                  </a:extLst>
                </a:gridCol>
                <a:gridCol w="744444">
                  <a:extLst>
                    <a:ext uri="{9D8B030D-6E8A-4147-A177-3AD203B41FA5}">
                      <a16:colId xmlns:a16="http://schemas.microsoft.com/office/drawing/2014/main" val="2434528933"/>
                    </a:ext>
                  </a:extLst>
                </a:gridCol>
                <a:gridCol w="1011365">
                  <a:extLst>
                    <a:ext uri="{9D8B030D-6E8A-4147-A177-3AD203B41FA5}">
                      <a16:colId xmlns:a16="http://schemas.microsoft.com/office/drawing/2014/main" val="1010566987"/>
                    </a:ext>
                  </a:extLst>
                </a:gridCol>
                <a:gridCol w="3823257">
                  <a:extLst>
                    <a:ext uri="{9D8B030D-6E8A-4147-A177-3AD203B41FA5}">
                      <a16:colId xmlns:a16="http://schemas.microsoft.com/office/drawing/2014/main" val="3170203307"/>
                    </a:ext>
                  </a:extLst>
                </a:gridCol>
                <a:gridCol w="3544388">
                  <a:extLst>
                    <a:ext uri="{9D8B030D-6E8A-4147-A177-3AD203B41FA5}">
                      <a16:colId xmlns:a16="http://schemas.microsoft.com/office/drawing/2014/main" val="2817192480"/>
                    </a:ext>
                  </a:extLst>
                </a:gridCol>
              </a:tblGrid>
              <a:tr h="304556">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Date raised</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Raised by</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G98/G99 reference</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Discussion </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Specific modification</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80088335"/>
                  </a:ext>
                </a:extLst>
              </a:tr>
              <a:tr h="557448">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14</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05/07/22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DNO EU Code mtg</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General</a:t>
                      </a:r>
                    </a:p>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And G83</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EU housekeeping modifications</a:t>
                      </a:r>
                      <a:endParaRPr lang="en-GB" sz="1000" kern="1200" dirty="0">
                        <a:solidFill>
                          <a:schemeClr val="tx1"/>
                        </a:solidFill>
                        <a:effectLst/>
                        <a:latin typeface="+mn-lt"/>
                        <a:ea typeface="+mn-ea"/>
                        <a:cs typeface="+mn-cs"/>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000" kern="1200" dirty="0">
                          <a:solidFill>
                            <a:schemeClr val="tx1"/>
                          </a:solidFill>
                          <a:effectLst/>
                          <a:latin typeface="+mn-lt"/>
                          <a:ea typeface="+mn-ea"/>
                          <a:cs typeface="+mn-cs"/>
                        </a:rPr>
                        <a:t>See mods approved by Ofgem, e-mail CMC 04/07/22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11068373"/>
                  </a:ext>
                </a:extLst>
              </a:tr>
              <a:tr h="557448">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06/07/22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SS/MK</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FFCI</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GB" sz="1000" kern="1200" dirty="0">
                          <a:solidFill>
                            <a:schemeClr val="tx1"/>
                          </a:solidFill>
                          <a:effectLst/>
                          <a:latin typeface="Arial" panose="020B0604020202020204" pitchFamily="34" charset="0"/>
                          <a:ea typeface="+mn-ea"/>
                          <a:cs typeface="Times New Roman" panose="02020603050405020304" pitchFamily="18" charset="0"/>
                        </a:rPr>
                        <a:t>The wording is ambiguous in the Appendices (B.4 and C.7) compared to the main body of the text. GC0155 mod FFCI is required for all faults, not just symmetrical</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000" kern="1200" dirty="0">
                          <a:solidFill>
                            <a:schemeClr val="tx1"/>
                          </a:solidFill>
                          <a:effectLst/>
                          <a:latin typeface="+mn-lt"/>
                          <a:ea typeface="+mn-ea"/>
                          <a:cs typeface="+mn-cs"/>
                        </a:rPr>
                        <a:t>Refer to  </a:t>
                      </a:r>
                      <a:r>
                        <a:rPr lang="en-GB" sz="1000" kern="1200" dirty="0" err="1">
                          <a:solidFill>
                            <a:schemeClr val="tx1"/>
                          </a:solidFill>
                          <a:effectLst/>
                          <a:latin typeface="+mn-lt"/>
                          <a:ea typeface="+mn-ea"/>
                          <a:cs typeface="+mn-cs"/>
                        </a:rPr>
                        <a:t>GCode</a:t>
                      </a:r>
                      <a:r>
                        <a:rPr lang="en-GB" sz="1000" kern="1200" dirty="0">
                          <a:solidFill>
                            <a:schemeClr val="tx1"/>
                          </a:solidFill>
                          <a:effectLst/>
                          <a:latin typeface="+mn-lt"/>
                          <a:ea typeface="+mn-ea"/>
                          <a:cs typeface="+mn-cs"/>
                        </a:rPr>
                        <a:t> text following GC0155 conclusion</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974121069"/>
                  </a:ext>
                </a:extLst>
              </a:tr>
              <a:tr h="557448">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16</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31/8/22</a:t>
                      </a:r>
                    </a:p>
                    <a:p>
                      <a:pPr algn="ctr">
                        <a:spcBef>
                          <a:spcPts val="600"/>
                        </a:spcBef>
                        <a:spcAft>
                          <a:spcPts val="6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0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Eckhard</a:t>
                      </a: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Schwendemann</a:t>
                      </a: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spcBef>
                          <a:spcPts val="600"/>
                        </a:spcBef>
                        <a:spcAft>
                          <a:spcPts val="6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G99 11.2.4 LFSM-O</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Times New Roman" panose="02020603050405020304" pitchFamily="18" charset="0"/>
                        </a:rPr>
                        <a:t>Clarity required in respect of 11.2.4.1.(c) and 11.2.4.1(d).</a:t>
                      </a:r>
                    </a:p>
                    <a:p>
                      <a:endParaRPr lang="en-GB" sz="1000" kern="1200" dirty="0">
                        <a:solidFill>
                          <a:schemeClr val="tx1"/>
                        </a:solidFill>
                        <a:effectLst/>
                        <a:latin typeface="Arial" panose="020B0604020202020204" pitchFamily="34" charset="0"/>
                        <a:ea typeface="+mn-ea"/>
                        <a:cs typeface="Times New Roman" panose="02020603050405020304" pitchFamily="18" charset="0"/>
                      </a:endParaRPr>
                    </a:p>
                    <a:p>
                      <a:r>
                        <a:rPr lang="en-GB" sz="1000" kern="1200" dirty="0">
                          <a:solidFill>
                            <a:schemeClr val="tx1"/>
                          </a:solidFill>
                          <a:effectLst/>
                          <a:latin typeface="Arial" panose="020B0604020202020204" pitchFamily="34" charset="0"/>
                          <a:ea typeface="+mn-ea"/>
                          <a:cs typeface="Times New Roman" panose="02020603050405020304" pitchFamily="18" charset="0"/>
                        </a:rPr>
                        <a:t>A7.9 demonstrates what is expected for 11.2.4.1.(d) and A7.10 demonstrates what is expected for 11.2.4.1(c).</a:t>
                      </a:r>
                    </a:p>
                    <a:p>
                      <a:r>
                        <a:rPr lang="en-GB" sz="1000" kern="1200" dirty="0">
                          <a:solidFill>
                            <a:schemeClr val="tx1"/>
                          </a:solidFill>
                          <a:effectLst/>
                          <a:latin typeface="Arial" panose="020B0604020202020204" pitchFamily="34" charset="0"/>
                          <a:ea typeface="+mn-ea"/>
                          <a:cs typeface="Times New Roman" panose="02020603050405020304" pitchFamily="18" charset="0"/>
                        </a:rPr>
                        <a:t>A7.9 demonstrates that the response should be at 0.5% per second, and allows for a 2s delay in the response starting.  A7.10 shows that for excursions above 50.4 the response must achieve half the required reduction within 10s, again allowing for a 2s delay.</a:t>
                      </a:r>
                    </a:p>
                    <a:p>
                      <a:r>
                        <a:rPr lang="en-GB" sz="1000" kern="1200" dirty="0">
                          <a:solidFill>
                            <a:schemeClr val="tx1"/>
                          </a:solidFill>
                          <a:effectLst/>
                          <a:latin typeface="Arial" panose="020B0604020202020204" pitchFamily="34" charset="0"/>
                          <a:ea typeface="+mn-ea"/>
                          <a:cs typeface="Times New Roman" panose="02020603050405020304" pitchFamily="18" charset="0"/>
                        </a:rPr>
                        <a:t>I think it is implicit that after 10s the reduction should be linear – it’s obvious from the graphs – but I suspect it might be useful to make it explicit in 11.2.4.1(c).</a:t>
                      </a:r>
                    </a:p>
                    <a:p>
                      <a:endParaRPr lang="en-GB" sz="1000" kern="1200" dirty="0">
                        <a:solidFill>
                          <a:schemeClr val="tx1"/>
                        </a:solidFill>
                        <a:effectLst/>
                        <a:latin typeface="Arial" panose="020B0604020202020204" pitchFamily="34" charset="0"/>
                        <a:ea typeface="+mn-ea"/>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000" kern="1200" dirty="0">
                          <a:solidFill>
                            <a:schemeClr val="tx1"/>
                          </a:solidFill>
                          <a:effectLst/>
                          <a:latin typeface="+mn-lt"/>
                          <a:ea typeface="+mn-ea"/>
                          <a:cs typeface="+mn-cs"/>
                        </a:rPr>
                        <a:t>Modify text of 11.2.4 to refer to figures A.7.9 and A.7.10</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38421434"/>
                  </a:ext>
                </a:extLst>
              </a:tr>
              <a:tr h="557448">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17</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31/8/22</a:t>
                      </a:r>
                    </a:p>
                    <a:p>
                      <a:pPr algn="ctr">
                        <a:spcBef>
                          <a:spcPts val="600"/>
                        </a:spcBef>
                        <a:spcAft>
                          <a:spcPts val="6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0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Eckhard</a:t>
                      </a: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Schwendemann</a:t>
                      </a: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spcBef>
                          <a:spcPts val="600"/>
                        </a:spcBef>
                        <a:spcAft>
                          <a:spcPts val="6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GB" sz="1000" kern="1200" dirty="0">
                          <a:solidFill>
                            <a:schemeClr val="tx1"/>
                          </a:solidFill>
                          <a:effectLst/>
                          <a:latin typeface="Arial" panose="020B0604020202020204" pitchFamily="34" charset="0"/>
                          <a:ea typeface="+mn-ea"/>
                          <a:cs typeface="Times New Roman" panose="02020603050405020304" pitchFamily="18" charset="0"/>
                        </a:rPr>
                        <a:t>A.7.3.1 Domestic CHP and A.7.3.3 Fuel Cell.</a:t>
                      </a:r>
                    </a:p>
                    <a:p>
                      <a:r>
                        <a:rPr lang="en-GB" sz="1000" kern="1200" dirty="0">
                          <a:solidFill>
                            <a:schemeClr val="tx1"/>
                          </a:solidFill>
                          <a:effectLst/>
                          <a:latin typeface="Arial" panose="020B0604020202020204" pitchFamily="34" charset="0"/>
                          <a:ea typeface="+mn-ea"/>
                          <a:cs typeface="Times New Roman" panose="02020603050405020304" pitchFamily="18" charset="0"/>
                        </a:rPr>
                        <a:t>Consideration of the dynamic characteristics of the SOFC (high temperature fuel cell) Technology which can offer modified dynamic requirements in the area of change of active power to lower gradients.</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000" kern="1200" dirty="0">
                        <a:solidFill>
                          <a:schemeClr val="tx1"/>
                        </a:solidFill>
                        <a:effectLst/>
                        <a:latin typeface="+mn-lt"/>
                        <a:ea typeface="+mn-ea"/>
                        <a:cs typeface="+mn-cs"/>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876165163"/>
                  </a:ext>
                </a:extLst>
              </a:tr>
            </a:tbl>
          </a:graphicData>
        </a:graphic>
      </p:graphicFrame>
      <p:sp>
        <p:nvSpPr>
          <p:cNvPr id="4" name="Slide Number Placeholder 3">
            <a:extLst>
              <a:ext uri="{FF2B5EF4-FFF2-40B4-BE49-F238E27FC236}">
                <a16:creationId xmlns:a16="http://schemas.microsoft.com/office/drawing/2014/main" id="{5A88343E-C16B-497D-9852-733003F6200D}"/>
              </a:ext>
            </a:extLst>
          </p:cNvPr>
          <p:cNvSpPr>
            <a:spLocks noGrp="1"/>
          </p:cNvSpPr>
          <p:nvPr>
            <p:ph type="sldNum" sz="quarter" idx="12"/>
          </p:nvPr>
        </p:nvSpPr>
        <p:spPr/>
        <p:txBody>
          <a:bodyPr/>
          <a:lstStyle/>
          <a:p>
            <a:fld id="{98FF217E-B86F-EA42-9607-BE163228A213}" type="slidenum">
              <a:rPr lang="en-GB" smtClean="0"/>
              <a:pPr/>
              <a:t>43</a:t>
            </a:fld>
            <a:endParaRPr lang="en-GB"/>
          </a:p>
        </p:txBody>
      </p:sp>
    </p:spTree>
    <p:extLst>
      <p:ext uri="{BB962C8B-B14F-4D97-AF65-F5344CB8AC3E}">
        <p14:creationId xmlns:p14="http://schemas.microsoft.com/office/powerpoint/2010/main" val="2168628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C6E5-DB12-4064-A8E7-52F2AF53F162}"/>
              </a:ext>
            </a:extLst>
          </p:cNvPr>
          <p:cNvSpPr>
            <a:spLocks noGrp="1"/>
          </p:cNvSpPr>
          <p:nvPr>
            <p:ph type="title"/>
          </p:nvPr>
        </p:nvSpPr>
        <p:spPr/>
        <p:txBody>
          <a:bodyPr/>
          <a:lstStyle/>
          <a:p>
            <a:r>
              <a:rPr lang="en-GB" dirty="0"/>
              <a:t>G98/G99 list of outstanding modifications April 2022 – minor editorial</a:t>
            </a:r>
          </a:p>
        </p:txBody>
      </p:sp>
      <p:graphicFrame>
        <p:nvGraphicFramePr>
          <p:cNvPr id="5" name="Content Placeholder 4">
            <a:extLst>
              <a:ext uri="{FF2B5EF4-FFF2-40B4-BE49-F238E27FC236}">
                <a16:creationId xmlns:a16="http://schemas.microsoft.com/office/drawing/2014/main" id="{EF1B3C1F-6790-4B22-A90B-173A2561EBBB}"/>
              </a:ext>
            </a:extLst>
          </p:cNvPr>
          <p:cNvGraphicFramePr>
            <a:graphicFrameLocks noGrp="1"/>
          </p:cNvGraphicFramePr>
          <p:nvPr>
            <p:ph idx="1"/>
          </p:nvPr>
        </p:nvGraphicFramePr>
        <p:xfrm>
          <a:off x="719999" y="1373996"/>
          <a:ext cx="10460100" cy="4243033"/>
        </p:xfrm>
        <a:graphic>
          <a:graphicData uri="http://schemas.openxmlformats.org/drawingml/2006/table">
            <a:tbl>
              <a:tblPr firstRow="1" firstCol="1" bandRow="1">
                <a:tableStyleId>{1E171933-4619-4E11-9A3F-F7608DF75F80}</a:tableStyleId>
              </a:tblPr>
              <a:tblGrid>
                <a:gridCol w="641784">
                  <a:extLst>
                    <a:ext uri="{9D8B030D-6E8A-4147-A177-3AD203B41FA5}">
                      <a16:colId xmlns:a16="http://schemas.microsoft.com/office/drawing/2014/main" val="3680582225"/>
                    </a:ext>
                  </a:extLst>
                </a:gridCol>
                <a:gridCol w="969435">
                  <a:extLst>
                    <a:ext uri="{9D8B030D-6E8A-4147-A177-3AD203B41FA5}">
                      <a16:colId xmlns:a16="http://schemas.microsoft.com/office/drawing/2014/main" val="392228262"/>
                    </a:ext>
                  </a:extLst>
                </a:gridCol>
                <a:gridCol w="769033">
                  <a:extLst>
                    <a:ext uri="{9D8B030D-6E8A-4147-A177-3AD203B41FA5}">
                      <a16:colId xmlns:a16="http://schemas.microsoft.com/office/drawing/2014/main" val="2434528933"/>
                    </a:ext>
                  </a:extLst>
                </a:gridCol>
                <a:gridCol w="989428">
                  <a:extLst>
                    <a:ext uri="{9D8B030D-6E8A-4147-A177-3AD203B41FA5}">
                      <a16:colId xmlns:a16="http://schemas.microsoft.com/office/drawing/2014/main" val="1010566987"/>
                    </a:ext>
                  </a:extLst>
                </a:gridCol>
                <a:gridCol w="2652765">
                  <a:extLst>
                    <a:ext uri="{9D8B030D-6E8A-4147-A177-3AD203B41FA5}">
                      <a16:colId xmlns:a16="http://schemas.microsoft.com/office/drawing/2014/main" val="3170203307"/>
                    </a:ext>
                  </a:extLst>
                </a:gridCol>
                <a:gridCol w="4437655">
                  <a:extLst>
                    <a:ext uri="{9D8B030D-6E8A-4147-A177-3AD203B41FA5}">
                      <a16:colId xmlns:a16="http://schemas.microsoft.com/office/drawing/2014/main" val="2817192480"/>
                    </a:ext>
                  </a:extLst>
                </a:gridCol>
              </a:tblGrid>
              <a:tr h="304556">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Date raised</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Raised by</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G98/G99 reference</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Discussion </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Specific modification</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80088335"/>
                  </a:ext>
                </a:extLst>
              </a:tr>
              <a:tr h="507593">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14/10/21</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SC</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C.6.3</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spcBef>
                          <a:spcPts val="600"/>
                        </a:spcBef>
                        <a:spcAft>
                          <a:spcPts val="600"/>
                        </a:spcAft>
                      </a:pPr>
                      <a:r>
                        <a:rPr lang="en-GB" sz="1000" kern="1200" dirty="0">
                          <a:solidFill>
                            <a:schemeClr val="tx1"/>
                          </a:solidFill>
                          <a:effectLst/>
                          <a:latin typeface="+mn-lt"/>
                          <a:ea typeface="+mn-ea"/>
                          <a:cs typeface="+mn-cs"/>
                        </a:rPr>
                        <a:t>Mod ref to G5/4 in C.6.3 to just G5</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000" kern="1200" dirty="0">
                        <a:solidFill>
                          <a:schemeClr val="tx1"/>
                        </a:solidFill>
                        <a:effectLst/>
                        <a:latin typeface="+mn-lt"/>
                        <a:ea typeface="+mn-ea"/>
                        <a:cs typeface="+mn-cs"/>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11068373"/>
                  </a:ext>
                </a:extLst>
              </a:tr>
              <a:tr h="710630">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14/10/21</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SC</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G99 21.4</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000" kern="1200" dirty="0">
                          <a:solidFill>
                            <a:schemeClr val="tx1"/>
                          </a:solidFill>
                          <a:effectLst/>
                          <a:latin typeface="+mn-lt"/>
                          <a:ea typeface="+mn-ea"/>
                          <a:cs typeface="+mn-cs"/>
                        </a:rPr>
                        <a:t>21.4	…..The DNO will consider the suitability of Manufacturers’ Information in place of DDRC data submissions such as a mathematical model suitable for representation of the entire Power Park Module as per Annex B.4.4 or Annex C.7.4.5 as applicable. Site specific parameters will still need to be submitted by the Generator.</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1000" kern="1200" dirty="0">
                          <a:solidFill>
                            <a:schemeClr val="tx1"/>
                          </a:solidFill>
                          <a:effectLst/>
                          <a:latin typeface="+mn-lt"/>
                          <a:ea typeface="+mn-ea"/>
                          <a:cs typeface="+mn-cs"/>
                        </a:rPr>
                        <a:t>References to Annexes need correcting</a:t>
                      </a:r>
                      <a:endParaRPr lang="en-GB" sz="1000" kern="1200" dirty="0">
                        <a:solidFill>
                          <a:schemeClr val="tx1"/>
                        </a:solidFill>
                        <a:effectLst/>
                        <a:latin typeface="Arial" panose="020B0604020202020204" pitchFamily="34" charset="0"/>
                        <a:ea typeface="+mn-ea"/>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050" kern="1200" dirty="0">
                          <a:solidFill>
                            <a:schemeClr val="tx1"/>
                          </a:solidFill>
                          <a:effectLst/>
                          <a:latin typeface="+mn-lt"/>
                          <a:ea typeface="+mn-ea"/>
                          <a:cs typeface="+mn-cs"/>
                        </a:rPr>
                        <a:t>21.4	…..The DNO will consider the suitability of Manufacturers’ Information in place of DDRC data submissions such as a mathematical model suitable for representation of the entire Power Park Module as per Annex B.4.4.</a:t>
                      </a:r>
                      <a:r>
                        <a:rPr lang="en-GB" sz="1050" kern="1200" dirty="0">
                          <a:solidFill>
                            <a:srgbClr val="FF0000"/>
                          </a:solidFill>
                          <a:effectLst/>
                          <a:latin typeface="+mn-lt"/>
                          <a:ea typeface="+mn-ea"/>
                          <a:cs typeface="+mn-cs"/>
                        </a:rPr>
                        <a:t>5</a:t>
                      </a:r>
                      <a:r>
                        <a:rPr lang="en-GB" sz="1050" kern="1200" dirty="0">
                          <a:solidFill>
                            <a:schemeClr val="tx1"/>
                          </a:solidFill>
                          <a:effectLst/>
                          <a:latin typeface="+mn-lt"/>
                          <a:ea typeface="+mn-ea"/>
                          <a:cs typeface="+mn-cs"/>
                        </a:rPr>
                        <a:t>, Annex C.7.4.5, </a:t>
                      </a:r>
                      <a:r>
                        <a:rPr lang="en-GB" sz="1050" kern="1200" dirty="0">
                          <a:solidFill>
                            <a:srgbClr val="FF0000"/>
                          </a:solidFill>
                          <a:effectLst/>
                          <a:latin typeface="+mn-lt"/>
                          <a:ea typeface="+mn-ea"/>
                          <a:cs typeface="+mn-cs"/>
                        </a:rPr>
                        <a:t>or Annex C.7.5.5 </a:t>
                      </a:r>
                      <a:r>
                        <a:rPr lang="en-GB" sz="1050" kern="1200" dirty="0">
                          <a:solidFill>
                            <a:schemeClr val="tx1"/>
                          </a:solidFill>
                          <a:effectLst/>
                          <a:latin typeface="+mn-lt"/>
                          <a:ea typeface="+mn-ea"/>
                          <a:cs typeface="+mn-cs"/>
                        </a:rPr>
                        <a:t>as applicable. Site specific parameters will still need to be submitted by the Generator.</a:t>
                      </a:r>
                    </a:p>
                    <a:p>
                      <a:pPr>
                        <a:spcBef>
                          <a:spcPts val="600"/>
                        </a:spcBef>
                        <a:spcAft>
                          <a:spcPts val="600"/>
                        </a:spcAft>
                      </a:pPr>
                      <a:endParaRPr lang="en-GB" sz="1050" kern="1200" dirty="0">
                        <a:solidFill>
                          <a:srgbClr val="FF0000"/>
                        </a:solidFill>
                        <a:effectLst/>
                        <a:latin typeface="+mn-lt"/>
                        <a:ea typeface="+mn-ea"/>
                        <a:cs typeface="+mn-cs"/>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61577730"/>
                  </a:ext>
                </a:extLst>
              </a:tr>
              <a:tr h="687440">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3/11/21</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MK</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G99 figures 12.7</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spcBef>
                          <a:spcPts val="600"/>
                        </a:spcBef>
                        <a:spcAft>
                          <a:spcPts val="600"/>
                        </a:spcAft>
                      </a:pPr>
                      <a:r>
                        <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Graphs detached from captions</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Bef>
                          <a:spcPts val="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Formatting</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91301499"/>
                  </a:ext>
                </a:extLst>
              </a:tr>
              <a:tr h="1116704">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24/11/21</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G98 Form B </a:t>
                      </a:r>
                      <a:r>
                        <a:rPr lang="en-GB" sz="1000" kern="1200" dirty="0">
                          <a:solidFill>
                            <a:schemeClr val="tx1"/>
                          </a:solidFill>
                          <a:effectLst/>
                          <a:latin typeface="Arial" panose="020B0604020202020204" pitchFamily="34" charset="0"/>
                          <a:ea typeface="+mn-ea"/>
                          <a:cs typeface="Times New Roman" panose="02020603050405020304" pitchFamily="18" charset="0"/>
                        </a:rPr>
                        <a:t>G99:</a:t>
                      </a:r>
                    </a:p>
                    <a:p>
                      <a:pPr lvl="0"/>
                      <a:r>
                        <a:rPr lang="en-GB" sz="1000" kern="1200" dirty="0">
                          <a:solidFill>
                            <a:schemeClr val="tx1"/>
                          </a:solidFill>
                          <a:effectLst/>
                          <a:latin typeface="Arial" panose="020B0604020202020204" pitchFamily="34" charset="0"/>
                          <a:ea typeface="+mn-ea"/>
                          <a:cs typeface="Times New Roman" panose="02020603050405020304" pitchFamily="18" charset="0"/>
                        </a:rPr>
                        <a:t>Form A3-1 Form A3-2</a:t>
                      </a:r>
                    </a:p>
                    <a:p>
                      <a:pPr lvl="0"/>
                      <a:r>
                        <a:rPr lang="en-GB" sz="1000" kern="1200" dirty="0">
                          <a:solidFill>
                            <a:schemeClr val="tx1"/>
                          </a:solidFill>
                          <a:effectLst/>
                          <a:latin typeface="Arial" panose="020B0604020202020204" pitchFamily="34" charset="0"/>
                          <a:ea typeface="+mn-ea"/>
                          <a:cs typeface="Times New Roman" panose="02020603050405020304" pitchFamily="18" charset="0"/>
                        </a:rPr>
                        <a:t>Form B2-1</a:t>
                      </a:r>
                    </a:p>
                    <a:p>
                      <a:pPr lvl="0"/>
                      <a:r>
                        <a:rPr lang="en-GB" sz="1000" kern="1200" dirty="0">
                          <a:solidFill>
                            <a:schemeClr val="tx1"/>
                          </a:solidFill>
                          <a:effectLst/>
                          <a:latin typeface="Arial" panose="020B0604020202020204" pitchFamily="34" charset="0"/>
                          <a:ea typeface="+mn-ea"/>
                          <a:cs typeface="Times New Roman" panose="02020603050405020304" pitchFamily="18" charset="0"/>
                        </a:rPr>
                        <a:t>Form B3</a:t>
                      </a:r>
                    </a:p>
                    <a:p>
                      <a:pPr lvl="0"/>
                      <a:r>
                        <a:rPr lang="en-GB" sz="1000" kern="1200" dirty="0">
                          <a:solidFill>
                            <a:schemeClr val="tx1"/>
                          </a:solidFill>
                          <a:effectLst/>
                          <a:latin typeface="Arial" panose="020B0604020202020204" pitchFamily="34" charset="0"/>
                          <a:ea typeface="+mn-ea"/>
                          <a:cs typeface="Times New Roman" panose="02020603050405020304" pitchFamily="18" charset="0"/>
                        </a:rPr>
                        <a:t>Form C2-1</a:t>
                      </a:r>
                    </a:p>
                    <a:p>
                      <a:pPr lvl="0"/>
                      <a:r>
                        <a:rPr lang="en-GB" sz="1000" kern="1200" dirty="0">
                          <a:solidFill>
                            <a:schemeClr val="tx1"/>
                          </a:solidFill>
                          <a:effectLst/>
                          <a:latin typeface="Arial" panose="020B0604020202020204" pitchFamily="34" charset="0"/>
                          <a:ea typeface="+mn-ea"/>
                          <a:cs typeface="Times New Roman" panose="02020603050405020304" pitchFamily="18" charset="0"/>
                        </a:rPr>
                        <a:t>Form C3</a:t>
                      </a:r>
                      <a:endPar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spcBef>
                          <a:spcPts val="600"/>
                        </a:spcBef>
                        <a:spcAft>
                          <a:spcPts val="600"/>
                        </a:spcAft>
                      </a:pPr>
                      <a:r>
                        <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Use of technology type</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000" kern="1200" dirty="0">
                          <a:solidFill>
                            <a:schemeClr val="tx1"/>
                          </a:solidFill>
                          <a:effectLst/>
                          <a:latin typeface="Arial" panose="020B0604020202020204" pitchFamily="34" charset="0"/>
                          <a:ea typeface="+mn-ea"/>
                          <a:cs typeface="Times New Roman" panose="02020603050405020304" pitchFamily="18" charset="0"/>
                        </a:rPr>
                        <a:t>G98 Form B Use a separate line for new and existing installations and </a:t>
                      </a:r>
                      <a:r>
                        <a:rPr lang="en-GB" sz="1000" kern="1200" dirty="0">
                          <a:solidFill>
                            <a:srgbClr val="FF0000"/>
                          </a:solidFill>
                          <a:effectLst/>
                          <a:latin typeface="Arial" panose="020B0604020202020204" pitchFamily="34" charset="0"/>
                          <a:ea typeface="+mn-ea"/>
                          <a:cs typeface="Times New Roman" panose="02020603050405020304" pitchFamily="18" charset="0"/>
                        </a:rPr>
                        <a:t>for each micro-generator . </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000" kern="1200" dirty="0">
                          <a:solidFill>
                            <a:schemeClr val="tx1"/>
                          </a:solidFill>
                          <a:effectLst/>
                          <a:latin typeface="Arial" panose="020B0604020202020204" pitchFamily="34" charset="0"/>
                          <a:ea typeface="+mn-ea"/>
                          <a:cs typeface="Times New Roman" panose="02020603050405020304" pitchFamily="18" charset="0"/>
                        </a:rPr>
                        <a:t>G99 Modify forms in line with Form A-1-2</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000" kern="1200" dirty="0">
                          <a:solidFill>
                            <a:schemeClr val="tx1"/>
                          </a:solidFill>
                          <a:effectLst/>
                          <a:latin typeface="Arial" panose="020B0604020202020204" pitchFamily="34" charset="0"/>
                          <a:ea typeface="+mn-ea"/>
                          <a:cs typeface="Times New Roman" panose="02020603050405020304" pitchFamily="18" charset="0"/>
                        </a:rPr>
                        <a:t>Energy source and energy conversion technology (enter codes from tables 1 and 2 </a:t>
                      </a:r>
                      <a:r>
                        <a:rPr lang="en-GB" sz="1000" kern="1200" dirty="0">
                          <a:solidFill>
                            <a:srgbClr val="FF0000"/>
                          </a:solidFill>
                          <a:effectLst/>
                          <a:latin typeface="Arial" panose="020B0604020202020204" pitchFamily="34" charset="0"/>
                          <a:ea typeface="+mn-ea"/>
                          <a:cs typeface="Times New Roman" panose="02020603050405020304" pitchFamily="18" charset="0"/>
                        </a:rPr>
                        <a:t>see Form A1-2</a:t>
                      </a:r>
                      <a:r>
                        <a:rPr lang="en-GB" sz="1000" kern="1200" dirty="0">
                          <a:solidFill>
                            <a:schemeClr val="tx1"/>
                          </a:solidFill>
                          <a:effectLst/>
                          <a:latin typeface="Arial" panose="020B0604020202020204" pitchFamily="34" charset="0"/>
                          <a:ea typeface="+mn-ea"/>
                          <a:cs typeface="Times New Roman" panose="02020603050405020304" pitchFamily="18" charset="0"/>
                        </a:rPr>
                        <a:t>)</a:t>
                      </a:r>
                    </a:p>
                    <a:p>
                      <a:pPr>
                        <a:spcBef>
                          <a:spcPts val="0"/>
                        </a:spcBef>
                        <a:spcAft>
                          <a:spcPts val="600"/>
                        </a:spcAft>
                      </a:pPr>
                      <a:endPar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09177414"/>
                  </a:ext>
                </a:extLst>
              </a:tr>
            </a:tbl>
          </a:graphicData>
        </a:graphic>
      </p:graphicFrame>
      <p:sp>
        <p:nvSpPr>
          <p:cNvPr id="4" name="Slide Number Placeholder 3">
            <a:extLst>
              <a:ext uri="{FF2B5EF4-FFF2-40B4-BE49-F238E27FC236}">
                <a16:creationId xmlns:a16="http://schemas.microsoft.com/office/drawing/2014/main" id="{5A88343E-C16B-497D-9852-733003F6200D}"/>
              </a:ext>
            </a:extLst>
          </p:cNvPr>
          <p:cNvSpPr>
            <a:spLocks noGrp="1"/>
          </p:cNvSpPr>
          <p:nvPr>
            <p:ph type="sldNum" sz="quarter" idx="12"/>
          </p:nvPr>
        </p:nvSpPr>
        <p:spPr/>
        <p:txBody>
          <a:bodyPr/>
          <a:lstStyle/>
          <a:p>
            <a:fld id="{98FF217E-B86F-EA42-9607-BE163228A213}" type="slidenum">
              <a:rPr lang="en-GB" smtClean="0"/>
              <a:pPr/>
              <a:t>44</a:t>
            </a:fld>
            <a:endParaRPr lang="en-GB"/>
          </a:p>
        </p:txBody>
      </p:sp>
    </p:spTree>
    <p:extLst>
      <p:ext uri="{BB962C8B-B14F-4D97-AF65-F5344CB8AC3E}">
        <p14:creationId xmlns:p14="http://schemas.microsoft.com/office/powerpoint/2010/main" val="2998806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C6E5-DB12-4064-A8E7-52F2AF53F162}"/>
              </a:ext>
            </a:extLst>
          </p:cNvPr>
          <p:cNvSpPr>
            <a:spLocks noGrp="1"/>
          </p:cNvSpPr>
          <p:nvPr>
            <p:ph type="title"/>
          </p:nvPr>
        </p:nvSpPr>
        <p:spPr/>
        <p:txBody>
          <a:bodyPr/>
          <a:lstStyle/>
          <a:p>
            <a:r>
              <a:rPr lang="en-GB" dirty="0"/>
              <a:t>G98/G99 list of outstanding modifications April 2022 – minor editorial</a:t>
            </a:r>
          </a:p>
        </p:txBody>
      </p:sp>
      <p:graphicFrame>
        <p:nvGraphicFramePr>
          <p:cNvPr id="5" name="Content Placeholder 4">
            <a:extLst>
              <a:ext uri="{FF2B5EF4-FFF2-40B4-BE49-F238E27FC236}">
                <a16:creationId xmlns:a16="http://schemas.microsoft.com/office/drawing/2014/main" id="{EF1B3C1F-6790-4B22-A90B-173A2561EBBB}"/>
              </a:ext>
            </a:extLst>
          </p:cNvPr>
          <p:cNvGraphicFramePr>
            <a:graphicFrameLocks noGrp="1"/>
          </p:cNvGraphicFramePr>
          <p:nvPr>
            <p:ph idx="1"/>
          </p:nvPr>
        </p:nvGraphicFramePr>
        <p:xfrm>
          <a:off x="719999" y="1373996"/>
          <a:ext cx="10460100" cy="4679917"/>
        </p:xfrm>
        <a:graphic>
          <a:graphicData uri="http://schemas.openxmlformats.org/drawingml/2006/table">
            <a:tbl>
              <a:tblPr firstRow="1" firstCol="1" bandRow="1">
                <a:tableStyleId>{1E171933-4619-4E11-9A3F-F7608DF75F80}</a:tableStyleId>
              </a:tblPr>
              <a:tblGrid>
                <a:gridCol w="641784">
                  <a:extLst>
                    <a:ext uri="{9D8B030D-6E8A-4147-A177-3AD203B41FA5}">
                      <a16:colId xmlns:a16="http://schemas.microsoft.com/office/drawing/2014/main" val="3680582225"/>
                    </a:ext>
                  </a:extLst>
                </a:gridCol>
                <a:gridCol w="969435">
                  <a:extLst>
                    <a:ext uri="{9D8B030D-6E8A-4147-A177-3AD203B41FA5}">
                      <a16:colId xmlns:a16="http://schemas.microsoft.com/office/drawing/2014/main" val="392228262"/>
                    </a:ext>
                  </a:extLst>
                </a:gridCol>
                <a:gridCol w="769033">
                  <a:extLst>
                    <a:ext uri="{9D8B030D-6E8A-4147-A177-3AD203B41FA5}">
                      <a16:colId xmlns:a16="http://schemas.microsoft.com/office/drawing/2014/main" val="2434528933"/>
                    </a:ext>
                  </a:extLst>
                </a:gridCol>
                <a:gridCol w="989428">
                  <a:extLst>
                    <a:ext uri="{9D8B030D-6E8A-4147-A177-3AD203B41FA5}">
                      <a16:colId xmlns:a16="http://schemas.microsoft.com/office/drawing/2014/main" val="1010566987"/>
                    </a:ext>
                  </a:extLst>
                </a:gridCol>
                <a:gridCol w="2652765">
                  <a:extLst>
                    <a:ext uri="{9D8B030D-6E8A-4147-A177-3AD203B41FA5}">
                      <a16:colId xmlns:a16="http://schemas.microsoft.com/office/drawing/2014/main" val="3170203307"/>
                    </a:ext>
                  </a:extLst>
                </a:gridCol>
                <a:gridCol w="4437655">
                  <a:extLst>
                    <a:ext uri="{9D8B030D-6E8A-4147-A177-3AD203B41FA5}">
                      <a16:colId xmlns:a16="http://schemas.microsoft.com/office/drawing/2014/main" val="2817192480"/>
                    </a:ext>
                  </a:extLst>
                </a:gridCol>
              </a:tblGrid>
              <a:tr h="304556">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Date raised</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Raised by</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G98/G99 reference</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Discussion </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Specific modification</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80088335"/>
                  </a:ext>
                </a:extLst>
              </a:tr>
              <a:tr h="507593">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1/02/22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VH</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G99 Annex A.6</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spcBef>
                          <a:spcPts val="600"/>
                        </a:spcBef>
                        <a:spcAft>
                          <a:spcPts val="600"/>
                        </a:spcAft>
                      </a:pPr>
                      <a:r>
                        <a:rPr lang="en-GB" sz="1000" kern="1200" dirty="0">
                          <a:solidFill>
                            <a:schemeClr val="tx1"/>
                          </a:solidFill>
                          <a:effectLst/>
                          <a:latin typeface="+mn-lt"/>
                          <a:ea typeface="+mn-ea"/>
                          <a:cs typeface="+mn-cs"/>
                        </a:rPr>
                        <a:t>This table is applicable to all Generator Types, not just type A</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000" kern="1200" dirty="0">
                          <a:solidFill>
                            <a:schemeClr val="tx1"/>
                          </a:solidFill>
                          <a:effectLst/>
                          <a:latin typeface="+mn-lt"/>
                          <a:ea typeface="+mn-ea"/>
                          <a:cs typeface="+mn-cs"/>
                        </a:rPr>
                        <a:t>Could move to Annex D, or ensure it is clear that this table is also applicable to Types B, C &amp;D</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11068373"/>
                  </a:ext>
                </a:extLst>
              </a:tr>
              <a:tr h="710630">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29/03/22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MK</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G99 A.7.2.1</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000" kern="1200" dirty="0">
                          <a:solidFill>
                            <a:schemeClr val="tx1"/>
                          </a:solidFill>
                          <a:effectLst/>
                          <a:latin typeface="Arial" panose="020B0604020202020204" pitchFamily="34" charset="0"/>
                          <a:ea typeface="+mn-ea"/>
                          <a:cs typeface="Times New Roman" panose="02020603050405020304" pitchFamily="18" charset="0"/>
                        </a:rPr>
                        <a:t>Storage words should be removed in line with removal of storage exclusions </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100" kern="1200" dirty="0">
                          <a:solidFill>
                            <a:schemeClr val="dk1"/>
                          </a:solidFill>
                          <a:effectLst/>
                          <a:latin typeface="+mn-lt"/>
                          <a:ea typeface="+mn-ea"/>
                          <a:cs typeface="+mn-cs"/>
                        </a:rPr>
                        <a:t>Remove: </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1100" kern="1200" dirty="0">
                          <a:solidFill>
                            <a:schemeClr val="dk1"/>
                          </a:solidFill>
                          <a:effectLst/>
                          <a:latin typeface="+mn-lt"/>
                          <a:ea typeface="+mn-ea"/>
                          <a:cs typeface="+mn-cs"/>
                        </a:rPr>
                        <a:t>A.7.2.1 This Annex also applies to any </a:t>
                      </a:r>
                      <a:r>
                        <a:rPr lang="en-GB" sz="1100" b="1" kern="1200" dirty="0">
                          <a:solidFill>
                            <a:schemeClr val="dk1"/>
                          </a:solidFill>
                          <a:effectLst/>
                          <a:latin typeface="+mn-lt"/>
                          <a:ea typeface="+mn-ea"/>
                          <a:cs typeface="+mn-cs"/>
                        </a:rPr>
                        <a:t>Synchronous Power Generating Module</a:t>
                      </a:r>
                      <a:r>
                        <a:rPr lang="en-GB" sz="1100" kern="1200" dirty="0">
                          <a:solidFill>
                            <a:schemeClr val="dk1"/>
                          </a:solidFill>
                          <a:effectLst/>
                          <a:latin typeface="+mn-lt"/>
                          <a:ea typeface="+mn-ea"/>
                          <a:cs typeface="+mn-cs"/>
                        </a:rPr>
                        <a:t>s that are powered by stored energy (</a:t>
                      </a:r>
                      <a:r>
                        <a:rPr lang="en-GB" sz="1100" kern="1200" dirty="0" err="1">
                          <a:solidFill>
                            <a:schemeClr val="dk1"/>
                          </a:solidFill>
                          <a:effectLst/>
                          <a:latin typeface="+mn-lt"/>
                          <a:ea typeface="+mn-ea"/>
                          <a:cs typeface="+mn-cs"/>
                        </a:rPr>
                        <a:t>eg</a:t>
                      </a:r>
                      <a:r>
                        <a:rPr lang="en-GB" sz="1100" kern="1200" dirty="0">
                          <a:solidFill>
                            <a:schemeClr val="dk1"/>
                          </a:solidFill>
                          <a:effectLst/>
                          <a:latin typeface="+mn-lt"/>
                          <a:ea typeface="+mn-ea"/>
                          <a:cs typeface="+mn-cs"/>
                        </a:rPr>
                        <a:t> compressed air), but the requirement to demonstrate the </a:t>
                      </a:r>
                      <a:r>
                        <a:rPr lang="en-GB" sz="1100" b="1" kern="1200" dirty="0">
                          <a:solidFill>
                            <a:schemeClr val="dk1"/>
                          </a:solidFill>
                          <a:effectLst/>
                          <a:latin typeface="+mn-lt"/>
                          <a:ea typeface="+mn-ea"/>
                          <a:cs typeface="+mn-cs"/>
                        </a:rPr>
                        <a:t>LFSM-O</a:t>
                      </a:r>
                      <a:r>
                        <a:rPr lang="en-GB" sz="1100" kern="1200" dirty="0">
                          <a:solidFill>
                            <a:schemeClr val="dk1"/>
                          </a:solidFill>
                          <a:effectLst/>
                          <a:latin typeface="+mn-lt"/>
                          <a:ea typeface="+mn-ea"/>
                          <a:cs typeface="+mn-cs"/>
                        </a:rPr>
                        <a:t> will not be required.</a:t>
                      </a:r>
                    </a:p>
                    <a:p>
                      <a:pPr>
                        <a:spcBef>
                          <a:spcPts val="600"/>
                        </a:spcBef>
                        <a:spcAft>
                          <a:spcPts val="600"/>
                        </a:spcAft>
                      </a:pPr>
                      <a:endParaRPr lang="en-GB" sz="1050" kern="1200" dirty="0">
                        <a:solidFill>
                          <a:srgbClr val="FF0000"/>
                        </a:solidFill>
                        <a:effectLst/>
                        <a:latin typeface="+mn-lt"/>
                        <a:ea typeface="+mn-ea"/>
                        <a:cs typeface="+mn-cs"/>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61577730"/>
                  </a:ext>
                </a:extLst>
              </a:tr>
              <a:tr h="687440">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04/05/22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G99 11.1.1, 12.1.1 and 13.1.1</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lvl="0"/>
                      <a:r>
                        <a:rPr lang="en-GB" sz="1000" kern="1200" dirty="0">
                          <a:solidFill>
                            <a:schemeClr val="tx1"/>
                          </a:solidFill>
                          <a:effectLst/>
                          <a:latin typeface="Arial" panose="020B0604020202020204" pitchFamily="34" charset="0"/>
                          <a:ea typeface="+mn-ea"/>
                          <a:cs typeface="Times New Roman" panose="02020603050405020304" pitchFamily="18" charset="0"/>
                        </a:rPr>
                        <a:t>G99 A.4.3 states that for ‘infrequent short-term parallel operation’ for a Type X PGMD, then none of Section Y applies. </a:t>
                      </a:r>
                      <a:r>
                        <a:rPr lang="en-GB" sz="1000" kern="1200" dirty="0" err="1">
                          <a:solidFill>
                            <a:schemeClr val="tx1"/>
                          </a:solidFill>
                          <a:effectLst/>
                          <a:latin typeface="Arial" panose="020B0604020202020204" pitchFamily="34" charset="0"/>
                          <a:ea typeface="+mn-ea"/>
                          <a:cs typeface="Times New Roman" panose="02020603050405020304" pitchFamily="18" charset="0"/>
                        </a:rPr>
                        <a:t>E.g</a:t>
                      </a:r>
                      <a:endParaRPr lang="en-GB" sz="1000" kern="1200" dirty="0">
                        <a:solidFill>
                          <a:schemeClr val="tx1"/>
                        </a:solidFill>
                        <a:effectLst/>
                        <a:latin typeface="Arial" panose="020B0604020202020204" pitchFamily="34" charset="0"/>
                        <a:ea typeface="+mn-ea"/>
                        <a:cs typeface="Times New Roman" panose="02020603050405020304" pitchFamily="18" charset="0"/>
                      </a:endParaRPr>
                    </a:p>
                    <a:p>
                      <a:pPr lvl="0"/>
                      <a:r>
                        <a:rPr lang="en-GB" sz="1000" kern="1200" dirty="0">
                          <a:solidFill>
                            <a:schemeClr val="tx1"/>
                          </a:solidFill>
                          <a:effectLst/>
                          <a:latin typeface="Arial" panose="020B0604020202020204" pitchFamily="34" charset="0"/>
                          <a:ea typeface="+mn-ea"/>
                          <a:cs typeface="Times New Roman" panose="02020603050405020304" pitchFamily="18" charset="0"/>
                        </a:rPr>
                        <a:t>G99 13.1.1 (a) states that the ’requirements of this Section 13 do not apply in full’, implying that some parts of section 13 apply, which doesn’t align with the statement in A.4.3.</a:t>
                      </a:r>
                    </a:p>
                    <a:p>
                      <a:pPr algn="l">
                        <a:spcBef>
                          <a:spcPts val="600"/>
                        </a:spcBef>
                        <a:spcAft>
                          <a:spcPts val="600"/>
                        </a:spcAft>
                      </a:pPr>
                      <a:endPar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Bef>
                          <a:spcPts val="0"/>
                        </a:spcBef>
                        <a:spcAft>
                          <a:spcPts val="600"/>
                        </a:spcAft>
                      </a:pPr>
                      <a:r>
                        <a:rPr lang="en-GB" sz="1000" dirty="0">
                          <a:solidFill>
                            <a:schemeClr val="tx1"/>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Check which way to go- exclude everything in S 11,12 13 or use storage derogations….</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91301499"/>
                  </a:ext>
                </a:extLst>
              </a:tr>
              <a:tr h="1116704">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23/06/22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SC</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G98 A .1.3.2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spcBef>
                          <a:spcPts val="600"/>
                        </a:spcBef>
                        <a:spcAft>
                          <a:spcPts val="600"/>
                        </a:spcAft>
                      </a:pPr>
                      <a:r>
                        <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Reference to “full load” should be Registered Capacity</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Bef>
                          <a:spcPts val="0"/>
                        </a:spcBef>
                        <a:spcAft>
                          <a:spcPts val="600"/>
                        </a:spcAft>
                      </a:pPr>
                      <a:r>
                        <a:rPr lang="en-GB" sz="1000" dirty="0">
                          <a:effectLst/>
                          <a:latin typeface="Arial" panose="020B0604020202020204" pitchFamily="34" charset="0"/>
                          <a:ea typeface="Batang" panose="020B0503020000020004" pitchFamily="18" charset="-127"/>
                        </a:rPr>
                        <a:t>The test set up shall be such that the </a:t>
                      </a:r>
                      <a:r>
                        <a:rPr lang="en-GB" sz="1000" b="1" dirty="0">
                          <a:effectLst/>
                          <a:latin typeface="Arial" panose="020B0604020202020204" pitchFamily="34" charset="0"/>
                          <a:ea typeface="Batang" panose="020B0503020000020004" pitchFamily="18" charset="-127"/>
                        </a:rPr>
                        <a:t>Inverter</a:t>
                      </a:r>
                      <a:r>
                        <a:rPr lang="en-GB" sz="1000" dirty="0">
                          <a:effectLst/>
                          <a:latin typeface="Arial" panose="020B0604020202020204" pitchFamily="34" charset="0"/>
                          <a:ea typeface="Batang" panose="020B0503020000020004" pitchFamily="18" charset="-127"/>
                        </a:rPr>
                        <a:t> supplies </a:t>
                      </a:r>
                      <a:r>
                        <a:rPr lang="en-GB" sz="1000" strike="sngStrike" dirty="0">
                          <a:effectLst/>
                          <a:latin typeface="Arial" panose="020B0604020202020204" pitchFamily="34" charset="0"/>
                          <a:ea typeface="Batang" panose="020B0503020000020004" pitchFamily="18" charset="-127"/>
                        </a:rPr>
                        <a:t>full load</a:t>
                      </a:r>
                      <a:r>
                        <a:rPr lang="en-GB" sz="1000" strike="sngStrike" dirty="0">
                          <a:solidFill>
                            <a:srgbClr val="FF0000"/>
                          </a:solidFill>
                          <a:effectLst/>
                          <a:latin typeface="Arial" panose="020B0604020202020204" pitchFamily="34" charset="0"/>
                          <a:ea typeface="Batang" panose="020B0503020000020004" pitchFamily="18" charset="-127"/>
                        </a:rPr>
                        <a:t> </a:t>
                      </a:r>
                      <a:r>
                        <a:rPr lang="en-GB" sz="1000" b="1"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Registered Capacity </a:t>
                      </a:r>
                      <a:r>
                        <a:rPr lang="en-GB" sz="1000" dirty="0">
                          <a:effectLst/>
                          <a:latin typeface="Arial" panose="020B0604020202020204" pitchFamily="34" charset="0"/>
                          <a:ea typeface="Batang" panose="020B0503020000020004" pitchFamily="18" charset="-127"/>
                        </a:rPr>
                        <a:t>to the </a:t>
                      </a:r>
                      <a:r>
                        <a:rPr lang="en-GB" sz="1000" b="1" dirty="0">
                          <a:effectLst/>
                          <a:latin typeface="Arial" panose="020B0604020202020204" pitchFamily="34" charset="0"/>
                          <a:ea typeface="Batang" panose="020B0503020000020004" pitchFamily="18" charset="-127"/>
                        </a:rPr>
                        <a:t>DNO</a:t>
                      </a:r>
                      <a:r>
                        <a:rPr lang="en-GB" sz="1000" dirty="0">
                          <a:effectLst/>
                          <a:latin typeface="Arial" panose="020B0604020202020204" pitchFamily="34" charset="0"/>
                          <a:ea typeface="Batang" panose="020B0503020000020004" pitchFamily="18" charset="-127"/>
                        </a:rPr>
                        <a:t>’s</a:t>
                      </a:r>
                      <a:r>
                        <a:rPr lang="en-GB" sz="1000" b="1" dirty="0">
                          <a:effectLst/>
                          <a:latin typeface="Arial" panose="020B0604020202020204" pitchFamily="34" charset="0"/>
                          <a:ea typeface="Batang" panose="020B0503020000020004" pitchFamily="18" charset="-127"/>
                        </a:rPr>
                        <a:t> Distribution Network </a:t>
                      </a:r>
                      <a:r>
                        <a:rPr lang="en-GB" sz="1000" dirty="0">
                          <a:effectLst/>
                          <a:latin typeface="Arial" panose="020B0604020202020204" pitchFamily="34" charset="0"/>
                          <a:ea typeface="Batang" panose="020B0503020000020004" pitchFamily="18" charset="-127"/>
                        </a:rPr>
                        <a:t>via the power factor (pf) meter </a:t>
                      </a:r>
                      <a:endPar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09177414"/>
                  </a:ext>
                </a:extLst>
              </a:tr>
            </a:tbl>
          </a:graphicData>
        </a:graphic>
      </p:graphicFrame>
      <p:sp>
        <p:nvSpPr>
          <p:cNvPr id="4" name="Slide Number Placeholder 3">
            <a:extLst>
              <a:ext uri="{FF2B5EF4-FFF2-40B4-BE49-F238E27FC236}">
                <a16:creationId xmlns:a16="http://schemas.microsoft.com/office/drawing/2014/main" id="{5A88343E-C16B-497D-9852-733003F6200D}"/>
              </a:ext>
            </a:extLst>
          </p:cNvPr>
          <p:cNvSpPr>
            <a:spLocks noGrp="1"/>
          </p:cNvSpPr>
          <p:nvPr>
            <p:ph type="sldNum" sz="quarter" idx="12"/>
          </p:nvPr>
        </p:nvSpPr>
        <p:spPr/>
        <p:txBody>
          <a:bodyPr/>
          <a:lstStyle/>
          <a:p>
            <a:fld id="{98FF217E-B86F-EA42-9607-BE163228A213}" type="slidenum">
              <a:rPr lang="en-GB" smtClean="0"/>
              <a:pPr/>
              <a:t>45</a:t>
            </a:fld>
            <a:endParaRPr lang="en-GB"/>
          </a:p>
        </p:txBody>
      </p:sp>
    </p:spTree>
    <p:extLst>
      <p:ext uri="{BB962C8B-B14F-4D97-AF65-F5344CB8AC3E}">
        <p14:creationId xmlns:p14="http://schemas.microsoft.com/office/powerpoint/2010/main" val="1037804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C6E5-DB12-4064-A8E7-52F2AF53F162}"/>
              </a:ext>
            </a:extLst>
          </p:cNvPr>
          <p:cNvSpPr>
            <a:spLocks noGrp="1"/>
          </p:cNvSpPr>
          <p:nvPr>
            <p:ph type="title"/>
          </p:nvPr>
        </p:nvSpPr>
        <p:spPr/>
        <p:txBody>
          <a:bodyPr/>
          <a:lstStyle/>
          <a:p>
            <a:r>
              <a:rPr lang="en-GB" dirty="0"/>
              <a:t>G98/G99 list of outstanding modifications April 2022 – minor editorial</a:t>
            </a:r>
          </a:p>
        </p:txBody>
      </p:sp>
      <p:graphicFrame>
        <p:nvGraphicFramePr>
          <p:cNvPr id="5" name="Content Placeholder 4">
            <a:extLst>
              <a:ext uri="{FF2B5EF4-FFF2-40B4-BE49-F238E27FC236}">
                <a16:creationId xmlns:a16="http://schemas.microsoft.com/office/drawing/2014/main" id="{EF1B3C1F-6790-4B22-A90B-173A2561EBBB}"/>
              </a:ext>
            </a:extLst>
          </p:cNvPr>
          <p:cNvGraphicFramePr>
            <a:graphicFrameLocks noGrp="1"/>
          </p:cNvGraphicFramePr>
          <p:nvPr>
            <p:ph idx="1"/>
          </p:nvPr>
        </p:nvGraphicFramePr>
        <p:xfrm>
          <a:off x="719999" y="1373996"/>
          <a:ext cx="10460100" cy="5186273"/>
        </p:xfrm>
        <a:graphic>
          <a:graphicData uri="http://schemas.openxmlformats.org/drawingml/2006/table">
            <a:tbl>
              <a:tblPr firstRow="1" firstCol="1" bandRow="1">
                <a:tableStyleId>{1E171933-4619-4E11-9A3F-F7608DF75F80}</a:tableStyleId>
              </a:tblPr>
              <a:tblGrid>
                <a:gridCol w="641784">
                  <a:extLst>
                    <a:ext uri="{9D8B030D-6E8A-4147-A177-3AD203B41FA5}">
                      <a16:colId xmlns:a16="http://schemas.microsoft.com/office/drawing/2014/main" val="3680582225"/>
                    </a:ext>
                  </a:extLst>
                </a:gridCol>
                <a:gridCol w="969435">
                  <a:extLst>
                    <a:ext uri="{9D8B030D-6E8A-4147-A177-3AD203B41FA5}">
                      <a16:colId xmlns:a16="http://schemas.microsoft.com/office/drawing/2014/main" val="392228262"/>
                    </a:ext>
                  </a:extLst>
                </a:gridCol>
                <a:gridCol w="769033">
                  <a:extLst>
                    <a:ext uri="{9D8B030D-6E8A-4147-A177-3AD203B41FA5}">
                      <a16:colId xmlns:a16="http://schemas.microsoft.com/office/drawing/2014/main" val="2434528933"/>
                    </a:ext>
                  </a:extLst>
                </a:gridCol>
                <a:gridCol w="989428">
                  <a:extLst>
                    <a:ext uri="{9D8B030D-6E8A-4147-A177-3AD203B41FA5}">
                      <a16:colId xmlns:a16="http://schemas.microsoft.com/office/drawing/2014/main" val="1010566987"/>
                    </a:ext>
                  </a:extLst>
                </a:gridCol>
                <a:gridCol w="2668172">
                  <a:extLst>
                    <a:ext uri="{9D8B030D-6E8A-4147-A177-3AD203B41FA5}">
                      <a16:colId xmlns:a16="http://schemas.microsoft.com/office/drawing/2014/main" val="3170203307"/>
                    </a:ext>
                  </a:extLst>
                </a:gridCol>
                <a:gridCol w="4422248">
                  <a:extLst>
                    <a:ext uri="{9D8B030D-6E8A-4147-A177-3AD203B41FA5}">
                      <a16:colId xmlns:a16="http://schemas.microsoft.com/office/drawing/2014/main" val="2817192480"/>
                    </a:ext>
                  </a:extLst>
                </a:gridCol>
              </a:tblGrid>
              <a:tr h="304556">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Date raised</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Raised by</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G98/G99 reference</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Discussion </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Specific modification</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80088335"/>
                  </a:ext>
                </a:extLst>
              </a:tr>
              <a:tr h="507593">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28/06/22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LF</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G99 A2-3</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spcBef>
                          <a:spcPts val="600"/>
                        </a:spcBef>
                        <a:spcAft>
                          <a:spcPts val="600"/>
                        </a:spcAft>
                      </a:pPr>
                      <a:r>
                        <a:rPr lang="en-GB" sz="1000" kern="1200" dirty="0">
                          <a:solidFill>
                            <a:schemeClr val="tx1"/>
                          </a:solidFill>
                          <a:effectLst/>
                          <a:latin typeface="+mn-lt"/>
                          <a:ea typeface="+mn-ea"/>
                          <a:cs typeface="+mn-cs"/>
                        </a:rPr>
                        <a:t>Does not have Output power on falling frequency tests</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000" kern="1200" dirty="0">
                          <a:solidFill>
                            <a:schemeClr val="tx1"/>
                          </a:solidFill>
                          <a:effectLst/>
                          <a:latin typeface="+mn-lt"/>
                          <a:ea typeface="+mn-ea"/>
                          <a:cs typeface="+mn-cs"/>
                        </a:rPr>
                        <a:t>See Forms A2-1 or Form C in G98.  Check Annex</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1000" kern="1200" dirty="0">
                          <a:solidFill>
                            <a:schemeClr val="tx1"/>
                          </a:solidFill>
                          <a:effectLst/>
                          <a:latin typeface="+mn-lt"/>
                          <a:ea typeface="+mn-ea"/>
                          <a:cs typeface="+mn-cs"/>
                        </a:rPr>
                        <a:t>Ensure alignment with storage operating </a:t>
                      </a:r>
                      <a:r>
                        <a:rPr lang="en-GB" sz="1000" kern="1200">
                          <a:solidFill>
                            <a:schemeClr val="tx1"/>
                          </a:solidFill>
                          <a:effectLst/>
                          <a:latin typeface="+mn-lt"/>
                          <a:ea typeface="+mn-ea"/>
                          <a:cs typeface="+mn-cs"/>
                        </a:rPr>
                        <a:t>mode switch</a:t>
                      </a:r>
                      <a:endParaRPr lang="en-GB" sz="1000" kern="1200" dirty="0">
                        <a:solidFill>
                          <a:schemeClr val="tx1"/>
                        </a:solidFill>
                        <a:effectLst/>
                        <a:latin typeface="+mn-lt"/>
                        <a:ea typeface="+mn-ea"/>
                        <a:cs typeface="+mn-cs"/>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11068373"/>
                  </a:ext>
                </a:extLst>
              </a:tr>
              <a:tr h="710630">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30/06/22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Emanuelle</a:t>
                      </a: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Lelli</a:t>
                      </a: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Aton Storage</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G99</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000" kern="1200" dirty="0">
                          <a:solidFill>
                            <a:schemeClr val="tx1"/>
                          </a:solidFill>
                          <a:effectLst/>
                          <a:latin typeface="Arial" panose="020B0604020202020204" pitchFamily="34" charset="0"/>
                          <a:ea typeface="+mn-ea"/>
                          <a:cs typeface="Times New Roman" panose="02020603050405020304" pitchFamily="18" charset="0"/>
                        </a:rPr>
                        <a:t>E-mail from 30/6/22</a:t>
                      </a:r>
                      <a:br>
                        <a:rPr lang="en-GB" sz="1000" kern="1200" dirty="0">
                          <a:solidFill>
                            <a:schemeClr val="tx1"/>
                          </a:solidFill>
                          <a:effectLst/>
                          <a:latin typeface="Arial" panose="020B0604020202020204" pitchFamily="34" charset="0"/>
                          <a:ea typeface="+mn-ea"/>
                          <a:cs typeface="Times New Roman" panose="02020603050405020304" pitchFamily="18" charset="0"/>
                        </a:rPr>
                      </a:br>
                      <a:r>
                        <a:rPr lang="en-GB" sz="1000" kern="1200" dirty="0">
                          <a:solidFill>
                            <a:schemeClr val="tx1"/>
                          </a:solidFill>
                          <a:effectLst/>
                          <a:latin typeface="Arial" panose="020B0604020202020204" pitchFamily="34" charset="0"/>
                          <a:ea typeface="+mn-ea"/>
                          <a:cs typeface="Times New Roman" panose="02020603050405020304" pitchFamily="18" charset="0"/>
                        </a:rPr>
                        <a:t>Muddle in G98/G99 re source impedance </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Bef>
                          <a:spcPts val="600"/>
                        </a:spcBef>
                        <a:spcAft>
                          <a:spcPts val="600"/>
                        </a:spcAft>
                      </a:pPr>
                      <a:r>
                        <a:rPr lang="en-GB" sz="1050" kern="1200" dirty="0">
                          <a:solidFill>
                            <a:schemeClr val="tx1"/>
                          </a:solidFill>
                          <a:effectLst/>
                          <a:latin typeface="+mn-lt"/>
                          <a:ea typeface="+mn-ea"/>
                          <a:cs typeface="+mn-cs"/>
                        </a:rPr>
                        <a:t>Modify note :</a:t>
                      </a:r>
                    </a:p>
                    <a:p>
                      <a:pPr marL="171450" indent="-171450">
                        <a:spcBef>
                          <a:spcPts val="600"/>
                        </a:spcBef>
                        <a:spcAft>
                          <a:spcPts val="600"/>
                        </a:spcAft>
                        <a:buFont typeface="Arial" panose="020B0604020202020204" pitchFamily="34" charset="0"/>
                        <a:buChar char="•"/>
                      </a:pPr>
                      <a:r>
                        <a:rPr lang="en-GB" sz="1050" kern="1200" dirty="0">
                          <a:solidFill>
                            <a:schemeClr val="tx1"/>
                          </a:solidFill>
                          <a:effectLst/>
                          <a:latin typeface="+mn-lt"/>
                          <a:ea typeface="+mn-ea"/>
                          <a:cs typeface="+mn-cs"/>
                        </a:rPr>
                        <a:t>Applies to three phase </a:t>
                      </a:r>
                      <a:r>
                        <a:rPr lang="en-GB" sz="1050" b="1" kern="1200" dirty="0">
                          <a:solidFill>
                            <a:srgbClr val="FF0000"/>
                          </a:solidFill>
                          <a:effectLst/>
                          <a:latin typeface="+mn-lt"/>
                          <a:ea typeface="+mn-ea"/>
                          <a:cs typeface="+mn-cs"/>
                        </a:rPr>
                        <a:t>Micro-generators</a:t>
                      </a:r>
                      <a:r>
                        <a:rPr lang="en-GB" sz="1050" kern="1200" dirty="0">
                          <a:solidFill>
                            <a:schemeClr val="tx1"/>
                          </a:solidFill>
                          <a:effectLst/>
                          <a:latin typeface="+mn-lt"/>
                          <a:ea typeface="+mn-ea"/>
                          <a:cs typeface="+mn-cs"/>
                        </a:rPr>
                        <a:t> and </a:t>
                      </a:r>
                      <a:r>
                        <a:rPr lang="en-GB" sz="1050" kern="1200" dirty="0">
                          <a:solidFill>
                            <a:srgbClr val="FF0000"/>
                          </a:solidFill>
                          <a:effectLst/>
                          <a:latin typeface="+mn-lt"/>
                          <a:ea typeface="+mn-ea"/>
                          <a:cs typeface="+mn-cs"/>
                        </a:rPr>
                        <a:t>two</a:t>
                      </a:r>
                      <a:r>
                        <a:rPr lang="en-GB" sz="1050" kern="1200" dirty="0">
                          <a:solidFill>
                            <a:schemeClr val="tx1"/>
                          </a:solidFill>
                          <a:effectLst/>
                          <a:latin typeface="+mn-lt"/>
                          <a:ea typeface="+mn-ea"/>
                          <a:cs typeface="+mn-cs"/>
                        </a:rPr>
                        <a:t> phase </a:t>
                      </a:r>
                      <a:r>
                        <a:rPr lang="en-GB" sz="1050" b="1" kern="1200" dirty="0">
                          <a:solidFill>
                            <a:schemeClr val="tx1"/>
                          </a:solidFill>
                          <a:effectLst/>
                          <a:latin typeface="+mn-lt"/>
                          <a:ea typeface="+mn-ea"/>
                          <a:cs typeface="+mn-cs"/>
                        </a:rPr>
                        <a:t>Micro-generators</a:t>
                      </a:r>
                      <a:r>
                        <a:rPr lang="en-GB" sz="1050" kern="1200" dirty="0">
                          <a:solidFill>
                            <a:schemeClr val="tx1"/>
                          </a:solidFill>
                          <a:effectLst/>
                          <a:latin typeface="+mn-lt"/>
                          <a:ea typeface="+mn-ea"/>
                          <a:cs typeface="+mn-cs"/>
                        </a:rPr>
                        <a:t> </a:t>
                      </a:r>
                      <a:r>
                        <a:rPr lang="en-GB" sz="1050" kern="1200" dirty="0">
                          <a:solidFill>
                            <a:srgbClr val="FF0000"/>
                          </a:solidFill>
                          <a:effectLst/>
                          <a:latin typeface="+mn-lt"/>
                          <a:ea typeface="+mn-ea"/>
                          <a:cs typeface="+mn-cs"/>
                        </a:rPr>
                        <a:t>in split phase system</a:t>
                      </a:r>
                    </a:p>
                    <a:p>
                      <a:pPr marL="0" indent="0">
                        <a:spcBef>
                          <a:spcPts val="600"/>
                        </a:spcBef>
                        <a:spcAft>
                          <a:spcPts val="600"/>
                        </a:spcAft>
                        <a:buFont typeface="Arial" panose="020B0604020202020204" pitchFamily="34" charset="0"/>
                        <a:buNone/>
                      </a:pPr>
                      <a:r>
                        <a:rPr lang="en-GB" sz="1050" kern="1200" dirty="0">
                          <a:solidFill>
                            <a:schemeClr val="tx1"/>
                          </a:solidFill>
                          <a:effectLst/>
                          <a:latin typeface="+mn-lt"/>
                          <a:ea typeface="+mn-ea"/>
                          <a:cs typeface="+mn-cs"/>
                        </a:rPr>
                        <a:t>Similar for G99</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61577730"/>
                  </a:ext>
                </a:extLst>
              </a:tr>
              <a:tr h="687440">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09/08/22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SC</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G99 A.7.2.5.1</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spcBef>
                          <a:spcPts val="600"/>
                        </a:spcBef>
                        <a:spcAft>
                          <a:spcPts val="600"/>
                        </a:spcAft>
                      </a:pPr>
                      <a:r>
                        <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 to export capacity should be RC</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000" kern="1200" dirty="0">
                          <a:solidFill>
                            <a:schemeClr val="dk1"/>
                          </a:solidFill>
                          <a:effectLst/>
                          <a:latin typeface="+mn-lt"/>
                          <a:ea typeface="+mn-ea"/>
                          <a:cs typeface="+mn-cs"/>
                        </a:rPr>
                        <a:t>The tests should be carried out as specified in BS EN 61000-3-12 and can be undertaken with a fixed source of energy at two power levels firstly between 45 and 55% and at 100% of </a:t>
                      </a:r>
                      <a:r>
                        <a:rPr lang="en-GB" sz="1000" kern="1200" dirty="0">
                          <a:solidFill>
                            <a:srgbClr val="FF0000"/>
                          </a:solidFill>
                          <a:effectLst/>
                          <a:latin typeface="+mn-lt"/>
                          <a:ea typeface="+mn-ea"/>
                          <a:cs typeface="+mn-cs"/>
                        </a:rPr>
                        <a:t>maximum export capacity</a:t>
                      </a:r>
                      <a:r>
                        <a:rPr lang="en-GB" sz="1000" kern="1200" dirty="0">
                          <a:solidFill>
                            <a:schemeClr val="dk1"/>
                          </a:solidFill>
                          <a:effectLst/>
                          <a:latin typeface="+mn-lt"/>
                          <a:ea typeface="+mn-ea"/>
                          <a:cs typeface="+mn-cs"/>
                        </a:rPr>
                        <a:t>. Note that if the suggested output level is below the </a:t>
                      </a:r>
                      <a:r>
                        <a:rPr lang="en-GB" sz="1000" b="1" kern="1200" dirty="0">
                          <a:solidFill>
                            <a:schemeClr val="dk1"/>
                          </a:solidFill>
                          <a:effectLst/>
                          <a:latin typeface="+mn-lt"/>
                          <a:ea typeface="+mn-ea"/>
                          <a:cs typeface="+mn-cs"/>
                        </a:rPr>
                        <a:t>Power Generating Module</a:t>
                      </a:r>
                      <a:r>
                        <a:rPr lang="en-GB" sz="1000" kern="1200" dirty="0">
                          <a:solidFill>
                            <a:schemeClr val="dk1"/>
                          </a:solidFill>
                          <a:effectLst/>
                          <a:latin typeface="+mn-lt"/>
                          <a:ea typeface="+mn-ea"/>
                          <a:cs typeface="+mn-cs"/>
                        </a:rPr>
                        <a:t>’s </a:t>
                      </a:r>
                      <a:r>
                        <a:rPr lang="en-GB" sz="1000" b="1" kern="1200" dirty="0">
                          <a:solidFill>
                            <a:schemeClr val="dk1"/>
                          </a:solidFill>
                          <a:effectLst/>
                          <a:latin typeface="+mn-lt"/>
                          <a:ea typeface="+mn-ea"/>
                          <a:cs typeface="+mn-cs"/>
                        </a:rPr>
                        <a:t>Minimum Stable Operating Level</a:t>
                      </a:r>
                      <a:r>
                        <a:rPr lang="en-GB" sz="1000" kern="1200" dirty="0">
                          <a:solidFill>
                            <a:schemeClr val="dk1"/>
                          </a:solidFill>
                          <a:effectLst/>
                          <a:latin typeface="+mn-lt"/>
                          <a:ea typeface="+mn-ea"/>
                          <a:cs typeface="+mn-cs"/>
                        </a:rPr>
                        <a:t> the test should be carried out at 100%, and at least one stable output level below 100%, of </a:t>
                      </a:r>
                      <a:r>
                        <a:rPr lang="en-GB" sz="1000" b="1" kern="1200" dirty="0">
                          <a:solidFill>
                            <a:schemeClr val="dk1"/>
                          </a:solidFill>
                          <a:effectLst/>
                          <a:latin typeface="+mn-lt"/>
                          <a:ea typeface="+mn-ea"/>
                          <a:cs typeface="+mn-cs"/>
                        </a:rPr>
                        <a:t>Registered Capacity</a:t>
                      </a:r>
                      <a:r>
                        <a:rPr lang="en-GB" sz="1000" kern="1200" dirty="0">
                          <a:solidFill>
                            <a:schemeClr val="dk1"/>
                          </a:solidFill>
                          <a:effectLst/>
                          <a:latin typeface="+mn-lt"/>
                          <a:ea typeface="+mn-ea"/>
                          <a:cs typeface="+mn-cs"/>
                        </a:rPr>
                        <a:t>. It is recommended that an output level is chosen that is 5% of the difference between the </a:t>
                      </a:r>
                      <a:r>
                        <a:rPr lang="en-GB" sz="1000" b="1" kern="1200" dirty="0">
                          <a:solidFill>
                            <a:schemeClr val="dk1"/>
                          </a:solidFill>
                          <a:effectLst/>
                          <a:latin typeface="+mn-lt"/>
                          <a:ea typeface="+mn-ea"/>
                          <a:cs typeface="+mn-cs"/>
                        </a:rPr>
                        <a:t>Registered Capacity</a:t>
                      </a:r>
                      <a:r>
                        <a:rPr lang="en-GB" sz="1000" kern="1200" dirty="0">
                          <a:solidFill>
                            <a:schemeClr val="dk1"/>
                          </a:solidFill>
                          <a:effectLst/>
                          <a:latin typeface="+mn-lt"/>
                          <a:ea typeface="+mn-ea"/>
                          <a:cs typeface="+mn-cs"/>
                        </a:rPr>
                        <a:t> and the </a:t>
                      </a:r>
                      <a:r>
                        <a:rPr lang="en-GB" sz="1000" b="1" kern="1200" dirty="0">
                          <a:solidFill>
                            <a:schemeClr val="dk1"/>
                          </a:solidFill>
                          <a:effectLst/>
                          <a:latin typeface="+mn-lt"/>
                          <a:ea typeface="+mn-ea"/>
                          <a:cs typeface="+mn-cs"/>
                        </a:rPr>
                        <a:t>Minimum Stable Operating Level</a:t>
                      </a:r>
                      <a:r>
                        <a:rPr lang="en-GB" sz="1000" kern="1200" dirty="0">
                          <a:solidFill>
                            <a:schemeClr val="dk1"/>
                          </a:solidFill>
                          <a:effectLst/>
                          <a:latin typeface="+mn-lt"/>
                          <a:ea typeface="+mn-ea"/>
                          <a:cs typeface="+mn-cs"/>
                        </a:rPr>
                        <a:t> above the </a:t>
                      </a:r>
                      <a:r>
                        <a:rPr lang="en-GB" sz="1000" b="1" kern="1200" dirty="0">
                          <a:solidFill>
                            <a:schemeClr val="dk1"/>
                          </a:solidFill>
                          <a:effectLst/>
                          <a:latin typeface="+mn-lt"/>
                          <a:ea typeface="+mn-ea"/>
                          <a:cs typeface="+mn-cs"/>
                        </a:rPr>
                        <a:t>Minimum Stable Operating Level</a:t>
                      </a:r>
                      <a:r>
                        <a:rPr lang="en-GB" sz="1000" kern="1200" dirty="0">
                          <a:solidFill>
                            <a:schemeClr val="dk1"/>
                          </a:solidFill>
                          <a:effectLst/>
                          <a:latin typeface="+mn-lt"/>
                          <a:ea typeface="+mn-ea"/>
                          <a:cs typeface="+mn-cs"/>
                        </a:rPr>
                        <a:t>:</a:t>
                      </a:r>
                    </a:p>
                    <a:p>
                      <a:pPr>
                        <a:spcBef>
                          <a:spcPts val="0"/>
                        </a:spcBef>
                        <a:spcAft>
                          <a:spcPts val="600"/>
                        </a:spcAft>
                      </a:pPr>
                      <a:endParaRPr lang="en-GB" sz="1000" dirty="0">
                        <a:solidFill>
                          <a:schemeClr val="tx1"/>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91301499"/>
                  </a:ext>
                </a:extLst>
              </a:tr>
              <a:tr h="1116704">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31/8/22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Eckhard</a:t>
                      </a: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Schwendemann</a:t>
                      </a: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G99 A.7.2.5.1</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spcBef>
                          <a:spcPts val="600"/>
                        </a:spcBef>
                        <a:spcAft>
                          <a:spcPts val="600"/>
                        </a:spcAft>
                      </a:pPr>
                      <a:r>
                        <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 correct reference to paragraphs wrt A.7.1.3 and  A.7.2.4.2</a:t>
                      </a:r>
                    </a:p>
                    <a:p>
                      <a:pPr algn="l">
                        <a:spcBef>
                          <a:spcPts val="600"/>
                        </a:spcBef>
                        <a:spcAft>
                          <a:spcPts val="600"/>
                        </a:spcAft>
                      </a:pPr>
                      <a:endPar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l">
                        <a:spcBef>
                          <a:spcPts val="600"/>
                        </a:spcBef>
                        <a:spcAft>
                          <a:spcPts val="600"/>
                        </a:spcAft>
                      </a:pPr>
                      <a:endPar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l">
                        <a:spcBef>
                          <a:spcPts val="600"/>
                        </a:spcBef>
                        <a:spcAft>
                          <a:spcPts val="600"/>
                        </a:spcAft>
                      </a:pPr>
                      <a:endPar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l">
                        <a:spcBef>
                          <a:spcPts val="600"/>
                        </a:spcBef>
                        <a:spcAft>
                          <a:spcPts val="600"/>
                        </a:spcAft>
                      </a:pPr>
                      <a:endPar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000" kern="1200" dirty="0">
                          <a:solidFill>
                            <a:schemeClr val="dk1"/>
                          </a:solidFill>
                          <a:effectLst/>
                          <a:latin typeface="+mn-lt"/>
                          <a:ea typeface="+mn-ea"/>
                          <a:cs typeface="+mn-cs"/>
                        </a:rPr>
                        <a:t>A7.1.3 The frequency at each step should be maintained for at least one minute as illustrated in figure A.7.3 and the </a:t>
                      </a:r>
                      <a:r>
                        <a:rPr lang="en-GB" sz="1000" b="1" kern="1200" dirty="0">
                          <a:solidFill>
                            <a:schemeClr val="dk1"/>
                          </a:solidFill>
                          <a:effectLst/>
                          <a:latin typeface="+mn-lt"/>
                          <a:ea typeface="+mn-ea"/>
                          <a:cs typeface="+mn-cs"/>
                        </a:rPr>
                        <a:t>Active Power </a:t>
                      </a:r>
                      <a:r>
                        <a:rPr lang="en-GB" sz="1000" kern="1200" dirty="0">
                          <a:solidFill>
                            <a:schemeClr val="dk1"/>
                          </a:solidFill>
                          <a:effectLst/>
                          <a:latin typeface="+mn-lt"/>
                          <a:ea typeface="+mn-ea"/>
                          <a:cs typeface="+mn-cs"/>
                        </a:rPr>
                        <a:t>reduction in the form of a gradient determined and assessed for compliance with paragraph 11.2.</a:t>
                      </a:r>
                      <a:r>
                        <a:rPr lang="en-GB" sz="1000" kern="1200" dirty="0">
                          <a:solidFill>
                            <a:srgbClr val="FF0000"/>
                          </a:solidFill>
                          <a:effectLst/>
                          <a:latin typeface="+mn-lt"/>
                          <a:ea typeface="+mn-ea"/>
                          <a:cs typeface="+mn-cs"/>
                        </a:rPr>
                        <a:t>4</a:t>
                      </a:r>
                      <a:r>
                        <a:rPr lang="en-GB" sz="1000" kern="120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0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000" kern="1200" dirty="0">
                          <a:solidFill>
                            <a:schemeClr val="dk1"/>
                          </a:solidFill>
                          <a:effectLst/>
                          <a:latin typeface="+mn-lt"/>
                          <a:ea typeface="+mn-ea"/>
                          <a:cs typeface="+mn-cs"/>
                        </a:rPr>
                        <a:t>A.7.2.4.2 This paragraph is applicable to all </a:t>
                      </a:r>
                      <a:r>
                        <a:rPr lang="en-GB" sz="1000" b="1" kern="1200" dirty="0">
                          <a:solidFill>
                            <a:schemeClr val="dk1"/>
                          </a:solidFill>
                          <a:effectLst/>
                          <a:latin typeface="+mn-lt"/>
                          <a:ea typeface="+mn-ea"/>
                          <a:cs typeface="+mn-cs"/>
                        </a:rPr>
                        <a:t>Synchronous Power Generating Module</a:t>
                      </a:r>
                      <a:r>
                        <a:rPr lang="en-GB" sz="1000" kern="1200" dirty="0">
                          <a:solidFill>
                            <a:schemeClr val="dk1"/>
                          </a:solidFill>
                          <a:effectLst/>
                          <a:latin typeface="+mn-lt"/>
                          <a:ea typeface="+mn-ea"/>
                          <a:cs typeface="+mn-cs"/>
                        </a:rPr>
                        <a:t>s other than slow acting micro hydro </a:t>
                      </a:r>
                      <a:r>
                        <a:rPr lang="en-GB" sz="1000" b="1" kern="1200" dirty="0">
                          <a:solidFill>
                            <a:schemeClr val="dk1"/>
                          </a:solidFill>
                          <a:effectLst/>
                          <a:latin typeface="+mn-lt"/>
                          <a:ea typeface="+mn-ea"/>
                          <a:cs typeface="+mn-cs"/>
                        </a:rPr>
                        <a:t>Synchronous Power Generating Module</a:t>
                      </a:r>
                      <a:r>
                        <a:rPr lang="en-GB" sz="1000" kern="1200" dirty="0">
                          <a:solidFill>
                            <a:schemeClr val="dk1"/>
                          </a:solidFill>
                          <a:effectLst/>
                          <a:latin typeface="+mn-lt"/>
                          <a:ea typeface="+mn-ea"/>
                          <a:cs typeface="+mn-cs"/>
                        </a:rPr>
                        <a:t>s</a:t>
                      </a:r>
                      <a:r>
                        <a:rPr lang="en-GB" sz="1000" b="1" kern="1200" dirty="0">
                          <a:solidFill>
                            <a:schemeClr val="dk1"/>
                          </a:solidFill>
                          <a:effectLst/>
                          <a:latin typeface="+mn-lt"/>
                          <a:ea typeface="+mn-ea"/>
                          <a:cs typeface="+mn-cs"/>
                        </a:rPr>
                        <a:t> </a:t>
                      </a:r>
                      <a:r>
                        <a:rPr lang="en-GB" sz="1000" kern="1200" dirty="0">
                          <a:solidFill>
                            <a:schemeClr val="dk1"/>
                          </a:solidFill>
                          <a:effectLst/>
                          <a:latin typeface="+mn-lt"/>
                          <a:ea typeface="+mn-ea"/>
                          <a:cs typeface="+mn-cs"/>
                        </a:rPr>
                        <a:t>which should refer to paragraph A.7.2.</a:t>
                      </a:r>
                      <a:r>
                        <a:rPr lang="en-GB" sz="1000" kern="1200" dirty="0">
                          <a:solidFill>
                            <a:srgbClr val="FF0000"/>
                          </a:solidFill>
                          <a:effectLst/>
                          <a:latin typeface="+mn-lt"/>
                          <a:ea typeface="+mn-ea"/>
                          <a:cs typeface="+mn-cs"/>
                        </a:rPr>
                        <a:t>5</a:t>
                      </a:r>
                      <a:r>
                        <a:rPr lang="en-GB" sz="1000" kern="1200" dirty="0">
                          <a:solidFill>
                            <a:schemeClr val="dk1"/>
                          </a:solidFill>
                          <a:effectLst/>
                          <a:latin typeface="+mn-lt"/>
                          <a:ea typeface="+mn-ea"/>
                          <a:cs typeface="+mn-cs"/>
                        </a:rPr>
                        <a:t>.2.</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000" kern="1200" dirty="0">
                        <a:solidFill>
                          <a:schemeClr val="dk1"/>
                        </a:solidFill>
                        <a:effectLst/>
                        <a:latin typeface="+mn-lt"/>
                        <a:ea typeface="+mn-ea"/>
                        <a:cs typeface="+mn-cs"/>
                      </a:endParaRPr>
                    </a:p>
                    <a:p>
                      <a:pPr>
                        <a:spcBef>
                          <a:spcPts val="0"/>
                        </a:spcBef>
                        <a:spcAft>
                          <a:spcPts val="600"/>
                        </a:spcAft>
                      </a:pPr>
                      <a:endPar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09177414"/>
                  </a:ext>
                </a:extLst>
              </a:tr>
            </a:tbl>
          </a:graphicData>
        </a:graphic>
      </p:graphicFrame>
      <p:sp>
        <p:nvSpPr>
          <p:cNvPr id="4" name="Slide Number Placeholder 3">
            <a:extLst>
              <a:ext uri="{FF2B5EF4-FFF2-40B4-BE49-F238E27FC236}">
                <a16:creationId xmlns:a16="http://schemas.microsoft.com/office/drawing/2014/main" id="{5A88343E-C16B-497D-9852-733003F6200D}"/>
              </a:ext>
            </a:extLst>
          </p:cNvPr>
          <p:cNvSpPr>
            <a:spLocks noGrp="1"/>
          </p:cNvSpPr>
          <p:nvPr>
            <p:ph type="sldNum" sz="quarter" idx="12"/>
          </p:nvPr>
        </p:nvSpPr>
        <p:spPr/>
        <p:txBody>
          <a:bodyPr/>
          <a:lstStyle/>
          <a:p>
            <a:fld id="{98FF217E-B86F-EA42-9607-BE163228A213}" type="slidenum">
              <a:rPr lang="en-GB" smtClean="0"/>
              <a:pPr/>
              <a:t>46</a:t>
            </a:fld>
            <a:endParaRPr lang="en-GB"/>
          </a:p>
        </p:txBody>
      </p:sp>
    </p:spTree>
    <p:extLst>
      <p:ext uri="{BB962C8B-B14F-4D97-AF65-F5344CB8AC3E}">
        <p14:creationId xmlns:p14="http://schemas.microsoft.com/office/powerpoint/2010/main" val="143657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C6E5-DB12-4064-A8E7-52F2AF53F162}"/>
              </a:ext>
            </a:extLst>
          </p:cNvPr>
          <p:cNvSpPr>
            <a:spLocks noGrp="1"/>
          </p:cNvSpPr>
          <p:nvPr>
            <p:ph type="title"/>
          </p:nvPr>
        </p:nvSpPr>
        <p:spPr/>
        <p:txBody>
          <a:bodyPr/>
          <a:lstStyle/>
          <a:p>
            <a:r>
              <a:rPr lang="en-GB" dirty="0"/>
              <a:t>D Code modifications April 2022</a:t>
            </a:r>
          </a:p>
        </p:txBody>
      </p:sp>
      <p:graphicFrame>
        <p:nvGraphicFramePr>
          <p:cNvPr id="5" name="Content Placeholder 4">
            <a:extLst>
              <a:ext uri="{FF2B5EF4-FFF2-40B4-BE49-F238E27FC236}">
                <a16:creationId xmlns:a16="http://schemas.microsoft.com/office/drawing/2014/main" id="{EF1B3C1F-6790-4B22-A90B-173A2561EBBB}"/>
              </a:ext>
            </a:extLst>
          </p:cNvPr>
          <p:cNvGraphicFramePr>
            <a:graphicFrameLocks noGrp="1"/>
          </p:cNvGraphicFramePr>
          <p:nvPr>
            <p:ph idx="1"/>
          </p:nvPr>
        </p:nvGraphicFramePr>
        <p:xfrm>
          <a:off x="719999" y="1373996"/>
          <a:ext cx="10460100" cy="4005677"/>
        </p:xfrm>
        <a:graphic>
          <a:graphicData uri="http://schemas.openxmlformats.org/drawingml/2006/table">
            <a:tbl>
              <a:tblPr firstRow="1" firstCol="1" bandRow="1">
                <a:tableStyleId>{1E171933-4619-4E11-9A3F-F7608DF75F80}</a:tableStyleId>
              </a:tblPr>
              <a:tblGrid>
                <a:gridCol w="641784">
                  <a:extLst>
                    <a:ext uri="{9D8B030D-6E8A-4147-A177-3AD203B41FA5}">
                      <a16:colId xmlns:a16="http://schemas.microsoft.com/office/drawing/2014/main" val="3680582225"/>
                    </a:ext>
                  </a:extLst>
                </a:gridCol>
                <a:gridCol w="969435">
                  <a:extLst>
                    <a:ext uri="{9D8B030D-6E8A-4147-A177-3AD203B41FA5}">
                      <a16:colId xmlns:a16="http://schemas.microsoft.com/office/drawing/2014/main" val="392228262"/>
                    </a:ext>
                  </a:extLst>
                </a:gridCol>
                <a:gridCol w="773723">
                  <a:extLst>
                    <a:ext uri="{9D8B030D-6E8A-4147-A177-3AD203B41FA5}">
                      <a16:colId xmlns:a16="http://schemas.microsoft.com/office/drawing/2014/main" val="2434528933"/>
                    </a:ext>
                  </a:extLst>
                </a:gridCol>
                <a:gridCol w="984738">
                  <a:extLst>
                    <a:ext uri="{9D8B030D-6E8A-4147-A177-3AD203B41FA5}">
                      <a16:colId xmlns:a16="http://schemas.microsoft.com/office/drawing/2014/main" val="1010566987"/>
                    </a:ext>
                  </a:extLst>
                </a:gridCol>
                <a:gridCol w="2652765">
                  <a:extLst>
                    <a:ext uri="{9D8B030D-6E8A-4147-A177-3AD203B41FA5}">
                      <a16:colId xmlns:a16="http://schemas.microsoft.com/office/drawing/2014/main" val="3170203307"/>
                    </a:ext>
                  </a:extLst>
                </a:gridCol>
                <a:gridCol w="4437655">
                  <a:extLst>
                    <a:ext uri="{9D8B030D-6E8A-4147-A177-3AD203B41FA5}">
                      <a16:colId xmlns:a16="http://schemas.microsoft.com/office/drawing/2014/main" val="2817192480"/>
                    </a:ext>
                  </a:extLst>
                </a:gridCol>
              </a:tblGrid>
              <a:tr h="304556">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Date raised</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Raised by</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 Code</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Discussion </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Bef>
                          <a:spcPts val="600"/>
                        </a:spcBef>
                        <a:spcAft>
                          <a:spcPts val="600"/>
                        </a:spcAft>
                      </a:pPr>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Specific modification</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80088335"/>
                  </a:ext>
                </a:extLst>
              </a:tr>
              <a:tr h="507593">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25/01/22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MK/CMC</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DDRC</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spcBef>
                          <a:spcPts val="600"/>
                        </a:spcBef>
                        <a:spcAft>
                          <a:spcPts val="600"/>
                        </a:spcAft>
                      </a:pPr>
                      <a:r>
                        <a:rPr lang="en-GB" sz="1000" kern="1200" dirty="0">
                          <a:solidFill>
                            <a:schemeClr val="tx1"/>
                          </a:solidFill>
                          <a:effectLst/>
                          <a:latin typeface="+mn-lt"/>
                          <a:ea typeface="+mn-ea"/>
                          <a:cs typeface="+mn-cs"/>
                        </a:rPr>
                        <a:t>SAF Amendments for BESS should be added to DDRC</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000" kern="1200" dirty="0">
                        <a:solidFill>
                          <a:schemeClr val="tx1"/>
                        </a:solidFill>
                        <a:effectLst/>
                        <a:latin typeface="+mn-lt"/>
                        <a:ea typeface="+mn-ea"/>
                        <a:cs typeface="+mn-cs"/>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11068373"/>
                  </a:ext>
                </a:extLst>
              </a:tr>
              <a:tr h="710630">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14/04/22</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AH/MK</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r>
                        <a:rPr lang="en-GB" sz="1050" kern="1200" dirty="0">
                          <a:solidFill>
                            <a:schemeClr val="dk1"/>
                          </a:solidFill>
                          <a:effectLst/>
                          <a:latin typeface="+mn-lt"/>
                          <a:ea typeface="+mn-ea"/>
                          <a:cs typeface="+mn-cs"/>
                        </a:rPr>
                        <a:t>G100 and DPC6.7.8 – Access to DNOs’ Current and Voltage Signals</a:t>
                      </a:r>
                      <a:endParaRPr lang="en-GB" sz="5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000" kern="1200" dirty="0">
                        <a:solidFill>
                          <a:schemeClr val="tx1"/>
                        </a:solidFill>
                        <a:effectLst/>
                        <a:latin typeface="Arial" panose="020B0604020202020204" pitchFamily="34" charset="0"/>
                        <a:ea typeface="+mn-ea"/>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Bef>
                          <a:spcPts val="600"/>
                        </a:spcBef>
                        <a:spcAft>
                          <a:spcPts val="600"/>
                        </a:spcAft>
                      </a:pPr>
                      <a:endParaRPr lang="en-GB" sz="1050" kern="1200" dirty="0">
                        <a:solidFill>
                          <a:srgbClr val="FF0000"/>
                        </a:solidFill>
                        <a:effectLst/>
                        <a:latin typeface="+mn-lt"/>
                        <a:ea typeface="+mn-ea"/>
                        <a:cs typeface="+mn-cs"/>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61577730"/>
                  </a:ext>
                </a:extLst>
              </a:tr>
              <a:tr h="1116704">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endPar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spcBef>
                          <a:spcPts val="600"/>
                        </a:spcBef>
                        <a:spcAft>
                          <a:spcPts val="600"/>
                        </a:spcAft>
                      </a:pPr>
                      <a:endPar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Bef>
                          <a:spcPts val="0"/>
                        </a:spcBef>
                        <a:spcAft>
                          <a:spcPts val="6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91301499"/>
                  </a:ext>
                </a:extLst>
              </a:tr>
              <a:tr h="1116704">
                <a:tc>
                  <a:txBody>
                    <a:bodyPr/>
                    <a:lstStyle/>
                    <a:p>
                      <a:pPr algn="ctr">
                        <a:spcBef>
                          <a:spcPts val="600"/>
                        </a:spcBef>
                        <a:spcAft>
                          <a:spcPts val="60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a:t>
                      </a: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Bef>
                          <a:spcPts val="600"/>
                        </a:spcBef>
                        <a:spcAft>
                          <a:spcPts val="600"/>
                        </a:spcAft>
                      </a:pPr>
                      <a:endPar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endPar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000" kern="1200" dirty="0">
                        <a:solidFill>
                          <a:srgbClr val="FF0000"/>
                        </a:solidFill>
                        <a:effectLst/>
                        <a:latin typeface="+mn-lt"/>
                        <a:ea typeface="+mn-ea"/>
                        <a:cs typeface="+mn-cs"/>
                      </a:endParaRPr>
                    </a:p>
                  </a:txBody>
                  <a:tcPr marL="45683" marR="456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728483637"/>
                  </a:ext>
                </a:extLst>
              </a:tr>
            </a:tbl>
          </a:graphicData>
        </a:graphic>
      </p:graphicFrame>
      <p:sp>
        <p:nvSpPr>
          <p:cNvPr id="4" name="Slide Number Placeholder 3">
            <a:extLst>
              <a:ext uri="{FF2B5EF4-FFF2-40B4-BE49-F238E27FC236}">
                <a16:creationId xmlns:a16="http://schemas.microsoft.com/office/drawing/2014/main" id="{5A88343E-C16B-497D-9852-733003F6200D}"/>
              </a:ext>
            </a:extLst>
          </p:cNvPr>
          <p:cNvSpPr>
            <a:spLocks noGrp="1"/>
          </p:cNvSpPr>
          <p:nvPr>
            <p:ph type="sldNum" sz="quarter" idx="12"/>
          </p:nvPr>
        </p:nvSpPr>
        <p:spPr/>
        <p:txBody>
          <a:bodyPr/>
          <a:lstStyle/>
          <a:p>
            <a:fld id="{98FF217E-B86F-EA42-9607-BE163228A213}" type="slidenum">
              <a:rPr lang="en-GB" smtClean="0"/>
              <a:pPr/>
              <a:t>47</a:t>
            </a:fld>
            <a:endParaRPr lang="en-GB"/>
          </a:p>
        </p:txBody>
      </p:sp>
    </p:spTree>
    <p:extLst>
      <p:ext uri="{BB962C8B-B14F-4D97-AF65-F5344CB8AC3E}">
        <p14:creationId xmlns:p14="http://schemas.microsoft.com/office/powerpoint/2010/main" val="1137455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C6E5-DB12-4064-A8E7-52F2AF53F162}"/>
              </a:ext>
            </a:extLst>
          </p:cNvPr>
          <p:cNvSpPr>
            <a:spLocks noGrp="1"/>
          </p:cNvSpPr>
          <p:nvPr>
            <p:ph type="title"/>
          </p:nvPr>
        </p:nvSpPr>
        <p:spPr/>
        <p:txBody>
          <a:bodyPr/>
          <a:lstStyle/>
          <a:p>
            <a:r>
              <a:rPr lang="en-GB" dirty="0"/>
              <a:t>Others points</a:t>
            </a:r>
          </a:p>
        </p:txBody>
      </p:sp>
      <p:sp>
        <p:nvSpPr>
          <p:cNvPr id="4" name="Slide Number Placeholder 3">
            <a:extLst>
              <a:ext uri="{FF2B5EF4-FFF2-40B4-BE49-F238E27FC236}">
                <a16:creationId xmlns:a16="http://schemas.microsoft.com/office/drawing/2014/main" id="{5A88343E-C16B-497D-9852-733003F6200D}"/>
              </a:ext>
            </a:extLst>
          </p:cNvPr>
          <p:cNvSpPr>
            <a:spLocks noGrp="1"/>
          </p:cNvSpPr>
          <p:nvPr>
            <p:ph type="sldNum" sz="quarter" idx="12"/>
          </p:nvPr>
        </p:nvSpPr>
        <p:spPr/>
        <p:txBody>
          <a:bodyPr/>
          <a:lstStyle/>
          <a:p>
            <a:fld id="{98FF217E-B86F-EA42-9607-BE163228A213}" type="slidenum">
              <a:rPr lang="en-GB" smtClean="0"/>
              <a:pPr/>
              <a:t>48</a:t>
            </a:fld>
            <a:endParaRPr lang="en-GB"/>
          </a:p>
        </p:txBody>
      </p:sp>
      <p:sp>
        <p:nvSpPr>
          <p:cNvPr id="6" name="Content Placeholder 5">
            <a:extLst>
              <a:ext uri="{FF2B5EF4-FFF2-40B4-BE49-F238E27FC236}">
                <a16:creationId xmlns:a16="http://schemas.microsoft.com/office/drawing/2014/main" id="{242A7FAC-21CA-4E94-8632-2D95654FB6BD}"/>
              </a:ext>
            </a:extLst>
          </p:cNvPr>
          <p:cNvSpPr>
            <a:spLocks noGrp="1"/>
          </p:cNvSpPr>
          <p:nvPr>
            <p:ph idx="1"/>
          </p:nvPr>
        </p:nvSpPr>
        <p:spPr/>
        <p:txBody>
          <a:bodyPr/>
          <a:lstStyle/>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Distributed restart project mods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EU developments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GC117 LMS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486985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BC40-DF50-44AE-BD5A-45DC4F1109A1}"/>
              </a:ext>
            </a:extLst>
          </p:cNvPr>
          <p:cNvSpPr>
            <a:spLocks noGrp="1"/>
          </p:cNvSpPr>
          <p:nvPr>
            <p:ph type="title"/>
          </p:nvPr>
        </p:nvSpPr>
        <p:spPr/>
        <p:txBody>
          <a:bodyPr/>
          <a:lstStyle/>
          <a:p>
            <a:pPr algn="l"/>
            <a:r>
              <a:rPr lang="en-GB" dirty="0"/>
              <a:t>EN50549-10</a:t>
            </a:r>
            <a:r>
              <a:rPr lang="en-GB" sz="1800" b="0" i="0" u="none" strike="noStrike" baseline="0" dirty="0">
                <a:solidFill>
                  <a:srgbClr val="000000"/>
                </a:solidFill>
                <a:latin typeface="Arial" panose="020B0604020202020204" pitchFamily="34" charset="0"/>
              </a:rPr>
              <a:t> Requirements for generating plants to be connected in parallel with distribution networks - Part 10: Tests for conformity assessment of generating units </a:t>
            </a:r>
            <a:endParaRPr lang="en-GB" dirty="0"/>
          </a:p>
        </p:txBody>
      </p:sp>
      <p:sp>
        <p:nvSpPr>
          <p:cNvPr id="3" name="Content Placeholder 2">
            <a:extLst>
              <a:ext uri="{FF2B5EF4-FFF2-40B4-BE49-F238E27FC236}">
                <a16:creationId xmlns:a16="http://schemas.microsoft.com/office/drawing/2014/main" id="{B0A79B18-9465-4587-ABD1-BD5D1867E8B9}"/>
              </a:ext>
            </a:extLst>
          </p:cNvPr>
          <p:cNvSpPr>
            <a:spLocks noGrp="1"/>
          </p:cNvSpPr>
          <p:nvPr>
            <p:ph idx="1"/>
          </p:nvPr>
        </p:nvSpPr>
        <p:spPr/>
        <p:txBody>
          <a:bodyPr/>
          <a:lstStyle/>
          <a:p>
            <a:pPr algn="l"/>
            <a:r>
              <a:rPr lang="en-GB" sz="1800" b="0" i="0" u="none" strike="noStrike" baseline="0" dirty="0">
                <a:solidFill>
                  <a:srgbClr val="000000"/>
                </a:solidFill>
                <a:latin typeface="Arial" panose="020B0604020202020204" pitchFamily="34" charset="0"/>
              </a:rPr>
              <a:t>Initial consideration of draft standard against G98 testing requirements (mainly Annex A) for PPMs</a:t>
            </a:r>
          </a:p>
          <a:p>
            <a:pPr algn="l"/>
            <a:endParaRPr lang="en-GB" sz="1800" b="0" i="0" u="none" strike="noStrike" baseline="0" dirty="0">
              <a:solidFill>
                <a:srgbClr val="000000"/>
              </a:solidFill>
              <a:latin typeface="Arial" panose="020B0604020202020204" pitchFamily="34" charset="0"/>
            </a:endParaRPr>
          </a:p>
          <a:p>
            <a:pPr algn="l"/>
            <a:endParaRPr lang="en-GB" sz="1800" b="0" i="0" u="none" strike="noStrike" baseline="0"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A794B69F-DD04-4DC8-B2A1-E50172304313}"/>
              </a:ext>
            </a:extLst>
          </p:cNvPr>
          <p:cNvSpPr>
            <a:spLocks noGrp="1"/>
          </p:cNvSpPr>
          <p:nvPr>
            <p:ph type="sldNum" sz="quarter" idx="12"/>
          </p:nvPr>
        </p:nvSpPr>
        <p:spPr/>
        <p:txBody>
          <a:bodyPr/>
          <a:lstStyle/>
          <a:p>
            <a:fld id="{98FF217E-B86F-EA42-9607-BE163228A213}" type="slidenum">
              <a:rPr lang="en-GB" smtClean="0"/>
              <a:pPr/>
              <a:t>49</a:t>
            </a:fld>
            <a:endParaRPr lang="en-GB"/>
          </a:p>
        </p:txBody>
      </p:sp>
      <p:graphicFrame>
        <p:nvGraphicFramePr>
          <p:cNvPr id="5" name="Table 5">
            <a:extLst>
              <a:ext uri="{FF2B5EF4-FFF2-40B4-BE49-F238E27FC236}">
                <a16:creationId xmlns:a16="http://schemas.microsoft.com/office/drawing/2014/main" id="{570EFCAB-7DD8-4038-9F1A-14964FDBAF27}"/>
              </a:ext>
            </a:extLst>
          </p:cNvPr>
          <p:cNvGraphicFramePr>
            <a:graphicFrameLocks noGrp="1"/>
          </p:cNvGraphicFramePr>
          <p:nvPr/>
        </p:nvGraphicFramePr>
        <p:xfrm>
          <a:off x="804092" y="2217540"/>
          <a:ext cx="10351588" cy="3688080"/>
        </p:xfrm>
        <a:graphic>
          <a:graphicData uri="http://schemas.openxmlformats.org/drawingml/2006/table">
            <a:tbl>
              <a:tblPr firstRow="1" bandRow="1">
                <a:tableStyleId>{5C22544A-7EE6-4342-B048-85BDC9FD1C3A}</a:tableStyleId>
              </a:tblPr>
              <a:tblGrid>
                <a:gridCol w="5175794">
                  <a:extLst>
                    <a:ext uri="{9D8B030D-6E8A-4147-A177-3AD203B41FA5}">
                      <a16:colId xmlns:a16="http://schemas.microsoft.com/office/drawing/2014/main" val="4206231774"/>
                    </a:ext>
                  </a:extLst>
                </a:gridCol>
                <a:gridCol w="5175794">
                  <a:extLst>
                    <a:ext uri="{9D8B030D-6E8A-4147-A177-3AD203B41FA5}">
                      <a16:colId xmlns:a16="http://schemas.microsoft.com/office/drawing/2014/main" val="3216540927"/>
                    </a:ext>
                  </a:extLst>
                </a:gridCol>
              </a:tblGrid>
              <a:tr h="370840">
                <a:tc>
                  <a:txBody>
                    <a:bodyPr/>
                    <a:lstStyle/>
                    <a:p>
                      <a:r>
                        <a:rPr lang="en-GB" dirty="0"/>
                        <a:t>G98 (order follows Form C type test verification report)</a:t>
                      </a:r>
                    </a:p>
                  </a:txBody>
                  <a:tcPr/>
                </a:tc>
                <a:tc>
                  <a:txBody>
                    <a:bodyPr/>
                    <a:lstStyle/>
                    <a:p>
                      <a:r>
                        <a:rPr lang="en-GB" dirty="0"/>
                        <a:t>EN50549-10</a:t>
                      </a:r>
                    </a:p>
                  </a:txBody>
                  <a:tcPr/>
                </a:tc>
                <a:extLst>
                  <a:ext uri="{0D108BD9-81ED-4DB2-BD59-A6C34878D82A}">
                    <a16:rowId xmlns:a16="http://schemas.microsoft.com/office/drawing/2014/main" val="4279927586"/>
                  </a:ext>
                </a:extLst>
              </a:tr>
              <a:tr h="370840">
                <a:tc>
                  <a:txBody>
                    <a:bodyPr/>
                    <a:lstStyle/>
                    <a:p>
                      <a:r>
                        <a:rPr lang="en-GB" sz="1400" dirty="0"/>
                        <a:t>A.1.2.10 Operating range – tests at different voltages, frequencies and unity power factor for different periods of time &amp; RoCoF immunity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5.2.1 Frequency operating range, 5.2.2 Voltage operating range, 5.3.1 RoCoF immunity</a:t>
                      </a:r>
                    </a:p>
                    <a:p>
                      <a:r>
                        <a:rPr lang="en-GB" sz="1400" dirty="0"/>
                        <a:t>We align with stringent requirements</a:t>
                      </a:r>
                    </a:p>
                    <a:p>
                      <a:r>
                        <a:rPr lang="en-GB" sz="1400" dirty="0"/>
                        <a:t>However durations are not as onerous as standard (this has been queried)</a:t>
                      </a:r>
                    </a:p>
                  </a:txBody>
                  <a:tcPr/>
                </a:tc>
                <a:extLst>
                  <a:ext uri="{0D108BD9-81ED-4DB2-BD59-A6C34878D82A}">
                    <a16:rowId xmlns:a16="http://schemas.microsoft.com/office/drawing/2014/main" val="108953713"/>
                  </a:ext>
                </a:extLst>
              </a:tr>
              <a:tr h="370840">
                <a:tc>
                  <a:txBody>
                    <a:bodyPr/>
                    <a:lstStyle/>
                    <a:p>
                      <a:r>
                        <a:rPr lang="en-GB" sz="1400" dirty="0"/>
                        <a:t>A.1.3.1 PQ Harmonics – BSEN 61000-3-2</a:t>
                      </a:r>
                    </a:p>
                    <a:p>
                      <a:r>
                        <a:rPr lang="en-GB" sz="1400" dirty="0"/>
                        <a:t>“Old” drafting re group testing for &lt; 2kW units</a:t>
                      </a:r>
                    </a:p>
                  </a:txBody>
                  <a:tcPr/>
                </a:tc>
                <a:tc>
                  <a:txBody>
                    <a:bodyPr/>
                    <a:lstStyle/>
                    <a:p>
                      <a:r>
                        <a:rPr lang="en-GB" sz="1400" kern="1200" dirty="0">
                          <a:solidFill>
                            <a:schemeClr val="dk1"/>
                          </a:solidFill>
                          <a:effectLst/>
                          <a:latin typeface="+mn-lt"/>
                          <a:ea typeface="+mn-ea"/>
                          <a:cs typeface="+mn-cs"/>
                        </a:rPr>
                        <a:t>5.7 EMC</a:t>
                      </a:r>
                    </a:p>
                    <a:p>
                      <a:r>
                        <a:rPr lang="en-GB" sz="1400" kern="1200" dirty="0">
                          <a:solidFill>
                            <a:schemeClr val="dk1"/>
                          </a:solidFill>
                          <a:effectLst/>
                          <a:latin typeface="+mn-lt"/>
                          <a:ea typeface="+mn-ea"/>
                          <a:cs typeface="+mn-cs"/>
                        </a:rPr>
                        <a:t>Ref to BS EN 61000-3-2, 40</a:t>
                      </a:r>
                      <a:r>
                        <a:rPr lang="en-GB" sz="1400" kern="1200" baseline="30000" dirty="0">
                          <a:solidFill>
                            <a:schemeClr val="dk1"/>
                          </a:solidFill>
                          <a:effectLst/>
                          <a:latin typeface="+mn-lt"/>
                          <a:ea typeface="+mn-ea"/>
                          <a:cs typeface="+mn-cs"/>
                        </a:rPr>
                        <a:t>th</a:t>
                      </a:r>
                      <a:r>
                        <a:rPr lang="en-GB" sz="1400" kern="1200" dirty="0">
                          <a:solidFill>
                            <a:schemeClr val="dk1"/>
                          </a:solidFill>
                          <a:effectLst/>
                          <a:latin typeface="+mn-lt"/>
                          <a:ea typeface="+mn-ea"/>
                          <a:cs typeface="+mn-cs"/>
                        </a:rPr>
                        <a:t> harmonic</a:t>
                      </a:r>
                    </a:p>
                    <a:p>
                      <a:r>
                        <a:rPr lang="en-GB" sz="1400" kern="1200" dirty="0">
                          <a:solidFill>
                            <a:schemeClr val="dk1"/>
                          </a:solidFill>
                          <a:effectLst/>
                          <a:latin typeface="+mn-lt"/>
                          <a:ea typeface="+mn-ea"/>
                          <a:cs typeface="+mn-cs"/>
                        </a:rPr>
                        <a:t>Group tests not considered, but probably OK as most installations will be now be at least 3.6 kW. </a:t>
                      </a:r>
                      <a:endParaRPr lang="en-GB" sz="1400" dirty="0"/>
                    </a:p>
                  </a:txBody>
                  <a:tcPr/>
                </a:tc>
                <a:extLst>
                  <a:ext uri="{0D108BD9-81ED-4DB2-BD59-A6C34878D82A}">
                    <a16:rowId xmlns:a16="http://schemas.microsoft.com/office/drawing/2014/main" val="2891213544"/>
                  </a:ext>
                </a:extLst>
              </a:tr>
              <a:tr h="370840">
                <a:tc>
                  <a:txBody>
                    <a:bodyPr/>
                    <a:lstStyle/>
                    <a:p>
                      <a:r>
                        <a:rPr lang="en-GB" sz="1400" dirty="0"/>
                        <a:t>A.1.3.3 PQ </a:t>
                      </a:r>
                      <a:r>
                        <a:rPr lang="en-GB" sz="1400" kern="1200" dirty="0">
                          <a:solidFill>
                            <a:schemeClr val="dk1"/>
                          </a:solidFill>
                          <a:latin typeface="+mn-lt"/>
                          <a:ea typeface="+mn-ea"/>
                          <a:cs typeface="+mn-cs"/>
                        </a:rPr>
                        <a:t>Voltage fluctuations and Flicker</a:t>
                      </a:r>
                    </a:p>
                    <a:p>
                      <a:r>
                        <a:rPr lang="en-GB" sz="1400" dirty="0"/>
                        <a:t>“Old” drafting re group testing for &lt; 2kW units</a:t>
                      </a:r>
                    </a:p>
                  </a:txBody>
                  <a:tcPr/>
                </a:tc>
                <a:tc>
                  <a:txBody>
                    <a:bodyPr/>
                    <a:lstStyle/>
                    <a:p>
                      <a:r>
                        <a:rPr lang="en-GB" sz="1400" kern="1200" dirty="0">
                          <a:solidFill>
                            <a:schemeClr val="dk1"/>
                          </a:solidFill>
                          <a:effectLst/>
                          <a:latin typeface="+mn-lt"/>
                          <a:ea typeface="+mn-ea"/>
                          <a:cs typeface="+mn-cs"/>
                        </a:rPr>
                        <a:t>5.7 EMC</a:t>
                      </a:r>
                    </a:p>
                    <a:p>
                      <a:r>
                        <a:rPr lang="en-GB" sz="1400" kern="1200" dirty="0">
                          <a:solidFill>
                            <a:schemeClr val="dk1"/>
                          </a:solidFill>
                          <a:effectLst/>
                          <a:latin typeface="+mn-lt"/>
                          <a:ea typeface="+mn-ea"/>
                          <a:cs typeface="+mn-cs"/>
                        </a:rPr>
                        <a:t>Ref to BS EN 61000-3-3</a:t>
                      </a:r>
                    </a:p>
                    <a:p>
                      <a:r>
                        <a:rPr lang="en-GB" sz="1400" kern="1200" dirty="0">
                          <a:solidFill>
                            <a:schemeClr val="dk1"/>
                          </a:solidFill>
                          <a:effectLst/>
                          <a:latin typeface="+mn-lt"/>
                          <a:ea typeface="+mn-ea"/>
                          <a:cs typeface="+mn-cs"/>
                        </a:rPr>
                        <a:t>Group tests not considered, but probably OK as most installations will be now be at least 3.6 kW</a:t>
                      </a:r>
                      <a:endParaRPr lang="en-GB" sz="1400" dirty="0"/>
                    </a:p>
                  </a:txBody>
                  <a:tcPr/>
                </a:tc>
                <a:extLst>
                  <a:ext uri="{0D108BD9-81ED-4DB2-BD59-A6C34878D82A}">
                    <a16:rowId xmlns:a16="http://schemas.microsoft.com/office/drawing/2014/main" val="2665924183"/>
                  </a:ext>
                </a:extLst>
              </a:tr>
            </a:tbl>
          </a:graphicData>
        </a:graphic>
      </p:graphicFrame>
    </p:spTree>
    <p:extLst>
      <p:ext uri="{BB962C8B-B14F-4D97-AF65-F5344CB8AC3E}">
        <p14:creationId xmlns:p14="http://schemas.microsoft.com/office/powerpoint/2010/main" val="231046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60BF-9D07-4CC8-A9E6-D597E52A8A9C}"/>
              </a:ext>
            </a:extLst>
          </p:cNvPr>
          <p:cNvSpPr>
            <a:spLocks noGrp="1"/>
          </p:cNvSpPr>
          <p:nvPr>
            <p:ph type="title"/>
          </p:nvPr>
        </p:nvSpPr>
        <p:spPr/>
        <p:txBody>
          <a:bodyPr/>
          <a:lstStyle/>
          <a:p>
            <a:r>
              <a:rPr lang="en-GB" dirty="0"/>
              <a:t>New Issue – 1 (125)</a:t>
            </a:r>
          </a:p>
        </p:txBody>
      </p:sp>
      <p:sp>
        <p:nvSpPr>
          <p:cNvPr id="3" name="Content Placeholder 2">
            <a:extLst>
              <a:ext uri="{FF2B5EF4-FFF2-40B4-BE49-F238E27FC236}">
                <a16:creationId xmlns:a16="http://schemas.microsoft.com/office/drawing/2014/main" id="{33A8BF3F-8FCA-4F93-A61B-C002489A5730}"/>
              </a:ext>
            </a:extLst>
          </p:cNvPr>
          <p:cNvSpPr>
            <a:spLocks noGrp="1"/>
          </p:cNvSpPr>
          <p:nvPr>
            <p:ph idx="1"/>
          </p:nvPr>
        </p:nvSpPr>
        <p:spPr/>
        <p:txBody>
          <a:bodyPr/>
          <a:lstStyle/>
          <a:p>
            <a:pPr marL="355600" indent="-355600">
              <a:lnSpc>
                <a:spcPct val="100000"/>
              </a:lnSpc>
            </a:pPr>
            <a:r>
              <a:rPr lang="en-GB" sz="1300" dirty="0"/>
              <a:t>Q 	</a:t>
            </a:r>
            <a:r>
              <a:rPr lang="en-GB" sz="1300" dirty="0">
                <a:solidFill>
                  <a:srgbClr val="00598E"/>
                </a:solidFill>
                <a:effectLst/>
                <a:latin typeface="Arial" panose="020B0604020202020204" pitchFamily="34" charset="0"/>
                <a:ea typeface="Times New Roman" panose="02020603050405020304" pitchFamily="18" charset="0"/>
              </a:rPr>
              <a:t>Is it allowed to connect a non-type tested PGM where the registered capacity is &lt;16A.  There are some micro-hydro PGMs below the 16A threshold, but where they are designed to meet a specific location and as such are not amenable to type testing.</a:t>
            </a:r>
          </a:p>
          <a:p>
            <a:pPr marL="355600" indent="-355600">
              <a:lnSpc>
                <a:spcPct val="100000"/>
              </a:lnSpc>
            </a:pPr>
            <a:r>
              <a:rPr lang="en-GB" sz="1300" dirty="0">
                <a:solidFill>
                  <a:srgbClr val="00598E"/>
                </a:solidFill>
                <a:effectLst/>
                <a:latin typeface="Arial" panose="020B0604020202020204" pitchFamily="34" charset="0"/>
                <a:ea typeface="Calibri" panose="020F0502020204030204" pitchFamily="34" charset="0"/>
                <a:cs typeface="Arial" panose="020B0604020202020204" pitchFamily="34" charset="0"/>
              </a:rPr>
              <a:t>A	</a:t>
            </a:r>
            <a:r>
              <a:rPr lang="en-US" sz="1300" dirty="0">
                <a:solidFill>
                  <a:srgbClr val="00598E"/>
                </a:solidFill>
                <a:effectLst/>
                <a:latin typeface="Arial" panose="020B0604020202020204" pitchFamily="34" charset="0"/>
                <a:ea typeface="Calibri" panose="020F0502020204030204" pitchFamily="34" charset="0"/>
                <a:cs typeface="Arial" panose="020B0604020202020204" pitchFamily="34" charset="0"/>
              </a:rPr>
              <a:t>Although G99 was originally conceived as not allowing non-type-tested units of &lt;16A to be connected, this could be overly restrictive in cases such as described.  It seems that the early drafting of 2.1 in G99 was designed to accommodate this – but it is less than completely clear and is in conflict with 2.4.  It is suggested that the drafting of 2.1 and 2.4 area updated as shown below.</a:t>
            </a:r>
          </a:p>
          <a:p>
            <a:pPr marL="355600" indent="-355600">
              <a:lnSpc>
                <a:spcPct val="100000"/>
              </a:lnSpc>
            </a:pPr>
            <a:endParaRPr lang="en-US" sz="1300" dirty="0">
              <a:solidFill>
                <a:srgbClr val="00598E"/>
              </a:solidFill>
              <a:effectLst/>
              <a:latin typeface="Arial" panose="020B0604020202020204" pitchFamily="34" charset="0"/>
              <a:ea typeface="Calibri" panose="020F0502020204030204" pitchFamily="34" charset="0"/>
              <a:cs typeface="Arial" panose="020B0604020202020204" pitchFamily="34" charset="0"/>
            </a:endParaRPr>
          </a:p>
          <a:p>
            <a:pPr marL="720725" lvl="1" indent="-360363" algn="just">
              <a:lnSpc>
                <a:spcPct val="100000"/>
              </a:lnSpc>
              <a:spcBef>
                <a:spcPts val="500"/>
              </a:spcBef>
              <a:spcAft>
                <a:spcPts val="10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2.1	This EREC provides the technical requirements for the connection of </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Type A</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Type B</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Type C</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and </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Type D Power Generating Module</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s to the </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Distribution Network</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s of licensed </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DNO</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s</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in </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Great Britain</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For the purposes of this EREC, a </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Power Generating Module</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is any source of electrical energy, irrespective of the generating technology and </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Power Generating Module</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type. This EREC applies to all </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Power Generating Module</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s which are not in the scope of EREC G98, </a:t>
            </a:r>
            <a:r>
              <a:rPr lang="en-GB" sz="1200" dirty="0">
                <a:effectLst/>
                <a:latin typeface="Arial" panose="020B0604020202020204" pitchFamily="34" charset="0"/>
                <a:ea typeface="Batang" panose="02030600000101010101" pitchFamily="18" charset="-127"/>
                <a:cs typeface="Times New Roman" panose="02020603050405020304" pitchFamily="18" charset="0"/>
              </a:rPr>
              <a:t>Requirements for the connection of </a:t>
            </a:r>
            <a:r>
              <a:rPr lang="en-GB" sz="1200" b="1" dirty="0">
                <a:effectLst/>
                <a:latin typeface="Arial" panose="020B0604020202020204" pitchFamily="34" charset="0"/>
                <a:ea typeface="Batang" panose="02030600000101010101" pitchFamily="18" charset="-127"/>
                <a:cs typeface="Times New Roman" panose="02020603050405020304" pitchFamily="18" charset="0"/>
              </a:rPr>
              <a:t>Fully Type Tested</a:t>
            </a:r>
            <a:r>
              <a:rPr lang="en-GB" sz="1200" dirty="0">
                <a:effectLst/>
                <a:latin typeface="Arial" panose="020B0604020202020204" pitchFamily="34" charset="0"/>
                <a:ea typeface="Batang" panose="02030600000101010101" pitchFamily="18" charset="-127"/>
                <a:cs typeface="Times New Roman" panose="02020603050405020304" pitchFamily="18" charset="0"/>
              </a:rPr>
              <a:t> Micro-generators (up to and including 16 A per phase) in parallel with public </a:t>
            </a:r>
            <a:r>
              <a:rPr lang="en-GB" sz="1200" b="1" dirty="0">
                <a:effectLst/>
                <a:latin typeface="Arial" panose="020B0604020202020204" pitchFamily="34" charset="0"/>
                <a:ea typeface="Batang" panose="02030600000101010101" pitchFamily="18" charset="-127"/>
                <a:cs typeface="Times New Roman" panose="02020603050405020304" pitchFamily="18" charset="0"/>
              </a:rPr>
              <a:t>Low Voltage Distribution Network</a:t>
            </a:r>
            <a:r>
              <a:rPr lang="en-GB" sz="1200" dirty="0">
                <a:effectLst/>
                <a:latin typeface="Arial" panose="020B0604020202020204" pitchFamily="34" charset="0"/>
                <a:ea typeface="Batang" panose="02030600000101010101" pitchFamily="18" charset="-127"/>
                <a:cs typeface="Times New Roman" panose="02020603050405020304" pitchFamily="18" charset="0"/>
              </a:rPr>
              <a:t>s on or after 27 April 2019,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or </a:t>
            </a:r>
            <a:r>
              <a:rPr lang="en-GB" sz="12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which would be in the scope of EREC G98 but are not suitable for type testing</a:t>
            </a:r>
            <a:r>
              <a:rPr lang="en-GB" sz="1200" strike="sngStrike"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are not compatible with EREC G98</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720725" lvl="1" indent="-360363">
              <a:lnSpc>
                <a:spcPct val="100000"/>
              </a:lnSpc>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2.4	Specific separate requirements apply to </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Power Generating Facilities</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connected at </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LV</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comprising </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Fully</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Type Tested, Type A, Power Generating Module</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s 16 A/phase or less (micro-generators) and these are covered in EREC G98. All </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Power Generating Module</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s 16 A/phase or less connecting to the </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DNO</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’s</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 Distribution Network</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shall be </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Fully</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Type Tested</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2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unless the</a:t>
            </a:r>
            <a:r>
              <a:rPr lang="en-GB" sz="12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DNO </a:t>
            </a:r>
            <a:r>
              <a:rPr lang="en-GB" sz="12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agrees that it is impractical where a</a:t>
            </a:r>
            <a:r>
              <a:rPr lang="en-GB" sz="12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Power Generating Module</a:t>
            </a:r>
            <a:r>
              <a:rPr lang="en-GB" sz="12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is being designed specifically for that location, such as is sometimes appropriate for micro hydro installations, etc</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200" dirty="0">
              <a:solidFill>
                <a:srgbClr val="00598E"/>
              </a:solidFill>
              <a:effectLst/>
              <a:latin typeface="Arial" panose="020B0604020202020204" pitchFamily="34" charset="0"/>
              <a:ea typeface="Calibri" panose="020F0502020204030204" pitchFamily="34" charset="0"/>
              <a:cs typeface="Arial" panose="020B0604020202020204" pitchFamily="34" charset="0"/>
            </a:endParaRPr>
          </a:p>
          <a:p>
            <a:pPr marL="355600" indent="-355600">
              <a:lnSpc>
                <a:spcPct val="100000"/>
              </a:lnSpc>
            </a:pPr>
            <a:endParaRPr lang="en-GB" sz="1300" dirty="0"/>
          </a:p>
        </p:txBody>
      </p:sp>
      <p:sp>
        <p:nvSpPr>
          <p:cNvPr id="4" name="Slide Number Placeholder 3">
            <a:extLst>
              <a:ext uri="{FF2B5EF4-FFF2-40B4-BE49-F238E27FC236}">
                <a16:creationId xmlns:a16="http://schemas.microsoft.com/office/drawing/2014/main" id="{B2814DB1-F19B-40F9-A62D-7292D6679761}"/>
              </a:ext>
            </a:extLst>
          </p:cNvPr>
          <p:cNvSpPr>
            <a:spLocks noGrp="1"/>
          </p:cNvSpPr>
          <p:nvPr>
            <p:ph type="sldNum" sz="quarter" idx="12"/>
          </p:nvPr>
        </p:nvSpPr>
        <p:spPr/>
        <p:txBody>
          <a:bodyPr/>
          <a:lstStyle/>
          <a:p>
            <a:fld id="{98FF217E-B86F-EA42-9607-BE163228A213}" type="slidenum">
              <a:rPr lang="en-GB" smtClean="0"/>
              <a:pPr/>
              <a:t>5</a:t>
            </a:fld>
            <a:endParaRPr lang="en-GB"/>
          </a:p>
        </p:txBody>
      </p:sp>
    </p:spTree>
    <p:extLst>
      <p:ext uri="{BB962C8B-B14F-4D97-AF65-F5344CB8AC3E}">
        <p14:creationId xmlns:p14="http://schemas.microsoft.com/office/powerpoint/2010/main" val="3808405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BC40-DF50-44AE-BD5A-45DC4F1109A1}"/>
              </a:ext>
            </a:extLst>
          </p:cNvPr>
          <p:cNvSpPr>
            <a:spLocks noGrp="1"/>
          </p:cNvSpPr>
          <p:nvPr>
            <p:ph type="title"/>
          </p:nvPr>
        </p:nvSpPr>
        <p:spPr/>
        <p:txBody>
          <a:bodyPr/>
          <a:lstStyle/>
          <a:p>
            <a:pPr algn="l"/>
            <a:r>
              <a:rPr lang="en-GB" dirty="0"/>
              <a:t>EN50549-10</a:t>
            </a:r>
            <a:r>
              <a:rPr lang="en-GB" sz="1800" b="0" i="0" u="none" strike="noStrike" baseline="0" dirty="0">
                <a:solidFill>
                  <a:srgbClr val="000000"/>
                </a:solidFill>
                <a:latin typeface="Arial" panose="020B0604020202020204" pitchFamily="34" charset="0"/>
              </a:rPr>
              <a:t> Requirements for generating plants to be connected in parallel with distribution networks - Part 10: Tests for conformity assessment of generating units </a:t>
            </a:r>
            <a:endParaRPr lang="en-GB" dirty="0"/>
          </a:p>
        </p:txBody>
      </p:sp>
      <p:sp>
        <p:nvSpPr>
          <p:cNvPr id="3" name="Content Placeholder 2">
            <a:extLst>
              <a:ext uri="{FF2B5EF4-FFF2-40B4-BE49-F238E27FC236}">
                <a16:creationId xmlns:a16="http://schemas.microsoft.com/office/drawing/2014/main" id="{B0A79B18-9465-4587-ABD1-BD5D1867E8B9}"/>
              </a:ext>
            </a:extLst>
          </p:cNvPr>
          <p:cNvSpPr>
            <a:spLocks noGrp="1"/>
          </p:cNvSpPr>
          <p:nvPr>
            <p:ph idx="1"/>
          </p:nvPr>
        </p:nvSpPr>
        <p:spPr/>
        <p:txBody>
          <a:bodyPr/>
          <a:lstStyle/>
          <a:p>
            <a:pPr algn="l"/>
            <a:endParaRPr lang="en-GB" sz="1800" b="0" i="0" u="none" strike="noStrike" baseline="0"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A794B69F-DD04-4DC8-B2A1-E50172304313}"/>
              </a:ext>
            </a:extLst>
          </p:cNvPr>
          <p:cNvSpPr>
            <a:spLocks noGrp="1"/>
          </p:cNvSpPr>
          <p:nvPr>
            <p:ph type="sldNum" sz="quarter" idx="12"/>
          </p:nvPr>
        </p:nvSpPr>
        <p:spPr/>
        <p:txBody>
          <a:bodyPr/>
          <a:lstStyle/>
          <a:p>
            <a:fld id="{98FF217E-B86F-EA42-9607-BE163228A213}" type="slidenum">
              <a:rPr lang="en-GB" smtClean="0"/>
              <a:pPr/>
              <a:t>50</a:t>
            </a:fld>
            <a:endParaRPr lang="en-GB"/>
          </a:p>
        </p:txBody>
      </p:sp>
      <p:graphicFrame>
        <p:nvGraphicFramePr>
          <p:cNvPr id="5" name="Table 5">
            <a:extLst>
              <a:ext uri="{FF2B5EF4-FFF2-40B4-BE49-F238E27FC236}">
                <a16:creationId xmlns:a16="http://schemas.microsoft.com/office/drawing/2014/main" id="{570EFCAB-7DD8-4038-9F1A-14964FDBAF27}"/>
              </a:ext>
            </a:extLst>
          </p:cNvPr>
          <p:cNvGraphicFramePr>
            <a:graphicFrameLocks noGrp="1"/>
          </p:cNvGraphicFramePr>
          <p:nvPr/>
        </p:nvGraphicFramePr>
        <p:xfrm>
          <a:off x="714103" y="1780540"/>
          <a:ext cx="10357485" cy="3876040"/>
        </p:xfrm>
        <a:graphic>
          <a:graphicData uri="http://schemas.openxmlformats.org/drawingml/2006/table">
            <a:tbl>
              <a:tblPr firstRow="1" bandRow="1">
                <a:tableStyleId>{5C22544A-7EE6-4342-B048-85BDC9FD1C3A}</a:tableStyleId>
              </a:tblPr>
              <a:tblGrid>
                <a:gridCol w="5181691">
                  <a:extLst>
                    <a:ext uri="{9D8B030D-6E8A-4147-A177-3AD203B41FA5}">
                      <a16:colId xmlns:a16="http://schemas.microsoft.com/office/drawing/2014/main" val="4206231774"/>
                    </a:ext>
                  </a:extLst>
                </a:gridCol>
                <a:gridCol w="5175794">
                  <a:extLst>
                    <a:ext uri="{9D8B030D-6E8A-4147-A177-3AD203B41FA5}">
                      <a16:colId xmlns:a16="http://schemas.microsoft.com/office/drawing/2014/main" val="3216540927"/>
                    </a:ext>
                  </a:extLst>
                </a:gridCol>
              </a:tblGrid>
              <a:tr h="370840">
                <a:tc>
                  <a:txBody>
                    <a:bodyPr/>
                    <a:lstStyle/>
                    <a:p>
                      <a:r>
                        <a:rPr lang="en-GB" dirty="0"/>
                        <a:t>G98</a:t>
                      </a:r>
                    </a:p>
                  </a:txBody>
                  <a:tcPr/>
                </a:tc>
                <a:tc>
                  <a:txBody>
                    <a:bodyPr/>
                    <a:lstStyle/>
                    <a:p>
                      <a:r>
                        <a:rPr lang="en-GB" dirty="0"/>
                        <a:t>EN50549-10</a:t>
                      </a:r>
                    </a:p>
                  </a:txBody>
                  <a:tcPr/>
                </a:tc>
                <a:extLst>
                  <a:ext uri="{0D108BD9-81ED-4DB2-BD59-A6C34878D82A}">
                    <a16:rowId xmlns:a16="http://schemas.microsoft.com/office/drawing/2014/main" val="4279927586"/>
                  </a:ext>
                </a:extLst>
              </a:tr>
              <a:tr h="370840">
                <a:tc>
                  <a:txBody>
                    <a:bodyPr/>
                    <a:lstStyle/>
                    <a:p>
                      <a:r>
                        <a:rPr lang="en-GB" sz="1400" dirty="0"/>
                        <a:t>A.1.3.4 PQ DC injection</a:t>
                      </a:r>
                    </a:p>
                  </a:txBody>
                  <a:tcPr/>
                </a:tc>
                <a:tc>
                  <a:txBody>
                    <a:bodyPr/>
                    <a:lstStyle/>
                    <a:p>
                      <a:r>
                        <a:rPr lang="en-GB" sz="1400" kern="1200" dirty="0">
                          <a:solidFill>
                            <a:schemeClr val="dk1"/>
                          </a:solidFill>
                          <a:effectLst/>
                          <a:latin typeface="+mn-lt"/>
                          <a:ea typeface="+mn-ea"/>
                          <a:cs typeface="+mn-cs"/>
                        </a:rPr>
                        <a:t>5.7 EMC</a:t>
                      </a:r>
                    </a:p>
                    <a:p>
                      <a:r>
                        <a:rPr lang="en-GB" sz="1400" kern="1200" dirty="0">
                          <a:solidFill>
                            <a:schemeClr val="dk1"/>
                          </a:solidFill>
                          <a:effectLst/>
                          <a:latin typeface="+mn-lt"/>
                          <a:ea typeface="+mn-ea"/>
                          <a:cs typeface="+mn-cs"/>
                        </a:rPr>
                        <a:t>3 levels of power 30-40%, 60-70% and &gt; 95% which are different to G98. EN61000-4-7 is referenced wrt measurement periods.</a:t>
                      </a:r>
                    </a:p>
                    <a:p>
                      <a:r>
                        <a:rPr lang="en-GB" sz="1400" kern="1200" dirty="0">
                          <a:solidFill>
                            <a:schemeClr val="dk1"/>
                          </a:solidFill>
                          <a:effectLst/>
                          <a:latin typeface="+mn-lt"/>
                          <a:ea typeface="+mn-ea"/>
                          <a:cs typeface="+mn-cs"/>
                        </a:rPr>
                        <a:t>Group testing not mentioned, probably OK</a:t>
                      </a:r>
                      <a:endParaRPr lang="en-GB" sz="1400" dirty="0"/>
                    </a:p>
                  </a:txBody>
                  <a:tcPr/>
                </a:tc>
                <a:extLst>
                  <a:ext uri="{0D108BD9-81ED-4DB2-BD59-A6C34878D82A}">
                    <a16:rowId xmlns:a16="http://schemas.microsoft.com/office/drawing/2014/main" val="2891213544"/>
                  </a:ext>
                </a:extLst>
              </a:tr>
              <a:tr h="370840">
                <a:tc>
                  <a:txBody>
                    <a:bodyPr/>
                    <a:lstStyle/>
                    <a:p>
                      <a:r>
                        <a:rPr lang="en-GB" sz="1400" dirty="0"/>
                        <a:t>A.1.3.2 Power factor</a:t>
                      </a:r>
                    </a:p>
                    <a:p>
                      <a:r>
                        <a:rPr lang="en-GB" sz="1400" dirty="0"/>
                        <a:t>3 test V, -6%, nominal, +10%</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spc="40" dirty="0">
                          <a:effectLst/>
                          <a:latin typeface="Arial" panose="020B0604020202020204" pitchFamily="34" charset="0"/>
                          <a:ea typeface="Times New Roman" panose="02020603050405020304" pitchFamily="18" charset="0"/>
                        </a:rPr>
                        <a:t>Refs </a:t>
                      </a:r>
                      <a:r>
                        <a:rPr lang="en-GB" sz="1400" spc="0" dirty="0">
                          <a:effectLst/>
                          <a:latin typeface="Arial" panose="020B0604020202020204" pitchFamily="34" charset="0"/>
                          <a:ea typeface="Times New Roman" panose="02020603050405020304" pitchFamily="18" charset="0"/>
                        </a:rPr>
                        <a:t>5.5.1.3 </a:t>
                      </a:r>
                      <a:r>
                        <a:rPr lang="en-GB" sz="1400" kern="1200" spc="40" dirty="0">
                          <a:solidFill>
                            <a:schemeClr val="dk1"/>
                          </a:solidFill>
                          <a:effectLst/>
                          <a:latin typeface="Arial" panose="020B0604020202020204" pitchFamily="34" charset="0"/>
                          <a:ea typeface="Times New Roman" panose="02020603050405020304" pitchFamily="18" charset="0"/>
                          <a:cs typeface="+mn-cs"/>
                        </a:rPr>
                        <a:t>Verification procedure to determine the power capability (active, reactive, apparent) at nominal voltage</a:t>
                      </a:r>
                    </a:p>
                    <a:p>
                      <a:pPr algn="just"/>
                      <a:r>
                        <a:rPr lang="en-GB" sz="1400" kern="1200" spc="40" dirty="0">
                          <a:solidFill>
                            <a:schemeClr val="dk1"/>
                          </a:solidFill>
                          <a:effectLst/>
                          <a:latin typeface="Arial" panose="020B0604020202020204" pitchFamily="34" charset="0"/>
                          <a:ea typeface="Times New Roman" panose="02020603050405020304" pitchFamily="18" charset="0"/>
                          <a:cs typeface="+mn-cs"/>
                        </a:rPr>
                        <a:t>5.5.1.6 Verification procedure for reactive power capability considering voltage range</a:t>
                      </a:r>
                    </a:p>
                    <a:p>
                      <a:pPr algn="just"/>
                      <a:r>
                        <a:rPr lang="en-GB" sz="1400" spc="0" dirty="0">
                          <a:effectLst/>
                          <a:latin typeface="Arial" panose="020B0604020202020204" pitchFamily="34" charset="0"/>
                          <a:ea typeface="Times New Roman" panose="02020603050405020304" pitchFamily="18" charset="0"/>
                        </a:rPr>
                        <a:t>Reactive power capability is determined at different power levels and ±10% Voltage </a:t>
                      </a:r>
                      <a:endParaRPr lang="en-GB" sz="1400" spc="4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569356766"/>
                  </a:ext>
                </a:extLst>
              </a:tr>
              <a:tr h="370840">
                <a:tc>
                  <a:txBody>
                    <a:bodyPr/>
                    <a:lstStyle/>
                    <a:p>
                      <a:r>
                        <a:rPr lang="en-GB" sz="1400" dirty="0"/>
                        <a:t>Protection – frequency and voltage</a:t>
                      </a:r>
                    </a:p>
                    <a:p>
                      <a:r>
                        <a:rPr lang="en-GB" sz="1400" dirty="0"/>
                        <a:t>A.1.2.2 &amp; A.1.2.3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spc="40" dirty="0">
                          <a:solidFill>
                            <a:schemeClr val="dk1"/>
                          </a:solidFill>
                          <a:effectLst/>
                          <a:latin typeface="Arial" panose="020B0604020202020204" pitchFamily="34" charset="0"/>
                          <a:ea typeface="+mn-ea"/>
                          <a:cs typeface="+mn-cs"/>
                        </a:rPr>
                        <a:t>5.8 Interface protection</a:t>
                      </a:r>
                    </a:p>
                    <a:p>
                      <a:r>
                        <a:rPr lang="en-GB" sz="1400" kern="1200" spc="40" dirty="0">
                          <a:solidFill>
                            <a:schemeClr val="dk1"/>
                          </a:solidFill>
                          <a:effectLst/>
                          <a:latin typeface="Arial" panose="020B0604020202020204" pitchFamily="34" charset="0"/>
                          <a:ea typeface="+mn-ea"/>
                          <a:cs typeface="+mn-cs"/>
                        </a:rPr>
                        <a:t>Considers both voltage and frequency protection.</a:t>
                      </a:r>
                    </a:p>
                    <a:p>
                      <a:r>
                        <a:rPr lang="en-GB" sz="1400" kern="1200" spc="40" dirty="0">
                          <a:solidFill>
                            <a:schemeClr val="dk1"/>
                          </a:solidFill>
                          <a:effectLst/>
                          <a:latin typeface="Arial" panose="020B0604020202020204" pitchFamily="34" charset="0"/>
                          <a:ea typeface="+mn-ea"/>
                          <a:cs typeface="+mn-cs"/>
                        </a:rPr>
                        <a:t>Considers Ramp tests (similar to G99) to verify the setting values, Jump tests to check durations (operating times time delays etc)  and Non- operation signal tests</a:t>
                      </a:r>
                      <a:endParaRPr lang="en-GB" sz="1400" kern="1200" spc="4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2376047874"/>
                  </a:ext>
                </a:extLst>
              </a:tr>
            </a:tbl>
          </a:graphicData>
        </a:graphic>
      </p:graphicFrame>
    </p:spTree>
    <p:extLst>
      <p:ext uri="{BB962C8B-B14F-4D97-AF65-F5344CB8AC3E}">
        <p14:creationId xmlns:p14="http://schemas.microsoft.com/office/powerpoint/2010/main" val="2485150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BC40-DF50-44AE-BD5A-45DC4F1109A1}"/>
              </a:ext>
            </a:extLst>
          </p:cNvPr>
          <p:cNvSpPr>
            <a:spLocks noGrp="1"/>
          </p:cNvSpPr>
          <p:nvPr>
            <p:ph type="title"/>
          </p:nvPr>
        </p:nvSpPr>
        <p:spPr/>
        <p:txBody>
          <a:bodyPr/>
          <a:lstStyle/>
          <a:p>
            <a:pPr algn="l"/>
            <a:r>
              <a:rPr lang="en-GB" dirty="0"/>
              <a:t>EN50549-10</a:t>
            </a:r>
            <a:r>
              <a:rPr lang="en-GB" sz="1800" b="0" i="0" u="none" strike="noStrike" baseline="0" dirty="0">
                <a:solidFill>
                  <a:srgbClr val="000000"/>
                </a:solidFill>
                <a:latin typeface="Arial" panose="020B0604020202020204" pitchFamily="34" charset="0"/>
              </a:rPr>
              <a:t> Requirements for generating plants to be connected in parallel with distribution networks - Part 10: Tests for conformity assessment of generating units </a:t>
            </a:r>
            <a:endParaRPr lang="en-GB" dirty="0"/>
          </a:p>
        </p:txBody>
      </p:sp>
      <p:graphicFrame>
        <p:nvGraphicFramePr>
          <p:cNvPr id="6" name="Content Placeholder 5">
            <a:extLst>
              <a:ext uri="{FF2B5EF4-FFF2-40B4-BE49-F238E27FC236}">
                <a16:creationId xmlns:a16="http://schemas.microsoft.com/office/drawing/2014/main" id="{5F3D67BE-1797-4C1E-B64E-E056926D35D4}"/>
              </a:ext>
            </a:extLst>
          </p:cNvPr>
          <p:cNvGraphicFramePr>
            <a:graphicFrameLocks noGrp="1"/>
          </p:cNvGraphicFramePr>
          <p:nvPr>
            <p:ph idx="1"/>
          </p:nvPr>
        </p:nvGraphicFramePr>
        <p:xfrm>
          <a:off x="9453041" y="3017883"/>
          <a:ext cx="2634456" cy="2516435"/>
        </p:xfrm>
        <a:graphic>
          <a:graphicData uri="http://schemas.openxmlformats.org/drawingml/2006/table">
            <a:tbl>
              <a:tblPr firstRow="1" firstCol="1" bandRow="1">
                <a:tableStyleId>{5C22544A-7EE6-4342-B048-85BDC9FD1C3A}</a:tableStyleId>
              </a:tblPr>
              <a:tblGrid>
                <a:gridCol w="1331016">
                  <a:extLst>
                    <a:ext uri="{9D8B030D-6E8A-4147-A177-3AD203B41FA5}">
                      <a16:colId xmlns:a16="http://schemas.microsoft.com/office/drawing/2014/main" val="3619506786"/>
                    </a:ext>
                  </a:extLst>
                </a:gridCol>
                <a:gridCol w="651720">
                  <a:extLst>
                    <a:ext uri="{9D8B030D-6E8A-4147-A177-3AD203B41FA5}">
                      <a16:colId xmlns:a16="http://schemas.microsoft.com/office/drawing/2014/main" val="1172761240"/>
                    </a:ext>
                  </a:extLst>
                </a:gridCol>
                <a:gridCol w="651720">
                  <a:extLst>
                    <a:ext uri="{9D8B030D-6E8A-4147-A177-3AD203B41FA5}">
                      <a16:colId xmlns:a16="http://schemas.microsoft.com/office/drawing/2014/main" val="2878361187"/>
                    </a:ext>
                  </a:extLst>
                </a:gridCol>
              </a:tblGrid>
              <a:tr h="374468">
                <a:tc gridSpan="3">
                  <a:txBody>
                    <a:bodyPr/>
                    <a:lstStyle/>
                    <a:p>
                      <a:pPr algn="l"/>
                      <a:r>
                        <a:rPr lang="en-GB" sz="1100" spc="40" dirty="0">
                          <a:effectLst/>
                          <a:latin typeface="Arial" panose="020B0604020202020204" pitchFamily="34" charset="0"/>
                          <a:ea typeface="Times New Roman" panose="02020603050405020304" pitchFamily="18" charset="0"/>
                        </a:rPr>
                        <a:t>LFSM-O GB requirements</a:t>
                      </a:r>
                    </a:p>
                  </a:txBody>
                  <a:tcPr marL="68580" marR="68580" marT="0" marB="0"/>
                </a:tc>
                <a:tc hMerge="1">
                  <a:txBody>
                    <a:bodyPr/>
                    <a:lstStyle/>
                    <a:p>
                      <a:pPr algn="just"/>
                      <a:endParaRPr lang="en-GB" sz="1100" spc="40" dirty="0">
                        <a:effectLst/>
                        <a:latin typeface="Arial" panose="020B0604020202020204" pitchFamily="34" charset="0"/>
                        <a:ea typeface="Times New Roman" panose="02020603050405020304" pitchFamily="18" charset="0"/>
                      </a:endParaRPr>
                    </a:p>
                  </a:txBody>
                  <a:tcPr marL="68580" marR="68580" marT="0" marB="0"/>
                </a:tc>
                <a:tc hMerge="1">
                  <a:txBody>
                    <a:bodyPr/>
                    <a:lstStyle/>
                    <a:p>
                      <a:pPr algn="just"/>
                      <a:endParaRPr lang="en-GB" sz="1100" spc="4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134815863"/>
                  </a:ext>
                </a:extLst>
              </a:tr>
              <a:tr h="458993">
                <a:tc>
                  <a:txBody>
                    <a:bodyPr/>
                    <a:lstStyle/>
                    <a:p>
                      <a:pPr algn="l"/>
                      <a:r>
                        <a:rPr lang="en-GB" sz="1000" spc="0" dirty="0">
                          <a:effectLst/>
                        </a:rPr>
                        <a:t>Frequency threshold </a:t>
                      </a:r>
                      <a:r>
                        <a:rPr lang="en-GB" sz="1000" spc="0" dirty="0" err="1">
                          <a:effectLst/>
                        </a:rPr>
                        <a:t>f</a:t>
                      </a:r>
                      <a:r>
                        <a:rPr lang="en-GB" sz="1000" spc="0" baseline="-25000" dirty="0" err="1">
                          <a:effectLst/>
                        </a:rPr>
                        <a:t>th</a:t>
                      </a:r>
                      <a:r>
                        <a:rPr lang="en-GB" sz="1000" spc="0" dirty="0">
                          <a:effectLst/>
                        </a:rPr>
                        <a:t> (Hz)</a:t>
                      </a:r>
                      <a:endParaRPr lang="en-GB" sz="1100" spc="40" dirty="0">
                        <a:effectLst/>
                        <a:latin typeface="Arial" panose="020B0604020202020204" pitchFamily="34" charset="0"/>
                        <a:ea typeface="Times New Roman" panose="02020603050405020304" pitchFamily="18" charset="0"/>
                      </a:endParaRPr>
                    </a:p>
                  </a:txBody>
                  <a:tcPr marL="68580" marR="68580" marT="0" marB="0"/>
                </a:tc>
                <a:tc>
                  <a:txBody>
                    <a:bodyPr/>
                    <a:lstStyle/>
                    <a:p>
                      <a:pPr algn="just"/>
                      <a:r>
                        <a:rPr lang="en-GB" sz="1000" spc="0">
                          <a:effectLst/>
                        </a:rPr>
                        <a:t>50.4</a:t>
                      </a:r>
                      <a:endParaRPr lang="en-GB" sz="1100" spc="40">
                        <a:effectLst/>
                        <a:latin typeface="Arial" panose="020B0604020202020204" pitchFamily="34" charset="0"/>
                        <a:ea typeface="Times New Roman" panose="02020603050405020304" pitchFamily="18" charset="0"/>
                      </a:endParaRPr>
                    </a:p>
                  </a:txBody>
                  <a:tcPr marL="68580" marR="68580" marT="0" marB="0"/>
                </a:tc>
                <a:tc>
                  <a:txBody>
                    <a:bodyPr/>
                    <a:lstStyle/>
                    <a:p>
                      <a:pPr algn="just"/>
                      <a:r>
                        <a:rPr lang="en-GB" sz="1000" spc="0">
                          <a:effectLst/>
                        </a:rPr>
                        <a:t>50.4</a:t>
                      </a:r>
                      <a:endParaRPr lang="en-GB" sz="1100" spc="4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314153472"/>
                  </a:ext>
                </a:extLst>
              </a:tr>
              <a:tr h="152998">
                <a:tc>
                  <a:txBody>
                    <a:bodyPr/>
                    <a:lstStyle/>
                    <a:p>
                      <a:pPr algn="l"/>
                      <a:r>
                        <a:rPr lang="en-GB" sz="1000" spc="0">
                          <a:effectLst/>
                        </a:rPr>
                        <a:t>Droop (%)</a:t>
                      </a:r>
                      <a:endParaRPr lang="en-GB" sz="1100" spc="40">
                        <a:effectLst/>
                        <a:latin typeface="Arial" panose="020B0604020202020204" pitchFamily="34" charset="0"/>
                        <a:ea typeface="Times New Roman" panose="02020603050405020304" pitchFamily="18" charset="0"/>
                      </a:endParaRPr>
                    </a:p>
                  </a:txBody>
                  <a:tcPr marL="68580" marR="68580" marT="0" marB="0"/>
                </a:tc>
                <a:tc>
                  <a:txBody>
                    <a:bodyPr/>
                    <a:lstStyle/>
                    <a:p>
                      <a:pPr algn="just"/>
                      <a:r>
                        <a:rPr lang="en-GB" sz="1000" spc="0">
                          <a:effectLst/>
                        </a:rPr>
                        <a:t>10</a:t>
                      </a:r>
                      <a:endParaRPr lang="en-GB" sz="1100" spc="40">
                        <a:effectLst/>
                        <a:latin typeface="Arial" panose="020B0604020202020204" pitchFamily="34" charset="0"/>
                        <a:ea typeface="Times New Roman" panose="02020603050405020304" pitchFamily="18" charset="0"/>
                      </a:endParaRPr>
                    </a:p>
                  </a:txBody>
                  <a:tcPr marL="68580" marR="68580" marT="0" marB="0"/>
                </a:tc>
                <a:tc>
                  <a:txBody>
                    <a:bodyPr/>
                    <a:lstStyle/>
                    <a:p>
                      <a:pPr algn="just"/>
                      <a:r>
                        <a:rPr lang="en-GB" sz="1000" spc="0">
                          <a:effectLst/>
                        </a:rPr>
                        <a:t>10</a:t>
                      </a:r>
                      <a:endParaRPr lang="en-GB" sz="1100" spc="4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230905644"/>
                  </a:ext>
                </a:extLst>
              </a:tr>
              <a:tr h="458993">
                <a:tc>
                  <a:txBody>
                    <a:bodyPr/>
                    <a:lstStyle/>
                    <a:p>
                      <a:pPr algn="l"/>
                      <a:r>
                        <a:rPr lang="en-GB" sz="1000" spc="0">
                          <a:effectLst/>
                        </a:rPr>
                        <a:t>Power level at start of test (%P</a:t>
                      </a:r>
                      <a:r>
                        <a:rPr lang="en-GB" sz="1000" spc="0" baseline="-25000">
                          <a:effectLst/>
                        </a:rPr>
                        <a:t>n</a:t>
                      </a:r>
                      <a:r>
                        <a:rPr lang="en-GB" sz="1000" spc="0">
                          <a:effectLst/>
                        </a:rPr>
                        <a:t>)</a:t>
                      </a:r>
                      <a:endParaRPr lang="en-GB" sz="1100" spc="40">
                        <a:effectLst/>
                        <a:latin typeface="Arial" panose="020B0604020202020204" pitchFamily="34" charset="0"/>
                        <a:ea typeface="Times New Roman" panose="02020603050405020304" pitchFamily="18" charset="0"/>
                      </a:endParaRPr>
                    </a:p>
                  </a:txBody>
                  <a:tcPr marL="68580" marR="68580" marT="0" marB="0"/>
                </a:tc>
                <a:tc>
                  <a:txBody>
                    <a:bodyPr/>
                    <a:lstStyle/>
                    <a:p>
                      <a:pPr algn="just"/>
                      <a:r>
                        <a:rPr lang="en-GB" sz="1000" spc="0">
                          <a:effectLst/>
                        </a:rPr>
                        <a:t>&gt; 80%</a:t>
                      </a:r>
                      <a:endParaRPr lang="en-GB" sz="1100" spc="40">
                        <a:effectLst/>
                        <a:latin typeface="Arial" panose="020B0604020202020204" pitchFamily="34" charset="0"/>
                        <a:ea typeface="Times New Roman" panose="02020603050405020304" pitchFamily="18" charset="0"/>
                      </a:endParaRPr>
                    </a:p>
                  </a:txBody>
                  <a:tcPr marL="68580" marR="68580" marT="0" marB="0"/>
                </a:tc>
                <a:tc>
                  <a:txBody>
                    <a:bodyPr/>
                    <a:lstStyle/>
                    <a:p>
                      <a:pPr algn="just"/>
                      <a:r>
                        <a:rPr lang="en-GB" sz="1000" spc="0">
                          <a:effectLst/>
                        </a:rPr>
                        <a:t>40-60%</a:t>
                      </a:r>
                      <a:endParaRPr lang="en-GB" sz="1100" spc="4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894472815"/>
                  </a:ext>
                </a:extLst>
              </a:tr>
              <a:tr h="305995">
                <a:tc>
                  <a:txBody>
                    <a:bodyPr/>
                    <a:lstStyle/>
                    <a:p>
                      <a:pPr algn="l"/>
                      <a:r>
                        <a:rPr lang="en-GB" sz="1000" spc="0">
                          <a:effectLst/>
                        </a:rPr>
                        <a:t>Intentional delay (s)</a:t>
                      </a:r>
                      <a:endParaRPr lang="en-GB" sz="1100" spc="40">
                        <a:effectLst/>
                        <a:latin typeface="Arial" panose="020B0604020202020204" pitchFamily="34" charset="0"/>
                        <a:ea typeface="Times New Roman" panose="02020603050405020304" pitchFamily="18" charset="0"/>
                      </a:endParaRPr>
                    </a:p>
                  </a:txBody>
                  <a:tcPr marL="68580" marR="68580" marT="0" marB="0"/>
                </a:tc>
                <a:tc>
                  <a:txBody>
                    <a:bodyPr/>
                    <a:lstStyle/>
                    <a:p>
                      <a:pPr algn="just"/>
                      <a:r>
                        <a:rPr lang="en-GB" sz="1000" spc="0">
                          <a:effectLst/>
                        </a:rPr>
                        <a:t>0</a:t>
                      </a:r>
                      <a:endParaRPr lang="en-GB" sz="1100" spc="40">
                        <a:effectLst/>
                        <a:latin typeface="Arial" panose="020B0604020202020204" pitchFamily="34" charset="0"/>
                        <a:ea typeface="Times New Roman" panose="02020603050405020304" pitchFamily="18" charset="0"/>
                      </a:endParaRPr>
                    </a:p>
                  </a:txBody>
                  <a:tcPr marL="68580" marR="68580" marT="0" marB="0"/>
                </a:tc>
                <a:tc>
                  <a:txBody>
                    <a:bodyPr/>
                    <a:lstStyle/>
                    <a:p>
                      <a:pPr algn="just"/>
                      <a:r>
                        <a:rPr lang="en-GB" sz="1000" spc="0">
                          <a:effectLst/>
                        </a:rPr>
                        <a:t>0</a:t>
                      </a:r>
                      <a:endParaRPr lang="en-GB" sz="1100" spc="4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199599650"/>
                  </a:ext>
                </a:extLst>
              </a:tr>
              <a:tr h="764988">
                <a:tc>
                  <a:txBody>
                    <a:bodyPr/>
                    <a:lstStyle/>
                    <a:p>
                      <a:pPr algn="l"/>
                      <a:r>
                        <a:rPr lang="en-GB" sz="1000" spc="0">
                          <a:effectLst/>
                        </a:rPr>
                        <a:t>Configured deactivation threshold and time f</a:t>
                      </a:r>
                      <a:r>
                        <a:rPr lang="en-GB" sz="1000" spc="0" baseline="-25000">
                          <a:effectLst/>
                        </a:rPr>
                        <a:t>stop</a:t>
                      </a:r>
                      <a:r>
                        <a:rPr lang="en-GB" sz="1000" spc="0">
                          <a:effectLst/>
                        </a:rPr>
                        <a:t> (Hz) / t</a:t>
                      </a:r>
                      <a:r>
                        <a:rPr lang="en-GB" sz="1000" spc="0" baseline="-25000">
                          <a:effectLst/>
                        </a:rPr>
                        <a:t>stop</a:t>
                      </a:r>
                      <a:r>
                        <a:rPr lang="en-GB" sz="1000" spc="0">
                          <a:effectLst/>
                        </a:rPr>
                        <a:t> (s)</a:t>
                      </a:r>
                      <a:endParaRPr lang="en-GB" sz="1100" spc="40">
                        <a:effectLst/>
                        <a:latin typeface="Arial" panose="020B0604020202020204" pitchFamily="34" charset="0"/>
                        <a:ea typeface="Times New Roman" panose="02020603050405020304" pitchFamily="18" charset="0"/>
                      </a:endParaRPr>
                    </a:p>
                  </a:txBody>
                  <a:tcPr marL="68580" marR="68580" marT="0" marB="0"/>
                </a:tc>
                <a:tc>
                  <a:txBody>
                    <a:bodyPr/>
                    <a:lstStyle/>
                    <a:p>
                      <a:pPr algn="just"/>
                      <a:r>
                        <a:rPr lang="en-GB" sz="1000" spc="0">
                          <a:effectLst/>
                        </a:rPr>
                        <a:t> </a:t>
                      </a:r>
                      <a:endParaRPr lang="en-GB" sz="1100" spc="40">
                        <a:effectLst/>
                        <a:latin typeface="Arial" panose="020B0604020202020204" pitchFamily="34" charset="0"/>
                        <a:ea typeface="Times New Roman" panose="02020603050405020304" pitchFamily="18" charset="0"/>
                      </a:endParaRPr>
                    </a:p>
                  </a:txBody>
                  <a:tcPr marL="68580" marR="68580" marT="0" marB="0"/>
                </a:tc>
                <a:tc>
                  <a:txBody>
                    <a:bodyPr/>
                    <a:lstStyle/>
                    <a:p>
                      <a:pPr algn="just"/>
                      <a:r>
                        <a:rPr lang="en-GB" sz="1000" spc="0" dirty="0">
                          <a:effectLst/>
                        </a:rPr>
                        <a:t> </a:t>
                      </a:r>
                      <a:endParaRPr lang="en-GB" sz="1100" spc="4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654040697"/>
                  </a:ext>
                </a:extLst>
              </a:tr>
            </a:tbl>
          </a:graphicData>
        </a:graphic>
      </p:graphicFrame>
      <p:sp>
        <p:nvSpPr>
          <p:cNvPr id="4" name="Slide Number Placeholder 3">
            <a:extLst>
              <a:ext uri="{FF2B5EF4-FFF2-40B4-BE49-F238E27FC236}">
                <a16:creationId xmlns:a16="http://schemas.microsoft.com/office/drawing/2014/main" id="{A794B69F-DD04-4DC8-B2A1-E50172304313}"/>
              </a:ext>
            </a:extLst>
          </p:cNvPr>
          <p:cNvSpPr>
            <a:spLocks noGrp="1"/>
          </p:cNvSpPr>
          <p:nvPr>
            <p:ph type="sldNum" sz="quarter" idx="12"/>
          </p:nvPr>
        </p:nvSpPr>
        <p:spPr/>
        <p:txBody>
          <a:bodyPr/>
          <a:lstStyle/>
          <a:p>
            <a:fld id="{98FF217E-B86F-EA42-9607-BE163228A213}" type="slidenum">
              <a:rPr lang="en-GB" smtClean="0"/>
              <a:pPr/>
              <a:t>51</a:t>
            </a:fld>
            <a:endParaRPr lang="en-GB"/>
          </a:p>
        </p:txBody>
      </p:sp>
      <p:graphicFrame>
        <p:nvGraphicFramePr>
          <p:cNvPr id="5" name="Table 5">
            <a:extLst>
              <a:ext uri="{FF2B5EF4-FFF2-40B4-BE49-F238E27FC236}">
                <a16:creationId xmlns:a16="http://schemas.microsoft.com/office/drawing/2014/main" id="{570EFCAB-7DD8-4038-9F1A-14964FDBAF27}"/>
              </a:ext>
            </a:extLst>
          </p:cNvPr>
          <p:cNvGraphicFramePr>
            <a:graphicFrameLocks noGrp="1"/>
          </p:cNvGraphicFramePr>
          <p:nvPr/>
        </p:nvGraphicFramePr>
        <p:xfrm>
          <a:off x="722811" y="1780540"/>
          <a:ext cx="8586653" cy="4058920"/>
        </p:xfrm>
        <a:graphic>
          <a:graphicData uri="http://schemas.openxmlformats.org/drawingml/2006/table">
            <a:tbl>
              <a:tblPr firstRow="1" bandRow="1">
                <a:tableStyleId>{5C22544A-7EE6-4342-B048-85BDC9FD1C3A}</a:tableStyleId>
              </a:tblPr>
              <a:tblGrid>
                <a:gridCol w="2107475">
                  <a:extLst>
                    <a:ext uri="{9D8B030D-6E8A-4147-A177-3AD203B41FA5}">
                      <a16:colId xmlns:a16="http://schemas.microsoft.com/office/drawing/2014/main" val="4206231774"/>
                    </a:ext>
                  </a:extLst>
                </a:gridCol>
                <a:gridCol w="6479178">
                  <a:extLst>
                    <a:ext uri="{9D8B030D-6E8A-4147-A177-3AD203B41FA5}">
                      <a16:colId xmlns:a16="http://schemas.microsoft.com/office/drawing/2014/main" val="3216540927"/>
                    </a:ext>
                  </a:extLst>
                </a:gridCol>
              </a:tblGrid>
              <a:tr h="370840">
                <a:tc>
                  <a:txBody>
                    <a:bodyPr/>
                    <a:lstStyle/>
                    <a:p>
                      <a:r>
                        <a:rPr lang="en-GB" dirty="0"/>
                        <a:t>G98</a:t>
                      </a:r>
                    </a:p>
                  </a:txBody>
                  <a:tcPr/>
                </a:tc>
                <a:tc>
                  <a:txBody>
                    <a:bodyPr/>
                    <a:lstStyle/>
                    <a:p>
                      <a:r>
                        <a:rPr lang="en-GB" dirty="0"/>
                        <a:t>EN50549-10</a:t>
                      </a:r>
                    </a:p>
                  </a:txBody>
                  <a:tcPr/>
                </a:tc>
                <a:extLst>
                  <a:ext uri="{0D108BD9-81ED-4DB2-BD59-A6C34878D82A}">
                    <a16:rowId xmlns:a16="http://schemas.microsoft.com/office/drawing/2014/main" val="42799275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A.1.2.4 Protection – loss of mains</a:t>
                      </a:r>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effectLst/>
                          <a:latin typeface="+mn-lt"/>
                          <a:ea typeface="+mn-ea"/>
                          <a:cs typeface="+mn-cs"/>
                        </a:rPr>
                        <a:t>5.8.6 Islanding Detection</a:t>
                      </a: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effectLst/>
                          <a:latin typeface="+mn-lt"/>
                          <a:ea typeface="+mn-ea"/>
                          <a:cs typeface="+mn-cs"/>
                        </a:rPr>
                        <a:t>Passive and active anti islanding detection considered, EN62116 referenced</a:t>
                      </a:r>
                    </a:p>
                  </a:txBody>
                  <a:tcPr/>
                </a:tc>
                <a:extLst>
                  <a:ext uri="{0D108BD9-81ED-4DB2-BD59-A6C34878D82A}">
                    <a16:rowId xmlns:a16="http://schemas.microsoft.com/office/drawing/2014/main" val="28912135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A.1.2.6 Protection – vector shift</a:t>
                      </a:r>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effectLst/>
                          <a:latin typeface="+mn-lt"/>
                          <a:ea typeface="+mn-ea"/>
                          <a:cs typeface="+mn-cs"/>
                        </a:rPr>
                        <a:t>5.3.2 Phase jump</a:t>
                      </a:r>
                      <a:endParaRPr lang="en-GB" sz="1400" spc="4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effectLst/>
                          <a:latin typeface="+mn-lt"/>
                          <a:ea typeface="+mn-ea"/>
                          <a:cs typeface="+mn-cs"/>
                        </a:rPr>
                        <a:t>Test details given.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effectLst/>
                          <a:latin typeface="+mn-lt"/>
                          <a:ea typeface="+mn-ea"/>
                          <a:cs typeface="+mn-cs"/>
                        </a:rPr>
                        <a:t>No requirements yet in EN50549-1</a:t>
                      </a:r>
                    </a:p>
                  </a:txBody>
                  <a:tcPr marL="68580" marR="68580" marT="0" marB="0"/>
                </a:tc>
                <a:extLst>
                  <a:ext uri="{0D108BD9-81ED-4DB2-BD59-A6C34878D82A}">
                    <a16:rowId xmlns:a16="http://schemas.microsoft.com/office/drawing/2014/main" val="5693567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A.1.2.6 Protection – RoCoF stability</a:t>
                      </a:r>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effectLst/>
                          <a:latin typeface="+mn-lt"/>
                          <a:ea typeface="+mn-ea"/>
                          <a:cs typeface="+mn-cs"/>
                        </a:rPr>
                        <a:t>5.8.3.4 ROCOF protection</a:t>
                      </a:r>
                      <a:endParaRPr lang="en-GB" sz="1400" kern="1200" spc="40" dirty="0">
                        <a:solidFill>
                          <a:schemeClr val="dk1"/>
                        </a:solidFill>
                        <a:effectLst/>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effectLst/>
                          <a:latin typeface="+mn-lt"/>
                          <a:ea typeface="+mn-ea"/>
                          <a:cs typeface="+mn-cs"/>
                        </a:rPr>
                        <a:t>Test details given, above and below setting, positive and negative</a:t>
                      </a:r>
                    </a:p>
                  </a:txBody>
                  <a:tcPr marL="68580" marR="68580" marT="0" marB="0"/>
                </a:tc>
                <a:extLst>
                  <a:ext uri="{0D108BD9-81ED-4DB2-BD59-A6C34878D82A}">
                    <a16:rowId xmlns:a16="http://schemas.microsoft.com/office/drawing/2014/main" val="2376047874"/>
                  </a:ext>
                </a:extLst>
              </a:tr>
              <a:tr h="370840">
                <a:tc>
                  <a:txBody>
                    <a:bodyPr/>
                    <a:lstStyle/>
                    <a:p>
                      <a:r>
                        <a:rPr lang="en-GB" sz="1400" dirty="0"/>
                        <a:t>A.1.2.8 LFSM-O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effectLst/>
                          <a:latin typeface="+mn-lt"/>
                          <a:ea typeface="+mn-ea"/>
                          <a:cs typeface="+mn-cs"/>
                        </a:rPr>
                        <a:t>5.4.3.2. Power response to over-frequency</a:t>
                      </a:r>
                    </a:p>
                    <a:p>
                      <a:r>
                        <a:rPr lang="en-GB" sz="1400" b="0" kern="1200" dirty="0">
                          <a:solidFill>
                            <a:schemeClr val="dk1"/>
                          </a:solidFill>
                          <a:effectLst/>
                          <a:latin typeface="+mn-lt"/>
                          <a:ea typeface="+mn-ea"/>
                          <a:cs typeface="+mn-cs"/>
                        </a:rPr>
                        <a:t>DSO can specify frequency threshold and droop setting.</a:t>
                      </a:r>
                    </a:p>
                    <a:p>
                      <a:r>
                        <a:rPr lang="en-GB" sz="1400" b="0" kern="1200" dirty="0">
                          <a:solidFill>
                            <a:schemeClr val="dk1"/>
                          </a:solidFill>
                          <a:effectLst/>
                          <a:latin typeface="+mn-lt"/>
                          <a:ea typeface="+mn-ea"/>
                          <a:cs typeface="+mn-cs"/>
                        </a:rPr>
                        <a:t>Table 6 has some default values. </a:t>
                      </a:r>
                    </a:p>
                    <a:p>
                      <a:r>
                        <a:rPr lang="en-GB" sz="1400" b="0" kern="1200" dirty="0">
                          <a:solidFill>
                            <a:schemeClr val="dk1"/>
                          </a:solidFill>
                          <a:effectLst/>
                          <a:latin typeface="+mn-lt"/>
                          <a:ea typeface="+mn-ea"/>
                          <a:cs typeface="+mn-cs"/>
                        </a:rPr>
                        <a:t>We could replicate Table 6 with GB values</a:t>
                      </a:r>
                    </a:p>
                    <a:p>
                      <a:r>
                        <a:rPr lang="en-GB" sz="1400" b="0" kern="1200" dirty="0">
                          <a:solidFill>
                            <a:schemeClr val="dk1"/>
                          </a:solidFill>
                          <a:effectLst/>
                          <a:latin typeface="+mn-lt"/>
                          <a:ea typeface="+mn-ea"/>
                          <a:cs typeface="+mn-cs"/>
                        </a:rPr>
                        <a:t>Tolerances and accuracy (specified in EN50549-1) align with G98</a:t>
                      </a:r>
                    </a:p>
                    <a:p>
                      <a:r>
                        <a:rPr lang="en-GB" sz="1400" b="0" kern="1200" dirty="0">
                          <a:solidFill>
                            <a:schemeClr val="dk1"/>
                          </a:solidFill>
                          <a:effectLst/>
                          <a:latin typeface="+mn-lt"/>
                          <a:ea typeface="+mn-ea"/>
                          <a:cs typeface="+mn-cs"/>
                        </a:rPr>
                        <a:t>We could continue to detail the resulting overall tolerance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spc="40" dirty="0">
                        <a:solidFill>
                          <a:schemeClr val="dk1"/>
                        </a:solidFill>
                        <a:effectLst/>
                        <a:latin typeface="Arial" panose="020B0604020202020204" pitchFamily="34"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2879707196"/>
                  </a:ext>
                </a:extLst>
              </a:tr>
            </a:tbl>
          </a:graphicData>
        </a:graphic>
      </p:graphicFrame>
    </p:spTree>
    <p:extLst>
      <p:ext uri="{BB962C8B-B14F-4D97-AF65-F5344CB8AC3E}">
        <p14:creationId xmlns:p14="http://schemas.microsoft.com/office/powerpoint/2010/main" val="2218117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BC40-DF50-44AE-BD5A-45DC4F1109A1}"/>
              </a:ext>
            </a:extLst>
          </p:cNvPr>
          <p:cNvSpPr>
            <a:spLocks noGrp="1"/>
          </p:cNvSpPr>
          <p:nvPr>
            <p:ph type="title"/>
          </p:nvPr>
        </p:nvSpPr>
        <p:spPr/>
        <p:txBody>
          <a:bodyPr/>
          <a:lstStyle/>
          <a:p>
            <a:pPr algn="l"/>
            <a:r>
              <a:rPr lang="en-GB" dirty="0"/>
              <a:t>EN50549-10</a:t>
            </a:r>
            <a:r>
              <a:rPr lang="en-GB" sz="1800" b="0" i="0" u="none" strike="noStrike" baseline="0" dirty="0">
                <a:solidFill>
                  <a:srgbClr val="000000"/>
                </a:solidFill>
                <a:latin typeface="Arial" panose="020B0604020202020204" pitchFamily="34" charset="0"/>
              </a:rPr>
              <a:t> Requirements for generating plants to be connected in parallel with distribution networks - Part 10: Tests for conformity assessment of generating units </a:t>
            </a:r>
            <a:endParaRPr lang="en-GB" dirty="0"/>
          </a:p>
        </p:txBody>
      </p:sp>
      <p:sp>
        <p:nvSpPr>
          <p:cNvPr id="3" name="Content Placeholder 2">
            <a:extLst>
              <a:ext uri="{FF2B5EF4-FFF2-40B4-BE49-F238E27FC236}">
                <a16:creationId xmlns:a16="http://schemas.microsoft.com/office/drawing/2014/main" id="{B0A79B18-9465-4587-ABD1-BD5D1867E8B9}"/>
              </a:ext>
            </a:extLst>
          </p:cNvPr>
          <p:cNvSpPr>
            <a:spLocks noGrp="1"/>
          </p:cNvSpPr>
          <p:nvPr>
            <p:ph idx="1"/>
          </p:nvPr>
        </p:nvSpPr>
        <p:spPr/>
        <p:txBody>
          <a:bodyPr/>
          <a:lstStyle/>
          <a:p>
            <a:pPr algn="l"/>
            <a:endParaRPr lang="en-GB" sz="1800" b="0" i="0" u="none" strike="noStrike" baseline="0"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A794B69F-DD04-4DC8-B2A1-E50172304313}"/>
              </a:ext>
            </a:extLst>
          </p:cNvPr>
          <p:cNvSpPr>
            <a:spLocks noGrp="1"/>
          </p:cNvSpPr>
          <p:nvPr>
            <p:ph type="sldNum" sz="quarter" idx="12"/>
          </p:nvPr>
        </p:nvSpPr>
        <p:spPr/>
        <p:txBody>
          <a:bodyPr/>
          <a:lstStyle/>
          <a:p>
            <a:fld id="{98FF217E-B86F-EA42-9607-BE163228A213}" type="slidenum">
              <a:rPr lang="en-GB" smtClean="0"/>
              <a:pPr/>
              <a:t>52</a:t>
            </a:fld>
            <a:endParaRPr lang="en-GB"/>
          </a:p>
        </p:txBody>
      </p:sp>
      <p:graphicFrame>
        <p:nvGraphicFramePr>
          <p:cNvPr id="5" name="Table 5">
            <a:extLst>
              <a:ext uri="{FF2B5EF4-FFF2-40B4-BE49-F238E27FC236}">
                <a16:creationId xmlns:a16="http://schemas.microsoft.com/office/drawing/2014/main" id="{570EFCAB-7DD8-4038-9F1A-14964FDBAF27}"/>
              </a:ext>
            </a:extLst>
          </p:cNvPr>
          <p:cNvGraphicFramePr>
            <a:graphicFrameLocks noGrp="1"/>
          </p:cNvGraphicFramePr>
          <p:nvPr/>
        </p:nvGraphicFramePr>
        <p:xfrm>
          <a:off x="714103" y="1780540"/>
          <a:ext cx="10357485" cy="4302760"/>
        </p:xfrm>
        <a:graphic>
          <a:graphicData uri="http://schemas.openxmlformats.org/drawingml/2006/table">
            <a:tbl>
              <a:tblPr firstRow="1" bandRow="1">
                <a:tableStyleId>{5C22544A-7EE6-4342-B048-85BDC9FD1C3A}</a:tableStyleId>
              </a:tblPr>
              <a:tblGrid>
                <a:gridCol w="5181691">
                  <a:extLst>
                    <a:ext uri="{9D8B030D-6E8A-4147-A177-3AD203B41FA5}">
                      <a16:colId xmlns:a16="http://schemas.microsoft.com/office/drawing/2014/main" val="4206231774"/>
                    </a:ext>
                  </a:extLst>
                </a:gridCol>
                <a:gridCol w="5175794">
                  <a:extLst>
                    <a:ext uri="{9D8B030D-6E8A-4147-A177-3AD203B41FA5}">
                      <a16:colId xmlns:a16="http://schemas.microsoft.com/office/drawing/2014/main" val="3216540927"/>
                    </a:ext>
                  </a:extLst>
                </a:gridCol>
              </a:tblGrid>
              <a:tr h="370840">
                <a:tc>
                  <a:txBody>
                    <a:bodyPr/>
                    <a:lstStyle/>
                    <a:p>
                      <a:r>
                        <a:rPr lang="en-GB" dirty="0"/>
                        <a:t>G98</a:t>
                      </a:r>
                    </a:p>
                  </a:txBody>
                  <a:tcPr/>
                </a:tc>
                <a:tc>
                  <a:txBody>
                    <a:bodyPr/>
                    <a:lstStyle/>
                    <a:p>
                      <a:r>
                        <a:rPr lang="en-GB" dirty="0"/>
                        <a:t>EN50549-10</a:t>
                      </a:r>
                    </a:p>
                  </a:txBody>
                  <a:tcPr/>
                </a:tc>
                <a:extLst>
                  <a:ext uri="{0D108BD9-81ED-4DB2-BD59-A6C34878D82A}">
                    <a16:rowId xmlns:a16="http://schemas.microsoft.com/office/drawing/2014/main" val="4279927586"/>
                  </a:ext>
                </a:extLst>
              </a:tr>
              <a:tr h="370840">
                <a:tc>
                  <a:txBody>
                    <a:bodyPr/>
                    <a:lstStyle/>
                    <a:p>
                      <a:r>
                        <a:rPr lang="en-GB" sz="1400" dirty="0"/>
                        <a:t>A.1.2.7 LFSM-U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effectLst/>
                          <a:latin typeface="+mn-lt"/>
                          <a:ea typeface="+mn-ea"/>
                          <a:cs typeface="+mn-cs"/>
                        </a:rPr>
                        <a:t>5.2.1 Frequency operating range</a:t>
                      </a:r>
                    </a:p>
                    <a:p>
                      <a:r>
                        <a:rPr lang="en-GB" sz="1400" b="0" kern="1200" dirty="0">
                          <a:solidFill>
                            <a:schemeClr val="dk1"/>
                          </a:solidFill>
                          <a:effectLst/>
                          <a:latin typeface="+mn-lt"/>
                          <a:ea typeface="+mn-ea"/>
                          <a:cs typeface="+mn-cs"/>
                        </a:rPr>
                        <a:t>When evaluating the underfrequency condition the generating unit is allowed to decrease its power output up to 10 % Pmax per Hertz starting from 49.5 Hz according to characteristic described in EN 50549-1:2019 and EN 50549-2:2019, 4.4.3, Figure 5 or to a more stringent power reduction characteristic defined by the manufacturer or responsible party or a specific grid code.</a:t>
                      </a:r>
                    </a:p>
                    <a:p>
                      <a:r>
                        <a:rPr lang="en-GB" sz="1400" b="0" kern="1200" dirty="0">
                          <a:solidFill>
                            <a:schemeClr val="dk1"/>
                          </a:solidFill>
                          <a:effectLst/>
                          <a:latin typeface="+mn-lt"/>
                          <a:ea typeface="+mn-ea"/>
                          <a:cs typeface="+mn-cs"/>
                        </a:rPr>
                        <a:t> </a:t>
                      </a:r>
                    </a:p>
                    <a:p>
                      <a:r>
                        <a:rPr lang="en-GB" sz="1400" b="0" kern="1200" dirty="0">
                          <a:solidFill>
                            <a:schemeClr val="dk1"/>
                          </a:solidFill>
                          <a:effectLst/>
                          <a:latin typeface="+mn-lt"/>
                          <a:ea typeface="+mn-ea"/>
                          <a:cs typeface="+mn-cs"/>
                        </a:rPr>
                        <a:t>We will need to specify as we have more stringent requirement than default 10% allowed. Maximum allowed ∆P/Pm = 5%, when f = 47.5 Hz starting from 49.5 Hz.</a:t>
                      </a:r>
                    </a:p>
                    <a:p>
                      <a:endParaRPr lang="en-GB" sz="1400" dirty="0"/>
                    </a:p>
                  </a:txBody>
                  <a:tcPr/>
                </a:tc>
                <a:extLst>
                  <a:ext uri="{0D108BD9-81ED-4DB2-BD59-A6C34878D82A}">
                    <a16:rowId xmlns:a16="http://schemas.microsoft.com/office/drawing/2014/main" val="2891213544"/>
                  </a:ext>
                </a:extLst>
              </a:tr>
              <a:tr h="370840">
                <a:tc>
                  <a:txBody>
                    <a:bodyPr/>
                    <a:lstStyle/>
                    <a:p>
                      <a:r>
                        <a:rPr lang="en-GB" sz="1400" dirty="0"/>
                        <a:t>A.1.2.8 Storage response</a:t>
                      </a:r>
                    </a:p>
                  </a:txBody>
                  <a:tcPr/>
                </a:tc>
                <a:tc>
                  <a:txBody>
                    <a:bodyPr/>
                    <a:lstStyle/>
                    <a:p>
                      <a:r>
                        <a:rPr lang="en-GB" sz="1400" b="0" kern="1200" dirty="0">
                          <a:solidFill>
                            <a:schemeClr val="dk1"/>
                          </a:solidFill>
                          <a:effectLst/>
                          <a:latin typeface="+mn-lt"/>
                          <a:ea typeface="+mn-ea"/>
                          <a:cs typeface="+mn-cs"/>
                        </a:rPr>
                        <a:t>5.4.3.3 Power response to under-frequency </a:t>
                      </a:r>
                    </a:p>
                    <a:p>
                      <a:r>
                        <a:rPr lang="en-GB" sz="1400" b="0" kern="1200" dirty="0">
                          <a:solidFill>
                            <a:schemeClr val="dk1"/>
                          </a:solidFill>
                          <a:effectLst/>
                          <a:latin typeface="+mn-lt"/>
                          <a:ea typeface="+mn-ea"/>
                          <a:cs typeface="+mn-cs"/>
                        </a:rPr>
                        <a:t>Figure 22 is specifically for storage which is initially charging.</a:t>
                      </a:r>
                    </a:p>
                    <a:p>
                      <a:r>
                        <a:rPr lang="en-GB" sz="1400" b="0" kern="1200" dirty="0">
                          <a:solidFill>
                            <a:schemeClr val="dk1"/>
                          </a:solidFill>
                          <a:effectLst/>
                          <a:latin typeface="+mn-lt"/>
                          <a:ea typeface="+mn-ea"/>
                          <a:cs typeface="+mn-cs"/>
                        </a:rPr>
                        <a:t>The default power level is -50% </a:t>
                      </a:r>
                      <a:r>
                        <a:rPr lang="en-GB" sz="1400" b="0" kern="1200" dirty="0" err="1">
                          <a:solidFill>
                            <a:schemeClr val="dk1"/>
                          </a:solidFill>
                          <a:effectLst/>
                          <a:latin typeface="+mn-lt"/>
                          <a:ea typeface="+mn-ea"/>
                          <a:cs typeface="+mn-cs"/>
                        </a:rPr>
                        <a:t>Pn</a:t>
                      </a:r>
                      <a:r>
                        <a:rPr lang="en-GB" sz="1400" b="0" kern="1200" dirty="0">
                          <a:solidFill>
                            <a:schemeClr val="dk1"/>
                          </a:solidFill>
                          <a:effectLst/>
                          <a:latin typeface="+mn-lt"/>
                          <a:ea typeface="+mn-ea"/>
                          <a:cs typeface="+mn-cs"/>
                        </a:rPr>
                        <a:t>, but DNO can specify other settings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400" spc="4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569356766"/>
                  </a:ext>
                </a:extLst>
              </a:tr>
            </a:tbl>
          </a:graphicData>
        </a:graphic>
      </p:graphicFrame>
    </p:spTree>
    <p:extLst>
      <p:ext uri="{BB962C8B-B14F-4D97-AF65-F5344CB8AC3E}">
        <p14:creationId xmlns:p14="http://schemas.microsoft.com/office/powerpoint/2010/main" val="2463748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BC40-DF50-44AE-BD5A-45DC4F1109A1}"/>
              </a:ext>
            </a:extLst>
          </p:cNvPr>
          <p:cNvSpPr>
            <a:spLocks noGrp="1"/>
          </p:cNvSpPr>
          <p:nvPr>
            <p:ph type="title"/>
          </p:nvPr>
        </p:nvSpPr>
        <p:spPr/>
        <p:txBody>
          <a:bodyPr/>
          <a:lstStyle/>
          <a:p>
            <a:pPr algn="l"/>
            <a:r>
              <a:rPr lang="en-GB" dirty="0"/>
              <a:t>EN50549-10</a:t>
            </a:r>
            <a:r>
              <a:rPr lang="en-GB" sz="1800" b="0" i="0" u="none" strike="noStrike" baseline="0" dirty="0">
                <a:solidFill>
                  <a:srgbClr val="000000"/>
                </a:solidFill>
                <a:latin typeface="Arial" panose="020B0604020202020204" pitchFamily="34" charset="0"/>
              </a:rPr>
              <a:t> Requirements for generating plants to be connected in parallel with distribution networks - Part 10: Tests for conformity assessment of generating units </a:t>
            </a:r>
            <a:endParaRPr lang="en-GB" dirty="0"/>
          </a:p>
        </p:txBody>
      </p:sp>
      <p:sp>
        <p:nvSpPr>
          <p:cNvPr id="3" name="Content Placeholder 2">
            <a:extLst>
              <a:ext uri="{FF2B5EF4-FFF2-40B4-BE49-F238E27FC236}">
                <a16:creationId xmlns:a16="http://schemas.microsoft.com/office/drawing/2014/main" id="{B0A79B18-9465-4587-ABD1-BD5D1867E8B9}"/>
              </a:ext>
            </a:extLst>
          </p:cNvPr>
          <p:cNvSpPr>
            <a:spLocks noGrp="1"/>
          </p:cNvSpPr>
          <p:nvPr>
            <p:ph idx="1"/>
          </p:nvPr>
        </p:nvSpPr>
        <p:spPr/>
        <p:txBody>
          <a:bodyPr/>
          <a:lstStyle/>
          <a:p>
            <a:pPr algn="l"/>
            <a:endParaRPr lang="en-GB" sz="1800" b="0" i="0" u="none" strike="noStrike" baseline="0"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A794B69F-DD04-4DC8-B2A1-E50172304313}"/>
              </a:ext>
            </a:extLst>
          </p:cNvPr>
          <p:cNvSpPr>
            <a:spLocks noGrp="1"/>
          </p:cNvSpPr>
          <p:nvPr>
            <p:ph type="sldNum" sz="quarter" idx="12"/>
          </p:nvPr>
        </p:nvSpPr>
        <p:spPr/>
        <p:txBody>
          <a:bodyPr/>
          <a:lstStyle/>
          <a:p>
            <a:fld id="{98FF217E-B86F-EA42-9607-BE163228A213}" type="slidenum">
              <a:rPr lang="en-GB" smtClean="0"/>
              <a:pPr/>
              <a:t>53</a:t>
            </a:fld>
            <a:endParaRPr lang="en-GB"/>
          </a:p>
        </p:txBody>
      </p:sp>
      <p:graphicFrame>
        <p:nvGraphicFramePr>
          <p:cNvPr id="5" name="Table 5">
            <a:extLst>
              <a:ext uri="{FF2B5EF4-FFF2-40B4-BE49-F238E27FC236}">
                <a16:creationId xmlns:a16="http://schemas.microsoft.com/office/drawing/2014/main" id="{570EFCAB-7DD8-4038-9F1A-14964FDBAF27}"/>
              </a:ext>
            </a:extLst>
          </p:cNvPr>
          <p:cNvGraphicFramePr>
            <a:graphicFrameLocks noGrp="1"/>
          </p:cNvGraphicFramePr>
          <p:nvPr/>
        </p:nvGraphicFramePr>
        <p:xfrm>
          <a:off x="714103" y="1780540"/>
          <a:ext cx="10357485" cy="3876040"/>
        </p:xfrm>
        <a:graphic>
          <a:graphicData uri="http://schemas.openxmlformats.org/drawingml/2006/table">
            <a:tbl>
              <a:tblPr firstRow="1" bandRow="1">
                <a:tableStyleId>{5C22544A-7EE6-4342-B048-85BDC9FD1C3A}</a:tableStyleId>
              </a:tblPr>
              <a:tblGrid>
                <a:gridCol w="5181691">
                  <a:extLst>
                    <a:ext uri="{9D8B030D-6E8A-4147-A177-3AD203B41FA5}">
                      <a16:colId xmlns:a16="http://schemas.microsoft.com/office/drawing/2014/main" val="4206231774"/>
                    </a:ext>
                  </a:extLst>
                </a:gridCol>
                <a:gridCol w="5175794">
                  <a:extLst>
                    <a:ext uri="{9D8B030D-6E8A-4147-A177-3AD203B41FA5}">
                      <a16:colId xmlns:a16="http://schemas.microsoft.com/office/drawing/2014/main" val="3216540927"/>
                    </a:ext>
                  </a:extLst>
                </a:gridCol>
              </a:tblGrid>
              <a:tr h="370840">
                <a:tc>
                  <a:txBody>
                    <a:bodyPr/>
                    <a:lstStyle/>
                    <a:p>
                      <a:r>
                        <a:rPr lang="en-GB" dirty="0"/>
                        <a:t>G98</a:t>
                      </a:r>
                    </a:p>
                  </a:txBody>
                  <a:tcPr/>
                </a:tc>
                <a:tc>
                  <a:txBody>
                    <a:bodyPr/>
                    <a:lstStyle/>
                    <a:p>
                      <a:r>
                        <a:rPr lang="en-GB" dirty="0"/>
                        <a:t>EN50549-10</a:t>
                      </a:r>
                    </a:p>
                  </a:txBody>
                  <a:tcPr/>
                </a:tc>
                <a:extLst>
                  <a:ext uri="{0D108BD9-81ED-4DB2-BD59-A6C34878D82A}">
                    <a16:rowId xmlns:a16="http://schemas.microsoft.com/office/drawing/2014/main" val="4279927586"/>
                  </a:ext>
                </a:extLst>
              </a:tr>
              <a:tr h="370840">
                <a:tc>
                  <a:txBody>
                    <a:bodyPr/>
                    <a:lstStyle/>
                    <a:p>
                      <a:r>
                        <a:rPr lang="en-GB" sz="1400" dirty="0"/>
                        <a:t>A.1.2.5 Reconnection</a:t>
                      </a:r>
                    </a:p>
                    <a:p>
                      <a:r>
                        <a:rPr lang="en-GB" sz="1400" dirty="0"/>
                        <a:t>Minimum time delay 20 s</a:t>
                      </a:r>
                    </a:p>
                  </a:txBody>
                  <a:tcPr/>
                </a:tc>
                <a:tc>
                  <a:txBody>
                    <a:bodyPr/>
                    <a:lstStyle/>
                    <a:p>
                      <a:pPr marL="0" algn="l" defTabSz="914400" rtl="0" eaLnBrk="1" latinLnBrk="0" hangingPunct="1"/>
                      <a:r>
                        <a:rPr lang="en-GB" sz="1400" b="0" kern="1200" dirty="0">
                          <a:solidFill>
                            <a:schemeClr val="dk1"/>
                          </a:solidFill>
                          <a:effectLst/>
                          <a:latin typeface="+mn-lt"/>
                          <a:ea typeface="+mn-ea"/>
                          <a:cs typeface="+mn-cs"/>
                        </a:rPr>
                        <a:t>5.9 Connection and starting</a:t>
                      </a:r>
                    </a:p>
                    <a:p>
                      <a:pPr marL="0" algn="l" defTabSz="914400" rtl="0" eaLnBrk="1" latinLnBrk="0" hangingPunct="1"/>
                      <a:r>
                        <a:rPr lang="en-GB" sz="1400" b="0" kern="1200" dirty="0">
                          <a:solidFill>
                            <a:schemeClr val="dk1"/>
                          </a:solidFill>
                          <a:effectLst/>
                          <a:latin typeface="+mn-lt"/>
                          <a:ea typeface="+mn-ea"/>
                          <a:cs typeface="+mn-cs"/>
                        </a:rPr>
                        <a:t>Table 32 - Default parameter automatic reconnection after tripping according to EN 50549-1:2019 and EN 50549-2:2019</a:t>
                      </a:r>
                    </a:p>
                    <a:p>
                      <a:pPr marL="0" algn="l" defTabSz="914400" rtl="0" eaLnBrk="1" latinLnBrk="0" hangingPunct="1"/>
                      <a:r>
                        <a:rPr lang="en-GB" sz="1400" b="0" kern="1200" dirty="0">
                          <a:solidFill>
                            <a:schemeClr val="dk1"/>
                          </a:solidFill>
                          <a:effectLst/>
                          <a:latin typeface="+mn-lt"/>
                          <a:ea typeface="+mn-ea"/>
                          <a:cs typeface="+mn-cs"/>
                        </a:rPr>
                        <a:t>Default setting is 60 s observation time, range is 20 s – 600 s. We could specify check that minimum time is 20 s.</a:t>
                      </a:r>
                    </a:p>
                    <a:p>
                      <a:pPr marL="0" algn="l" defTabSz="914400" rtl="0" eaLnBrk="1" latinLnBrk="0" hangingPunct="1"/>
                      <a:r>
                        <a:rPr lang="en-GB" sz="1400" b="0" kern="1200" dirty="0">
                          <a:solidFill>
                            <a:schemeClr val="dk1"/>
                          </a:solidFill>
                          <a:effectLst/>
                          <a:latin typeface="+mn-lt"/>
                          <a:ea typeface="+mn-ea"/>
                          <a:cs typeface="+mn-cs"/>
                        </a:rPr>
                        <a:t>5.9.3 Automatic reconnection after tripping  </a:t>
                      </a:r>
                    </a:p>
                    <a:p>
                      <a:pPr marL="0" algn="l" defTabSz="914400" rtl="0" eaLnBrk="1" latinLnBrk="0" hangingPunct="1"/>
                      <a:r>
                        <a:rPr lang="en-GB" sz="1400" b="0" kern="1200" dirty="0">
                          <a:solidFill>
                            <a:schemeClr val="dk1"/>
                          </a:solidFill>
                          <a:effectLst/>
                          <a:latin typeface="+mn-lt"/>
                          <a:ea typeface="+mn-ea"/>
                          <a:cs typeface="+mn-cs"/>
                        </a:rPr>
                        <a:t>5.9.3.1 Verification procedure </a:t>
                      </a:r>
                    </a:p>
                    <a:p>
                      <a:pPr marL="0" algn="l" defTabSz="914400" rtl="0" eaLnBrk="1" latinLnBrk="0" hangingPunct="1"/>
                      <a:r>
                        <a:rPr lang="en-GB" sz="1400" b="0" kern="1200" dirty="0">
                          <a:solidFill>
                            <a:schemeClr val="dk1"/>
                          </a:solidFill>
                          <a:effectLst/>
                          <a:latin typeface="+mn-lt"/>
                          <a:ea typeface="+mn-ea"/>
                          <a:cs typeface="+mn-cs"/>
                        </a:rPr>
                        <a:t>Specifies the tests</a:t>
                      </a:r>
                    </a:p>
                    <a:p>
                      <a:endParaRPr lang="en-GB" sz="1400" dirty="0"/>
                    </a:p>
                  </a:txBody>
                  <a:tcPr/>
                </a:tc>
                <a:extLst>
                  <a:ext uri="{0D108BD9-81ED-4DB2-BD59-A6C34878D82A}">
                    <a16:rowId xmlns:a16="http://schemas.microsoft.com/office/drawing/2014/main" val="2891213544"/>
                  </a:ext>
                </a:extLst>
              </a:tr>
              <a:tr h="370840">
                <a:tc>
                  <a:txBody>
                    <a:bodyPr/>
                    <a:lstStyle/>
                    <a:p>
                      <a:r>
                        <a:rPr lang="en-GB" sz="1400" dirty="0"/>
                        <a:t>A.1.3.5 </a:t>
                      </a:r>
                      <a:r>
                        <a:rPr lang="en-GB" sz="1400" kern="1200" dirty="0">
                          <a:solidFill>
                            <a:schemeClr val="dk1"/>
                          </a:solidFill>
                          <a:latin typeface="+mn-lt"/>
                          <a:ea typeface="+mn-ea"/>
                          <a:cs typeface="+mn-cs"/>
                        </a:rPr>
                        <a:t>Short Circuit Current Contribution for Inverters</a:t>
                      </a:r>
                    </a:p>
                  </a:txBody>
                  <a:tcPr/>
                </a:tc>
                <a:tc>
                  <a:txBody>
                    <a:bodyPr/>
                    <a:lstStyle/>
                    <a:p>
                      <a:r>
                        <a:rPr lang="en-GB" sz="1400" b="0" kern="1200" dirty="0">
                          <a:solidFill>
                            <a:schemeClr val="dk1"/>
                          </a:solidFill>
                          <a:effectLst/>
                          <a:latin typeface="+mn-lt"/>
                          <a:ea typeface="+mn-ea"/>
                          <a:cs typeface="+mn-cs"/>
                        </a:rPr>
                        <a:t>5.3.3 Fault ride through, over-voltage (OVRT) and under-voltage (UVRT) </a:t>
                      </a:r>
                    </a:p>
                    <a:p>
                      <a:r>
                        <a:rPr lang="en-GB" sz="1400" b="0" kern="1200" dirty="0">
                          <a:solidFill>
                            <a:schemeClr val="dk1"/>
                          </a:solidFill>
                          <a:effectLst/>
                          <a:latin typeface="+mn-lt"/>
                          <a:ea typeface="+mn-ea"/>
                          <a:cs typeface="+mn-cs"/>
                        </a:rPr>
                        <a:t>When required by the applied grid code or requirement document, this test procedure is also intended to provide evidence of controlled short circuit current contribution.</a:t>
                      </a:r>
                    </a:p>
                    <a:p>
                      <a:r>
                        <a:rPr lang="en-GB" sz="1400" b="0" kern="1200" dirty="0">
                          <a:solidFill>
                            <a:schemeClr val="dk1"/>
                          </a:solidFill>
                          <a:effectLst/>
                          <a:latin typeface="+mn-lt"/>
                          <a:ea typeface="+mn-ea"/>
                          <a:cs typeface="+mn-cs"/>
                        </a:rPr>
                        <a:t>Test procedure and recording detailed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400" spc="4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569356766"/>
                  </a:ext>
                </a:extLst>
              </a:tr>
            </a:tbl>
          </a:graphicData>
        </a:graphic>
      </p:graphicFrame>
    </p:spTree>
    <p:extLst>
      <p:ext uri="{BB962C8B-B14F-4D97-AF65-F5344CB8AC3E}">
        <p14:creationId xmlns:p14="http://schemas.microsoft.com/office/powerpoint/2010/main" val="30511977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BC40-DF50-44AE-BD5A-45DC4F1109A1}"/>
              </a:ext>
            </a:extLst>
          </p:cNvPr>
          <p:cNvSpPr>
            <a:spLocks noGrp="1"/>
          </p:cNvSpPr>
          <p:nvPr>
            <p:ph type="title"/>
          </p:nvPr>
        </p:nvSpPr>
        <p:spPr/>
        <p:txBody>
          <a:bodyPr/>
          <a:lstStyle/>
          <a:p>
            <a:pPr algn="l"/>
            <a:r>
              <a:rPr lang="en-GB" dirty="0"/>
              <a:t>EN50549-10</a:t>
            </a:r>
            <a:r>
              <a:rPr lang="en-GB" sz="1800" b="0" i="0" u="none" strike="noStrike" baseline="0" dirty="0">
                <a:solidFill>
                  <a:srgbClr val="000000"/>
                </a:solidFill>
                <a:latin typeface="Arial" panose="020B0604020202020204" pitchFamily="34" charset="0"/>
              </a:rPr>
              <a:t> Requirements for generating plants to be connected in parallel with distribution networks - Part 10: Tests for conformity assessment of generating units </a:t>
            </a:r>
            <a:endParaRPr lang="en-GB" dirty="0"/>
          </a:p>
        </p:txBody>
      </p:sp>
      <p:sp>
        <p:nvSpPr>
          <p:cNvPr id="3" name="Content Placeholder 2">
            <a:extLst>
              <a:ext uri="{FF2B5EF4-FFF2-40B4-BE49-F238E27FC236}">
                <a16:creationId xmlns:a16="http://schemas.microsoft.com/office/drawing/2014/main" id="{B0A79B18-9465-4587-ABD1-BD5D1867E8B9}"/>
              </a:ext>
            </a:extLst>
          </p:cNvPr>
          <p:cNvSpPr>
            <a:spLocks noGrp="1"/>
          </p:cNvSpPr>
          <p:nvPr>
            <p:ph idx="1"/>
          </p:nvPr>
        </p:nvSpPr>
        <p:spPr/>
        <p:txBody>
          <a:bodyPr/>
          <a:lstStyle/>
          <a:p>
            <a:pPr algn="l"/>
            <a:endParaRPr lang="en-GB" sz="1800" b="0" i="0" u="none" strike="noStrike" baseline="0"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A794B69F-DD04-4DC8-B2A1-E50172304313}"/>
              </a:ext>
            </a:extLst>
          </p:cNvPr>
          <p:cNvSpPr>
            <a:spLocks noGrp="1"/>
          </p:cNvSpPr>
          <p:nvPr>
            <p:ph type="sldNum" sz="quarter" idx="12"/>
          </p:nvPr>
        </p:nvSpPr>
        <p:spPr/>
        <p:txBody>
          <a:bodyPr/>
          <a:lstStyle/>
          <a:p>
            <a:fld id="{98FF217E-B86F-EA42-9607-BE163228A213}" type="slidenum">
              <a:rPr lang="en-GB" smtClean="0"/>
              <a:pPr/>
              <a:t>54</a:t>
            </a:fld>
            <a:endParaRPr lang="en-GB"/>
          </a:p>
        </p:txBody>
      </p:sp>
      <p:graphicFrame>
        <p:nvGraphicFramePr>
          <p:cNvPr id="5" name="Table 5">
            <a:extLst>
              <a:ext uri="{FF2B5EF4-FFF2-40B4-BE49-F238E27FC236}">
                <a16:creationId xmlns:a16="http://schemas.microsoft.com/office/drawing/2014/main" id="{570EFCAB-7DD8-4038-9F1A-14964FDBAF27}"/>
              </a:ext>
            </a:extLst>
          </p:cNvPr>
          <p:cNvGraphicFramePr>
            <a:graphicFrameLocks noGrp="1"/>
          </p:cNvGraphicFramePr>
          <p:nvPr/>
        </p:nvGraphicFramePr>
        <p:xfrm>
          <a:off x="731520" y="1780540"/>
          <a:ext cx="10340068" cy="2418080"/>
        </p:xfrm>
        <a:graphic>
          <a:graphicData uri="http://schemas.openxmlformats.org/drawingml/2006/table">
            <a:tbl>
              <a:tblPr firstRow="1" bandRow="1">
                <a:tableStyleId>{5C22544A-7EE6-4342-B048-85BDC9FD1C3A}</a:tableStyleId>
              </a:tblPr>
              <a:tblGrid>
                <a:gridCol w="5164274">
                  <a:extLst>
                    <a:ext uri="{9D8B030D-6E8A-4147-A177-3AD203B41FA5}">
                      <a16:colId xmlns:a16="http://schemas.microsoft.com/office/drawing/2014/main" val="4206231774"/>
                    </a:ext>
                  </a:extLst>
                </a:gridCol>
                <a:gridCol w="5175794">
                  <a:extLst>
                    <a:ext uri="{9D8B030D-6E8A-4147-A177-3AD203B41FA5}">
                      <a16:colId xmlns:a16="http://schemas.microsoft.com/office/drawing/2014/main" val="3216540927"/>
                    </a:ext>
                  </a:extLst>
                </a:gridCol>
              </a:tblGrid>
              <a:tr h="370840">
                <a:tc>
                  <a:txBody>
                    <a:bodyPr/>
                    <a:lstStyle/>
                    <a:p>
                      <a:r>
                        <a:rPr lang="en-GB" dirty="0"/>
                        <a:t>G98</a:t>
                      </a:r>
                    </a:p>
                  </a:txBody>
                  <a:tcPr/>
                </a:tc>
                <a:tc>
                  <a:txBody>
                    <a:bodyPr/>
                    <a:lstStyle/>
                    <a:p>
                      <a:r>
                        <a:rPr lang="en-GB" dirty="0"/>
                        <a:t>EN50549-10</a:t>
                      </a:r>
                    </a:p>
                  </a:txBody>
                  <a:tcPr/>
                </a:tc>
                <a:extLst>
                  <a:ext uri="{0D108BD9-81ED-4DB2-BD59-A6C34878D82A}">
                    <a16:rowId xmlns:a16="http://schemas.microsoft.com/office/drawing/2014/main" val="4279927586"/>
                  </a:ext>
                </a:extLst>
              </a:tr>
              <a:tr h="370840">
                <a:tc>
                  <a:txBody>
                    <a:bodyPr/>
                    <a:lstStyle/>
                    <a:p>
                      <a:r>
                        <a:rPr lang="en-GB" sz="1400" dirty="0"/>
                        <a:t>Logic Interface</a:t>
                      </a:r>
                    </a:p>
                  </a:txBody>
                  <a:tcPr/>
                </a:tc>
                <a:tc>
                  <a:txBody>
                    <a:bodyPr/>
                    <a:lstStyle/>
                    <a:p>
                      <a:r>
                        <a:rPr lang="en-GB" sz="1400" b="0" kern="1200" dirty="0">
                          <a:solidFill>
                            <a:schemeClr val="dk1"/>
                          </a:solidFill>
                          <a:effectLst/>
                          <a:latin typeface="+mn-lt"/>
                          <a:ea typeface="+mn-ea"/>
                          <a:cs typeface="+mn-cs"/>
                        </a:rPr>
                        <a:t>4.2.9 Test by changing a control parameter</a:t>
                      </a:r>
                    </a:p>
                    <a:p>
                      <a:r>
                        <a:rPr lang="en-GB" sz="1400" b="0" kern="1200" dirty="0">
                          <a:solidFill>
                            <a:schemeClr val="dk1"/>
                          </a:solidFill>
                          <a:effectLst/>
                          <a:latin typeface="+mn-lt"/>
                          <a:ea typeface="+mn-ea"/>
                          <a:cs typeface="+mn-cs"/>
                        </a:rPr>
                        <a:t>More complex than need for G98 – but flexible and a Conformity assessment is undertaken to enable a statement of conformity to be issued.</a:t>
                      </a:r>
                    </a:p>
                    <a:p>
                      <a:endParaRPr lang="en-GB" sz="1400" dirty="0"/>
                    </a:p>
                  </a:txBody>
                  <a:tcPr/>
                </a:tc>
                <a:extLst>
                  <a:ext uri="{0D108BD9-81ED-4DB2-BD59-A6C34878D82A}">
                    <a16:rowId xmlns:a16="http://schemas.microsoft.com/office/drawing/2014/main" val="28912135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A 1.3.6	 Self-Monitoring - Solid State Disconnection</a:t>
                      </a:r>
                    </a:p>
                    <a:p>
                      <a:endParaRPr lang="en-GB" sz="1400" kern="1200" dirty="0">
                        <a:solidFill>
                          <a:schemeClr val="dk1"/>
                        </a:solidFill>
                        <a:latin typeface="+mn-lt"/>
                        <a:ea typeface="+mn-ea"/>
                        <a:cs typeface="+mn-cs"/>
                      </a:endParaRPr>
                    </a:p>
                  </a:txBody>
                  <a:tcPr/>
                </a:tc>
                <a:tc>
                  <a:txBody>
                    <a:bodyPr/>
                    <a:lstStyle/>
                    <a:p>
                      <a:pPr algn="just"/>
                      <a:r>
                        <a:rPr lang="en-GB" sz="1400" b="0" kern="1200" dirty="0">
                          <a:solidFill>
                            <a:schemeClr val="dk1"/>
                          </a:solidFill>
                          <a:effectLst/>
                          <a:latin typeface="+mn-lt"/>
                          <a:ea typeface="+mn-ea"/>
                          <a:cs typeface="+mn-cs"/>
                        </a:rPr>
                        <a:t>Solid state switching not specifically covered, however consideration of failure around the interface switch is.</a:t>
                      </a:r>
                    </a:p>
                  </a:txBody>
                  <a:tcPr marL="68580" marR="68580" marT="0" marB="0"/>
                </a:tc>
                <a:extLst>
                  <a:ext uri="{0D108BD9-81ED-4DB2-BD59-A6C34878D82A}">
                    <a16:rowId xmlns:a16="http://schemas.microsoft.com/office/drawing/2014/main" val="569356766"/>
                  </a:ext>
                </a:extLst>
              </a:tr>
              <a:tr h="370840">
                <a:tc>
                  <a:txBody>
                    <a:bodyPr/>
                    <a:lstStyle/>
                    <a:p>
                      <a:r>
                        <a:rPr lang="en-GB" sz="1400" kern="1200" dirty="0">
                          <a:solidFill>
                            <a:schemeClr val="dk1"/>
                          </a:solidFill>
                          <a:latin typeface="+mn-lt"/>
                          <a:ea typeface="+mn-ea"/>
                          <a:cs typeface="+mn-cs"/>
                        </a:rPr>
                        <a:t>Cyber security</a:t>
                      </a:r>
                    </a:p>
                  </a:txBody>
                  <a:tcPr/>
                </a:tc>
                <a:tc>
                  <a:txBody>
                    <a:bodyPr/>
                    <a:lstStyle/>
                    <a:p>
                      <a:pPr algn="just"/>
                      <a:r>
                        <a:rPr lang="en-GB" sz="1400" b="0" kern="1200" dirty="0">
                          <a:solidFill>
                            <a:schemeClr val="dk1"/>
                          </a:solidFill>
                          <a:effectLst/>
                          <a:latin typeface="+mn-lt"/>
                          <a:ea typeface="+mn-ea"/>
                          <a:cs typeface="+mn-cs"/>
                        </a:rPr>
                        <a:t>Not covered</a:t>
                      </a:r>
                    </a:p>
                  </a:txBody>
                  <a:tcPr marL="68580" marR="68580" marT="0" marB="0"/>
                </a:tc>
                <a:extLst>
                  <a:ext uri="{0D108BD9-81ED-4DB2-BD59-A6C34878D82A}">
                    <a16:rowId xmlns:a16="http://schemas.microsoft.com/office/drawing/2014/main" val="3379316763"/>
                  </a:ext>
                </a:extLst>
              </a:tr>
            </a:tbl>
          </a:graphicData>
        </a:graphic>
      </p:graphicFrame>
    </p:spTree>
    <p:extLst>
      <p:ext uri="{BB962C8B-B14F-4D97-AF65-F5344CB8AC3E}">
        <p14:creationId xmlns:p14="http://schemas.microsoft.com/office/powerpoint/2010/main" val="817989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BC40-DF50-44AE-BD5A-45DC4F1109A1}"/>
              </a:ext>
            </a:extLst>
          </p:cNvPr>
          <p:cNvSpPr>
            <a:spLocks noGrp="1"/>
          </p:cNvSpPr>
          <p:nvPr>
            <p:ph type="title"/>
          </p:nvPr>
        </p:nvSpPr>
        <p:spPr/>
        <p:txBody>
          <a:bodyPr/>
          <a:lstStyle/>
          <a:p>
            <a:pPr algn="l"/>
            <a:r>
              <a:rPr lang="en-GB" dirty="0"/>
              <a:t>EN50549-10</a:t>
            </a:r>
            <a:r>
              <a:rPr lang="en-GB" sz="1800" b="0" i="0" u="none" strike="noStrike" baseline="0" dirty="0">
                <a:solidFill>
                  <a:srgbClr val="000000"/>
                </a:solidFill>
                <a:latin typeface="Arial" panose="020B0604020202020204" pitchFamily="34" charset="0"/>
              </a:rPr>
              <a:t> Requirements for generating plants to be connected in parallel with distribution networks - Part 10: Tests for conformity assessment of generating units </a:t>
            </a:r>
            <a:endParaRPr lang="en-GB" dirty="0"/>
          </a:p>
        </p:txBody>
      </p:sp>
      <p:sp>
        <p:nvSpPr>
          <p:cNvPr id="3" name="Content Placeholder 2">
            <a:extLst>
              <a:ext uri="{FF2B5EF4-FFF2-40B4-BE49-F238E27FC236}">
                <a16:creationId xmlns:a16="http://schemas.microsoft.com/office/drawing/2014/main" id="{B0A79B18-9465-4587-ABD1-BD5D1867E8B9}"/>
              </a:ext>
            </a:extLst>
          </p:cNvPr>
          <p:cNvSpPr>
            <a:spLocks noGrp="1"/>
          </p:cNvSpPr>
          <p:nvPr>
            <p:ph idx="1"/>
          </p:nvPr>
        </p:nvSpPr>
        <p:spPr/>
        <p:txBody>
          <a:bodyPr/>
          <a:lstStyle/>
          <a:p>
            <a:pPr algn="l"/>
            <a:r>
              <a:rPr lang="en-GB" sz="1800" b="0" i="0" u="none" strike="noStrike" baseline="0" dirty="0">
                <a:solidFill>
                  <a:srgbClr val="000000"/>
                </a:solidFill>
                <a:latin typeface="Arial" panose="020B0604020202020204" pitchFamily="34" charset="0"/>
              </a:rPr>
              <a:t>Conclusions:</a:t>
            </a:r>
          </a:p>
          <a:p>
            <a:pPr marL="285750" indent="-285750" algn="l">
              <a:buFont typeface="Arial" panose="020B0604020202020204" pitchFamily="34" charset="0"/>
              <a:buChar char="•"/>
            </a:pPr>
            <a:r>
              <a:rPr lang="en-GB" sz="1800" b="0" dirty="0">
                <a:solidFill>
                  <a:srgbClr val="000000"/>
                </a:solidFill>
                <a:latin typeface="Arial" panose="020B0604020202020204" pitchFamily="34" charset="0"/>
              </a:rPr>
              <a:t>EN50549-10 contains an apparently comprehensive, detailed set of tests for LV/MV generators</a:t>
            </a:r>
          </a:p>
          <a:p>
            <a:pPr marL="285750" indent="-285750" algn="l">
              <a:buFont typeface="Arial" panose="020B0604020202020204" pitchFamily="34" charset="0"/>
              <a:buChar char="•"/>
            </a:pPr>
            <a:r>
              <a:rPr lang="en-GB" sz="1800" b="0" i="0" u="none" strike="noStrike" baseline="0" dirty="0">
                <a:solidFill>
                  <a:srgbClr val="000000"/>
                </a:solidFill>
                <a:latin typeface="Arial" panose="020B0604020202020204" pitchFamily="34" charset="0"/>
              </a:rPr>
              <a:t>It is possible to specify values to be used in some of the tests </a:t>
            </a:r>
            <a:r>
              <a:rPr lang="en-GB" sz="1800" b="0" dirty="0">
                <a:solidFill>
                  <a:srgbClr val="000000"/>
                </a:solidFill>
                <a:latin typeface="Arial" panose="020B0604020202020204" pitchFamily="34" charset="0"/>
              </a:rPr>
              <a:t>as appropriate</a:t>
            </a:r>
          </a:p>
          <a:p>
            <a:pPr marL="285750" indent="-285750">
              <a:buFont typeface="Arial" panose="020B0604020202020204" pitchFamily="34" charset="0"/>
              <a:buChar char="•"/>
            </a:pPr>
            <a:r>
              <a:rPr lang="en-GB" sz="1800" b="0" dirty="0">
                <a:solidFill>
                  <a:srgbClr val="000000"/>
                </a:solidFill>
                <a:latin typeface="Arial" panose="020B0604020202020204" pitchFamily="34" charset="0"/>
              </a:rPr>
              <a:t>Detailed tests for other technical requirements – Type B – not yet reviewed</a:t>
            </a:r>
          </a:p>
          <a:p>
            <a:pPr marL="285750" indent="-285750" algn="l">
              <a:buFont typeface="Arial" panose="020B0604020202020204" pitchFamily="34" charset="0"/>
              <a:buChar char="•"/>
            </a:pPr>
            <a:r>
              <a:rPr lang="en-GB" sz="1800" b="0" i="0" u="none" strike="noStrike" baseline="0" dirty="0">
                <a:solidFill>
                  <a:srgbClr val="000000"/>
                </a:solidFill>
                <a:latin typeface="Arial" panose="020B0604020202020204" pitchFamily="34" charset="0"/>
              </a:rPr>
              <a:t>Once the standard is formally adopted we should </a:t>
            </a:r>
            <a:r>
              <a:rPr lang="en-GB" sz="1800" b="0" dirty="0">
                <a:solidFill>
                  <a:srgbClr val="000000"/>
                </a:solidFill>
                <a:latin typeface="Arial" panose="020B0604020202020204" pitchFamily="34" charset="0"/>
              </a:rPr>
              <a:t>consider revising G98 and G99 to reference it (and EN50549 part 1 &amp; 2) and hence remove some of the </a:t>
            </a:r>
            <a:r>
              <a:rPr lang="en-GB" sz="1800" b="0">
                <a:solidFill>
                  <a:srgbClr val="000000"/>
                </a:solidFill>
                <a:latin typeface="Arial" panose="020B0604020202020204" pitchFamily="34" charset="0"/>
              </a:rPr>
              <a:t>detail of requirements </a:t>
            </a:r>
            <a:r>
              <a:rPr lang="en-GB" sz="1800" b="0" dirty="0">
                <a:solidFill>
                  <a:srgbClr val="000000"/>
                </a:solidFill>
                <a:latin typeface="Arial" panose="020B0604020202020204" pitchFamily="34" charset="0"/>
              </a:rPr>
              <a:t>and testing in G98 </a:t>
            </a:r>
            <a:r>
              <a:rPr lang="en-GB" sz="1800" b="0">
                <a:solidFill>
                  <a:srgbClr val="000000"/>
                </a:solidFill>
                <a:latin typeface="Arial" panose="020B0604020202020204" pitchFamily="34" charset="0"/>
              </a:rPr>
              <a:t>and G99</a:t>
            </a:r>
            <a:endParaRPr lang="en-GB" sz="1800" b="0" dirty="0">
              <a:solidFill>
                <a:srgbClr val="000000"/>
              </a:solidFill>
              <a:latin typeface="Arial" panose="020B0604020202020204" pitchFamily="34" charset="0"/>
            </a:endParaRPr>
          </a:p>
          <a:p>
            <a:pPr algn="l"/>
            <a:endParaRPr lang="en-GB" sz="1800" b="0" i="0" u="none" strike="noStrike" baseline="0"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A794B69F-DD04-4DC8-B2A1-E50172304313}"/>
              </a:ext>
            </a:extLst>
          </p:cNvPr>
          <p:cNvSpPr>
            <a:spLocks noGrp="1"/>
          </p:cNvSpPr>
          <p:nvPr>
            <p:ph type="sldNum" sz="quarter" idx="12"/>
          </p:nvPr>
        </p:nvSpPr>
        <p:spPr/>
        <p:txBody>
          <a:bodyPr/>
          <a:lstStyle/>
          <a:p>
            <a:fld id="{98FF217E-B86F-EA42-9607-BE163228A213}" type="slidenum">
              <a:rPr lang="en-GB" smtClean="0"/>
              <a:pPr/>
              <a:t>55</a:t>
            </a:fld>
            <a:endParaRPr lang="en-GB"/>
          </a:p>
        </p:txBody>
      </p:sp>
    </p:spTree>
    <p:extLst>
      <p:ext uri="{BB962C8B-B14F-4D97-AF65-F5344CB8AC3E}">
        <p14:creationId xmlns:p14="http://schemas.microsoft.com/office/powerpoint/2010/main" val="1661675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5B636-C4F7-E446-BF51-8D378F13666F}"/>
              </a:ext>
            </a:extLst>
          </p:cNvPr>
          <p:cNvSpPr>
            <a:spLocks noGrp="1"/>
          </p:cNvSpPr>
          <p:nvPr>
            <p:ph type="body" sz="quarter" idx="10"/>
          </p:nvPr>
        </p:nvSpPr>
        <p:spPr/>
        <p:txBody>
          <a:bodyPr/>
          <a:lstStyle/>
          <a:p>
            <a:r>
              <a:rPr lang="en-GB"/>
              <a:t>© ENA 2020</a:t>
            </a:r>
          </a:p>
        </p:txBody>
      </p:sp>
    </p:spTree>
    <p:extLst>
      <p:ext uri="{BB962C8B-B14F-4D97-AF65-F5344CB8AC3E}">
        <p14:creationId xmlns:p14="http://schemas.microsoft.com/office/powerpoint/2010/main" val="231659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60BF-9D07-4CC8-A9E6-D597E52A8A9C}"/>
              </a:ext>
            </a:extLst>
          </p:cNvPr>
          <p:cNvSpPr>
            <a:spLocks noGrp="1"/>
          </p:cNvSpPr>
          <p:nvPr>
            <p:ph type="title"/>
          </p:nvPr>
        </p:nvSpPr>
        <p:spPr/>
        <p:txBody>
          <a:bodyPr/>
          <a:lstStyle/>
          <a:p>
            <a:r>
              <a:rPr lang="en-GB" dirty="0"/>
              <a:t>New Issue – 2 (126)</a:t>
            </a:r>
          </a:p>
        </p:txBody>
      </p:sp>
      <p:sp>
        <p:nvSpPr>
          <p:cNvPr id="3" name="Content Placeholder 2">
            <a:extLst>
              <a:ext uri="{FF2B5EF4-FFF2-40B4-BE49-F238E27FC236}">
                <a16:creationId xmlns:a16="http://schemas.microsoft.com/office/drawing/2014/main" id="{33A8BF3F-8FCA-4F93-A61B-C002489A5730}"/>
              </a:ext>
            </a:extLst>
          </p:cNvPr>
          <p:cNvSpPr>
            <a:spLocks noGrp="1"/>
          </p:cNvSpPr>
          <p:nvPr>
            <p:ph idx="1"/>
          </p:nvPr>
        </p:nvSpPr>
        <p:spPr/>
        <p:txBody>
          <a:bodyPr/>
          <a:lstStyle/>
          <a:p>
            <a:pPr marL="355600" indent="-355600">
              <a:lnSpc>
                <a:spcPct val="100000"/>
              </a:lnSpc>
            </a:pPr>
            <a:r>
              <a:rPr lang="en-GB" sz="1300" dirty="0"/>
              <a:t>Q 	</a:t>
            </a:r>
            <a:r>
              <a:rPr lang="en-US" sz="1300" dirty="0">
                <a:solidFill>
                  <a:srgbClr val="00598E"/>
                </a:solidFill>
                <a:effectLst/>
                <a:latin typeface="Arial" panose="020B0604020202020204" pitchFamily="34" charset="0"/>
                <a:ea typeface="Times New Roman" panose="02020603050405020304" pitchFamily="18" charset="0"/>
              </a:rPr>
              <a:t>Customers are still seeing very long delays for DNOs to submit a Modification Application to National Grid for the appropriate GSP. A developer accepted a scheme Sept 2020 and only had the Mod App response back August 2022 (even with pushing for a Mod App to be done with escalation). This is not an isolated experience.  </a:t>
            </a:r>
          </a:p>
          <a:p>
            <a:pPr marL="355600" indent="-355600">
              <a:lnSpc>
                <a:spcPct val="100000"/>
              </a:lnSpc>
            </a:pPr>
            <a:r>
              <a:rPr lang="en-US" sz="1300" dirty="0">
                <a:solidFill>
                  <a:srgbClr val="00598E"/>
                </a:solidFill>
                <a:effectLst/>
                <a:latin typeface="Arial" panose="020B0604020202020204" pitchFamily="34" charset="0"/>
                <a:ea typeface="Times New Roman" panose="02020603050405020304" pitchFamily="18" charset="0"/>
              </a:rPr>
              <a:t>	One part of the delay occurred as the DNO informed us they are allowing customers to only fill in sections 1 -3 before receiving a distribution offer, but required customers to fill in section 4 before they were able to submit the Mod App. </a:t>
            </a:r>
          </a:p>
          <a:p>
            <a:pPr marL="355600" indent="-355600">
              <a:lnSpc>
                <a:spcPct val="100000"/>
              </a:lnSpc>
            </a:pPr>
            <a:r>
              <a:rPr lang="en-US" sz="1300" dirty="0">
                <a:solidFill>
                  <a:srgbClr val="00598E"/>
                </a:solidFill>
                <a:effectLst/>
                <a:latin typeface="Arial" panose="020B0604020202020204" pitchFamily="34" charset="0"/>
                <a:ea typeface="Times New Roman" panose="02020603050405020304" pitchFamily="18" charset="0"/>
              </a:rPr>
              <a:t>	Whilst the customer UBGC represented had filled in Part 4 when the scheme was applied for, others which accepted before had not and a Mod App was further delayed, to allow customers who accepted ahead to fill in the form. This would have been 14+ months after they had initially accepted their offers.  </a:t>
            </a:r>
          </a:p>
          <a:p>
            <a:pPr marL="355600" indent="-355600">
              <a:lnSpc>
                <a:spcPct val="100000"/>
              </a:lnSpc>
            </a:pPr>
            <a:r>
              <a:rPr lang="en-US" sz="1300" dirty="0">
                <a:solidFill>
                  <a:srgbClr val="00598E"/>
                </a:solidFill>
                <a:effectLst/>
                <a:latin typeface="Arial" panose="020B0604020202020204" pitchFamily="34" charset="0"/>
                <a:ea typeface="Times New Roman" panose="02020603050405020304" pitchFamily="18" charset="0"/>
              </a:rPr>
              <a:t>	If Part 4 is a requirement for a Mod App but the DNO feels comfortable making a distribution offer without part 4, can it be agreed that part 4 it is filled in within a set period, I.e. 2-3 months of acceptance to prevent further delays in Modification Applications in the future or that the Mod App is submitted based only on the information within parts 1-3. </a:t>
            </a:r>
          </a:p>
          <a:p>
            <a:pPr marL="355600" indent="-355600">
              <a:lnSpc>
                <a:spcPct val="100000"/>
              </a:lnSpc>
            </a:pPr>
            <a:endParaRPr lang="en-US" sz="1300" dirty="0">
              <a:solidFill>
                <a:srgbClr val="00598E"/>
              </a:solidFill>
              <a:effectLst/>
              <a:latin typeface="Arial" panose="020B0604020202020204" pitchFamily="34" charset="0"/>
              <a:ea typeface="Times New Roman" panose="02020603050405020304" pitchFamily="18" charset="0"/>
            </a:endParaRPr>
          </a:p>
          <a:p>
            <a:pPr marL="355600" indent="-355600">
              <a:lnSpc>
                <a:spcPct val="100000"/>
              </a:lnSpc>
            </a:pPr>
            <a:r>
              <a:rPr lang="en-GB" sz="1300" dirty="0">
                <a:solidFill>
                  <a:srgbClr val="00598E"/>
                </a:solidFill>
                <a:effectLst/>
                <a:latin typeface="Arial" panose="020B0604020202020204" pitchFamily="34" charset="0"/>
                <a:ea typeface="Calibri" panose="020F0502020204030204" pitchFamily="34" charset="0"/>
                <a:cs typeface="Arial" panose="020B0604020202020204" pitchFamily="34" charset="0"/>
              </a:rPr>
              <a:t>A	</a:t>
            </a:r>
            <a:r>
              <a:rPr lang="en-US" sz="1300" dirty="0">
                <a:solidFill>
                  <a:srgbClr val="00598E"/>
                </a:solidFill>
                <a:effectLst/>
                <a:latin typeface="Arial" panose="020B0604020202020204" pitchFamily="34" charset="0"/>
                <a:ea typeface="Calibri" panose="020F0502020204030204" pitchFamily="34" charset="0"/>
                <a:cs typeface="Arial" panose="020B0604020202020204" pitchFamily="34" charset="0"/>
              </a:rPr>
              <a:t>The timing of the provision of data is prescribed in DPC1 of the Distribution Code – needs review to see how this suggestion might be accommodated.</a:t>
            </a:r>
            <a:endParaRPr lang="en-GB" sz="1300" dirty="0"/>
          </a:p>
        </p:txBody>
      </p:sp>
      <p:sp>
        <p:nvSpPr>
          <p:cNvPr id="4" name="Slide Number Placeholder 3">
            <a:extLst>
              <a:ext uri="{FF2B5EF4-FFF2-40B4-BE49-F238E27FC236}">
                <a16:creationId xmlns:a16="http://schemas.microsoft.com/office/drawing/2014/main" id="{B2814DB1-F19B-40F9-A62D-7292D6679761}"/>
              </a:ext>
            </a:extLst>
          </p:cNvPr>
          <p:cNvSpPr>
            <a:spLocks noGrp="1"/>
          </p:cNvSpPr>
          <p:nvPr>
            <p:ph type="sldNum" sz="quarter" idx="12"/>
          </p:nvPr>
        </p:nvSpPr>
        <p:spPr/>
        <p:txBody>
          <a:bodyPr/>
          <a:lstStyle/>
          <a:p>
            <a:fld id="{98FF217E-B86F-EA42-9607-BE163228A213}" type="slidenum">
              <a:rPr lang="en-GB" smtClean="0"/>
              <a:pPr/>
              <a:t>6</a:t>
            </a:fld>
            <a:endParaRPr lang="en-GB"/>
          </a:p>
        </p:txBody>
      </p:sp>
    </p:spTree>
    <p:extLst>
      <p:ext uri="{BB962C8B-B14F-4D97-AF65-F5344CB8AC3E}">
        <p14:creationId xmlns:p14="http://schemas.microsoft.com/office/powerpoint/2010/main" val="1226713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60BF-9D07-4CC8-A9E6-D597E52A8A9C}"/>
              </a:ext>
            </a:extLst>
          </p:cNvPr>
          <p:cNvSpPr>
            <a:spLocks noGrp="1"/>
          </p:cNvSpPr>
          <p:nvPr>
            <p:ph type="title"/>
          </p:nvPr>
        </p:nvSpPr>
        <p:spPr/>
        <p:txBody>
          <a:bodyPr/>
          <a:lstStyle/>
          <a:p>
            <a:r>
              <a:rPr lang="en-GB" dirty="0"/>
              <a:t>New Issue – 3 (127)</a:t>
            </a:r>
          </a:p>
        </p:txBody>
      </p:sp>
      <p:sp>
        <p:nvSpPr>
          <p:cNvPr id="3" name="Content Placeholder 2">
            <a:extLst>
              <a:ext uri="{FF2B5EF4-FFF2-40B4-BE49-F238E27FC236}">
                <a16:creationId xmlns:a16="http://schemas.microsoft.com/office/drawing/2014/main" id="{33A8BF3F-8FCA-4F93-A61B-C002489A5730}"/>
              </a:ext>
            </a:extLst>
          </p:cNvPr>
          <p:cNvSpPr>
            <a:spLocks noGrp="1"/>
          </p:cNvSpPr>
          <p:nvPr>
            <p:ph idx="1"/>
          </p:nvPr>
        </p:nvSpPr>
        <p:spPr/>
        <p:txBody>
          <a:bodyPr/>
          <a:lstStyle/>
          <a:p>
            <a:pPr>
              <a:lnSpc>
                <a:spcPct val="100000"/>
              </a:lnSpc>
              <a:spcBef>
                <a:spcPts val="0"/>
              </a:spcBef>
              <a:spcAft>
                <a:spcPts val="600"/>
              </a:spcAft>
            </a:pPr>
            <a:r>
              <a:rPr lang="en-GB" sz="1100" dirty="0"/>
              <a:t>Q 	</a:t>
            </a:r>
            <a:r>
              <a:rPr lang="en-GB" sz="14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0000"/>
              </a:lnSpc>
              <a:spcBef>
                <a:spcPts val="0"/>
              </a:spcBef>
              <a:spcAft>
                <a:spcPts val="600"/>
              </a:spcAft>
            </a:pPr>
            <a:r>
              <a:rPr lang="en-GB" sz="14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rPr>
              <a:t>There is a requirement in ENA P28/2 (Although fairly sketchily defined) that we are supposed to consider what happens if a generator trips under full load conditions at different power factors ie 0.95 lag, unity and 0.95 lead.</a:t>
            </a:r>
          </a:p>
          <a:p>
            <a:pPr>
              <a:lnSpc>
                <a:spcPct val="100000"/>
              </a:lnSpc>
              <a:spcBef>
                <a:spcPts val="0"/>
              </a:spcBef>
              <a:spcAft>
                <a:spcPts val="600"/>
              </a:spcAft>
            </a:pPr>
            <a:r>
              <a:rPr lang="en-GB" sz="14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rPr>
              <a:t>We have had a fairly large number of these sites come up that have a problem on them, and when we carry out the studies, we get a fail (ie the SVC is greater than +/-3%). When we hit this point there isn’t really much we can do to help, as the SVC results are really just a function of the MW, MVAr flow and system strength – the only option is to constrain the generator MW output if it is at a problem PF – this causes headaches for developers </a:t>
            </a:r>
          </a:p>
          <a:p>
            <a:pPr>
              <a:lnSpc>
                <a:spcPct val="100000"/>
              </a:lnSpc>
              <a:spcBef>
                <a:spcPts val="0"/>
              </a:spcBef>
              <a:spcAft>
                <a:spcPts val="600"/>
              </a:spcAft>
            </a:pPr>
            <a:r>
              <a:rPr lang="en-GB" sz="14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rPr>
              <a:t>Some general thoughts would be  </a:t>
            </a:r>
          </a:p>
          <a:p>
            <a:pPr marL="342900" lvl="0" indent="-342900">
              <a:lnSpc>
                <a:spcPct val="100000"/>
              </a:lnSpc>
              <a:spcBef>
                <a:spcPts val="0"/>
              </a:spcBef>
              <a:spcAft>
                <a:spcPts val="600"/>
              </a:spcAft>
              <a:buFont typeface="Symbol" panose="05050102010706020507" pitchFamily="18" charset="2"/>
              <a:buChar char=""/>
            </a:pPr>
            <a:r>
              <a:rPr lang="en-GB" sz="1400" dirty="0">
                <a:solidFill>
                  <a:srgbClr val="00598E"/>
                </a:solidFill>
                <a:effectLst/>
                <a:latin typeface="Arial" panose="020B0604020202020204" pitchFamily="34" charset="0"/>
                <a:ea typeface="Times New Roman" panose="02020603050405020304" pitchFamily="18" charset="0"/>
                <a:cs typeface="Times New Roman" panose="02020603050405020304" pitchFamily="18" charset="0"/>
              </a:rPr>
              <a:t>A generator tripping on full load conditions would be relatively unusual – although with G99 LoM protection I guess it can and does happen, so I can see why its there.</a:t>
            </a:r>
          </a:p>
          <a:p>
            <a:pPr marL="342900" lvl="0" indent="-342900">
              <a:lnSpc>
                <a:spcPct val="100000"/>
              </a:lnSpc>
              <a:spcBef>
                <a:spcPts val="0"/>
              </a:spcBef>
              <a:spcAft>
                <a:spcPts val="600"/>
              </a:spcAft>
              <a:buFont typeface="Symbol" panose="05050102010706020507" pitchFamily="18" charset="2"/>
              <a:buChar char=""/>
            </a:pPr>
            <a:r>
              <a:rPr lang="en-GB" sz="1400" dirty="0">
                <a:solidFill>
                  <a:srgbClr val="00598E"/>
                </a:solidFill>
                <a:effectLst/>
                <a:latin typeface="Arial" panose="020B0604020202020204" pitchFamily="34" charset="0"/>
                <a:ea typeface="Times New Roman" panose="02020603050405020304" pitchFamily="18" charset="0"/>
                <a:cs typeface="Times New Roman" panose="02020603050405020304" pitchFamily="18" charset="0"/>
              </a:rPr>
              <a:t>Is it really realistic to consider it against minimum (outage) fault condition?</a:t>
            </a:r>
          </a:p>
          <a:p>
            <a:pPr>
              <a:lnSpc>
                <a:spcPct val="100000"/>
              </a:lnSpc>
              <a:spcBef>
                <a:spcPts val="0"/>
              </a:spcBef>
              <a:spcAft>
                <a:spcPts val="600"/>
              </a:spcAft>
            </a:pPr>
            <a:r>
              <a:rPr lang="en-GB" sz="1400" dirty="0">
                <a:solidFill>
                  <a:srgbClr val="00598E"/>
                </a:solidFill>
                <a:effectLst/>
                <a:latin typeface="Arial" panose="020B0604020202020204" pitchFamily="34" charset="0"/>
                <a:ea typeface="Times New Roman" panose="02020603050405020304" pitchFamily="18" charset="0"/>
                <a:cs typeface="Times New Roman" panose="02020603050405020304" pitchFamily="18" charset="0"/>
              </a:rPr>
              <a:t>Should the developer really be doing this and finding problems - it is such a simple assessment the DNO should really do this, and check before issuing an offer. In reality just a simple load flow of before and after.</a:t>
            </a:r>
          </a:p>
          <a:p>
            <a:pPr>
              <a:lnSpc>
                <a:spcPct val="100000"/>
              </a:lnSpc>
              <a:spcBef>
                <a:spcPts val="0"/>
              </a:spcBef>
              <a:spcAft>
                <a:spcPts val="600"/>
              </a:spcAft>
            </a:pPr>
            <a:endParaRPr lang="en-US" sz="1100" dirty="0">
              <a:solidFill>
                <a:srgbClr val="00598E"/>
              </a:solidFill>
              <a:effectLst/>
              <a:latin typeface="Arial" panose="020B0604020202020204" pitchFamily="34" charset="0"/>
              <a:ea typeface="Times New Roman" panose="02020603050405020304" pitchFamily="18" charset="0"/>
            </a:endParaRPr>
          </a:p>
          <a:p>
            <a:pPr marL="355600" indent="-355600">
              <a:lnSpc>
                <a:spcPct val="100000"/>
              </a:lnSpc>
              <a:spcBef>
                <a:spcPts val="0"/>
              </a:spcBef>
              <a:spcAft>
                <a:spcPts val="600"/>
              </a:spcAft>
            </a:pPr>
            <a:r>
              <a:rPr lang="en-GB" sz="1100" dirty="0">
                <a:solidFill>
                  <a:srgbClr val="00598E"/>
                </a:solidFill>
                <a:effectLst/>
                <a:latin typeface="Arial" panose="020B0604020202020204" pitchFamily="34" charset="0"/>
                <a:ea typeface="Calibri" panose="020F0502020204030204" pitchFamily="34" charset="0"/>
                <a:cs typeface="Arial" panose="020B0604020202020204" pitchFamily="34" charset="0"/>
              </a:rPr>
              <a:t>A	</a:t>
            </a:r>
            <a:endParaRPr lang="en-US" sz="1100" dirty="0">
              <a:solidFill>
                <a:srgbClr val="00598E"/>
              </a:solidFill>
              <a:effectLst/>
              <a:latin typeface="Arial" panose="020B0604020202020204" pitchFamily="34" charset="0"/>
              <a:ea typeface="Calibri" panose="020F0502020204030204" pitchFamily="34" charset="0"/>
              <a:cs typeface="Arial" panose="020B0604020202020204" pitchFamily="34" charset="0"/>
            </a:endParaRPr>
          </a:p>
          <a:p>
            <a:pPr marL="355600" indent="-355600">
              <a:lnSpc>
                <a:spcPct val="100000"/>
              </a:lnSpc>
              <a:spcBef>
                <a:spcPts val="0"/>
              </a:spcBef>
              <a:spcAft>
                <a:spcPts val="600"/>
              </a:spcAft>
            </a:pPr>
            <a:r>
              <a:rPr lang="en-US" sz="1100" dirty="0">
                <a:solidFill>
                  <a:srgbClr val="00598E"/>
                </a:solidFill>
                <a:latin typeface="Arial" panose="020B0604020202020204" pitchFamily="34" charset="0"/>
                <a:cs typeface="Arial" panose="020B0604020202020204" pitchFamily="34" charset="0"/>
              </a:rPr>
              <a:t>TBC</a:t>
            </a:r>
            <a:endParaRPr lang="en-GB" sz="1100" dirty="0"/>
          </a:p>
        </p:txBody>
      </p:sp>
      <p:sp>
        <p:nvSpPr>
          <p:cNvPr id="4" name="Slide Number Placeholder 3">
            <a:extLst>
              <a:ext uri="{FF2B5EF4-FFF2-40B4-BE49-F238E27FC236}">
                <a16:creationId xmlns:a16="http://schemas.microsoft.com/office/drawing/2014/main" id="{B2814DB1-F19B-40F9-A62D-7292D6679761}"/>
              </a:ext>
            </a:extLst>
          </p:cNvPr>
          <p:cNvSpPr>
            <a:spLocks noGrp="1"/>
          </p:cNvSpPr>
          <p:nvPr>
            <p:ph type="sldNum" sz="quarter" idx="12"/>
          </p:nvPr>
        </p:nvSpPr>
        <p:spPr/>
        <p:txBody>
          <a:bodyPr/>
          <a:lstStyle/>
          <a:p>
            <a:fld id="{98FF217E-B86F-EA42-9607-BE163228A213}" type="slidenum">
              <a:rPr lang="en-GB" smtClean="0"/>
              <a:pPr/>
              <a:t>7</a:t>
            </a:fld>
            <a:endParaRPr lang="en-GB"/>
          </a:p>
        </p:txBody>
      </p:sp>
    </p:spTree>
    <p:extLst>
      <p:ext uri="{BB962C8B-B14F-4D97-AF65-F5344CB8AC3E}">
        <p14:creationId xmlns:p14="http://schemas.microsoft.com/office/powerpoint/2010/main" val="108767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F077-C0C8-4528-A0B2-CB6FB1BABCC4}"/>
              </a:ext>
            </a:extLst>
          </p:cNvPr>
          <p:cNvSpPr>
            <a:spLocks noGrp="1"/>
          </p:cNvSpPr>
          <p:nvPr>
            <p:ph type="ctrTitle"/>
          </p:nvPr>
        </p:nvSpPr>
        <p:spPr/>
        <p:txBody>
          <a:bodyPr/>
          <a:lstStyle/>
          <a:p>
            <a:r>
              <a:rPr lang="en-GB" dirty="0"/>
              <a:t>Previous Issues</a:t>
            </a:r>
          </a:p>
        </p:txBody>
      </p:sp>
      <p:sp>
        <p:nvSpPr>
          <p:cNvPr id="3" name="Slide Number Placeholder 2">
            <a:extLst>
              <a:ext uri="{FF2B5EF4-FFF2-40B4-BE49-F238E27FC236}">
                <a16:creationId xmlns:a16="http://schemas.microsoft.com/office/drawing/2014/main" id="{EF130121-3E67-4D5A-A1BA-1D0327A62FDD}"/>
              </a:ext>
            </a:extLst>
          </p:cNvPr>
          <p:cNvSpPr>
            <a:spLocks noGrp="1"/>
          </p:cNvSpPr>
          <p:nvPr>
            <p:ph type="sldNum" sz="quarter" idx="12"/>
          </p:nvPr>
        </p:nvSpPr>
        <p:spPr/>
        <p:txBody>
          <a:bodyPr/>
          <a:lstStyle/>
          <a:p>
            <a:fld id="{98FF217E-B86F-EA42-9607-BE163228A213}" type="slidenum">
              <a:rPr lang="en-GB" smtClean="0"/>
              <a:t>8</a:t>
            </a:fld>
            <a:endParaRPr lang="en-GB"/>
          </a:p>
        </p:txBody>
      </p:sp>
    </p:spTree>
    <p:extLst>
      <p:ext uri="{BB962C8B-B14F-4D97-AF65-F5344CB8AC3E}">
        <p14:creationId xmlns:p14="http://schemas.microsoft.com/office/powerpoint/2010/main" val="379564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E296D-F9C5-DC52-F02F-EB44AE4700E1}"/>
              </a:ext>
            </a:extLst>
          </p:cNvPr>
          <p:cNvSpPr>
            <a:spLocks noGrp="1"/>
          </p:cNvSpPr>
          <p:nvPr>
            <p:ph type="title"/>
          </p:nvPr>
        </p:nvSpPr>
        <p:spPr/>
        <p:txBody>
          <a:bodyPr/>
          <a:lstStyle/>
          <a:p>
            <a:r>
              <a:rPr lang="en-GB" dirty="0"/>
              <a:t>Outstanding Issues:</a:t>
            </a:r>
          </a:p>
        </p:txBody>
      </p:sp>
      <p:sp>
        <p:nvSpPr>
          <p:cNvPr id="3" name="Content Placeholder 2">
            <a:extLst>
              <a:ext uri="{FF2B5EF4-FFF2-40B4-BE49-F238E27FC236}">
                <a16:creationId xmlns:a16="http://schemas.microsoft.com/office/drawing/2014/main" id="{2EED2744-492D-D091-445D-92D0ECAEF251}"/>
              </a:ext>
            </a:extLst>
          </p:cNvPr>
          <p:cNvSpPr>
            <a:spLocks noGrp="1"/>
          </p:cNvSpPr>
          <p:nvPr>
            <p:ph idx="1"/>
          </p:nvPr>
        </p:nvSpPr>
        <p:spPr/>
        <p:txBody>
          <a:bodyPr/>
          <a:lstStyle/>
          <a:p>
            <a:r>
              <a:rPr lang="en-GB" dirty="0"/>
              <a:t>Registered Capacity – 112 – can we close this one now?</a:t>
            </a:r>
          </a:p>
          <a:p>
            <a:r>
              <a:rPr lang="en-GB" dirty="0"/>
              <a:t>BESS connexions – issues 113, 114</a:t>
            </a:r>
          </a:p>
          <a:p>
            <a:r>
              <a:rPr lang="en-GB" dirty="0"/>
              <a:t>Cybersecurity – 117 – to follow up with AMPS</a:t>
            </a:r>
          </a:p>
          <a:p>
            <a:r>
              <a:rPr lang="en-GB" dirty="0"/>
              <a:t>Classification of PGMs – 121 – to follow up with AMPS</a:t>
            </a:r>
          </a:p>
          <a:p>
            <a:r>
              <a:rPr lang="en-GB" dirty="0"/>
              <a:t>5 minutes per month for STP – 122 – can we close this one now?</a:t>
            </a:r>
          </a:p>
          <a:p>
            <a:r>
              <a:rPr lang="en-GB" dirty="0"/>
              <a:t>G100 automatic reset for comms faults – 123 – can we close this one now?</a:t>
            </a:r>
          </a:p>
          <a:p>
            <a:r>
              <a:rPr lang="en-GB" dirty="0"/>
              <a:t>Private wires – 124 – Can we close this one now?</a:t>
            </a:r>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DD35D112-F858-6188-ED8C-875EF00698EF}"/>
              </a:ext>
            </a:extLst>
          </p:cNvPr>
          <p:cNvSpPr>
            <a:spLocks noGrp="1"/>
          </p:cNvSpPr>
          <p:nvPr>
            <p:ph type="sldNum" sz="quarter" idx="12"/>
          </p:nvPr>
        </p:nvSpPr>
        <p:spPr/>
        <p:txBody>
          <a:bodyPr/>
          <a:lstStyle/>
          <a:p>
            <a:fld id="{98FF217E-B86F-EA42-9607-BE163228A213}" type="slidenum">
              <a:rPr lang="en-GB" smtClean="0"/>
              <a:pPr/>
              <a:t>9</a:t>
            </a:fld>
            <a:endParaRPr lang="en-GB"/>
          </a:p>
        </p:txBody>
      </p:sp>
    </p:spTree>
    <p:extLst>
      <p:ext uri="{BB962C8B-B14F-4D97-AF65-F5344CB8AC3E}">
        <p14:creationId xmlns:p14="http://schemas.microsoft.com/office/powerpoint/2010/main" val="1142134749"/>
      </p:ext>
    </p:extLst>
  </p:cSld>
  <p:clrMapOvr>
    <a:masterClrMapping/>
  </p:clrMapOvr>
</p:sld>
</file>

<file path=ppt/theme/theme1.xml><?xml version="1.0" encoding="utf-8"?>
<a:theme xmlns:a="http://schemas.openxmlformats.org/drawingml/2006/main" name="Office Theme">
  <a:themeElements>
    <a:clrScheme name="ENA">
      <a:dk1>
        <a:srgbClr val="484D51"/>
      </a:dk1>
      <a:lt1>
        <a:srgbClr val="FFFFFF"/>
      </a:lt1>
      <a:dk2>
        <a:srgbClr val="00598E"/>
      </a:dk2>
      <a:lt2>
        <a:srgbClr val="F3F3F3"/>
      </a:lt2>
      <a:accent1>
        <a:srgbClr val="00598E"/>
      </a:accent1>
      <a:accent2>
        <a:srgbClr val="4378A8"/>
      </a:accent2>
      <a:accent3>
        <a:srgbClr val="FF7132"/>
      </a:accent3>
      <a:accent4>
        <a:srgbClr val="009FE3"/>
      </a:accent4>
      <a:accent5>
        <a:srgbClr val="FFE600"/>
      </a:accent5>
      <a:accent6>
        <a:srgbClr val="BECC00"/>
      </a:accent6>
      <a:hlink>
        <a:srgbClr val="484D51"/>
      </a:hlink>
      <a:folHlink>
        <a:srgbClr val="A6AC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8302575D-EF3B-47DF-869B-ED1BE988BB06}" vid="{6D040666-18DC-4F86-852C-4A276574A4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39CB0D2B30E148A7988E9920D3A83D" ma:contentTypeVersion="0" ma:contentTypeDescription="Create a new document." ma:contentTypeScope="" ma:versionID="c2ef872fcd29c345b71ce4124963e626">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547903-9C0E-41D2-835C-88E82A0502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AD3A548-A1E0-44F6-86C2-A5326A328A06}">
  <ds:schemaRefs>
    <ds:schemaRef ds:uri="http://schemas.microsoft.com/sharepoint/v3/contenttype/forms"/>
  </ds:schemaRefs>
</ds:datastoreItem>
</file>

<file path=customXml/itemProps3.xml><?xml version="1.0" encoding="utf-8"?>
<ds:datastoreItem xmlns:ds="http://schemas.openxmlformats.org/officeDocument/2006/customXml" ds:itemID="{561D2EFC-FBD4-40BC-B092-96164D082C9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ENA new</Template>
  <TotalTime>4928</TotalTime>
  <Words>9782</Words>
  <Application>Microsoft Office PowerPoint</Application>
  <PresentationFormat>Widescreen</PresentationFormat>
  <Paragraphs>838</Paragraphs>
  <Slides>56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Segoe UI</vt:lpstr>
      <vt:lpstr>Segoe UI Semibold</vt:lpstr>
      <vt:lpstr>Symbol</vt:lpstr>
      <vt:lpstr>System Font Regular</vt:lpstr>
      <vt:lpstr>Office Theme</vt:lpstr>
      <vt:lpstr>PowerPoint Presentation</vt:lpstr>
      <vt:lpstr>Welcome, Housekeeping and Introductions</vt:lpstr>
      <vt:lpstr>Agenda</vt:lpstr>
      <vt:lpstr>New Issue</vt:lpstr>
      <vt:lpstr>New Issue – 1 (125)</vt:lpstr>
      <vt:lpstr>New Issue – 2 (126)</vt:lpstr>
      <vt:lpstr>New Issue – 3 (127)</vt:lpstr>
      <vt:lpstr>Previous Issues</vt:lpstr>
      <vt:lpstr>Outstanding Issues:</vt:lpstr>
      <vt:lpstr>Outstanding Issues – 1 – can we close this one?</vt:lpstr>
      <vt:lpstr>Outstanding Issues – 2 – in progress</vt:lpstr>
      <vt:lpstr>Outstanding Issues – 3 – in progress</vt:lpstr>
      <vt:lpstr>Outstanding Issues – 4 – in progress</vt:lpstr>
      <vt:lpstr>Outstanding Issues – 5 – in progress</vt:lpstr>
      <vt:lpstr>Outstanding Issues – 5 continued.</vt:lpstr>
      <vt:lpstr>Outstanding Issues – 7 – can we close these?</vt:lpstr>
      <vt:lpstr>Outstanding Issues – 6 – can we close this?</vt:lpstr>
      <vt:lpstr>Battery Energy Storage Systems</vt:lpstr>
      <vt:lpstr>BESS discussion session</vt:lpstr>
      <vt:lpstr>Summary of DNOs’ BESS P28 policies – Planning Criteria*</vt:lpstr>
      <vt:lpstr>Summary of DNOs’ BESS P28 policies – Planning Criteria* - 2</vt:lpstr>
      <vt:lpstr>Update on G100 and Fast Track</vt:lpstr>
      <vt:lpstr>G100 &amp; Fast track</vt:lpstr>
      <vt:lpstr>GC0117</vt:lpstr>
      <vt:lpstr>Grid Code Modification Proposal GC0117</vt:lpstr>
      <vt:lpstr>GC0117 – alignment of Large, Medium and Small across GB</vt:lpstr>
      <vt:lpstr>Distributed ReStart: GC0156 Electricity System Restoration Standard</vt:lpstr>
      <vt:lpstr>Electricity System Restoration Standard – GC0156</vt:lpstr>
      <vt:lpstr>EU Developments</vt:lpstr>
      <vt:lpstr>EU Update</vt:lpstr>
      <vt:lpstr>LFSM-O reminder of compliance requirements</vt:lpstr>
      <vt:lpstr>Assessment of Droop – particularly for Type Tested generating units</vt:lpstr>
      <vt:lpstr>LFSM-O compliance for Power Park Modules</vt:lpstr>
      <vt:lpstr>LFSM-O compliance for Power Park Modules – 2</vt:lpstr>
      <vt:lpstr>Current list of G98/G99 potential updates – see appendix</vt:lpstr>
      <vt:lpstr>AOB and next meeting</vt:lpstr>
      <vt:lpstr>Appendix - Current list of future G98/G99 amendments</vt:lpstr>
      <vt:lpstr>G98/G99 list of outstanding modifications April 2022 - significant</vt:lpstr>
      <vt:lpstr>G98/G99 list of outstanding modifications April 2022 - significant</vt:lpstr>
      <vt:lpstr>G98/G99 list of outstanding modifications April 2022 - significant</vt:lpstr>
      <vt:lpstr>G98/G99 list of outstanding modifications April 2022 - significant</vt:lpstr>
      <vt:lpstr>G98/G99 list of outstanding modifications April 2022 - significant</vt:lpstr>
      <vt:lpstr>G98/G99 list of outstanding modifications April 2022 - significant</vt:lpstr>
      <vt:lpstr>G98/G99 list of outstanding modifications April 2022 – minor editorial</vt:lpstr>
      <vt:lpstr>G98/G99 list of outstanding modifications April 2022 – minor editorial</vt:lpstr>
      <vt:lpstr>G98/G99 list of outstanding modifications April 2022 – minor editorial</vt:lpstr>
      <vt:lpstr>D Code modifications April 2022</vt:lpstr>
      <vt:lpstr>Others points</vt:lpstr>
      <vt:lpstr>EN50549-10 Requirements for generating plants to be connected in parallel with distribution networks - Part 10: Tests for conformity assessment of generating units </vt:lpstr>
      <vt:lpstr>EN50549-10 Requirements for generating plants to be connected in parallel with distribution networks - Part 10: Tests for conformity assessment of generating units </vt:lpstr>
      <vt:lpstr>EN50549-10 Requirements for generating plants to be connected in parallel with distribution networks - Part 10: Tests for conformity assessment of generating units </vt:lpstr>
      <vt:lpstr>EN50549-10 Requirements for generating plants to be connected in parallel with distribution networks - Part 10: Tests for conformity assessment of generating units </vt:lpstr>
      <vt:lpstr>EN50549-10 Requirements for generating plants to be connected in parallel with distribution networks - Part 10: Tests for conformity assessment of generating units </vt:lpstr>
      <vt:lpstr>EN50549-10 Requirements for generating plants to be connected in parallel with distribution networks - Part 10: Tests for conformity assessment of generating units </vt:lpstr>
      <vt:lpstr>EN50549-10 Requirements for generating plants to be connected in parallel with distribution networks - Part 10: Tests for conformity assessment of generating units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Technical Forum</dc:title>
  <dc:creator>Mike Kay</dc:creator>
  <cp:lastModifiedBy>Mike Kay</cp:lastModifiedBy>
  <cp:revision>71</cp:revision>
  <dcterms:created xsi:type="dcterms:W3CDTF">2020-11-02T12:06:14Z</dcterms:created>
  <dcterms:modified xsi:type="dcterms:W3CDTF">2022-09-21T14:59:20Z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0x010100C639CB0D2B30E148A7988E9920D3A83D</vt:lpwstr>
  </property>
</Properties>
</file>