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48" r:id="rId4"/>
  </p:sldMasterIdLst>
  <p:notesMasterIdLst>
    <p:notesMasterId r:id="rId93"/>
  </p:notesMasterIdLst>
  <p:handoutMasterIdLst>
    <p:handoutMasterId r:id="rId94"/>
  </p:handoutMasterIdLst>
  <p:sldIdLst>
    <p:sldId id="261" r:id="rId5"/>
    <p:sldId id="273" r:id="rId6"/>
    <p:sldId id="264" r:id="rId7"/>
    <p:sldId id="292" r:id="rId8"/>
    <p:sldId id="372" r:id="rId9"/>
    <p:sldId id="333" r:id="rId10"/>
    <p:sldId id="334" r:id="rId11"/>
    <p:sldId id="306" r:id="rId12"/>
    <p:sldId id="307" r:id="rId13"/>
    <p:sldId id="345" r:id="rId14"/>
    <p:sldId id="308" r:id="rId15"/>
    <p:sldId id="309" r:id="rId16"/>
    <p:sldId id="310" r:id="rId17"/>
    <p:sldId id="311" r:id="rId18"/>
    <p:sldId id="312" r:id="rId19"/>
    <p:sldId id="317" r:id="rId20"/>
    <p:sldId id="335" r:id="rId21"/>
    <p:sldId id="319" r:id="rId22"/>
    <p:sldId id="332" r:id="rId23"/>
    <p:sldId id="336" r:id="rId24"/>
    <p:sldId id="318" r:id="rId25"/>
    <p:sldId id="320" r:id="rId26"/>
    <p:sldId id="322" r:id="rId27"/>
    <p:sldId id="323" r:id="rId28"/>
    <p:sldId id="324" r:id="rId29"/>
    <p:sldId id="325" r:id="rId30"/>
    <p:sldId id="326" r:id="rId31"/>
    <p:sldId id="327" r:id="rId32"/>
    <p:sldId id="328" r:id="rId33"/>
    <p:sldId id="329" r:id="rId34"/>
    <p:sldId id="331" r:id="rId35"/>
    <p:sldId id="284" r:id="rId36"/>
    <p:sldId id="289" r:id="rId37"/>
    <p:sldId id="285" r:id="rId38"/>
    <p:sldId id="286" r:id="rId39"/>
    <p:sldId id="347" r:id="rId40"/>
    <p:sldId id="348" r:id="rId41"/>
    <p:sldId id="330" r:id="rId42"/>
    <p:sldId id="337" r:id="rId43"/>
    <p:sldId id="338" r:id="rId44"/>
    <p:sldId id="339" r:id="rId45"/>
    <p:sldId id="371" r:id="rId46"/>
    <p:sldId id="340" r:id="rId47"/>
    <p:sldId id="341" r:id="rId48"/>
    <p:sldId id="342" r:id="rId49"/>
    <p:sldId id="343" r:id="rId50"/>
    <p:sldId id="344" r:id="rId51"/>
    <p:sldId id="293" r:id="rId52"/>
    <p:sldId id="282" r:id="rId53"/>
    <p:sldId id="294" r:id="rId54"/>
    <p:sldId id="295" r:id="rId55"/>
    <p:sldId id="296" r:id="rId56"/>
    <p:sldId id="297" r:id="rId57"/>
    <p:sldId id="298" r:id="rId58"/>
    <p:sldId id="299" r:id="rId59"/>
    <p:sldId id="305" r:id="rId60"/>
    <p:sldId id="283" r:id="rId61"/>
    <p:sldId id="300" r:id="rId62"/>
    <p:sldId id="287" r:id="rId63"/>
    <p:sldId id="349" r:id="rId64"/>
    <p:sldId id="350" r:id="rId65"/>
    <p:sldId id="351" r:id="rId66"/>
    <p:sldId id="354" r:id="rId67"/>
    <p:sldId id="352" r:id="rId68"/>
    <p:sldId id="370" r:id="rId69"/>
    <p:sldId id="353" r:id="rId70"/>
    <p:sldId id="358" r:id="rId71"/>
    <p:sldId id="356" r:id="rId72"/>
    <p:sldId id="355" r:id="rId73"/>
    <p:sldId id="357" r:id="rId74"/>
    <p:sldId id="359" r:id="rId75"/>
    <p:sldId id="366" r:id="rId76"/>
    <p:sldId id="367" r:id="rId77"/>
    <p:sldId id="360" r:id="rId78"/>
    <p:sldId id="361" r:id="rId79"/>
    <p:sldId id="373" r:id="rId80"/>
    <p:sldId id="365" r:id="rId81"/>
    <p:sldId id="364" r:id="rId82"/>
    <p:sldId id="363" r:id="rId83"/>
    <p:sldId id="362" r:id="rId84"/>
    <p:sldId id="369" r:id="rId85"/>
    <p:sldId id="368" r:id="rId86"/>
    <p:sldId id="288" r:id="rId87"/>
    <p:sldId id="301" r:id="rId88"/>
    <p:sldId id="304" r:id="rId89"/>
    <p:sldId id="302" r:id="rId90"/>
    <p:sldId id="291" r:id="rId91"/>
    <p:sldId id="277"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8E"/>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EBF9FA-A637-4A1D-B7C2-D9726EC52B77}" v="1" dt="2020-12-15T13:40:44.8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0" autoAdjust="0"/>
    <p:restoredTop sz="93539"/>
  </p:normalViewPr>
  <p:slideViewPr>
    <p:cSldViewPr snapToGrid="0" snapToObjects="1">
      <p:cViewPr varScale="1">
        <p:scale>
          <a:sx n="110" d="100"/>
          <a:sy n="110" d="100"/>
        </p:scale>
        <p:origin x="264" y="108"/>
      </p:cViewPr>
      <p:guideLst/>
    </p:cSldViewPr>
  </p:slideViewPr>
  <p:notesTextViewPr>
    <p:cViewPr>
      <p:scale>
        <a:sx n="3" d="2"/>
        <a:sy n="3" d="2"/>
      </p:scale>
      <p:origin x="0" y="0"/>
    </p:cViewPr>
  </p:notesTextViewPr>
  <p:notesViewPr>
    <p:cSldViewPr snapToGrid="0" snapToObjects="1">
      <p:cViewPr varScale="1">
        <p:scale>
          <a:sx n="143" d="100"/>
          <a:sy n="143" d="100"/>
        </p:scale>
        <p:origin x="2960"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handoutMaster" Target="handoutMasters/handoutMaster1.xml"/><Relationship Id="rId9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26C4DF-8DF1-F548-A592-C05C769D39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7D4A561-AE7D-0548-B3D8-E9F6D0C392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317295-B49E-5144-BE52-C014D55017B6}" type="datetimeFigureOut">
              <a:t>12/15/2020</a:t>
            </a:fld>
            <a:endParaRPr lang="en-GB"/>
          </a:p>
        </p:txBody>
      </p:sp>
      <p:sp>
        <p:nvSpPr>
          <p:cNvPr id="4" name="Footer Placeholder 3">
            <a:extLst>
              <a:ext uri="{FF2B5EF4-FFF2-40B4-BE49-F238E27FC236}">
                <a16:creationId xmlns:a16="http://schemas.microsoft.com/office/drawing/2014/main" id="{7687A1AC-7FB5-0B45-A936-28883AD3E7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CAF3ED1-94EF-5543-BACA-4DED65779E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B7C23C-DA1F-C94F-A1EC-EDEDB69242D2}" type="slidenum">
              <a:t>‹#›</a:t>
            </a:fld>
            <a:endParaRPr lang="en-GB"/>
          </a:p>
        </p:txBody>
      </p:sp>
    </p:spTree>
    <p:extLst>
      <p:ext uri="{BB962C8B-B14F-4D97-AF65-F5344CB8AC3E}">
        <p14:creationId xmlns:p14="http://schemas.microsoft.com/office/powerpoint/2010/main" val="2978252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C4B50-990E-F048-90FD-B21A836181DE}" type="datetimeFigureOut">
              <a:t>12/15/2020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EC7B00-2C71-854A-A0CC-02BB0E6D7306}" type="slidenum">
              <a:t>‹#›</a:t>
            </a:fld>
            <a:endParaRPr lang="en-GB"/>
          </a:p>
        </p:txBody>
      </p:sp>
    </p:spTree>
    <p:extLst>
      <p:ext uri="{BB962C8B-B14F-4D97-AF65-F5344CB8AC3E}">
        <p14:creationId xmlns:p14="http://schemas.microsoft.com/office/powerpoint/2010/main" val="4030163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backgroun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F8318A8-7815-D640-B725-AC457E7ABD88}"/>
              </a:ext>
            </a:extLst>
          </p:cNvPr>
          <p:cNvSpPr>
            <a:spLocks noGrp="1"/>
          </p:cNvSpPr>
          <p:nvPr>
            <p:ph type="pic" sz="quarter" idx="13"/>
          </p:nvPr>
        </p:nvSpPr>
        <p:spPr>
          <a:xfrm>
            <a:off x="0" y="0"/>
            <a:ext cx="12192000" cy="6090289"/>
          </a:xfrm>
        </p:spPr>
        <p:txBody>
          <a:bodyPr/>
          <a:lstStyle/>
          <a:p>
            <a:r>
              <a:rPr lang="en-US"/>
              <a:t>Click icon to add picture</a:t>
            </a:r>
            <a:endParaRPr lang="en-GB"/>
          </a:p>
        </p:txBody>
      </p:sp>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187576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AB033CC-1BB0-E14B-93AC-16BB7C5D7065}"/>
              </a:ext>
            </a:extLst>
          </p:cNvPr>
          <p:cNvSpPr>
            <a:spLocks noGrp="1"/>
          </p:cNvSpPr>
          <p:nvPr>
            <p:ph type="subTitle" idx="1"/>
          </p:nvPr>
        </p:nvSpPr>
        <p:spPr>
          <a:xfrm>
            <a:off x="720000" y="3434204"/>
            <a:ext cx="7832872" cy="962305"/>
          </a:xfrm>
        </p:spPr>
        <p:txBody>
          <a:bodyPr anchor="t" anchorCtr="0">
            <a:normAutofit/>
          </a:bodyPr>
          <a:lstStyle>
            <a:lvl1pPr marL="0" indent="0" algn="l">
              <a:lnSpc>
                <a:spcPts val="4000"/>
              </a:lnSpc>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2"/>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BE3F6B9D-A50B-8749-80FA-2C9350B60199}"/>
              </a:ext>
            </a:extLst>
          </p:cNvPr>
          <p:cNvSpPr>
            <a:spLocks noGrp="1"/>
          </p:cNvSpPr>
          <p:nvPr>
            <p:ph type="body" sz="quarter" idx="14" hasCustomPrompt="1"/>
          </p:nvPr>
        </p:nvSpPr>
        <p:spPr>
          <a:xfrm>
            <a:off x="10677600" y="363600"/>
            <a:ext cx="1126800" cy="792000"/>
          </a:xfrm>
          <a:blipFill>
            <a:blip r:embed="rId3"/>
            <a:stretch>
              <a:fillRect/>
            </a:stretch>
          </a:blipFill>
        </p:spPr>
        <p:txBody>
          <a:bodyPr/>
          <a:lstStyle>
            <a:lvl1pPr marL="0" indent="0">
              <a:buNone/>
              <a:defRPr/>
            </a:lvl1pPr>
          </a:lstStyle>
          <a:p>
            <a:pPr lvl="0"/>
            <a:r>
              <a:rPr lang="en-US"/>
              <a:t> </a:t>
            </a:r>
            <a:endParaRPr lang="en-GB"/>
          </a:p>
        </p:txBody>
      </p:sp>
      <p:sp>
        <p:nvSpPr>
          <p:cNvPr id="12" name="Text Placeholder 11">
            <a:extLst>
              <a:ext uri="{FF2B5EF4-FFF2-40B4-BE49-F238E27FC236}">
                <a16:creationId xmlns:a16="http://schemas.microsoft.com/office/drawing/2014/main" id="{DC22434C-E8B8-EE4A-B27A-CCDAD9842E21}"/>
              </a:ext>
            </a:extLst>
          </p:cNvPr>
          <p:cNvSpPr>
            <a:spLocks noGrp="1"/>
          </p:cNvSpPr>
          <p:nvPr>
            <p:ph type="body" sz="quarter" idx="15"/>
          </p:nvPr>
        </p:nvSpPr>
        <p:spPr>
          <a:xfrm>
            <a:off x="719999" y="4627543"/>
            <a:ext cx="4303713" cy="1219076"/>
          </a:xfrm>
        </p:spPr>
        <p:txBody>
          <a:bodyPr>
            <a:noAutofit/>
          </a:bodyPr>
          <a:lstStyle>
            <a:lvl1pPr marL="0" indent="0">
              <a:buNone/>
              <a:defRPr sz="2200">
                <a:solidFill>
                  <a:schemeClr val="bg1"/>
                </a:solidFill>
              </a:defRPr>
            </a:lvl1pPr>
            <a:lvl2pPr marL="271462" indent="0">
              <a:buNone/>
              <a:defRPr sz="2200">
                <a:solidFill>
                  <a:schemeClr val="bg1"/>
                </a:solidFill>
              </a:defRPr>
            </a:lvl2pPr>
            <a:lvl3pPr marL="577850" indent="0">
              <a:buNone/>
              <a:defRPr sz="2200">
                <a:solidFill>
                  <a:schemeClr val="bg1"/>
                </a:solidFill>
              </a:defRPr>
            </a:lvl3pPr>
            <a:lvl4pPr marL="895350" indent="0">
              <a:buNone/>
              <a:defRPr sz="2200">
                <a:solidFill>
                  <a:schemeClr val="bg1"/>
                </a:solidFill>
              </a:defRPr>
            </a:lvl4pPr>
            <a:lvl5pPr marL="1155700" indent="0">
              <a:buNone/>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0382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backgroun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C1EBEA-6021-EA4F-BC22-34A978EACAB1}"/>
              </a:ext>
            </a:extLst>
          </p:cNvPr>
          <p:cNvSpPr/>
          <p:nvPr userDrawn="1"/>
        </p:nvSpPr>
        <p:spPr>
          <a:xfrm>
            <a:off x="0" y="1"/>
            <a:ext cx="12192000" cy="609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4F3C81DC-B219-0A42-BB33-8E76DD02D02E}"/>
              </a:ext>
            </a:extLst>
          </p:cNvPr>
          <p:cNvPicPr>
            <a:picLocks noChangeAspect="1"/>
          </p:cNvPicPr>
          <p:nvPr userDrawn="1"/>
        </p:nvPicPr>
        <p:blipFill>
          <a:blip r:embed="rId2"/>
          <a:stretch>
            <a:fillRect/>
          </a:stretch>
        </p:blipFill>
        <p:spPr>
          <a:xfrm>
            <a:off x="10677600" y="365078"/>
            <a:ext cx="1126699" cy="792404"/>
          </a:xfrm>
          <a:prstGeom prst="rect">
            <a:avLst/>
          </a:prstGeom>
        </p:spPr>
      </p:pic>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187576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AB033CC-1BB0-E14B-93AC-16BB7C5D7065}"/>
              </a:ext>
            </a:extLst>
          </p:cNvPr>
          <p:cNvSpPr>
            <a:spLocks noGrp="1"/>
          </p:cNvSpPr>
          <p:nvPr>
            <p:ph type="subTitle" idx="1"/>
          </p:nvPr>
        </p:nvSpPr>
        <p:spPr>
          <a:xfrm>
            <a:off x="720000" y="3434204"/>
            <a:ext cx="7832872" cy="962305"/>
          </a:xfrm>
        </p:spPr>
        <p:txBody>
          <a:bodyPr anchor="t" anchorCtr="0">
            <a:normAutofit/>
          </a:bodyPr>
          <a:lstStyle>
            <a:lvl1pPr marL="0" indent="0" algn="l">
              <a:lnSpc>
                <a:spcPts val="4000"/>
              </a:lnSpc>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1">
            <a:extLst>
              <a:ext uri="{FF2B5EF4-FFF2-40B4-BE49-F238E27FC236}">
                <a16:creationId xmlns:a16="http://schemas.microsoft.com/office/drawing/2014/main" id="{DC22434C-E8B8-EE4A-B27A-CCDAD9842E21}"/>
              </a:ext>
            </a:extLst>
          </p:cNvPr>
          <p:cNvSpPr>
            <a:spLocks noGrp="1"/>
          </p:cNvSpPr>
          <p:nvPr>
            <p:ph type="body" sz="quarter" idx="15"/>
          </p:nvPr>
        </p:nvSpPr>
        <p:spPr>
          <a:xfrm>
            <a:off x="719999" y="4627543"/>
            <a:ext cx="4303713" cy="1219076"/>
          </a:xfrm>
        </p:spPr>
        <p:txBody>
          <a:bodyPr>
            <a:noAutofit/>
          </a:bodyPr>
          <a:lstStyle>
            <a:lvl1pPr marL="0" indent="0">
              <a:buNone/>
              <a:defRPr sz="2200">
                <a:solidFill>
                  <a:schemeClr val="bg1"/>
                </a:solidFill>
              </a:defRPr>
            </a:lvl1pPr>
            <a:lvl2pPr marL="271462" indent="0">
              <a:buNone/>
              <a:defRPr sz="2200">
                <a:solidFill>
                  <a:schemeClr val="bg1"/>
                </a:solidFill>
              </a:defRPr>
            </a:lvl2pPr>
            <a:lvl3pPr marL="577850" indent="0">
              <a:buNone/>
              <a:defRPr sz="2200">
                <a:solidFill>
                  <a:schemeClr val="bg1"/>
                </a:solidFill>
              </a:defRPr>
            </a:lvl3pPr>
            <a:lvl4pPr marL="895350" indent="0">
              <a:buNone/>
              <a:defRPr sz="2200">
                <a:solidFill>
                  <a:schemeClr val="bg1"/>
                </a:solidFill>
              </a:defRPr>
            </a:lvl4pPr>
            <a:lvl5pPr marL="1155700" indent="0">
              <a:buNone/>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5962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image backgroun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F8318A8-7815-D640-B725-AC457E7ABD88}"/>
              </a:ext>
            </a:extLst>
          </p:cNvPr>
          <p:cNvSpPr>
            <a:spLocks noGrp="1"/>
          </p:cNvSpPr>
          <p:nvPr>
            <p:ph type="pic" sz="quarter" idx="13"/>
          </p:nvPr>
        </p:nvSpPr>
        <p:spPr>
          <a:xfrm>
            <a:off x="0" y="0"/>
            <a:ext cx="12192000" cy="6090289"/>
          </a:xfrm>
        </p:spPr>
        <p:txBody>
          <a:bodyPr/>
          <a:lstStyle/>
          <a:p>
            <a:r>
              <a:rPr lang="en-US"/>
              <a:t>Click icon to add picture</a:t>
            </a:r>
            <a:endParaRPr lang="en-GB"/>
          </a:p>
        </p:txBody>
      </p:sp>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352907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2"/>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BE3F6B9D-A50B-8749-80FA-2C9350B60199}"/>
              </a:ext>
            </a:extLst>
          </p:cNvPr>
          <p:cNvSpPr>
            <a:spLocks noGrp="1"/>
          </p:cNvSpPr>
          <p:nvPr>
            <p:ph type="body" sz="quarter" idx="14" hasCustomPrompt="1"/>
          </p:nvPr>
        </p:nvSpPr>
        <p:spPr>
          <a:xfrm>
            <a:off x="10677600" y="363600"/>
            <a:ext cx="1126800" cy="792000"/>
          </a:xfrm>
          <a:blipFill>
            <a:blip r:embed="rId3"/>
            <a:stretch>
              <a:fillRect/>
            </a:stretch>
          </a:blipFill>
        </p:spPr>
        <p:txBody>
          <a:bodyPr/>
          <a:lstStyle>
            <a:lvl1pPr marL="0" indent="0">
              <a:buNone/>
              <a:defRPr/>
            </a:lvl1pPr>
          </a:lstStyle>
          <a:p>
            <a:pPr lvl="0"/>
            <a:r>
              <a:rPr lang="en-US"/>
              <a:t> </a:t>
            </a:r>
            <a:endParaRPr lang="en-GB"/>
          </a:p>
        </p:txBody>
      </p:sp>
    </p:spTree>
    <p:extLst>
      <p:ext uri="{BB962C8B-B14F-4D97-AF65-F5344CB8AC3E}">
        <p14:creationId xmlns:p14="http://schemas.microsoft.com/office/powerpoint/2010/main" val="1426756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blue backgroun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1A0B1D-523E-3643-8D18-C48F29FD37F9}"/>
              </a:ext>
            </a:extLst>
          </p:cNvPr>
          <p:cNvSpPr/>
          <p:nvPr userDrawn="1"/>
        </p:nvSpPr>
        <p:spPr>
          <a:xfrm>
            <a:off x="0" y="1"/>
            <a:ext cx="12192000" cy="609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E18DD819-3839-D14E-982F-1E236F8FD41B}"/>
              </a:ext>
            </a:extLst>
          </p:cNvPr>
          <p:cNvPicPr>
            <a:picLocks noChangeAspect="1"/>
          </p:cNvPicPr>
          <p:nvPr userDrawn="1"/>
        </p:nvPicPr>
        <p:blipFill>
          <a:blip r:embed="rId2"/>
          <a:stretch>
            <a:fillRect/>
          </a:stretch>
        </p:blipFill>
        <p:spPr>
          <a:xfrm>
            <a:off x="10677600" y="365078"/>
            <a:ext cx="1126699" cy="792404"/>
          </a:xfrm>
          <a:prstGeom prst="rect">
            <a:avLst/>
          </a:prstGeom>
        </p:spPr>
      </p:pic>
      <p:sp>
        <p:nvSpPr>
          <p:cNvPr id="2" name="Title 1">
            <a:extLst>
              <a:ext uri="{FF2B5EF4-FFF2-40B4-BE49-F238E27FC236}">
                <a16:creationId xmlns:a16="http://schemas.microsoft.com/office/drawing/2014/main" id="{B721248D-5D42-A244-9FC8-52C582637376}"/>
              </a:ext>
            </a:extLst>
          </p:cNvPr>
          <p:cNvSpPr>
            <a:spLocks noGrp="1"/>
          </p:cNvSpPr>
          <p:nvPr>
            <p:ph type="ctrTitle"/>
          </p:nvPr>
        </p:nvSpPr>
        <p:spPr>
          <a:xfrm>
            <a:off x="719999" y="3529071"/>
            <a:ext cx="7832873" cy="1544003"/>
          </a:xfrm>
        </p:spPr>
        <p:txBody>
          <a:bodyPr anchor="b" anchorCtr="0"/>
          <a:lstStyle>
            <a:lvl1pPr algn="l">
              <a:lnSpc>
                <a:spcPts val="4000"/>
              </a:lnSpc>
              <a:defRPr sz="3400" u="sng" baseline="0">
                <a:solidFill>
                  <a:schemeClr val="bg1"/>
                </a:solidFill>
                <a:uFill>
                  <a:solidFill>
                    <a:schemeClr val="accent3"/>
                  </a:solidFill>
                </a:u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69AD402E-2DD2-2E4F-B843-0F95542493FD}"/>
              </a:ext>
            </a:extLst>
          </p:cNvPr>
          <p:cNvSpPr>
            <a:spLocks noGrp="1"/>
          </p:cNvSpPr>
          <p:nvPr>
            <p:ph type="sldNum" sz="quarter" idx="12"/>
          </p:nvPr>
        </p:nvSpPr>
        <p:spPr/>
        <p:txBody>
          <a:bodyPr/>
          <a:lstStyle/>
          <a:p>
            <a:fld id="{98FF217E-B86F-EA42-9607-BE163228A213}" type="slidenum">
              <a:t>‹#›</a:t>
            </a:fld>
            <a:endParaRPr lang="en-GB"/>
          </a:p>
        </p:txBody>
      </p:sp>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389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White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a:noAutofit/>
          </a:bodyPr>
          <a:lstStyle>
            <a:lvl1pPr marL="0" indent="0">
              <a:lnSpc>
                <a:spcPts val="2200"/>
              </a:lnSpc>
              <a:spcBef>
                <a:spcPts val="800"/>
              </a:spcBef>
              <a:buClr>
                <a:schemeClr val="accent2"/>
              </a:buClr>
              <a:buNone/>
              <a:defRPr sz="1900" b="1">
                <a:solidFill>
                  <a:schemeClr val="tx2"/>
                </a:solidFill>
              </a:defRPr>
            </a:lvl1pPr>
            <a:lvl2pPr marL="7938" indent="0">
              <a:lnSpc>
                <a:spcPts val="2200"/>
              </a:lnSpc>
              <a:buClr>
                <a:schemeClr val="accent2"/>
              </a:buClr>
              <a:buNone/>
              <a:tabLst/>
              <a:defRPr sz="1900"/>
            </a:lvl2pPr>
            <a:lvl3pPr marL="266700" indent="-258763">
              <a:lnSpc>
                <a:spcPts val="2200"/>
              </a:lnSpc>
              <a:buClr>
                <a:schemeClr val="accent4"/>
              </a:buClr>
              <a:buFont typeface="Arial" panose="020B0604020202020204" pitchFamily="34" charset="0"/>
              <a:buChar char="•"/>
              <a:tabLst/>
              <a:defRPr sz="1900"/>
            </a:lvl3pPr>
            <a:lvl4pPr marL="533400" indent="-266700">
              <a:lnSpc>
                <a:spcPts val="2200"/>
              </a:lnSpc>
              <a:buClr>
                <a:schemeClr val="accent4"/>
              </a:buClr>
              <a:tabLst/>
              <a:defRPr sz="1900"/>
            </a:lvl4pPr>
            <a:lvl5pPr marL="846138" indent="-266700">
              <a:lnSpc>
                <a:spcPts val="2200"/>
              </a:lnSpc>
              <a:buClr>
                <a:schemeClr val="accent4"/>
              </a:buClr>
              <a:tabLst/>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629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Grey tex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3621A0-B3EB-684D-AE09-E7151CA08E4F}"/>
              </a:ext>
            </a:extLst>
          </p:cNvPr>
          <p:cNvSpPr/>
          <p:nvPr userDrawn="1"/>
        </p:nvSpPr>
        <p:spPr>
          <a:xfrm>
            <a:off x="0" y="1"/>
            <a:ext cx="12192000" cy="6090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a:noAutofit/>
          </a:bodyPr>
          <a:lstStyle>
            <a:lvl1pPr marL="0" indent="0">
              <a:lnSpc>
                <a:spcPts val="2200"/>
              </a:lnSpc>
              <a:spcBef>
                <a:spcPts val="800"/>
              </a:spcBef>
              <a:buClr>
                <a:schemeClr val="accent2"/>
              </a:buClr>
              <a:buNone/>
              <a:defRPr sz="1900" b="1">
                <a:solidFill>
                  <a:schemeClr val="tx2"/>
                </a:solidFill>
              </a:defRPr>
            </a:lvl1pPr>
            <a:lvl2pPr marL="7938" indent="0">
              <a:lnSpc>
                <a:spcPts val="2200"/>
              </a:lnSpc>
              <a:buClr>
                <a:schemeClr val="accent2"/>
              </a:buClr>
              <a:buNone/>
              <a:tabLst/>
              <a:defRPr sz="1900"/>
            </a:lvl2pPr>
            <a:lvl3pPr marL="266700" indent="-258763">
              <a:lnSpc>
                <a:spcPts val="2200"/>
              </a:lnSpc>
              <a:buClr>
                <a:schemeClr val="accent4"/>
              </a:buClr>
              <a:buFont typeface="Arial" panose="020B0604020202020204" pitchFamily="34" charset="0"/>
              <a:buChar char="•"/>
              <a:tabLst/>
              <a:defRPr sz="1900"/>
            </a:lvl3pPr>
            <a:lvl4pPr marL="533400" indent="-266700">
              <a:lnSpc>
                <a:spcPts val="2200"/>
              </a:lnSpc>
              <a:buClr>
                <a:schemeClr val="accent4"/>
              </a:buClr>
              <a:tabLst/>
              <a:defRPr sz="1900"/>
            </a:lvl4pPr>
            <a:lvl5pPr marL="846138" indent="-266700">
              <a:lnSpc>
                <a:spcPts val="2200"/>
              </a:lnSpc>
              <a:buClr>
                <a:schemeClr val="accent4"/>
              </a:buClr>
              <a:tabLst/>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1465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hree columns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numCol="3" spcCol="108000">
            <a:noAutofit/>
          </a:bodyPr>
          <a:lstStyle>
            <a:lvl1pPr marL="0" indent="0">
              <a:lnSpc>
                <a:spcPct val="110000"/>
              </a:lnSpc>
              <a:spcBef>
                <a:spcPts val="600"/>
              </a:spcBef>
              <a:buClr>
                <a:schemeClr val="accent2"/>
              </a:buClr>
              <a:buNone/>
              <a:defRPr sz="1300" b="1">
                <a:solidFill>
                  <a:schemeClr val="tx2"/>
                </a:solidFill>
              </a:defRPr>
            </a:lvl1pPr>
            <a:lvl2pPr marL="7938" indent="0">
              <a:lnSpc>
                <a:spcPct val="110000"/>
              </a:lnSpc>
              <a:spcBef>
                <a:spcPts val="200"/>
              </a:spcBef>
              <a:buClr>
                <a:schemeClr val="accent2"/>
              </a:buClr>
              <a:buNone/>
              <a:tabLst/>
              <a:defRPr sz="1300"/>
            </a:lvl2pPr>
            <a:lvl3pPr marL="182563" indent="-174625">
              <a:lnSpc>
                <a:spcPct val="110000"/>
              </a:lnSpc>
              <a:spcBef>
                <a:spcPts val="200"/>
              </a:spcBef>
              <a:buClr>
                <a:schemeClr val="accent4"/>
              </a:buClr>
              <a:buFont typeface="Arial" panose="020B0604020202020204" pitchFamily="34" charset="0"/>
              <a:buChar char="•"/>
              <a:tabLst/>
              <a:defRPr sz="1300"/>
            </a:lvl3pPr>
            <a:lvl4pPr marL="404813" indent="-176213">
              <a:lnSpc>
                <a:spcPct val="110000"/>
              </a:lnSpc>
              <a:spcBef>
                <a:spcPts val="200"/>
              </a:spcBef>
              <a:buClr>
                <a:schemeClr val="accent4"/>
              </a:buClr>
              <a:tabLst/>
              <a:defRPr sz="1300"/>
            </a:lvl4pPr>
            <a:lvl5pPr marL="625475" indent="-174625">
              <a:lnSpc>
                <a:spcPct val="110000"/>
              </a:lnSpc>
              <a:spcBef>
                <a:spcPts val="200"/>
              </a:spcBef>
              <a:buClr>
                <a:schemeClr val="accent4"/>
              </a:buClr>
              <a:tabLst/>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4713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hree columns grey 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0D81AC-089D-5F48-AA68-F1E3BC03B92B}"/>
              </a:ext>
            </a:extLst>
          </p:cNvPr>
          <p:cNvSpPr/>
          <p:nvPr userDrawn="1"/>
        </p:nvSpPr>
        <p:spPr>
          <a:xfrm>
            <a:off x="0" y="1"/>
            <a:ext cx="12192000" cy="6090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E34A653-8FDE-5F49-ADAB-C03A5162F4A8}"/>
              </a:ext>
            </a:extLst>
          </p:cNvPr>
          <p:cNvSpPr>
            <a:spLocks noGrp="1"/>
          </p:cNvSpPr>
          <p:nvPr>
            <p:ph type="title"/>
          </p:nvPr>
        </p:nvSpPr>
        <p:spPr>
          <a:xfrm>
            <a:off x="720000" y="288000"/>
            <a:ext cx="9000000" cy="936000"/>
          </a:xfrm>
        </p:spPr>
        <p:txBody>
          <a:bodyPr lIns="0" tIns="0" rIns="0" bIns="0" anchor="b" anchorCtr="0">
            <a:noAutofit/>
          </a:bodyPr>
          <a:lstStyle>
            <a:lvl1pPr>
              <a:lnSpc>
                <a:spcPts val="3000"/>
              </a:lnSpc>
              <a:defRPr sz="2300" b="1" u="sng" baseline="0">
                <a:solidFill>
                  <a:schemeClr val="accent1"/>
                </a:solidFill>
                <a:uFill>
                  <a:solidFill>
                    <a:schemeClr val="accent2"/>
                  </a:solidFill>
                </a:u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4A475-A348-374D-B18C-118C5AEDBA1E}"/>
              </a:ext>
            </a:extLst>
          </p:cNvPr>
          <p:cNvSpPr>
            <a:spLocks noGrp="1"/>
          </p:cNvSpPr>
          <p:nvPr>
            <p:ph idx="1"/>
          </p:nvPr>
        </p:nvSpPr>
        <p:spPr>
          <a:xfrm>
            <a:off x="720000" y="1800000"/>
            <a:ext cx="11083554" cy="3960000"/>
          </a:xfrm>
        </p:spPr>
        <p:txBody>
          <a:bodyPr lIns="0" tIns="0" rIns="0" bIns="0" numCol="3" spcCol="108000">
            <a:noAutofit/>
          </a:bodyPr>
          <a:lstStyle>
            <a:lvl1pPr marL="0" indent="0">
              <a:lnSpc>
                <a:spcPct val="110000"/>
              </a:lnSpc>
              <a:spcBef>
                <a:spcPts val="600"/>
              </a:spcBef>
              <a:buClr>
                <a:schemeClr val="accent2"/>
              </a:buClr>
              <a:buNone/>
              <a:defRPr sz="1300" b="1">
                <a:solidFill>
                  <a:schemeClr val="tx2"/>
                </a:solidFill>
              </a:defRPr>
            </a:lvl1pPr>
            <a:lvl2pPr marL="7938" indent="0">
              <a:lnSpc>
                <a:spcPct val="110000"/>
              </a:lnSpc>
              <a:spcBef>
                <a:spcPts val="200"/>
              </a:spcBef>
              <a:buClr>
                <a:schemeClr val="accent2"/>
              </a:buClr>
              <a:buNone/>
              <a:tabLst/>
              <a:defRPr sz="1300"/>
            </a:lvl2pPr>
            <a:lvl3pPr marL="182563" indent="-174625">
              <a:lnSpc>
                <a:spcPct val="110000"/>
              </a:lnSpc>
              <a:spcBef>
                <a:spcPts val="200"/>
              </a:spcBef>
              <a:buClr>
                <a:schemeClr val="accent4"/>
              </a:buClr>
              <a:buFont typeface="Arial" panose="020B0604020202020204" pitchFamily="34" charset="0"/>
              <a:buChar char="•"/>
              <a:tabLst/>
              <a:defRPr sz="1300"/>
            </a:lvl3pPr>
            <a:lvl4pPr marL="404813" indent="-176213">
              <a:lnSpc>
                <a:spcPct val="110000"/>
              </a:lnSpc>
              <a:spcBef>
                <a:spcPts val="200"/>
              </a:spcBef>
              <a:buClr>
                <a:schemeClr val="accent4"/>
              </a:buClr>
              <a:tabLst/>
              <a:defRPr sz="1300"/>
            </a:lvl4pPr>
            <a:lvl5pPr marL="625475" indent="-174625">
              <a:lnSpc>
                <a:spcPct val="110000"/>
              </a:lnSpc>
              <a:spcBef>
                <a:spcPts val="200"/>
              </a:spcBef>
              <a:buClr>
                <a:schemeClr val="accent4"/>
              </a:buClr>
              <a:tabLst/>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25279A15-C8A2-5C4C-98ED-9E626137ADCD}"/>
              </a:ext>
            </a:extLst>
          </p:cNvPr>
          <p:cNvSpPr>
            <a:spLocks noGrp="1"/>
          </p:cNvSpPr>
          <p:nvPr>
            <p:ph type="sldNum" sz="quarter" idx="12"/>
          </p:nvPr>
        </p:nvSpPr>
        <p:spPr>
          <a:xfrm>
            <a:off x="10677600" y="6320870"/>
            <a:ext cx="1125954" cy="360000"/>
          </a:xfrm>
        </p:spPr>
        <p:txBody>
          <a:bodyPr lIns="0" tIns="0" rIns="0" bIns="0"/>
          <a:lstStyle>
            <a:lvl1pPr algn="l">
              <a:defRPr sz="1600">
                <a:solidFill>
                  <a:schemeClr val="accent1"/>
                </a:solidFill>
              </a:defRPr>
            </a:lvl1pPr>
          </a:lstStyle>
          <a:p>
            <a:fld id="{98FF217E-B86F-EA42-9607-BE163228A213}" type="slidenum">
              <a:rPr lang="en-GB"/>
              <a:pPr/>
              <a:t>‹#›</a:t>
            </a:fld>
            <a:endParaRPr lang="en-GB"/>
          </a:p>
        </p:txBody>
      </p:sp>
      <p:pic>
        <p:nvPicPr>
          <p:cNvPr id="10" name="Picture 9">
            <a:extLst>
              <a:ext uri="{FF2B5EF4-FFF2-40B4-BE49-F238E27FC236}">
                <a16:creationId xmlns:a16="http://schemas.microsoft.com/office/drawing/2014/main" id="{C8B72161-520D-2C4A-B03B-980C579F6291}"/>
              </a:ext>
            </a:extLst>
          </p:cNvPr>
          <p:cNvPicPr>
            <a:picLocks noChangeAspect="1"/>
          </p:cNvPicPr>
          <p:nvPr userDrawn="1"/>
        </p:nvPicPr>
        <p:blipFill>
          <a:blip r:embed="rId2"/>
          <a:stretch>
            <a:fillRect/>
          </a:stretch>
        </p:blipFill>
        <p:spPr>
          <a:xfrm>
            <a:off x="10676854" y="365078"/>
            <a:ext cx="1126700" cy="792404"/>
          </a:xfrm>
          <a:prstGeom prst="rect">
            <a:avLst/>
          </a:prstGeom>
        </p:spPr>
      </p:pic>
      <p:pic>
        <p:nvPicPr>
          <p:cNvPr id="12" name="Picture 11">
            <a:extLst>
              <a:ext uri="{FF2B5EF4-FFF2-40B4-BE49-F238E27FC236}">
                <a16:creationId xmlns:a16="http://schemas.microsoft.com/office/drawing/2014/main" id="{5DA23EE6-B4BB-8645-9FAA-4BE374001DC1}"/>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13" name="Rectangle 12">
            <a:extLst>
              <a:ext uri="{FF2B5EF4-FFF2-40B4-BE49-F238E27FC236}">
                <a16:creationId xmlns:a16="http://schemas.microsoft.com/office/drawing/2014/main" id="{FF62AA56-DB8A-7C4D-A8F3-2391B77030A2}"/>
              </a:ext>
            </a:extLst>
          </p:cNvPr>
          <p:cNvSpPr/>
          <p:nvPr userDrawn="1"/>
        </p:nvSpPr>
        <p:spPr>
          <a:xfrm>
            <a:off x="0" y="6090289"/>
            <a:ext cx="12192000" cy="18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9399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editable da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229CC56-CE9D-AC4A-88F4-E1F37208D035}"/>
              </a:ext>
            </a:extLst>
          </p:cNvPr>
          <p:cNvSpPr/>
          <p:nvPr userDrawn="1"/>
        </p:nvSpPr>
        <p:spPr>
          <a:xfrm>
            <a:off x="0" y="1"/>
            <a:ext cx="12192000" cy="6090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7BADC050-BCFF-C545-AB53-D940716D9061}"/>
              </a:ext>
            </a:extLst>
          </p:cNvPr>
          <p:cNvPicPr>
            <a:picLocks noChangeAspect="1"/>
          </p:cNvPicPr>
          <p:nvPr userDrawn="1"/>
        </p:nvPicPr>
        <p:blipFill>
          <a:blip r:embed="rId2"/>
          <a:stretch>
            <a:fillRect/>
          </a:stretch>
        </p:blipFill>
        <p:spPr>
          <a:xfrm>
            <a:off x="720000" y="2930856"/>
            <a:ext cx="1126699" cy="792404"/>
          </a:xfrm>
          <a:prstGeom prst="rect">
            <a:avLst/>
          </a:prstGeom>
        </p:spPr>
      </p:pic>
      <p:pic>
        <p:nvPicPr>
          <p:cNvPr id="8" name="Picture 7">
            <a:extLst>
              <a:ext uri="{FF2B5EF4-FFF2-40B4-BE49-F238E27FC236}">
                <a16:creationId xmlns:a16="http://schemas.microsoft.com/office/drawing/2014/main" id="{B6B9181D-D33F-CA4B-B2B9-9CDA6D722AC0}"/>
              </a:ext>
            </a:extLst>
          </p:cNvPr>
          <p:cNvPicPr>
            <a:picLocks noChangeAspect="1"/>
          </p:cNvPicPr>
          <p:nvPr userDrawn="1"/>
        </p:nvPicPr>
        <p:blipFill>
          <a:blip r:embed="rId3"/>
          <a:stretch>
            <a:fillRect/>
          </a:stretch>
        </p:blipFill>
        <p:spPr>
          <a:xfrm>
            <a:off x="720000" y="6424258"/>
            <a:ext cx="1850665" cy="118443"/>
          </a:xfrm>
          <a:prstGeom prst="rect">
            <a:avLst/>
          </a:prstGeom>
        </p:spPr>
      </p:pic>
      <p:sp>
        <p:nvSpPr>
          <p:cNvPr id="9" name="Rectangle 8">
            <a:extLst>
              <a:ext uri="{FF2B5EF4-FFF2-40B4-BE49-F238E27FC236}">
                <a16:creationId xmlns:a16="http://schemas.microsoft.com/office/drawing/2014/main" id="{C217BB90-548C-5F44-9CCF-3D8FECBFF29D}"/>
              </a:ext>
            </a:extLst>
          </p:cNvPr>
          <p:cNvSpPr/>
          <p:nvPr userDrawn="1"/>
        </p:nvSpPr>
        <p:spPr>
          <a:xfrm>
            <a:off x="0" y="6090289"/>
            <a:ext cx="12192000" cy="183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690733C-3A1C-F541-A5D2-872F336705D9}"/>
              </a:ext>
            </a:extLst>
          </p:cNvPr>
          <p:cNvSpPr txBox="1"/>
          <p:nvPr userDrawn="1"/>
        </p:nvSpPr>
        <p:spPr>
          <a:xfrm>
            <a:off x="720000" y="4224991"/>
            <a:ext cx="2150650" cy="1154162"/>
          </a:xfrm>
          <a:prstGeom prst="rect">
            <a:avLst/>
          </a:prstGeom>
          <a:noFill/>
        </p:spPr>
        <p:txBody>
          <a:bodyPr wrap="square" lIns="0" tIns="0" rIns="0" bIns="0" rtlCol="0">
            <a:spAutoFit/>
          </a:bodyPr>
          <a:lstStyle/>
          <a:p>
            <a:r>
              <a:rPr lang="en-GB" sz="1000" b="1">
                <a:solidFill>
                  <a:schemeClr val="bg1"/>
                </a:solidFill>
              </a:rPr>
              <a:t>Energy Networks Association</a:t>
            </a:r>
          </a:p>
          <a:p>
            <a:r>
              <a:rPr lang="en-GB" sz="1000">
                <a:solidFill>
                  <a:schemeClr val="bg1"/>
                </a:solidFill>
              </a:rPr>
              <a:t>4 More London Riverside</a:t>
            </a:r>
          </a:p>
          <a:p>
            <a:r>
              <a:rPr lang="en-GB" sz="1000">
                <a:solidFill>
                  <a:schemeClr val="bg1"/>
                </a:solidFill>
              </a:rPr>
              <a:t>London SE1 2AU</a:t>
            </a:r>
          </a:p>
          <a:p>
            <a:pPr>
              <a:spcAft>
                <a:spcPts val="600"/>
              </a:spcAft>
            </a:pPr>
            <a:r>
              <a:rPr lang="en-GB" sz="1000">
                <a:solidFill>
                  <a:schemeClr val="bg1"/>
                </a:solidFill>
              </a:rPr>
              <a:t>t. +44 (0)20 7706 5100 </a:t>
            </a:r>
          </a:p>
          <a:p>
            <a:r>
              <a:rPr lang="en-GB" sz="1000">
                <a:solidFill>
                  <a:schemeClr val="bg1"/>
                </a:solidFill>
              </a:rPr>
              <a:t>    @EnergyNetworks</a:t>
            </a:r>
          </a:p>
          <a:p>
            <a:r>
              <a:rPr lang="en-GB" sz="1000" b="1">
                <a:solidFill>
                  <a:schemeClr val="accent3"/>
                </a:solidFill>
              </a:rPr>
              <a:t>energynetworks.org</a:t>
            </a:r>
          </a:p>
          <a:p>
            <a:endParaRPr lang="en-GB" sz="1000">
              <a:solidFill>
                <a:schemeClr val="bg1"/>
              </a:solidFill>
            </a:endParaRPr>
          </a:p>
        </p:txBody>
      </p:sp>
      <p:sp>
        <p:nvSpPr>
          <p:cNvPr id="12" name="TextBox 11">
            <a:extLst>
              <a:ext uri="{FF2B5EF4-FFF2-40B4-BE49-F238E27FC236}">
                <a16:creationId xmlns:a16="http://schemas.microsoft.com/office/drawing/2014/main" id="{94000841-12F3-6E47-A63B-FFE74C0CC0C8}"/>
              </a:ext>
            </a:extLst>
          </p:cNvPr>
          <p:cNvSpPr txBox="1"/>
          <p:nvPr userDrawn="1"/>
        </p:nvSpPr>
        <p:spPr>
          <a:xfrm>
            <a:off x="720000" y="5621152"/>
            <a:ext cx="4134581" cy="224677"/>
          </a:xfrm>
          <a:prstGeom prst="rect">
            <a:avLst/>
          </a:prstGeom>
          <a:noFill/>
        </p:spPr>
        <p:txBody>
          <a:bodyPr wrap="square" lIns="0" tIns="0" rIns="0" bIns="0" rtlCol="0">
            <a:spAutoFit/>
          </a:bodyPr>
          <a:lstStyle/>
          <a:p>
            <a:r>
              <a:rPr lang="en-GB" sz="730" b="0">
                <a:solidFill>
                  <a:schemeClr val="bg1"/>
                </a:solidFill>
              </a:rPr>
              <a:t>Energy Networks Association Limited is a company registered in England &amp; Wales No. 04832301</a:t>
            </a:r>
          </a:p>
          <a:p>
            <a:r>
              <a:rPr lang="en-GB" sz="730" b="0">
                <a:solidFill>
                  <a:schemeClr val="bg1"/>
                </a:solidFill>
              </a:rPr>
              <a:t>Registered office: 4 More London Riverside, London SE1 2AU</a:t>
            </a:r>
          </a:p>
        </p:txBody>
      </p:sp>
      <p:pic>
        <p:nvPicPr>
          <p:cNvPr id="14" name="Picture 13">
            <a:extLst>
              <a:ext uri="{FF2B5EF4-FFF2-40B4-BE49-F238E27FC236}">
                <a16:creationId xmlns:a16="http://schemas.microsoft.com/office/drawing/2014/main" id="{BE0176C1-3171-F14F-A2A7-072D0A4873B2}"/>
              </a:ext>
            </a:extLst>
          </p:cNvPr>
          <p:cNvPicPr>
            <a:picLocks noChangeAspect="1"/>
          </p:cNvPicPr>
          <p:nvPr userDrawn="1"/>
        </p:nvPicPr>
        <p:blipFill>
          <a:blip r:embed="rId4"/>
          <a:stretch>
            <a:fillRect/>
          </a:stretch>
        </p:blipFill>
        <p:spPr>
          <a:xfrm>
            <a:off x="720000" y="4949308"/>
            <a:ext cx="121375" cy="94403"/>
          </a:xfrm>
          <a:prstGeom prst="rect">
            <a:avLst/>
          </a:prstGeom>
        </p:spPr>
      </p:pic>
      <p:sp>
        <p:nvSpPr>
          <p:cNvPr id="3" name="Text Placeholder 2">
            <a:extLst>
              <a:ext uri="{FF2B5EF4-FFF2-40B4-BE49-F238E27FC236}">
                <a16:creationId xmlns:a16="http://schemas.microsoft.com/office/drawing/2014/main" id="{8CBF64F1-74AF-8148-922B-93C1F8B12475}"/>
              </a:ext>
            </a:extLst>
          </p:cNvPr>
          <p:cNvSpPr>
            <a:spLocks noGrp="1"/>
          </p:cNvSpPr>
          <p:nvPr>
            <p:ph type="body" sz="quarter" idx="10"/>
          </p:nvPr>
        </p:nvSpPr>
        <p:spPr>
          <a:xfrm>
            <a:off x="720000" y="5389754"/>
            <a:ext cx="1355290" cy="200013"/>
          </a:xfrm>
        </p:spPr>
        <p:txBody>
          <a:bodyPr>
            <a:noAutofit/>
          </a:bodyPr>
          <a:lstStyle>
            <a:lvl1pPr marL="0" indent="0">
              <a:lnSpc>
                <a:spcPct val="100000"/>
              </a:lnSpc>
              <a:spcBef>
                <a:spcPts val="0"/>
              </a:spcBef>
              <a:buNone/>
              <a:defRPr sz="730">
                <a:solidFill>
                  <a:schemeClr val="bg1"/>
                </a:solidFill>
              </a:defRPr>
            </a:lvl1pPr>
            <a:lvl2pPr marL="271462" indent="0">
              <a:lnSpc>
                <a:spcPct val="100000"/>
              </a:lnSpc>
              <a:spcBef>
                <a:spcPts val="0"/>
              </a:spcBef>
              <a:buNone/>
              <a:defRPr sz="730">
                <a:solidFill>
                  <a:schemeClr val="bg1"/>
                </a:solidFill>
              </a:defRPr>
            </a:lvl2pPr>
            <a:lvl3pPr marL="577850" indent="0">
              <a:lnSpc>
                <a:spcPct val="100000"/>
              </a:lnSpc>
              <a:spcBef>
                <a:spcPts val="0"/>
              </a:spcBef>
              <a:buNone/>
              <a:defRPr sz="730">
                <a:solidFill>
                  <a:schemeClr val="bg1"/>
                </a:solidFill>
              </a:defRPr>
            </a:lvl3pPr>
            <a:lvl4pPr marL="895350" indent="0">
              <a:lnSpc>
                <a:spcPct val="100000"/>
              </a:lnSpc>
              <a:spcBef>
                <a:spcPts val="0"/>
              </a:spcBef>
              <a:buNone/>
              <a:defRPr sz="730">
                <a:solidFill>
                  <a:schemeClr val="bg1"/>
                </a:solidFill>
              </a:defRPr>
            </a:lvl4pPr>
            <a:lvl5pPr marL="1155700" indent="0">
              <a:lnSpc>
                <a:spcPct val="100000"/>
              </a:lnSpc>
              <a:spcBef>
                <a:spcPts val="0"/>
              </a:spcBef>
              <a:buNone/>
              <a:defRPr sz="73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09381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C6520-C769-8547-9F0B-AE80CB24FE1E}"/>
              </a:ext>
            </a:extLst>
          </p:cNvPr>
          <p:cNvSpPr>
            <a:spLocks noGrp="1"/>
          </p:cNvSpPr>
          <p:nvPr>
            <p:ph type="title"/>
          </p:nvPr>
        </p:nvSpPr>
        <p:spPr>
          <a:xfrm>
            <a:off x="720000" y="288000"/>
            <a:ext cx="9000000" cy="936000"/>
          </a:xfrm>
          <a:prstGeom prst="rect">
            <a:avLst/>
          </a:prstGeom>
        </p:spPr>
        <p:txBody>
          <a:bodyPr vert="horz" lIns="0" tIns="0" rIns="0" bIns="0" rtlCol="0" anchor="b"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043D08-9A52-454E-A52C-20C942309C06}"/>
              </a:ext>
            </a:extLst>
          </p:cNvPr>
          <p:cNvSpPr>
            <a:spLocks noGrp="1"/>
          </p:cNvSpPr>
          <p:nvPr>
            <p:ph type="body" idx="1"/>
          </p:nvPr>
        </p:nvSpPr>
        <p:spPr>
          <a:xfrm>
            <a:off x="720000" y="1800000"/>
            <a:ext cx="11037600" cy="3960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A42453E8-E7DC-A349-95CE-E1AA0F5F33F4}"/>
              </a:ext>
            </a:extLst>
          </p:cNvPr>
          <p:cNvSpPr>
            <a:spLocks noGrp="1"/>
          </p:cNvSpPr>
          <p:nvPr>
            <p:ph type="sldNum" sz="quarter" idx="4"/>
          </p:nvPr>
        </p:nvSpPr>
        <p:spPr>
          <a:xfrm>
            <a:off x="10677600" y="6320870"/>
            <a:ext cx="1080000" cy="360000"/>
          </a:xfrm>
          <a:prstGeom prst="rect">
            <a:avLst/>
          </a:prstGeom>
        </p:spPr>
        <p:txBody>
          <a:bodyPr vert="horz" lIns="0" tIns="0" rIns="0" bIns="0" rtlCol="0" anchor="ctr"/>
          <a:lstStyle>
            <a:lvl1pPr algn="l">
              <a:defRPr sz="1600">
                <a:solidFill>
                  <a:schemeClr val="accent1"/>
                </a:solidFill>
              </a:defRPr>
            </a:lvl1pPr>
          </a:lstStyle>
          <a:p>
            <a:fld id="{98FF217E-B86F-EA42-9607-BE163228A213}" type="slidenum">
              <a:rPr lang="en-GB"/>
              <a:pPr/>
              <a:t>‹#›</a:t>
            </a:fld>
            <a:endParaRPr lang="en-GB"/>
          </a:p>
        </p:txBody>
      </p:sp>
    </p:spTree>
    <p:extLst>
      <p:ext uri="{BB962C8B-B14F-4D97-AF65-F5344CB8AC3E}">
        <p14:creationId xmlns:p14="http://schemas.microsoft.com/office/powerpoint/2010/main" val="101015306"/>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4" r:id="rId3"/>
    <p:sldLayoutId id="2147483658" r:id="rId4"/>
    <p:sldLayoutId id="2147483650" r:id="rId5"/>
    <p:sldLayoutId id="2147483659" r:id="rId6"/>
    <p:sldLayoutId id="2147483655" r:id="rId7"/>
    <p:sldLayoutId id="2147483660" r:id="rId8"/>
    <p:sldLayoutId id="2147483656" r:id="rId9"/>
  </p:sldLayoutIdLst>
  <p:hf hdr="0" ftr="0" dt="0"/>
  <p:txStyles>
    <p:titleStyle>
      <a:lvl1pPr algn="l" defTabSz="914400" rtl="0" eaLnBrk="1" latinLnBrk="0" hangingPunct="1">
        <a:lnSpc>
          <a:spcPct val="90000"/>
        </a:lnSpc>
        <a:spcBef>
          <a:spcPct val="0"/>
        </a:spcBef>
        <a:buNone/>
        <a:defRPr sz="2300" b="1" u="sng" kern="1200" baseline="0">
          <a:solidFill>
            <a:schemeClr val="accent1"/>
          </a:solidFill>
          <a:uFill>
            <a:solidFill>
              <a:schemeClr val="accent2"/>
            </a:solidFill>
          </a:uFill>
          <a:latin typeface="+mj-lt"/>
          <a:ea typeface="+mj-ea"/>
          <a:cs typeface="+mj-cs"/>
        </a:defRPr>
      </a:lvl1pPr>
    </p:titleStyle>
    <p:bodyStyle>
      <a:lvl1pPr marL="228600" indent="-228600" algn="l" defTabSz="914400" rtl="0" eaLnBrk="1" latinLnBrk="0" hangingPunct="1">
        <a:lnSpc>
          <a:spcPts val="2200"/>
        </a:lnSpc>
        <a:spcBef>
          <a:spcPts val="400"/>
        </a:spcBef>
        <a:buClr>
          <a:schemeClr val="accent4"/>
        </a:buClr>
        <a:buFont typeface="Arial" panose="020B0604020202020204" pitchFamily="34" charset="0"/>
        <a:buChar char="•"/>
        <a:defRPr sz="1900" kern="1200">
          <a:solidFill>
            <a:schemeClr val="tx1"/>
          </a:solidFill>
          <a:latin typeface="+mn-lt"/>
          <a:ea typeface="+mn-ea"/>
          <a:cs typeface="+mn-cs"/>
        </a:defRPr>
      </a:lvl1pPr>
      <a:lvl2pPr marL="542925" indent="-271463"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2pPr>
      <a:lvl3pPr marL="849313" indent="-271463"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3pPr>
      <a:lvl4pPr marL="1155700" indent="-26035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1427163" indent="-271463"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eams.microsoft.com/l/meetup-join/19%3ameeting_YmMwMmIxMDgtN2M3Yi00MGMxLTljMmUtYWNhYzY1OTM5ZDll%40thread.v2/0?context=%7b%22Tid%22%3a%2256e903da-abd8-49e7-9fc1-bbca8648c565%22%2c%22Oid%22%3a%2227bff9ba-64e9-43e9-8a5c-085905bcefee%22%7d" TargetMode="External"/><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hyperlink" Target="tel:+442038555885,,731519845# "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E3075F2-F49F-8A48-8834-BEAEC3932C06}"/>
              </a:ext>
            </a:extLst>
          </p:cNvPr>
          <p:cNvPicPr>
            <a:picLocks noGrp="1" noChangeAspect="1"/>
          </p:cNvPicPr>
          <p:nvPr>
            <p:ph type="pic" sz="quarter" idx="13"/>
          </p:nvPr>
        </p:nvPicPr>
        <p:blipFill rotWithShape="1">
          <a:blip r:embed="rId2"/>
          <a:srcRect l="1501" t="1497"/>
          <a:stretch/>
        </p:blipFill>
        <p:spPr>
          <a:xfrm>
            <a:off x="0" y="0"/>
            <a:ext cx="12192000" cy="6090096"/>
          </a:xfrm>
        </p:spPr>
      </p:pic>
      <p:sp>
        <p:nvSpPr>
          <p:cNvPr id="3" name="Title 2">
            <a:extLst>
              <a:ext uri="{FF2B5EF4-FFF2-40B4-BE49-F238E27FC236}">
                <a16:creationId xmlns:a16="http://schemas.microsoft.com/office/drawing/2014/main" id="{40BBC57E-05AA-7247-9822-A00A03EFA81C}"/>
              </a:ext>
            </a:extLst>
          </p:cNvPr>
          <p:cNvSpPr>
            <a:spLocks noGrp="1"/>
          </p:cNvSpPr>
          <p:nvPr>
            <p:ph type="ctrTitle"/>
          </p:nvPr>
        </p:nvSpPr>
        <p:spPr/>
        <p:txBody>
          <a:bodyPr/>
          <a:lstStyle/>
          <a:p>
            <a:r>
              <a:rPr lang="en-GB" dirty="0"/>
              <a:t>DER Technical Forum</a:t>
            </a:r>
          </a:p>
        </p:txBody>
      </p:sp>
      <p:sp>
        <p:nvSpPr>
          <p:cNvPr id="5" name="Slide Number Placeholder 4">
            <a:extLst>
              <a:ext uri="{FF2B5EF4-FFF2-40B4-BE49-F238E27FC236}">
                <a16:creationId xmlns:a16="http://schemas.microsoft.com/office/drawing/2014/main" id="{CE60AD14-BB1C-6543-9305-C38C54BD1539}"/>
              </a:ext>
            </a:extLst>
          </p:cNvPr>
          <p:cNvSpPr>
            <a:spLocks noGrp="1"/>
          </p:cNvSpPr>
          <p:nvPr>
            <p:ph type="sldNum" sz="quarter" idx="12"/>
          </p:nvPr>
        </p:nvSpPr>
        <p:spPr/>
        <p:txBody>
          <a:bodyPr/>
          <a:lstStyle/>
          <a:p>
            <a:fld id="{98FF217E-B86F-EA42-9607-BE163228A213}" type="slidenum">
              <a:rPr lang="en-GB"/>
              <a:t>1</a:t>
            </a:fld>
            <a:endParaRPr lang="en-GB"/>
          </a:p>
        </p:txBody>
      </p:sp>
      <p:sp>
        <p:nvSpPr>
          <p:cNvPr id="6" name="Text Placeholder 5">
            <a:extLst>
              <a:ext uri="{FF2B5EF4-FFF2-40B4-BE49-F238E27FC236}">
                <a16:creationId xmlns:a16="http://schemas.microsoft.com/office/drawing/2014/main" id="{6D5B8EE3-5227-2A4E-B9D8-702B57062CD7}"/>
              </a:ext>
            </a:extLst>
          </p:cNvPr>
          <p:cNvSpPr>
            <a:spLocks noGrp="1"/>
          </p:cNvSpPr>
          <p:nvPr>
            <p:ph type="body" sz="quarter" idx="14"/>
          </p:nvPr>
        </p:nvSpPr>
        <p:spPr/>
        <p:txBody>
          <a:bodyPr/>
          <a:lstStyle/>
          <a:p>
            <a:endParaRPr lang="en-GB"/>
          </a:p>
        </p:txBody>
      </p:sp>
      <p:sp>
        <p:nvSpPr>
          <p:cNvPr id="7" name="Text Placeholder 6">
            <a:extLst>
              <a:ext uri="{FF2B5EF4-FFF2-40B4-BE49-F238E27FC236}">
                <a16:creationId xmlns:a16="http://schemas.microsoft.com/office/drawing/2014/main" id="{B10E0A52-9793-B34B-B117-98F3220C83F1}"/>
              </a:ext>
            </a:extLst>
          </p:cNvPr>
          <p:cNvSpPr>
            <a:spLocks noGrp="1"/>
          </p:cNvSpPr>
          <p:nvPr>
            <p:ph type="body" sz="quarter" idx="15"/>
          </p:nvPr>
        </p:nvSpPr>
        <p:spPr/>
        <p:txBody>
          <a:bodyPr/>
          <a:lstStyle/>
          <a:p>
            <a:r>
              <a:rPr lang="en-GB" dirty="0"/>
              <a:t>15 December 2020</a:t>
            </a:r>
          </a:p>
        </p:txBody>
      </p:sp>
      <p:sp>
        <p:nvSpPr>
          <p:cNvPr id="4" name="Rectangle 1">
            <a:extLst>
              <a:ext uri="{FF2B5EF4-FFF2-40B4-BE49-F238E27FC236}">
                <a16:creationId xmlns:a16="http://schemas.microsoft.com/office/drawing/2014/main" id="{139EC2F2-979D-4E51-B16D-82020FED5033}"/>
              </a:ext>
            </a:extLst>
          </p:cNvPr>
          <p:cNvSpPr>
            <a:spLocks noChangeArrowheads="1"/>
          </p:cNvSpPr>
          <p:nvPr/>
        </p:nvSpPr>
        <p:spPr bwMode="auto">
          <a:xfrm>
            <a:off x="615142" y="5059015"/>
            <a:ext cx="3665913"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Microsoft Teams meeting</a:t>
            </a:r>
            <a:r>
              <a:rPr kumimoji="0" lang="en-GB" altLang="en-US" sz="11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 </a:t>
            </a:r>
            <a:endParaRPr kumimoji="0" lang="en-GB" altLang="en-US" sz="6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Segoe UI Semibold" panose="020B0702040204020203" pitchFamily="34" charset="0"/>
                <a:ea typeface="Calibri" panose="020F0502020204030204" pitchFamily="34" charset="0"/>
                <a:cs typeface="Segoe UI Semibold" panose="020B0702040204020203" pitchFamily="34" charset="0"/>
                <a:hlinkClick r:id="rId3">
                  <a:extLst>
                    <a:ext uri="{A12FA001-AC4F-418D-AE19-62706E023703}">
                      <ahyp:hlinkClr xmlns:ahyp="http://schemas.microsoft.com/office/drawing/2018/hyperlinkcolor" val="tx"/>
                    </a:ext>
                  </a:extLst>
                </a:hlinkClick>
              </a:rPr>
              <a:t>Click here to join the meeting</a:t>
            </a:r>
            <a:r>
              <a:rPr kumimoji="0" lang="en-GB" altLang="en-US" sz="11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 </a:t>
            </a:r>
            <a:endParaRPr kumimoji="0" lang="en-GB" altLang="en-US" sz="6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Or call in (audio only)</a:t>
            </a:r>
            <a:r>
              <a:rPr kumimoji="0" lang="en-GB" altLang="en-US" sz="11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 </a:t>
            </a:r>
            <a:endParaRPr kumimoji="0" lang="en-GB" altLang="en-US" sz="6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hlinkClick r:id="rId4">
                  <a:extLst>
                    <a:ext uri="{A12FA001-AC4F-418D-AE19-62706E023703}">
                      <ahyp:hlinkClr xmlns:ahyp="http://schemas.microsoft.com/office/drawing/2018/hyperlinkcolor" val="tx"/>
                    </a:ext>
                  </a:extLst>
                </a:hlinkClick>
              </a:rPr>
              <a:t>+44 20 3855 5885,,731519845#</a:t>
            </a:r>
            <a:r>
              <a:rPr kumimoji="0" lang="en-GB" altLang="en-US" sz="11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 </a:t>
            </a:r>
            <a:r>
              <a:rPr kumimoji="0" lang="en-GB" altLang="en-US" sz="10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 </a:t>
            </a:r>
            <a:endParaRPr kumimoji="0" lang="en-GB" altLang="en-US" sz="6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Phone Conference ID: </a:t>
            </a:r>
            <a:r>
              <a:rPr kumimoji="0" lang="en-GB" altLang="en-US" sz="1200" b="0" i="0" u="none" strike="noStrike" cap="none" normalizeH="0" baseline="0" dirty="0">
                <a:ln>
                  <a:noFill/>
                </a:ln>
                <a:solidFill>
                  <a:schemeClr val="bg1"/>
                </a:solidFill>
                <a:effectLst/>
                <a:latin typeface="Segoe UI" panose="020B0502040204020203" pitchFamily="34" charset="0"/>
                <a:ea typeface="Calibri" panose="020F0502020204030204" pitchFamily="34" charset="0"/>
                <a:cs typeface="Segoe UI" panose="020B0502040204020203" pitchFamily="34" charset="0"/>
              </a:rPr>
              <a:t>731 519 845# </a:t>
            </a:r>
            <a:endParaRPr kumimoji="0" lang="en-GB" altLang="en-US" sz="1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591834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70D2-795D-4997-9C78-BBF5BDD46E22}"/>
              </a:ext>
            </a:extLst>
          </p:cNvPr>
          <p:cNvSpPr>
            <a:spLocks noGrp="1"/>
          </p:cNvSpPr>
          <p:nvPr>
            <p:ph type="title"/>
          </p:nvPr>
        </p:nvSpPr>
        <p:spPr/>
        <p:txBody>
          <a:bodyPr/>
          <a:lstStyle/>
          <a:p>
            <a:r>
              <a:rPr lang="en-GB" dirty="0"/>
              <a:t>Removal of references to EN 50438 (3) – Example: operating temperature</a:t>
            </a:r>
          </a:p>
        </p:txBody>
      </p:sp>
      <p:sp>
        <p:nvSpPr>
          <p:cNvPr id="3" name="Content Placeholder 2">
            <a:extLst>
              <a:ext uri="{FF2B5EF4-FFF2-40B4-BE49-F238E27FC236}">
                <a16:creationId xmlns:a16="http://schemas.microsoft.com/office/drawing/2014/main" id="{61690EDB-66F4-447C-BA47-89B0B1F9C82D}"/>
              </a:ext>
            </a:extLst>
          </p:cNvPr>
          <p:cNvSpPr>
            <a:spLocks noGrp="1"/>
          </p:cNvSpPr>
          <p:nvPr>
            <p:ph idx="1"/>
          </p:nvPr>
        </p:nvSpPr>
        <p:spPr/>
        <p:txBody>
          <a:bodyPr/>
          <a:lstStyle/>
          <a:p>
            <a:r>
              <a:rPr lang="en-GB" dirty="0"/>
              <a:t>EN 50438 clause:</a:t>
            </a:r>
          </a:p>
          <a:p>
            <a:r>
              <a:rPr lang="en-GB" b="0" dirty="0"/>
              <a:t>The manufacturer shall declare the ambient operating temperature range of the micro-generator and verify where appropriate that the interface protection control system operates satisfactory throughout this temperature range.</a:t>
            </a:r>
          </a:p>
          <a:p>
            <a:endParaRPr lang="en-GB" b="0" dirty="0"/>
          </a:p>
          <a:p>
            <a:r>
              <a:rPr lang="en-GB" dirty="0"/>
              <a:t>Proposed G98 clause</a:t>
            </a:r>
            <a:r>
              <a:rPr lang="en-GB" b="0" dirty="0"/>
              <a:t>:</a:t>
            </a:r>
          </a:p>
          <a:p>
            <a:r>
              <a:rPr lang="en-GB" b="0" dirty="0"/>
              <a:t>The </a:t>
            </a:r>
            <a:r>
              <a:rPr lang="en-GB" dirty="0"/>
              <a:t>Interface Protection </a:t>
            </a:r>
            <a:r>
              <a:rPr lang="en-GB" b="0" dirty="0"/>
              <a:t>shall function correctly, </a:t>
            </a:r>
            <a:r>
              <a:rPr lang="en-GB" b="0" dirty="0" err="1"/>
              <a:t>ie</a:t>
            </a:r>
            <a:r>
              <a:rPr lang="en-GB" b="0" dirty="0"/>
              <a:t> operate within the required tolerance range as given in paragraph 10.1.4, across the expected range of ambient operating temperatures and other environmental factors.</a:t>
            </a:r>
          </a:p>
          <a:p>
            <a:endParaRPr lang="en-GB" b="0" dirty="0"/>
          </a:p>
          <a:p>
            <a:endParaRPr lang="en-GB" dirty="0">
              <a:highlight>
                <a:srgbClr val="FFFF00"/>
              </a:highlight>
            </a:endParaRPr>
          </a:p>
        </p:txBody>
      </p:sp>
      <p:sp>
        <p:nvSpPr>
          <p:cNvPr id="4" name="Slide Number Placeholder 3">
            <a:extLst>
              <a:ext uri="{FF2B5EF4-FFF2-40B4-BE49-F238E27FC236}">
                <a16:creationId xmlns:a16="http://schemas.microsoft.com/office/drawing/2014/main" id="{5EEF5DB8-C98F-4C89-8D26-6BF92A70BBE9}"/>
              </a:ext>
            </a:extLst>
          </p:cNvPr>
          <p:cNvSpPr>
            <a:spLocks noGrp="1"/>
          </p:cNvSpPr>
          <p:nvPr>
            <p:ph type="sldNum" sz="quarter" idx="12"/>
          </p:nvPr>
        </p:nvSpPr>
        <p:spPr/>
        <p:txBody>
          <a:bodyPr/>
          <a:lstStyle/>
          <a:p>
            <a:fld id="{98FF217E-B86F-EA42-9607-BE163228A213}" type="slidenum">
              <a:rPr lang="en-GB" smtClean="0"/>
              <a:pPr/>
              <a:t>10</a:t>
            </a:fld>
            <a:endParaRPr lang="en-GB"/>
          </a:p>
        </p:txBody>
      </p:sp>
    </p:spTree>
    <p:extLst>
      <p:ext uri="{BB962C8B-B14F-4D97-AF65-F5344CB8AC3E}">
        <p14:creationId xmlns:p14="http://schemas.microsoft.com/office/powerpoint/2010/main" val="44250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19058-26B8-46A4-BC9D-C21C244694F8}"/>
              </a:ext>
            </a:extLst>
          </p:cNvPr>
          <p:cNvSpPr>
            <a:spLocks noGrp="1"/>
          </p:cNvSpPr>
          <p:nvPr>
            <p:ph type="title"/>
          </p:nvPr>
        </p:nvSpPr>
        <p:spPr/>
        <p:txBody>
          <a:bodyPr/>
          <a:lstStyle/>
          <a:p>
            <a:r>
              <a:rPr lang="en-GB" dirty="0"/>
              <a:t>Update Figure 2 Circuit Diagram</a:t>
            </a:r>
          </a:p>
        </p:txBody>
      </p:sp>
      <p:sp>
        <p:nvSpPr>
          <p:cNvPr id="3" name="Content Placeholder 2">
            <a:extLst>
              <a:ext uri="{FF2B5EF4-FFF2-40B4-BE49-F238E27FC236}">
                <a16:creationId xmlns:a16="http://schemas.microsoft.com/office/drawing/2014/main" id="{C0673641-748B-4E3B-BE4E-CF1F077423DE}"/>
              </a:ext>
            </a:extLst>
          </p:cNvPr>
          <p:cNvSpPr>
            <a:spLocks noGrp="1"/>
          </p:cNvSpPr>
          <p:nvPr>
            <p:ph idx="1"/>
          </p:nvPr>
        </p:nvSpPr>
        <p:spPr/>
        <p:txBody>
          <a:bodyPr/>
          <a:lstStyle/>
          <a:p>
            <a:pPr marL="342900" indent="-342900">
              <a:buFont typeface="Arial" panose="020B0604020202020204" pitchFamily="34" charset="0"/>
              <a:buChar char="•"/>
            </a:pPr>
            <a:r>
              <a:rPr lang="en-GB" b="0" dirty="0"/>
              <a:t>7.3.3 contains an example of a circuit diagram that could displayed at the connection point. </a:t>
            </a:r>
          </a:p>
          <a:p>
            <a:pPr marL="342900" indent="-342900">
              <a:buFont typeface="Arial" panose="020B0604020202020204" pitchFamily="34" charset="0"/>
              <a:buChar char="•"/>
            </a:pPr>
            <a:r>
              <a:rPr lang="en-GB" b="0" dirty="0"/>
              <a:t>The current figure includes a FIT (Feed in Tariff) meter, which is out of date as the FIT has closed to new applicants. </a:t>
            </a:r>
          </a:p>
          <a:p>
            <a:pPr marL="342900" indent="-342900">
              <a:buFont typeface="Arial" panose="020B0604020202020204" pitchFamily="34" charset="0"/>
              <a:buChar char="•"/>
            </a:pPr>
            <a:r>
              <a:rPr lang="en-GB" b="0" dirty="0"/>
              <a:t>The figure will be updated to remove the FIT meter, and combine the separate import and export meters into a single device. </a:t>
            </a:r>
          </a:p>
          <a:p>
            <a:pPr marL="342900" indent="-34290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393C9376-CBE8-4B32-A2D3-BABB4AAE9C1C}"/>
              </a:ext>
            </a:extLst>
          </p:cNvPr>
          <p:cNvSpPr>
            <a:spLocks noGrp="1"/>
          </p:cNvSpPr>
          <p:nvPr>
            <p:ph type="sldNum" sz="quarter" idx="12"/>
          </p:nvPr>
        </p:nvSpPr>
        <p:spPr/>
        <p:txBody>
          <a:bodyPr/>
          <a:lstStyle/>
          <a:p>
            <a:fld id="{98FF217E-B86F-EA42-9607-BE163228A213}" type="slidenum">
              <a:rPr lang="en-GB" smtClean="0"/>
              <a:pPr/>
              <a:t>11</a:t>
            </a:fld>
            <a:endParaRPr lang="en-GB"/>
          </a:p>
        </p:txBody>
      </p:sp>
      <p:pic>
        <p:nvPicPr>
          <p:cNvPr id="5" name="Picture 4">
            <a:extLst>
              <a:ext uri="{FF2B5EF4-FFF2-40B4-BE49-F238E27FC236}">
                <a16:creationId xmlns:a16="http://schemas.microsoft.com/office/drawing/2014/main" id="{8245F04E-EB68-49E4-A406-5E5968FA54E1}"/>
              </a:ext>
            </a:extLst>
          </p:cNvPr>
          <p:cNvPicPr/>
          <p:nvPr/>
        </p:nvPicPr>
        <p:blipFill>
          <a:blip r:embed="rId2"/>
          <a:stretch>
            <a:fillRect/>
          </a:stretch>
        </p:blipFill>
        <p:spPr>
          <a:xfrm>
            <a:off x="6581775" y="3219450"/>
            <a:ext cx="3981450" cy="2377440"/>
          </a:xfrm>
          <a:prstGeom prst="rect">
            <a:avLst/>
          </a:prstGeom>
        </p:spPr>
      </p:pic>
    </p:spTree>
    <p:extLst>
      <p:ext uri="{BB962C8B-B14F-4D97-AF65-F5344CB8AC3E}">
        <p14:creationId xmlns:p14="http://schemas.microsoft.com/office/powerpoint/2010/main" val="1797549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69E5A-666B-4FC0-AF58-120CA01D81C1}"/>
              </a:ext>
            </a:extLst>
          </p:cNvPr>
          <p:cNvSpPr>
            <a:spLocks noGrp="1"/>
          </p:cNvSpPr>
          <p:nvPr>
            <p:ph type="title"/>
          </p:nvPr>
        </p:nvSpPr>
        <p:spPr/>
        <p:txBody>
          <a:bodyPr/>
          <a:lstStyle/>
          <a:p>
            <a:r>
              <a:rPr lang="en-GB" dirty="0"/>
              <a:t>Modification to G83 installations</a:t>
            </a:r>
          </a:p>
        </p:txBody>
      </p:sp>
      <p:sp>
        <p:nvSpPr>
          <p:cNvPr id="3" name="Content Placeholder 2">
            <a:extLst>
              <a:ext uri="{FF2B5EF4-FFF2-40B4-BE49-F238E27FC236}">
                <a16:creationId xmlns:a16="http://schemas.microsoft.com/office/drawing/2014/main" id="{D935ED59-6E5E-47B6-95C0-419F9FEBDD77}"/>
              </a:ext>
            </a:extLst>
          </p:cNvPr>
          <p:cNvSpPr>
            <a:spLocks noGrp="1"/>
          </p:cNvSpPr>
          <p:nvPr>
            <p:ph idx="1"/>
          </p:nvPr>
        </p:nvSpPr>
        <p:spPr/>
        <p:txBody>
          <a:bodyPr/>
          <a:lstStyle/>
          <a:p>
            <a:r>
              <a:rPr lang="en-GB" dirty="0"/>
              <a:t>NEW</a:t>
            </a:r>
            <a:r>
              <a:rPr lang="en-GB" b="0" dirty="0"/>
              <a:t> 8.4.4 </a:t>
            </a:r>
            <a:r>
              <a:rPr lang="en-GB" b="0" i="1" dirty="0"/>
              <a:t>Where a Micro-generator installed under EREC G83 is substantially modified (</a:t>
            </a:r>
            <a:r>
              <a:rPr lang="en-GB" b="0" i="1" dirty="0" err="1"/>
              <a:t>eg</a:t>
            </a:r>
            <a:r>
              <a:rPr lang="en-GB" b="0" i="1" dirty="0"/>
              <a:t> a significant piece of equipment, such as an inverter, is replaced) then it will be necessary for that Micro-generator to be modified to be compliant with this EREC G98.  Modifications to an existing Micro-generator which complies with the requirements of EREC G83 that are not considered to be substantial do not change the compliance requirements of that Micro-generator, </a:t>
            </a:r>
            <a:r>
              <a:rPr lang="en-GB" b="0" i="1" dirty="0" err="1"/>
              <a:t>ie</a:t>
            </a:r>
            <a:r>
              <a:rPr lang="en-GB" b="0" i="1" dirty="0"/>
              <a:t> it can remain compliant with EREC G83. EREC G99 Annex A.6 provides guidance on modifications that are considered substantial. While this is aimed at larger generation installations than this EREC G98, some of the guidance may be helpful.</a:t>
            </a:r>
          </a:p>
          <a:p>
            <a:endParaRPr lang="en-GB" b="0" i="1" dirty="0"/>
          </a:p>
          <a:p>
            <a:r>
              <a:rPr lang="en-GB" b="0" i="1" dirty="0"/>
              <a:t>Footnote: EREC G99 Annex A.6 provides guidance on modifications that are considered substantial. While this is aimed at larger generation installations than this EREC G98, some of the guidance may be helpful.   </a:t>
            </a:r>
          </a:p>
          <a:p>
            <a:endParaRPr lang="en-GB" dirty="0"/>
          </a:p>
        </p:txBody>
      </p:sp>
      <p:sp>
        <p:nvSpPr>
          <p:cNvPr id="4" name="Slide Number Placeholder 3">
            <a:extLst>
              <a:ext uri="{FF2B5EF4-FFF2-40B4-BE49-F238E27FC236}">
                <a16:creationId xmlns:a16="http://schemas.microsoft.com/office/drawing/2014/main" id="{1E433AF6-5924-4A22-8DC7-266A2F8F844D}"/>
              </a:ext>
            </a:extLst>
          </p:cNvPr>
          <p:cNvSpPr>
            <a:spLocks noGrp="1"/>
          </p:cNvSpPr>
          <p:nvPr>
            <p:ph type="sldNum" sz="quarter" idx="12"/>
          </p:nvPr>
        </p:nvSpPr>
        <p:spPr/>
        <p:txBody>
          <a:bodyPr/>
          <a:lstStyle/>
          <a:p>
            <a:fld id="{98FF217E-B86F-EA42-9607-BE163228A213}" type="slidenum">
              <a:rPr lang="en-GB" smtClean="0"/>
              <a:pPr/>
              <a:t>12</a:t>
            </a:fld>
            <a:endParaRPr lang="en-GB"/>
          </a:p>
        </p:txBody>
      </p:sp>
    </p:spTree>
    <p:extLst>
      <p:ext uri="{BB962C8B-B14F-4D97-AF65-F5344CB8AC3E}">
        <p14:creationId xmlns:p14="http://schemas.microsoft.com/office/powerpoint/2010/main" val="276927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8E78E-A5CB-4C3F-8FB8-C7080701AB1F}"/>
              </a:ext>
            </a:extLst>
          </p:cNvPr>
          <p:cNvSpPr>
            <a:spLocks noGrp="1"/>
          </p:cNvSpPr>
          <p:nvPr>
            <p:ph type="title"/>
          </p:nvPr>
        </p:nvSpPr>
        <p:spPr/>
        <p:txBody>
          <a:bodyPr/>
          <a:lstStyle/>
          <a:p>
            <a:r>
              <a:rPr lang="en-GB" dirty="0"/>
              <a:t>Minimum Stable Operating Level</a:t>
            </a:r>
          </a:p>
        </p:txBody>
      </p:sp>
      <p:sp>
        <p:nvSpPr>
          <p:cNvPr id="3" name="Content Placeholder 2">
            <a:extLst>
              <a:ext uri="{FF2B5EF4-FFF2-40B4-BE49-F238E27FC236}">
                <a16:creationId xmlns:a16="http://schemas.microsoft.com/office/drawing/2014/main" id="{1324FA80-B546-4112-BFD8-BB721B693655}"/>
              </a:ext>
            </a:extLst>
          </p:cNvPr>
          <p:cNvSpPr>
            <a:spLocks noGrp="1"/>
          </p:cNvSpPr>
          <p:nvPr>
            <p:ph idx="1"/>
          </p:nvPr>
        </p:nvSpPr>
        <p:spPr/>
        <p:txBody>
          <a:bodyPr/>
          <a:lstStyle/>
          <a:p>
            <a:pPr marL="342900" indent="-342900">
              <a:buFont typeface="Arial" panose="020B0604020202020204" pitchFamily="34" charset="0"/>
              <a:buChar char="•"/>
            </a:pPr>
            <a:r>
              <a:rPr lang="en-GB" b="0" dirty="0"/>
              <a:t>Two new clauses are proposed for G98, 9.3.3 and 9.3.4, in relation to the Micro-generator not being expected to operate below its minimum stable operating level in the provision of LFSM-O.</a:t>
            </a:r>
          </a:p>
          <a:p>
            <a:endParaRPr lang="en-GB" dirty="0"/>
          </a:p>
          <a:p>
            <a:r>
              <a:rPr lang="en-GB" dirty="0"/>
              <a:t>NEW </a:t>
            </a:r>
            <a:r>
              <a:rPr lang="en-GB" b="0" dirty="0"/>
              <a:t>9.3.3 </a:t>
            </a:r>
            <a:r>
              <a:rPr lang="en-GB" b="0" i="1" dirty="0"/>
              <a:t>If the reduction in Active Power is such that the Micro-generator reaches its minimum stable operating level, it shall continue to operate stably at this level.</a:t>
            </a:r>
          </a:p>
          <a:p>
            <a:r>
              <a:rPr lang="en-GB" dirty="0"/>
              <a:t>NEW</a:t>
            </a:r>
            <a:r>
              <a:rPr lang="en-GB" b="0" dirty="0"/>
              <a:t> 9.3.4 </a:t>
            </a:r>
            <a:r>
              <a:rPr lang="en-GB" b="0" i="1" dirty="0"/>
              <a:t>Steady state operation below minimum stable operating level is not expected but if system operating conditions would cause operation below minimum stable operating level then the Micro-generator shall be able to return to an output of not less than the minimum stable operating level.</a:t>
            </a:r>
          </a:p>
          <a:p>
            <a:endParaRPr lang="en-GB" dirty="0"/>
          </a:p>
        </p:txBody>
      </p:sp>
      <p:sp>
        <p:nvSpPr>
          <p:cNvPr id="4" name="Slide Number Placeholder 3">
            <a:extLst>
              <a:ext uri="{FF2B5EF4-FFF2-40B4-BE49-F238E27FC236}">
                <a16:creationId xmlns:a16="http://schemas.microsoft.com/office/drawing/2014/main" id="{82D037CF-03DA-462F-90C9-26B60F61B0E5}"/>
              </a:ext>
            </a:extLst>
          </p:cNvPr>
          <p:cNvSpPr>
            <a:spLocks noGrp="1"/>
          </p:cNvSpPr>
          <p:nvPr>
            <p:ph type="sldNum" sz="quarter" idx="12"/>
          </p:nvPr>
        </p:nvSpPr>
        <p:spPr/>
        <p:txBody>
          <a:bodyPr/>
          <a:lstStyle/>
          <a:p>
            <a:fld id="{98FF217E-B86F-EA42-9607-BE163228A213}" type="slidenum">
              <a:rPr lang="en-GB" smtClean="0"/>
              <a:pPr/>
              <a:t>13</a:t>
            </a:fld>
            <a:endParaRPr lang="en-GB"/>
          </a:p>
        </p:txBody>
      </p:sp>
    </p:spTree>
    <p:extLst>
      <p:ext uri="{BB962C8B-B14F-4D97-AF65-F5344CB8AC3E}">
        <p14:creationId xmlns:p14="http://schemas.microsoft.com/office/powerpoint/2010/main" val="2561214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84E3-62B8-4928-A9EB-091C5A6AB4B6}"/>
              </a:ext>
            </a:extLst>
          </p:cNvPr>
          <p:cNvSpPr>
            <a:spLocks noGrp="1"/>
          </p:cNvSpPr>
          <p:nvPr>
            <p:ph type="title"/>
          </p:nvPr>
        </p:nvSpPr>
        <p:spPr/>
        <p:txBody>
          <a:bodyPr/>
          <a:lstStyle/>
          <a:p>
            <a:r>
              <a:rPr lang="en-GB" dirty="0"/>
              <a:t>Cyber security (1)</a:t>
            </a:r>
          </a:p>
        </p:txBody>
      </p:sp>
      <p:sp>
        <p:nvSpPr>
          <p:cNvPr id="3" name="Content Placeholder 2">
            <a:extLst>
              <a:ext uri="{FF2B5EF4-FFF2-40B4-BE49-F238E27FC236}">
                <a16:creationId xmlns:a16="http://schemas.microsoft.com/office/drawing/2014/main" id="{5A38E8E0-0DD9-4B12-B1FF-FFE585876B44}"/>
              </a:ext>
            </a:extLst>
          </p:cNvPr>
          <p:cNvSpPr>
            <a:spLocks noGrp="1"/>
          </p:cNvSpPr>
          <p:nvPr>
            <p:ph idx="1"/>
          </p:nvPr>
        </p:nvSpPr>
        <p:spPr/>
        <p:txBody>
          <a:bodyPr/>
          <a:lstStyle/>
          <a:p>
            <a:r>
              <a:rPr lang="en-GB" b="0" dirty="0"/>
              <a:t>A new requirement has been introduced in Section 9 for all equipment within the scope of G98 to comply with: </a:t>
            </a:r>
          </a:p>
          <a:p>
            <a:pPr marL="342900" indent="-342900">
              <a:buFont typeface="Arial" panose="020B0604020202020204" pitchFamily="34" charset="0"/>
              <a:buChar char="•"/>
            </a:pPr>
            <a:r>
              <a:rPr lang="en-GB" b="0" dirty="0"/>
              <a:t>“ENA and Department for Business, Energy and Industrial Strategy (BEIS) Distributed Energy Resources (DER) – Cyber Security Connection Guidance” and </a:t>
            </a:r>
          </a:p>
          <a:p>
            <a:pPr marL="342900" indent="-342900">
              <a:buFont typeface="Arial" panose="020B0604020202020204" pitchFamily="34" charset="0"/>
              <a:buChar char="•"/>
            </a:pPr>
            <a:r>
              <a:rPr lang="en-GB" b="0" dirty="0"/>
              <a:t>PAS 1879 “Energy smart appliances – Demand side response operation – Code of practice”. </a:t>
            </a:r>
          </a:p>
          <a:p>
            <a:r>
              <a:rPr lang="en-GB" b="0" dirty="0"/>
              <a:t>Both of these documents will be added to the list of references. </a:t>
            </a:r>
          </a:p>
          <a:p>
            <a:r>
              <a:rPr lang="en-GB" b="0" dirty="0"/>
              <a:t>A section will be added to Form C Type Test Verification Report for the manufacturer to confirm that the Micro-generator complies with the cyber security requirements.</a:t>
            </a:r>
          </a:p>
          <a:p>
            <a:pPr marL="342900" indent="-342900">
              <a:buFont typeface="Arial" panose="020B0604020202020204" pitchFamily="34" charset="0"/>
              <a:buChar char="•"/>
            </a:pPr>
            <a:endParaRPr lang="en-GB" b="0" dirty="0"/>
          </a:p>
        </p:txBody>
      </p:sp>
      <p:sp>
        <p:nvSpPr>
          <p:cNvPr id="4" name="Slide Number Placeholder 3">
            <a:extLst>
              <a:ext uri="{FF2B5EF4-FFF2-40B4-BE49-F238E27FC236}">
                <a16:creationId xmlns:a16="http://schemas.microsoft.com/office/drawing/2014/main" id="{70DA6875-F60A-4788-B38B-0815200FC9F6}"/>
              </a:ext>
            </a:extLst>
          </p:cNvPr>
          <p:cNvSpPr>
            <a:spLocks noGrp="1"/>
          </p:cNvSpPr>
          <p:nvPr>
            <p:ph type="sldNum" sz="quarter" idx="12"/>
          </p:nvPr>
        </p:nvSpPr>
        <p:spPr/>
        <p:txBody>
          <a:bodyPr/>
          <a:lstStyle/>
          <a:p>
            <a:fld id="{98FF217E-B86F-EA42-9607-BE163228A213}" type="slidenum">
              <a:rPr lang="en-GB" smtClean="0"/>
              <a:pPr/>
              <a:t>14</a:t>
            </a:fld>
            <a:endParaRPr lang="en-GB"/>
          </a:p>
        </p:txBody>
      </p:sp>
    </p:spTree>
    <p:extLst>
      <p:ext uri="{BB962C8B-B14F-4D97-AF65-F5344CB8AC3E}">
        <p14:creationId xmlns:p14="http://schemas.microsoft.com/office/powerpoint/2010/main" val="2844745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4146B-42A5-4A42-90D5-0D14560186AF}"/>
              </a:ext>
            </a:extLst>
          </p:cNvPr>
          <p:cNvSpPr>
            <a:spLocks noGrp="1"/>
          </p:cNvSpPr>
          <p:nvPr>
            <p:ph type="title"/>
          </p:nvPr>
        </p:nvSpPr>
        <p:spPr/>
        <p:txBody>
          <a:bodyPr/>
          <a:lstStyle/>
          <a:p>
            <a:r>
              <a:rPr lang="en-GB" dirty="0"/>
              <a:t>Cyber security (2)</a:t>
            </a:r>
          </a:p>
        </p:txBody>
      </p:sp>
      <p:sp>
        <p:nvSpPr>
          <p:cNvPr id="3" name="Content Placeholder 2">
            <a:extLst>
              <a:ext uri="{FF2B5EF4-FFF2-40B4-BE49-F238E27FC236}">
                <a16:creationId xmlns:a16="http://schemas.microsoft.com/office/drawing/2014/main" id="{267996E9-EF87-4543-BD09-8D2E22F5590A}"/>
              </a:ext>
            </a:extLst>
          </p:cNvPr>
          <p:cNvSpPr>
            <a:spLocks noGrp="1"/>
          </p:cNvSpPr>
          <p:nvPr>
            <p:ph idx="1"/>
          </p:nvPr>
        </p:nvSpPr>
        <p:spPr/>
        <p:txBody>
          <a:bodyPr/>
          <a:lstStyle/>
          <a:p>
            <a:r>
              <a:rPr lang="en-GB" dirty="0"/>
              <a:t>NEW </a:t>
            </a:r>
            <a:r>
              <a:rPr lang="en-GB" b="0" dirty="0"/>
              <a:t>9.7.1 </a:t>
            </a:r>
            <a:r>
              <a:rPr lang="en-GB" b="0" i="1" dirty="0">
                <a:effectLst>
                  <a:outerShdw sx="0" sy="0">
                    <a:srgbClr val="000000"/>
                  </a:outerShdw>
                </a:effectLst>
              </a:rPr>
              <a:t>Every Micro-generator and any associated equipment must be designed and operated appropriately to comply with cyber security requirements.  As a minimum the recommendations in “ENA and Department for Business, Energy and Industrial Strategy (BEIS) Distributed Energy Resources (DER) – Cyber Security Connection Guidance” (or any successor document) and the relevant principles for cybersecurity from PAS 1879 “Energy smart appliances – Demand side response operation – Code of practice” should be implemented.</a:t>
            </a:r>
          </a:p>
          <a:p>
            <a:endParaRPr lang="en-GB" dirty="0"/>
          </a:p>
        </p:txBody>
      </p:sp>
      <p:sp>
        <p:nvSpPr>
          <p:cNvPr id="4" name="Slide Number Placeholder 3">
            <a:extLst>
              <a:ext uri="{FF2B5EF4-FFF2-40B4-BE49-F238E27FC236}">
                <a16:creationId xmlns:a16="http://schemas.microsoft.com/office/drawing/2014/main" id="{7E1C6FDD-87B7-4D89-826A-CEAC63F8AFF7}"/>
              </a:ext>
            </a:extLst>
          </p:cNvPr>
          <p:cNvSpPr>
            <a:spLocks noGrp="1"/>
          </p:cNvSpPr>
          <p:nvPr>
            <p:ph type="sldNum" sz="quarter" idx="12"/>
          </p:nvPr>
        </p:nvSpPr>
        <p:spPr/>
        <p:txBody>
          <a:bodyPr/>
          <a:lstStyle/>
          <a:p>
            <a:fld id="{98FF217E-B86F-EA42-9607-BE163228A213}" type="slidenum">
              <a:rPr lang="en-GB" smtClean="0"/>
              <a:pPr/>
              <a:t>15</a:t>
            </a:fld>
            <a:endParaRPr lang="en-GB"/>
          </a:p>
        </p:txBody>
      </p:sp>
    </p:spTree>
    <p:extLst>
      <p:ext uri="{BB962C8B-B14F-4D97-AF65-F5344CB8AC3E}">
        <p14:creationId xmlns:p14="http://schemas.microsoft.com/office/powerpoint/2010/main" val="1485003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98BDE-5949-4F86-8D40-A7935E9A8BBE}"/>
              </a:ext>
            </a:extLst>
          </p:cNvPr>
          <p:cNvSpPr>
            <a:spLocks noGrp="1"/>
          </p:cNvSpPr>
          <p:nvPr>
            <p:ph type="title"/>
          </p:nvPr>
        </p:nvSpPr>
        <p:spPr/>
        <p:txBody>
          <a:bodyPr/>
          <a:lstStyle/>
          <a:p>
            <a:r>
              <a:rPr lang="en-GB" dirty="0"/>
              <a:t>Compliance forms</a:t>
            </a:r>
          </a:p>
        </p:txBody>
      </p:sp>
      <p:sp>
        <p:nvSpPr>
          <p:cNvPr id="3" name="Content Placeholder 2">
            <a:extLst>
              <a:ext uri="{FF2B5EF4-FFF2-40B4-BE49-F238E27FC236}">
                <a16:creationId xmlns:a16="http://schemas.microsoft.com/office/drawing/2014/main" id="{805A475A-D7D8-4879-800B-77BF245C6156}"/>
              </a:ext>
            </a:extLst>
          </p:cNvPr>
          <p:cNvSpPr>
            <a:spLocks noGrp="1"/>
          </p:cNvSpPr>
          <p:nvPr>
            <p:ph idx="1"/>
          </p:nvPr>
        </p:nvSpPr>
        <p:spPr>
          <a:xfrm>
            <a:off x="720000" y="1343025"/>
            <a:ext cx="11083554" cy="4416975"/>
          </a:xfrm>
        </p:spPr>
        <p:txBody>
          <a:bodyPr/>
          <a:lstStyle/>
          <a:p>
            <a:pPr marL="342900" lvl="0" indent="-342900">
              <a:buFont typeface="Arial" panose="020B0604020202020204" pitchFamily="34" charset="0"/>
              <a:buChar char="•"/>
            </a:pPr>
            <a:r>
              <a:rPr lang="en-GB" b="0" dirty="0"/>
              <a:t>Additional  tests for operating range (test 1 20 seconds at 47 Hz and test 6 </a:t>
            </a:r>
            <a:r>
              <a:rPr lang="en-GB" b="0" dirty="0" err="1"/>
              <a:t>RoCoF</a:t>
            </a:r>
            <a:r>
              <a:rPr lang="en-GB" b="0" dirty="0"/>
              <a:t> withstand).</a:t>
            </a:r>
          </a:p>
          <a:p>
            <a:pPr marL="342900" lvl="0" indent="-342900">
              <a:buFont typeface="Arial" panose="020B0604020202020204" pitchFamily="34" charset="0"/>
              <a:buChar char="•"/>
            </a:pPr>
            <a:r>
              <a:rPr lang="en-GB" b="0" dirty="0"/>
              <a:t>Additional test (test 5) for continuous operating range.</a:t>
            </a:r>
          </a:p>
          <a:p>
            <a:pPr marL="342900" lvl="0" indent="-342900">
              <a:buFont typeface="Arial" panose="020B0604020202020204" pitchFamily="34" charset="0"/>
              <a:buChar char="•"/>
            </a:pPr>
            <a:r>
              <a:rPr lang="en-GB" b="0" dirty="0"/>
              <a:t>Additional row for the manufacturer to indicate, for three-phase Micro-generators, whether harmonic measurements for all three phases are identical. Where they are not, the Manufacturer is requested to complete the measurement form for each phase.</a:t>
            </a:r>
          </a:p>
          <a:p>
            <a:pPr marL="342900" lvl="0" indent="-342900">
              <a:buFont typeface="Arial" panose="020B0604020202020204" pitchFamily="34" charset="0"/>
              <a:buChar char="•"/>
            </a:pPr>
            <a:r>
              <a:rPr lang="en-GB" b="0" dirty="0"/>
              <a:t>Guidance to “delete as appropriate” for standard impedance in voltage fluctuations and flicker test.</a:t>
            </a:r>
          </a:p>
          <a:p>
            <a:pPr marL="342900" lvl="0" indent="-342900">
              <a:buFont typeface="Arial" panose="020B0604020202020204" pitchFamily="34" charset="0"/>
              <a:buChar char="•"/>
            </a:pPr>
            <a:r>
              <a:rPr lang="en-GB" b="0" dirty="0"/>
              <a:t>Move location of test start date / test end date / test location to the top of the voltage fluctuations and flicker test, to make it clearer that this needs to be completed.</a:t>
            </a:r>
          </a:p>
          <a:p>
            <a:pPr marL="342900" lvl="0" indent="-342900">
              <a:buFont typeface="Arial" panose="020B0604020202020204" pitchFamily="34" charset="0"/>
              <a:buChar char="•"/>
            </a:pPr>
            <a:r>
              <a:rPr lang="en-GB" b="0" dirty="0"/>
              <a:t>In Power Factor test, remove four rows for results at different levels of Registered Capacity and replace with a single row for measured output.</a:t>
            </a:r>
          </a:p>
          <a:p>
            <a:pPr marL="342900" lvl="0" indent="-342900">
              <a:buFont typeface="Arial" panose="020B0604020202020204" pitchFamily="34" charset="0"/>
              <a:buChar char="•"/>
            </a:pPr>
            <a:r>
              <a:rPr lang="en-GB" b="0" dirty="0"/>
              <a:t>LFSM-O test: add a note about measurement tolerances with reference to A.1.2.8.</a:t>
            </a:r>
          </a:p>
          <a:p>
            <a:pPr marL="342900" lvl="0" indent="-342900">
              <a:buFont typeface="Arial" panose="020B0604020202020204" pitchFamily="34" charset="0"/>
              <a:buChar char="•"/>
            </a:pPr>
            <a:r>
              <a:rPr lang="en-GB" b="0" dirty="0"/>
              <a:t>Fault level contribution: add a note to complete all entries, even if the fault contribution is zero.</a:t>
            </a:r>
          </a:p>
          <a:p>
            <a:pPr marL="342900" lvl="0" indent="-342900">
              <a:buFont typeface="Arial" panose="020B0604020202020204" pitchFamily="34" charset="0"/>
              <a:buChar char="•"/>
            </a:pPr>
            <a:r>
              <a:rPr lang="en-GB" b="0" dirty="0"/>
              <a:t>Logic interface: Add a row requesting a high level description of logic interface, with reference to 9.4.3.</a:t>
            </a:r>
          </a:p>
        </p:txBody>
      </p:sp>
      <p:sp>
        <p:nvSpPr>
          <p:cNvPr id="4" name="Slide Number Placeholder 3">
            <a:extLst>
              <a:ext uri="{FF2B5EF4-FFF2-40B4-BE49-F238E27FC236}">
                <a16:creationId xmlns:a16="http://schemas.microsoft.com/office/drawing/2014/main" id="{0D341636-6F1B-430D-950C-16E3524B12AD}"/>
              </a:ext>
            </a:extLst>
          </p:cNvPr>
          <p:cNvSpPr>
            <a:spLocks noGrp="1"/>
          </p:cNvSpPr>
          <p:nvPr>
            <p:ph type="sldNum" sz="quarter" idx="12"/>
          </p:nvPr>
        </p:nvSpPr>
        <p:spPr/>
        <p:txBody>
          <a:bodyPr/>
          <a:lstStyle/>
          <a:p>
            <a:fld id="{98FF217E-B86F-EA42-9607-BE163228A213}" type="slidenum">
              <a:rPr lang="en-GB" smtClean="0"/>
              <a:pPr/>
              <a:t>16</a:t>
            </a:fld>
            <a:endParaRPr lang="en-GB"/>
          </a:p>
        </p:txBody>
      </p:sp>
    </p:spTree>
    <p:extLst>
      <p:ext uri="{BB962C8B-B14F-4D97-AF65-F5344CB8AC3E}">
        <p14:creationId xmlns:p14="http://schemas.microsoft.com/office/powerpoint/2010/main" val="3429521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4D7491-3308-44BC-917D-A01B0ABBD37C}"/>
              </a:ext>
            </a:extLst>
          </p:cNvPr>
          <p:cNvSpPr>
            <a:spLocks noGrp="1"/>
          </p:cNvSpPr>
          <p:nvPr>
            <p:ph type="ctrTitle"/>
          </p:nvPr>
        </p:nvSpPr>
        <p:spPr/>
        <p:txBody>
          <a:bodyPr/>
          <a:lstStyle/>
          <a:p>
            <a:r>
              <a:rPr lang="en-GB" dirty="0"/>
              <a:t>EREC G99 </a:t>
            </a:r>
          </a:p>
        </p:txBody>
      </p:sp>
      <p:sp>
        <p:nvSpPr>
          <p:cNvPr id="3" name="Slide Number Placeholder 2">
            <a:extLst>
              <a:ext uri="{FF2B5EF4-FFF2-40B4-BE49-F238E27FC236}">
                <a16:creationId xmlns:a16="http://schemas.microsoft.com/office/drawing/2014/main" id="{22DD4591-E10D-4C1A-B482-D26323633F19}"/>
              </a:ext>
            </a:extLst>
          </p:cNvPr>
          <p:cNvSpPr>
            <a:spLocks noGrp="1"/>
          </p:cNvSpPr>
          <p:nvPr>
            <p:ph type="sldNum" sz="quarter" idx="12"/>
          </p:nvPr>
        </p:nvSpPr>
        <p:spPr/>
        <p:txBody>
          <a:bodyPr/>
          <a:lstStyle/>
          <a:p>
            <a:fld id="{98FF217E-B86F-EA42-9607-BE163228A213}" type="slidenum">
              <a:rPr lang="en-GB" smtClean="0"/>
              <a:t>17</a:t>
            </a:fld>
            <a:endParaRPr lang="en-GB"/>
          </a:p>
        </p:txBody>
      </p:sp>
    </p:spTree>
    <p:extLst>
      <p:ext uri="{BB962C8B-B14F-4D97-AF65-F5344CB8AC3E}">
        <p14:creationId xmlns:p14="http://schemas.microsoft.com/office/powerpoint/2010/main" val="2537172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9C4BB6C-17CD-469E-AF80-F0C7C6D743BA}"/>
              </a:ext>
            </a:extLst>
          </p:cNvPr>
          <p:cNvSpPr>
            <a:spLocks noGrp="1"/>
          </p:cNvSpPr>
          <p:nvPr>
            <p:ph type="title"/>
          </p:nvPr>
        </p:nvSpPr>
        <p:spPr/>
        <p:txBody>
          <a:bodyPr/>
          <a:lstStyle/>
          <a:p>
            <a:r>
              <a:rPr lang="en-GB" dirty="0"/>
              <a:t>EREC G99 Housekeeping mods (1)</a:t>
            </a:r>
          </a:p>
        </p:txBody>
      </p:sp>
      <p:sp>
        <p:nvSpPr>
          <p:cNvPr id="10" name="Content Placeholder 9">
            <a:extLst>
              <a:ext uri="{FF2B5EF4-FFF2-40B4-BE49-F238E27FC236}">
                <a16:creationId xmlns:a16="http://schemas.microsoft.com/office/drawing/2014/main" id="{A82DBAB9-03C7-43D0-B674-0C4BB46E67A9}"/>
              </a:ext>
            </a:extLst>
          </p:cNvPr>
          <p:cNvSpPr>
            <a:spLocks noGrp="1"/>
          </p:cNvSpPr>
          <p:nvPr>
            <p:ph idx="1"/>
          </p:nvPr>
        </p:nvSpPr>
        <p:spPr/>
        <p:txBody>
          <a:bodyPr/>
          <a:lstStyle/>
          <a:p>
            <a:pPr marL="342900" indent="-342900">
              <a:buFont typeface="Arial" panose="020B0604020202020204" pitchFamily="34" charset="0"/>
              <a:buChar char="•"/>
            </a:pPr>
            <a:r>
              <a:rPr lang="en-GB" b="0" dirty="0"/>
              <a:t>The reference to ETR (Engineering Technical Report) 126 will be updated to EREP (Engineering Report) 126. References to this document in the following paragraphs of G99 will be updated: 11.4.2, 11.4.5, 12.4.2, 12.4.6, 13.4.2 and 13.4.8.</a:t>
            </a:r>
          </a:p>
          <a:p>
            <a:pPr marL="342900" indent="-342900">
              <a:buFont typeface="Arial" panose="020B0604020202020204" pitchFamily="34" charset="0"/>
              <a:buChar char="•"/>
            </a:pPr>
            <a:r>
              <a:rPr lang="en-GB" b="0" dirty="0"/>
              <a:t>The definition of Connection Agreement will be modified to clarify that site requirements relate to the Power Generating Facility.</a:t>
            </a:r>
          </a:p>
          <a:p>
            <a:pPr marL="342900" indent="-342900">
              <a:buFont typeface="Arial" panose="020B0604020202020204" pitchFamily="34" charset="0"/>
              <a:buChar char="•"/>
            </a:pPr>
            <a:r>
              <a:rPr lang="en-GB" b="0" dirty="0"/>
              <a:t>Minimum Regulating Level will be moved to precede Minimum Stable Operating Level, to be in correct alphabetical order.</a:t>
            </a:r>
          </a:p>
          <a:p>
            <a:pPr marL="342900" indent="-342900">
              <a:buFont typeface="Arial" panose="020B0604020202020204" pitchFamily="34" charset="0"/>
              <a:buChar char="•"/>
            </a:pPr>
            <a:r>
              <a:rPr lang="en-GB" b="0" dirty="0"/>
              <a:t>Cyber security – as per G98 mod (slides 14-15). A new clause will be added (9.1.7) and a section will be added to Compliance Verification Reports (A2-1, A2-2 and A2-3) for the manufacturer to confirm that the Power Generating Module complies with the cyber security requirements.</a:t>
            </a:r>
          </a:p>
          <a:p>
            <a:pPr marL="342900" indent="-342900">
              <a:buFont typeface="Arial" panose="020B0604020202020204" pitchFamily="34" charset="0"/>
              <a:buChar char="•"/>
            </a:pPr>
            <a:r>
              <a:rPr lang="en-GB" b="0" dirty="0"/>
              <a:t>Monitoring of tripping supplies – small modification to 10.3.8.</a:t>
            </a:r>
          </a:p>
          <a:p>
            <a:pPr marL="342900" indent="-342900">
              <a:buFont typeface="Arial" panose="020B0604020202020204" pitchFamily="34" charset="0"/>
              <a:buChar char="•"/>
            </a:pPr>
            <a:endParaRPr lang="en-GB" b="0" dirty="0"/>
          </a:p>
        </p:txBody>
      </p:sp>
      <p:sp>
        <p:nvSpPr>
          <p:cNvPr id="3" name="Slide Number Placeholder 2">
            <a:extLst>
              <a:ext uri="{FF2B5EF4-FFF2-40B4-BE49-F238E27FC236}">
                <a16:creationId xmlns:a16="http://schemas.microsoft.com/office/drawing/2014/main" id="{FD13DB3E-9F45-4B68-8F30-0BC998E95C2A}"/>
              </a:ext>
            </a:extLst>
          </p:cNvPr>
          <p:cNvSpPr>
            <a:spLocks noGrp="1"/>
          </p:cNvSpPr>
          <p:nvPr>
            <p:ph type="sldNum" sz="quarter" idx="12"/>
          </p:nvPr>
        </p:nvSpPr>
        <p:spPr/>
        <p:txBody>
          <a:bodyPr/>
          <a:lstStyle/>
          <a:p>
            <a:fld id="{98FF217E-B86F-EA42-9607-BE163228A213}" type="slidenum">
              <a:rPr lang="en-GB" smtClean="0"/>
              <a:t>18</a:t>
            </a:fld>
            <a:endParaRPr lang="en-GB"/>
          </a:p>
        </p:txBody>
      </p:sp>
    </p:spTree>
    <p:extLst>
      <p:ext uri="{BB962C8B-B14F-4D97-AF65-F5344CB8AC3E}">
        <p14:creationId xmlns:p14="http://schemas.microsoft.com/office/powerpoint/2010/main" val="665218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9C4BB6C-17CD-469E-AF80-F0C7C6D743BA}"/>
              </a:ext>
            </a:extLst>
          </p:cNvPr>
          <p:cNvSpPr>
            <a:spLocks noGrp="1"/>
          </p:cNvSpPr>
          <p:nvPr>
            <p:ph type="title"/>
          </p:nvPr>
        </p:nvSpPr>
        <p:spPr/>
        <p:txBody>
          <a:bodyPr/>
          <a:lstStyle/>
          <a:p>
            <a:r>
              <a:rPr lang="en-GB" dirty="0"/>
              <a:t>EREC G99 Housekeeping mods (2)</a:t>
            </a:r>
          </a:p>
        </p:txBody>
      </p:sp>
      <p:sp>
        <p:nvSpPr>
          <p:cNvPr id="10" name="Content Placeholder 9">
            <a:extLst>
              <a:ext uri="{FF2B5EF4-FFF2-40B4-BE49-F238E27FC236}">
                <a16:creationId xmlns:a16="http://schemas.microsoft.com/office/drawing/2014/main" id="{A82DBAB9-03C7-43D0-B674-0C4BB46E67A9}"/>
              </a:ext>
            </a:extLst>
          </p:cNvPr>
          <p:cNvSpPr>
            <a:spLocks noGrp="1"/>
          </p:cNvSpPr>
          <p:nvPr>
            <p:ph idx="1"/>
          </p:nvPr>
        </p:nvSpPr>
        <p:spPr/>
        <p:txBody>
          <a:bodyPr/>
          <a:lstStyle/>
          <a:p>
            <a:pPr marL="342900" indent="-342900">
              <a:buFont typeface="Arial" panose="020B0604020202020204" pitchFamily="34" charset="0"/>
              <a:buChar char="•"/>
            </a:pPr>
            <a:r>
              <a:rPr lang="en-GB" b="0" dirty="0"/>
              <a:t>A review has been conducted of the use of the terms Minimum Regulating Level and Minimum Stable Operating Level in G99. As a result a number of instances of the term Minimum Stable Operating Level will be replaced with Minimum Regulating Level, including in paragraphs: 13.2.3.4(b)(</a:t>
            </a:r>
            <a:r>
              <a:rPr lang="en-GB" b="0" dirty="0" err="1"/>
              <a:t>i</a:t>
            </a:r>
            <a:r>
              <a:rPr lang="en-GB" b="0" dirty="0"/>
              <a:t>), A.7.2.4.1, B.5.2.5, B.6.2.6, C.8.6.3, C.8.6.5, C.9.5.4, C.9.5.6 and C.10.2.3.</a:t>
            </a:r>
          </a:p>
          <a:p>
            <a:pPr marL="342900" indent="-342900">
              <a:buFont typeface="Arial" panose="020B0604020202020204" pitchFamily="34" charset="0"/>
              <a:buChar char="•"/>
            </a:pPr>
            <a:r>
              <a:rPr lang="en-GB" b="0" dirty="0"/>
              <a:t>Due to an omission from previous versions of G99, it is proposed that an additional test in included in the set of reactive capability tests (Annex C.9.3).</a:t>
            </a:r>
          </a:p>
          <a:p>
            <a:pPr marL="342900" indent="-342900">
              <a:buFont typeface="Arial" panose="020B0604020202020204" pitchFamily="34" charset="0"/>
              <a:buChar char="•"/>
            </a:pPr>
            <a:r>
              <a:rPr lang="en-GB" b="0" dirty="0"/>
              <a:t>Small rotating machines – as per G98 mod, discussed in next agenda item. </a:t>
            </a:r>
          </a:p>
          <a:p>
            <a:pPr marL="342900" indent="-342900">
              <a:buFont typeface="Arial" panose="020B0604020202020204" pitchFamily="34" charset="0"/>
              <a:buChar char="•"/>
            </a:pPr>
            <a:r>
              <a:rPr lang="en-GB" b="0" dirty="0"/>
              <a:t>Demonstration of reactive capability – amendments to B.4.2.1 for clarity, including reference to Generator Performance Chart in footnote.</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endParaRPr lang="en-GB" b="0" dirty="0"/>
          </a:p>
        </p:txBody>
      </p:sp>
      <p:sp>
        <p:nvSpPr>
          <p:cNvPr id="3" name="Slide Number Placeholder 2">
            <a:extLst>
              <a:ext uri="{FF2B5EF4-FFF2-40B4-BE49-F238E27FC236}">
                <a16:creationId xmlns:a16="http://schemas.microsoft.com/office/drawing/2014/main" id="{FD13DB3E-9F45-4B68-8F30-0BC998E95C2A}"/>
              </a:ext>
            </a:extLst>
          </p:cNvPr>
          <p:cNvSpPr>
            <a:spLocks noGrp="1"/>
          </p:cNvSpPr>
          <p:nvPr>
            <p:ph type="sldNum" sz="quarter" idx="12"/>
          </p:nvPr>
        </p:nvSpPr>
        <p:spPr/>
        <p:txBody>
          <a:bodyPr/>
          <a:lstStyle/>
          <a:p>
            <a:fld id="{98FF217E-B86F-EA42-9607-BE163228A213}" type="slidenum">
              <a:rPr lang="en-GB" smtClean="0"/>
              <a:t>19</a:t>
            </a:fld>
            <a:endParaRPr lang="en-GB"/>
          </a:p>
        </p:txBody>
      </p:sp>
    </p:spTree>
    <p:extLst>
      <p:ext uri="{BB962C8B-B14F-4D97-AF65-F5344CB8AC3E}">
        <p14:creationId xmlns:p14="http://schemas.microsoft.com/office/powerpoint/2010/main" val="2174604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t>Welcome, Housekeeping and Introductions</a:t>
            </a:r>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fld id="{98FF217E-B86F-EA42-9607-BE163228A213}" type="slidenum">
              <a:rPr lang="en-GB"/>
              <a:pPr/>
              <a:t>2</a:t>
            </a:fld>
            <a:endParaRPr lang="en-GB"/>
          </a:p>
        </p:txBody>
      </p:sp>
    </p:spTree>
    <p:extLst>
      <p:ext uri="{BB962C8B-B14F-4D97-AF65-F5344CB8AC3E}">
        <p14:creationId xmlns:p14="http://schemas.microsoft.com/office/powerpoint/2010/main" val="3258443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9C4BB6C-17CD-469E-AF80-F0C7C6D743BA}"/>
              </a:ext>
            </a:extLst>
          </p:cNvPr>
          <p:cNvSpPr>
            <a:spLocks noGrp="1"/>
          </p:cNvSpPr>
          <p:nvPr>
            <p:ph type="title"/>
          </p:nvPr>
        </p:nvSpPr>
        <p:spPr/>
        <p:txBody>
          <a:bodyPr/>
          <a:lstStyle/>
          <a:p>
            <a:r>
              <a:rPr lang="en-GB" dirty="0"/>
              <a:t>EREC G99 Housekeeping mods (3)</a:t>
            </a:r>
          </a:p>
        </p:txBody>
      </p:sp>
      <p:sp>
        <p:nvSpPr>
          <p:cNvPr id="10" name="Content Placeholder 9">
            <a:extLst>
              <a:ext uri="{FF2B5EF4-FFF2-40B4-BE49-F238E27FC236}">
                <a16:creationId xmlns:a16="http://schemas.microsoft.com/office/drawing/2014/main" id="{A82DBAB9-03C7-43D0-B674-0C4BB46E67A9}"/>
              </a:ext>
            </a:extLst>
          </p:cNvPr>
          <p:cNvSpPr>
            <a:spLocks noGrp="1"/>
          </p:cNvSpPr>
          <p:nvPr>
            <p:ph idx="1"/>
          </p:nvPr>
        </p:nvSpPr>
        <p:spPr/>
        <p:txBody>
          <a:bodyPr/>
          <a:lstStyle/>
          <a:p>
            <a:pPr marL="342900" indent="-342900">
              <a:buFont typeface="Arial" panose="020B0604020202020204" pitchFamily="34" charset="0"/>
              <a:buChar char="•"/>
            </a:pPr>
            <a:r>
              <a:rPr lang="en-GB" b="0" dirty="0"/>
              <a:t>Annex B.4.4.3 and C.7.5.3 amended to include reference to a minimum short circuit power for simulation purposes, specifically, for the Fault Ride Through simulations. DNOs agreed that 50 MVA for Power Generating Modules that are Type B and above is a generic minimum fault level that can be used in most cases. For the few specific cases where the fault level might be lower than this there will need to be a specific discussion between the Generator/developer and the DNO.</a:t>
            </a:r>
          </a:p>
          <a:p>
            <a:pPr marL="342900" indent="-342900">
              <a:buFont typeface="Arial" panose="020B0604020202020204" pitchFamily="34" charset="0"/>
              <a:buChar char="•"/>
            </a:pPr>
            <a:r>
              <a:rPr lang="en-GB" b="0" dirty="0"/>
              <a:t>C.5.6.1 and C.5.7.1 will be amended to clarify that these sections only apply where the Power Generating Module is required to conform with the Grid Code. </a:t>
            </a:r>
          </a:p>
          <a:p>
            <a:pPr marL="342900" indent="-342900">
              <a:buFont typeface="Arial" panose="020B0604020202020204" pitchFamily="34" charset="0"/>
              <a:buChar char="•"/>
            </a:pPr>
            <a:r>
              <a:rPr lang="en-GB" b="0" dirty="0"/>
              <a:t>C.7.5.5 will be amended to clarify that Manufacturers’ Information relates to information provided to either the DNO to demonstrate compliance with EREC G99, or to NETSO, who will confirm Grid Code compliance with the DNO.</a:t>
            </a:r>
          </a:p>
          <a:p>
            <a:pPr marL="342900" indent="-342900">
              <a:buFont typeface="Arial" panose="020B0604020202020204" pitchFamily="34" charset="0"/>
              <a:buChar char="•"/>
            </a:pPr>
            <a:r>
              <a:rPr lang="en-GB" b="0" dirty="0"/>
              <a:t>C.7.6.6 clarified that the simulation models should be validated against the actual test results.</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endParaRPr lang="en-GB" b="0" dirty="0"/>
          </a:p>
        </p:txBody>
      </p:sp>
      <p:sp>
        <p:nvSpPr>
          <p:cNvPr id="3" name="Slide Number Placeholder 2">
            <a:extLst>
              <a:ext uri="{FF2B5EF4-FFF2-40B4-BE49-F238E27FC236}">
                <a16:creationId xmlns:a16="http://schemas.microsoft.com/office/drawing/2014/main" id="{FD13DB3E-9F45-4B68-8F30-0BC998E95C2A}"/>
              </a:ext>
            </a:extLst>
          </p:cNvPr>
          <p:cNvSpPr>
            <a:spLocks noGrp="1"/>
          </p:cNvSpPr>
          <p:nvPr>
            <p:ph type="sldNum" sz="quarter" idx="12"/>
          </p:nvPr>
        </p:nvSpPr>
        <p:spPr/>
        <p:txBody>
          <a:bodyPr/>
          <a:lstStyle/>
          <a:p>
            <a:fld id="{98FF217E-B86F-EA42-9607-BE163228A213}" type="slidenum">
              <a:rPr lang="en-GB" smtClean="0"/>
              <a:t>20</a:t>
            </a:fld>
            <a:endParaRPr lang="en-GB"/>
          </a:p>
        </p:txBody>
      </p:sp>
    </p:spTree>
    <p:extLst>
      <p:ext uri="{BB962C8B-B14F-4D97-AF65-F5344CB8AC3E}">
        <p14:creationId xmlns:p14="http://schemas.microsoft.com/office/powerpoint/2010/main" val="7952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51970-6F75-489E-8A54-7E37C2674DB4}"/>
              </a:ext>
            </a:extLst>
          </p:cNvPr>
          <p:cNvSpPr>
            <a:spLocks noGrp="1"/>
          </p:cNvSpPr>
          <p:nvPr>
            <p:ph type="title"/>
          </p:nvPr>
        </p:nvSpPr>
        <p:spPr/>
        <p:txBody>
          <a:bodyPr/>
          <a:lstStyle/>
          <a:p>
            <a:r>
              <a:rPr lang="en-GB" dirty="0"/>
              <a:t>Provision of a model (1)</a:t>
            </a:r>
          </a:p>
        </p:txBody>
      </p:sp>
      <p:sp>
        <p:nvSpPr>
          <p:cNvPr id="3" name="Content Placeholder 2">
            <a:extLst>
              <a:ext uri="{FF2B5EF4-FFF2-40B4-BE49-F238E27FC236}">
                <a16:creationId xmlns:a16="http://schemas.microsoft.com/office/drawing/2014/main" id="{7E8ED601-A39A-4025-AF5B-0B50B8EA087C}"/>
              </a:ext>
            </a:extLst>
          </p:cNvPr>
          <p:cNvSpPr>
            <a:spLocks noGrp="1"/>
          </p:cNvSpPr>
          <p:nvPr>
            <p:ph idx="1"/>
          </p:nvPr>
        </p:nvSpPr>
        <p:spPr/>
        <p:txBody>
          <a:bodyPr/>
          <a:lstStyle/>
          <a:p>
            <a:r>
              <a:rPr lang="en-GB" b="0" dirty="0"/>
              <a:t>An issue was raised via the DER Technical Forum that there is an inconsistency between clauses 6.3.7 and 6.3.8 regarding the requirement to provide a validated detailed model of the power generating module. </a:t>
            </a:r>
          </a:p>
          <a:p>
            <a:r>
              <a:rPr lang="en-GB" b="0" dirty="0"/>
              <a:t>The proposed amended clauses are in alignment with previous G59 requirements and the </a:t>
            </a:r>
            <a:r>
              <a:rPr lang="en-GB" b="0" dirty="0" err="1"/>
              <a:t>RfG</a:t>
            </a:r>
            <a:r>
              <a:rPr lang="en-GB" b="0" dirty="0"/>
              <a:t>:</a:t>
            </a:r>
          </a:p>
          <a:p>
            <a:r>
              <a:rPr lang="en-GB" b="0" i="1" dirty="0"/>
              <a:t>6.3.7	Detailed models of a Type A or Type B Power Generating Module are required where the DNO deems it necessary to ensure System Stability and security. Detailed models are always required for Type C and Type D Power Generating Modules.</a:t>
            </a:r>
          </a:p>
          <a:p>
            <a:r>
              <a:rPr lang="en-GB" b="0" i="1" dirty="0"/>
              <a:t>	…</a:t>
            </a:r>
          </a:p>
          <a:p>
            <a:r>
              <a:rPr lang="en-GB" b="0" i="1" dirty="0"/>
              <a:t>6.3.8.5 Generators shall submit validated detailed models in respect of Generating Units which are aggregated into a Power Park Module.</a:t>
            </a:r>
          </a:p>
          <a:p>
            <a:endParaRPr lang="en-GB" b="0" dirty="0"/>
          </a:p>
        </p:txBody>
      </p:sp>
      <p:sp>
        <p:nvSpPr>
          <p:cNvPr id="4" name="Slide Number Placeholder 3">
            <a:extLst>
              <a:ext uri="{FF2B5EF4-FFF2-40B4-BE49-F238E27FC236}">
                <a16:creationId xmlns:a16="http://schemas.microsoft.com/office/drawing/2014/main" id="{2C8AA129-AF55-4BE8-8421-C46571393F3D}"/>
              </a:ext>
            </a:extLst>
          </p:cNvPr>
          <p:cNvSpPr>
            <a:spLocks noGrp="1"/>
          </p:cNvSpPr>
          <p:nvPr>
            <p:ph type="sldNum" sz="quarter" idx="12"/>
          </p:nvPr>
        </p:nvSpPr>
        <p:spPr/>
        <p:txBody>
          <a:bodyPr/>
          <a:lstStyle/>
          <a:p>
            <a:fld id="{98FF217E-B86F-EA42-9607-BE163228A213}" type="slidenum">
              <a:rPr lang="en-GB" smtClean="0"/>
              <a:pPr/>
              <a:t>21</a:t>
            </a:fld>
            <a:endParaRPr lang="en-GB"/>
          </a:p>
        </p:txBody>
      </p:sp>
    </p:spTree>
    <p:extLst>
      <p:ext uri="{BB962C8B-B14F-4D97-AF65-F5344CB8AC3E}">
        <p14:creationId xmlns:p14="http://schemas.microsoft.com/office/powerpoint/2010/main" val="3819834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0407-9D1B-4231-BD5C-65B2C16BAEA7}"/>
              </a:ext>
            </a:extLst>
          </p:cNvPr>
          <p:cNvSpPr>
            <a:spLocks noGrp="1"/>
          </p:cNvSpPr>
          <p:nvPr>
            <p:ph type="title"/>
          </p:nvPr>
        </p:nvSpPr>
        <p:spPr/>
        <p:txBody>
          <a:bodyPr/>
          <a:lstStyle/>
          <a:p>
            <a:r>
              <a:rPr lang="en-GB" dirty="0"/>
              <a:t>Provision of a model (2)</a:t>
            </a:r>
          </a:p>
        </p:txBody>
      </p:sp>
      <p:sp>
        <p:nvSpPr>
          <p:cNvPr id="3" name="Content Placeholder 2">
            <a:extLst>
              <a:ext uri="{FF2B5EF4-FFF2-40B4-BE49-F238E27FC236}">
                <a16:creationId xmlns:a16="http://schemas.microsoft.com/office/drawing/2014/main" id="{05C633D3-FD55-4315-8B47-902D2B4354E0}"/>
              </a:ext>
            </a:extLst>
          </p:cNvPr>
          <p:cNvSpPr>
            <a:spLocks noGrp="1"/>
          </p:cNvSpPr>
          <p:nvPr>
            <p:ph idx="1"/>
          </p:nvPr>
        </p:nvSpPr>
        <p:spPr/>
        <p:txBody>
          <a:bodyPr/>
          <a:lstStyle/>
          <a:p>
            <a:r>
              <a:rPr lang="en-GB" b="0" dirty="0"/>
              <a:t>In additions, DNOs have raised concerns that, when provided with black box models of Power Generating Modules (as per 6.8.3.4(b)), they have not been able to confirm whether or not the model suitably represents the performance of the Power Generating Module. </a:t>
            </a:r>
          </a:p>
          <a:p>
            <a:r>
              <a:rPr lang="en-GB" b="0" dirty="0"/>
              <a:t>It is proposed that new text is added to 6.8.3.4(b) as follows:</a:t>
            </a:r>
          </a:p>
          <a:p>
            <a:r>
              <a:rPr lang="en-GB" b="0" i="1" dirty="0"/>
              <a:t>“This includes providing guidance on the model or study cases and scenarios, should the DNO request such information .”</a:t>
            </a:r>
          </a:p>
          <a:p>
            <a:endParaRPr lang="en-GB" dirty="0"/>
          </a:p>
        </p:txBody>
      </p:sp>
      <p:sp>
        <p:nvSpPr>
          <p:cNvPr id="4" name="Slide Number Placeholder 3">
            <a:extLst>
              <a:ext uri="{FF2B5EF4-FFF2-40B4-BE49-F238E27FC236}">
                <a16:creationId xmlns:a16="http://schemas.microsoft.com/office/drawing/2014/main" id="{76B45E45-E748-400A-9D8D-836501082869}"/>
              </a:ext>
            </a:extLst>
          </p:cNvPr>
          <p:cNvSpPr>
            <a:spLocks noGrp="1"/>
          </p:cNvSpPr>
          <p:nvPr>
            <p:ph type="sldNum" sz="quarter" idx="12"/>
          </p:nvPr>
        </p:nvSpPr>
        <p:spPr/>
        <p:txBody>
          <a:bodyPr/>
          <a:lstStyle/>
          <a:p>
            <a:fld id="{98FF217E-B86F-EA42-9607-BE163228A213}" type="slidenum">
              <a:rPr lang="en-GB" smtClean="0"/>
              <a:pPr/>
              <a:t>22</a:t>
            </a:fld>
            <a:endParaRPr lang="en-GB"/>
          </a:p>
        </p:txBody>
      </p:sp>
    </p:spTree>
    <p:extLst>
      <p:ext uri="{BB962C8B-B14F-4D97-AF65-F5344CB8AC3E}">
        <p14:creationId xmlns:p14="http://schemas.microsoft.com/office/powerpoint/2010/main" val="2490126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5BAE4-9973-4EA6-888F-D5D9F558F7C0}"/>
              </a:ext>
            </a:extLst>
          </p:cNvPr>
          <p:cNvSpPr>
            <a:spLocks noGrp="1"/>
          </p:cNvSpPr>
          <p:nvPr>
            <p:ph type="title"/>
          </p:nvPr>
        </p:nvSpPr>
        <p:spPr/>
        <p:txBody>
          <a:bodyPr/>
          <a:lstStyle/>
          <a:p>
            <a:r>
              <a:rPr lang="en-GB" dirty="0"/>
              <a:t>Intentional islanding (1)</a:t>
            </a:r>
          </a:p>
        </p:txBody>
      </p:sp>
      <p:sp>
        <p:nvSpPr>
          <p:cNvPr id="3" name="Content Placeholder 2">
            <a:extLst>
              <a:ext uri="{FF2B5EF4-FFF2-40B4-BE49-F238E27FC236}">
                <a16:creationId xmlns:a16="http://schemas.microsoft.com/office/drawing/2014/main" id="{BC198763-3AFB-4D1D-8F59-54CBCDAFDFE8}"/>
              </a:ext>
            </a:extLst>
          </p:cNvPr>
          <p:cNvSpPr>
            <a:spLocks noGrp="1"/>
          </p:cNvSpPr>
          <p:nvPr>
            <p:ph idx="1"/>
          </p:nvPr>
        </p:nvSpPr>
        <p:spPr/>
        <p:txBody>
          <a:bodyPr/>
          <a:lstStyle/>
          <a:p>
            <a:r>
              <a:rPr lang="en-GB" b="0" dirty="0"/>
              <a:t>It is proposed that the section in G99 on islanding (9.6) is amended to allow for the situation whereby a Generator wishes to deliberately support a customer installation in the event of a loss of connection to the DNO’s distribution network. </a:t>
            </a:r>
          </a:p>
          <a:p>
            <a:endParaRPr lang="en-GB" b="0" dirty="0"/>
          </a:p>
        </p:txBody>
      </p:sp>
      <p:sp>
        <p:nvSpPr>
          <p:cNvPr id="4" name="Slide Number Placeholder 3">
            <a:extLst>
              <a:ext uri="{FF2B5EF4-FFF2-40B4-BE49-F238E27FC236}">
                <a16:creationId xmlns:a16="http://schemas.microsoft.com/office/drawing/2014/main" id="{CF2D8C6E-8CCB-4C67-AB60-870CD9EF620E}"/>
              </a:ext>
            </a:extLst>
          </p:cNvPr>
          <p:cNvSpPr>
            <a:spLocks noGrp="1"/>
          </p:cNvSpPr>
          <p:nvPr>
            <p:ph type="sldNum" sz="quarter" idx="12"/>
          </p:nvPr>
        </p:nvSpPr>
        <p:spPr/>
        <p:txBody>
          <a:bodyPr/>
          <a:lstStyle/>
          <a:p>
            <a:fld id="{98FF217E-B86F-EA42-9607-BE163228A213}" type="slidenum">
              <a:rPr lang="en-GB" smtClean="0"/>
              <a:pPr/>
              <a:t>23</a:t>
            </a:fld>
            <a:endParaRPr lang="en-GB"/>
          </a:p>
        </p:txBody>
      </p:sp>
    </p:spTree>
    <p:extLst>
      <p:ext uri="{BB962C8B-B14F-4D97-AF65-F5344CB8AC3E}">
        <p14:creationId xmlns:p14="http://schemas.microsoft.com/office/powerpoint/2010/main" val="2869547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594E4-C088-4DB4-B994-B63EDCC415EF}"/>
              </a:ext>
            </a:extLst>
          </p:cNvPr>
          <p:cNvSpPr>
            <a:spLocks noGrp="1"/>
          </p:cNvSpPr>
          <p:nvPr>
            <p:ph type="title"/>
          </p:nvPr>
        </p:nvSpPr>
        <p:spPr/>
        <p:txBody>
          <a:bodyPr/>
          <a:lstStyle/>
          <a:p>
            <a:r>
              <a:rPr lang="en-GB" dirty="0"/>
              <a:t>Intentional islanding (2)</a:t>
            </a:r>
          </a:p>
        </p:txBody>
      </p:sp>
      <p:sp>
        <p:nvSpPr>
          <p:cNvPr id="3" name="Content Placeholder 2">
            <a:extLst>
              <a:ext uri="{FF2B5EF4-FFF2-40B4-BE49-F238E27FC236}">
                <a16:creationId xmlns:a16="http://schemas.microsoft.com/office/drawing/2014/main" id="{1E9D5C27-76C7-4975-8539-5EEC66D4EE06}"/>
              </a:ext>
            </a:extLst>
          </p:cNvPr>
          <p:cNvSpPr>
            <a:spLocks noGrp="1"/>
          </p:cNvSpPr>
          <p:nvPr>
            <p:ph idx="1"/>
          </p:nvPr>
        </p:nvSpPr>
        <p:spPr>
          <a:xfrm>
            <a:off x="720000" y="1619250"/>
            <a:ext cx="11083554" cy="4140750"/>
          </a:xfrm>
        </p:spPr>
        <p:txBody>
          <a:bodyPr/>
          <a:lstStyle/>
          <a:p>
            <a:r>
              <a:rPr lang="en-GB" dirty="0"/>
              <a:t>NEW</a:t>
            </a:r>
            <a:r>
              <a:rPr lang="en-GB" b="0" dirty="0"/>
              <a:t> </a:t>
            </a:r>
            <a:r>
              <a:rPr lang="en-GB" b="0" i="1" dirty="0"/>
              <a:t>9.6.2 Generator’s Installation Island</a:t>
            </a:r>
          </a:p>
          <a:p>
            <a:r>
              <a:rPr lang="en-GB" b="0" i="1" dirty="0"/>
              <a:t>9.6.2.1	Wherever a Generator’s Power Generating Module runs in parallel with the DNO’s Distribution Network for more than 5 minutes per month, the design of the Power Generating Module and the Customer’s Installation must meet the requirements for long term parallel operation and comply with all the appropriate requirements of this EREC G99.</a:t>
            </a:r>
          </a:p>
          <a:p>
            <a:r>
              <a:rPr lang="en-GB" b="0" i="1" dirty="0"/>
              <a:t>9.6.2.2	When the Power Generating Module is operated supplying just the Customer’s Installation, it is the Generator’s responsibility to ensure the safety of the Customer’s Installation in respect of electrical and general safety.</a:t>
            </a:r>
          </a:p>
          <a:p>
            <a:r>
              <a:rPr lang="en-GB" b="0" i="1" dirty="0"/>
              <a:t>9.6.2.3	The arrangements of Figures 8.6 (HV) and 8.9 (LV) will generally be appropriate for earthing and switching arrangements.  Exact designs of Generators’ Installations will vary, but the functional requirements of these figures should be implemented.</a:t>
            </a:r>
          </a:p>
          <a:p>
            <a:r>
              <a:rPr lang="en-GB" b="0" i="1" dirty="0"/>
              <a:t>9.6.2.4	It is the Generator’s responsibility to ensure appropriate and safe synchronisation to, and disconnection from, the DNO’s Distribution Network, respecting the requirements of P28 on voltage disturbances on the DNO’s Distribution Network.</a:t>
            </a:r>
          </a:p>
          <a:p>
            <a:endParaRPr lang="en-GB" dirty="0"/>
          </a:p>
        </p:txBody>
      </p:sp>
      <p:sp>
        <p:nvSpPr>
          <p:cNvPr id="4" name="Slide Number Placeholder 3">
            <a:extLst>
              <a:ext uri="{FF2B5EF4-FFF2-40B4-BE49-F238E27FC236}">
                <a16:creationId xmlns:a16="http://schemas.microsoft.com/office/drawing/2014/main" id="{C7C45324-74F3-4B10-840B-26EE2C4A3DBD}"/>
              </a:ext>
            </a:extLst>
          </p:cNvPr>
          <p:cNvSpPr>
            <a:spLocks noGrp="1"/>
          </p:cNvSpPr>
          <p:nvPr>
            <p:ph type="sldNum" sz="quarter" idx="12"/>
          </p:nvPr>
        </p:nvSpPr>
        <p:spPr/>
        <p:txBody>
          <a:bodyPr/>
          <a:lstStyle/>
          <a:p>
            <a:fld id="{98FF217E-B86F-EA42-9607-BE163228A213}" type="slidenum">
              <a:rPr lang="en-GB" smtClean="0"/>
              <a:pPr/>
              <a:t>24</a:t>
            </a:fld>
            <a:endParaRPr lang="en-GB"/>
          </a:p>
        </p:txBody>
      </p:sp>
    </p:spTree>
    <p:extLst>
      <p:ext uri="{BB962C8B-B14F-4D97-AF65-F5344CB8AC3E}">
        <p14:creationId xmlns:p14="http://schemas.microsoft.com/office/powerpoint/2010/main" val="3886978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FA86-57AC-46A9-BC3D-18556B29E508}"/>
              </a:ext>
            </a:extLst>
          </p:cNvPr>
          <p:cNvSpPr>
            <a:spLocks noGrp="1"/>
          </p:cNvSpPr>
          <p:nvPr>
            <p:ph type="title"/>
          </p:nvPr>
        </p:nvSpPr>
        <p:spPr/>
        <p:txBody>
          <a:bodyPr/>
          <a:lstStyle/>
          <a:p>
            <a:r>
              <a:rPr lang="en-GB" dirty="0"/>
              <a:t>Output power with falling frequency for gas turbines (1)</a:t>
            </a:r>
          </a:p>
        </p:txBody>
      </p:sp>
      <p:sp>
        <p:nvSpPr>
          <p:cNvPr id="3" name="Content Placeholder 2">
            <a:extLst>
              <a:ext uri="{FF2B5EF4-FFF2-40B4-BE49-F238E27FC236}">
                <a16:creationId xmlns:a16="http://schemas.microsoft.com/office/drawing/2014/main" id="{14653F08-49A2-4657-A9C3-10CB3E9E8FCE}"/>
              </a:ext>
            </a:extLst>
          </p:cNvPr>
          <p:cNvSpPr>
            <a:spLocks noGrp="1"/>
          </p:cNvSpPr>
          <p:nvPr>
            <p:ph idx="1"/>
          </p:nvPr>
        </p:nvSpPr>
        <p:spPr/>
        <p:txBody>
          <a:bodyPr/>
          <a:lstStyle/>
          <a:p>
            <a:r>
              <a:rPr lang="en-GB" b="0" dirty="0"/>
              <a:t>EREC G99 contains output power with falling frequency requirements in sections 11.2.3, 12.2.3 and 13.2.3 for Type A, Type B and Types C and D respectively. </a:t>
            </a:r>
          </a:p>
          <a:p>
            <a:r>
              <a:rPr lang="en-GB" b="0" dirty="0"/>
              <a:t>The equivalent requirement in the Grid Code (ECC6.3.3.1) currently has a relaxation on this requirement for Combined Cycle Gas Turbines (CCGT). This relaxation states that the response to this requirement from CCGT only needs to be provided for five minutes if to continue to provide a response after that period of time would put the gas turbine at increased risk of tripping. This is to recognise the inherent characteristics of gas turbines losing power output at low frequencies </a:t>
            </a:r>
            <a:r>
              <a:rPr lang="en-GB" b="0" dirty="0" err="1"/>
              <a:t>ie</a:t>
            </a:r>
            <a:r>
              <a:rPr lang="en-GB" b="0" dirty="0"/>
              <a:t> at lower rotational speed of the turbine. This relaxation for CCGT is not currently captured in EREC G99. </a:t>
            </a:r>
          </a:p>
          <a:p>
            <a:r>
              <a:rPr lang="en-GB" b="0" dirty="0"/>
              <a:t>Amendments will be made to the relevant sections of G99 (11.2.3.1(b), 12.2.3, 13.2.3) to make this allowance for CCGTs. The amendments are in line with the Grid Code text.</a:t>
            </a:r>
          </a:p>
          <a:p>
            <a:endParaRPr lang="en-GB" dirty="0"/>
          </a:p>
        </p:txBody>
      </p:sp>
      <p:sp>
        <p:nvSpPr>
          <p:cNvPr id="4" name="Slide Number Placeholder 3">
            <a:extLst>
              <a:ext uri="{FF2B5EF4-FFF2-40B4-BE49-F238E27FC236}">
                <a16:creationId xmlns:a16="http://schemas.microsoft.com/office/drawing/2014/main" id="{FE810BCB-9A9D-44A1-BE32-F90DBF69CFDF}"/>
              </a:ext>
            </a:extLst>
          </p:cNvPr>
          <p:cNvSpPr>
            <a:spLocks noGrp="1"/>
          </p:cNvSpPr>
          <p:nvPr>
            <p:ph type="sldNum" sz="quarter" idx="12"/>
          </p:nvPr>
        </p:nvSpPr>
        <p:spPr/>
        <p:txBody>
          <a:bodyPr/>
          <a:lstStyle/>
          <a:p>
            <a:fld id="{98FF217E-B86F-EA42-9607-BE163228A213}" type="slidenum">
              <a:rPr lang="en-GB" smtClean="0"/>
              <a:pPr/>
              <a:t>25</a:t>
            </a:fld>
            <a:endParaRPr lang="en-GB"/>
          </a:p>
        </p:txBody>
      </p:sp>
    </p:spTree>
    <p:extLst>
      <p:ext uri="{BB962C8B-B14F-4D97-AF65-F5344CB8AC3E}">
        <p14:creationId xmlns:p14="http://schemas.microsoft.com/office/powerpoint/2010/main" val="1302399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BD293-ADCB-4637-AB0F-BFE3B5CDE1DE}"/>
              </a:ext>
            </a:extLst>
          </p:cNvPr>
          <p:cNvSpPr>
            <a:spLocks noGrp="1"/>
          </p:cNvSpPr>
          <p:nvPr>
            <p:ph type="title"/>
          </p:nvPr>
        </p:nvSpPr>
        <p:spPr/>
        <p:txBody>
          <a:bodyPr/>
          <a:lstStyle/>
          <a:p>
            <a:r>
              <a:rPr lang="en-GB" dirty="0"/>
              <a:t>Output power with falling frequency for gas turbines (2)</a:t>
            </a:r>
          </a:p>
        </p:txBody>
      </p:sp>
      <p:sp>
        <p:nvSpPr>
          <p:cNvPr id="3" name="Content Placeholder 2">
            <a:extLst>
              <a:ext uri="{FF2B5EF4-FFF2-40B4-BE49-F238E27FC236}">
                <a16:creationId xmlns:a16="http://schemas.microsoft.com/office/drawing/2014/main" id="{C166A901-2CFC-439A-AD1F-80DBF949D377}"/>
              </a:ext>
            </a:extLst>
          </p:cNvPr>
          <p:cNvSpPr>
            <a:spLocks noGrp="1"/>
          </p:cNvSpPr>
          <p:nvPr>
            <p:ph idx="1"/>
          </p:nvPr>
        </p:nvSpPr>
        <p:spPr/>
        <p:txBody>
          <a:bodyPr/>
          <a:lstStyle/>
          <a:p>
            <a:r>
              <a:rPr lang="en-GB" b="0" dirty="0"/>
              <a:t>Additional text in 11.2.3, 12.2.3, 13.2.3:</a:t>
            </a:r>
          </a:p>
          <a:p>
            <a:r>
              <a:rPr lang="en-GB" b="0" i="1" dirty="0"/>
              <a:t>In the case of a CCGT Module the above requirement shall be retained down to 48.8 Hz, which reflects the first stage of the Automatic Low Frequency Demand Disconnection scheme. For system frequency below that setting, the existing requirements shall be retained for a minimum period of 5 minutes while system frequency remains below that setting, and special measure(s) that may be required to meet this requirement shall be kept in service during this period. After that 5 minute period, if system frequency remains below the 49.5 Hz threshold, the special measure(s) must be discontinued if there is a materially increased risk of the Gas Turbine tripping. The need for special measure(s) is linked to the inherent Gas Turbine Active Power output reduction caused by reduced shaft speed due to falling system frequency. Where the need for special measures is identified in order to maintain output in line with the level identified in Figure 11.1 these measures should still be continued at ambient temperatures above 25⁰C maintaining as much of the Active Power achievable within the capability of the plant.</a:t>
            </a:r>
          </a:p>
          <a:p>
            <a:endParaRPr lang="en-GB" dirty="0"/>
          </a:p>
        </p:txBody>
      </p:sp>
      <p:sp>
        <p:nvSpPr>
          <p:cNvPr id="4" name="Slide Number Placeholder 3">
            <a:extLst>
              <a:ext uri="{FF2B5EF4-FFF2-40B4-BE49-F238E27FC236}">
                <a16:creationId xmlns:a16="http://schemas.microsoft.com/office/drawing/2014/main" id="{9F58D9DD-18E1-47A8-BA4D-D714BF21A499}"/>
              </a:ext>
            </a:extLst>
          </p:cNvPr>
          <p:cNvSpPr>
            <a:spLocks noGrp="1"/>
          </p:cNvSpPr>
          <p:nvPr>
            <p:ph type="sldNum" sz="quarter" idx="12"/>
          </p:nvPr>
        </p:nvSpPr>
        <p:spPr/>
        <p:txBody>
          <a:bodyPr/>
          <a:lstStyle/>
          <a:p>
            <a:fld id="{98FF217E-B86F-EA42-9607-BE163228A213}" type="slidenum">
              <a:rPr lang="en-GB" smtClean="0"/>
              <a:pPr/>
              <a:t>26</a:t>
            </a:fld>
            <a:endParaRPr lang="en-GB"/>
          </a:p>
        </p:txBody>
      </p:sp>
    </p:spTree>
    <p:extLst>
      <p:ext uri="{BB962C8B-B14F-4D97-AF65-F5344CB8AC3E}">
        <p14:creationId xmlns:p14="http://schemas.microsoft.com/office/powerpoint/2010/main" val="386848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DA8E2-E2A5-4859-82FE-B061C3DFC73D}"/>
              </a:ext>
            </a:extLst>
          </p:cNvPr>
          <p:cNvSpPr>
            <a:spLocks noGrp="1"/>
          </p:cNvSpPr>
          <p:nvPr>
            <p:ph type="title"/>
          </p:nvPr>
        </p:nvSpPr>
        <p:spPr/>
        <p:txBody>
          <a:bodyPr/>
          <a:lstStyle/>
          <a:p>
            <a:r>
              <a:rPr lang="en-GB" dirty="0"/>
              <a:t>Rapid resynchronisation (1)</a:t>
            </a:r>
          </a:p>
        </p:txBody>
      </p:sp>
      <p:sp>
        <p:nvSpPr>
          <p:cNvPr id="3" name="Content Placeholder 2">
            <a:extLst>
              <a:ext uri="{FF2B5EF4-FFF2-40B4-BE49-F238E27FC236}">
                <a16:creationId xmlns:a16="http://schemas.microsoft.com/office/drawing/2014/main" id="{E321CFD7-66DA-4DCF-999E-5B6063A33233}"/>
              </a:ext>
            </a:extLst>
          </p:cNvPr>
          <p:cNvSpPr>
            <a:spLocks noGrp="1"/>
          </p:cNvSpPr>
          <p:nvPr>
            <p:ph idx="1"/>
          </p:nvPr>
        </p:nvSpPr>
        <p:spPr/>
        <p:txBody>
          <a:bodyPr/>
          <a:lstStyle/>
          <a:p>
            <a:r>
              <a:rPr lang="en-GB" b="0" dirty="0"/>
              <a:t>An </a:t>
            </a:r>
            <a:r>
              <a:rPr lang="en-GB" b="0" dirty="0" err="1"/>
              <a:t>RfG</a:t>
            </a:r>
            <a:r>
              <a:rPr lang="en-GB" b="0" dirty="0"/>
              <a:t> requirement A15 5 (c) on rapid resynchronisation was omitted in error from the G99 Type C and D requirements. </a:t>
            </a:r>
          </a:p>
          <a:p>
            <a:r>
              <a:rPr lang="en-GB" b="0" dirty="0"/>
              <a:t>A new clause 13.7.2 will be added to G99.</a:t>
            </a:r>
          </a:p>
          <a:p>
            <a:r>
              <a:rPr lang="en-GB" b="0" dirty="0"/>
              <a:t>In addition a row will be added to the Type C and Type D PGMD to confirm operation of rapid resynchronisation, where it is required.</a:t>
            </a:r>
          </a:p>
          <a:p>
            <a:endParaRPr lang="en-GB" dirty="0"/>
          </a:p>
        </p:txBody>
      </p:sp>
      <p:sp>
        <p:nvSpPr>
          <p:cNvPr id="4" name="Slide Number Placeholder 3">
            <a:extLst>
              <a:ext uri="{FF2B5EF4-FFF2-40B4-BE49-F238E27FC236}">
                <a16:creationId xmlns:a16="http://schemas.microsoft.com/office/drawing/2014/main" id="{BBB3FC0F-2930-4D5A-827C-D20E8A6CBA74}"/>
              </a:ext>
            </a:extLst>
          </p:cNvPr>
          <p:cNvSpPr>
            <a:spLocks noGrp="1"/>
          </p:cNvSpPr>
          <p:nvPr>
            <p:ph type="sldNum" sz="quarter" idx="12"/>
          </p:nvPr>
        </p:nvSpPr>
        <p:spPr/>
        <p:txBody>
          <a:bodyPr/>
          <a:lstStyle/>
          <a:p>
            <a:fld id="{98FF217E-B86F-EA42-9607-BE163228A213}" type="slidenum">
              <a:rPr lang="en-GB" smtClean="0"/>
              <a:pPr/>
              <a:t>27</a:t>
            </a:fld>
            <a:endParaRPr lang="en-GB"/>
          </a:p>
        </p:txBody>
      </p:sp>
    </p:spTree>
    <p:extLst>
      <p:ext uri="{BB962C8B-B14F-4D97-AF65-F5344CB8AC3E}">
        <p14:creationId xmlns:p14="http://schemas.microsoft.com/office/powerpoint/2010/main" val="2854190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1C10C-D279-453B-AA29-44FB9A4D217D}"/>
              </a:ext>
            </a:extLst>
          </p:cNvPr>
          <p:cNvSpPr>
            <a:spLocks noGrp="1"/>
          </p:cNvSpPr>
          <p:nvPr>
            <p:ph type="title"/>
          </p:nvPr>
        </p:nvSpPr>
        <p:spPr/>
        <p:txBody>
          <a:bodyPr/>
          <a:lstStyle/>
          <a:p>
            <a:r>
              <a:rPr lang="en-GB" dirty="0"/>
              <a:t>Rapid resynchronisation (2)</a:t>
            </a:r>
          </a:p>
        </p:txBody>
      </p:sp>
      <p:sp>
        <p:nvSpPr>
          <p:cNvPr id="3" name="Content Placeholder 2">
            <a:extLst>
              <a:ext uri="{FF2B5EF4-FFF2-40B4-BE49-F238E27FC236}">
                <a16:creationId xmlns:a16="http://schemas.microsoft.com/office/drawing/2014/main" id="{D42F40D3-9CEF-483C-8A65-71C8CA43D35A}"/>
              </a:ext>
            </a:extLst>
          </p:cNvPr>
          <p:cNvSpPr>
            <a:spLocks noGrp="1"/>
          </p:cNvSpPr>
          <p:nvPr>
            <p:ph idx="1"/>
          </p:nvPr>
        </p:nvSpPr>
        <p:spPr/>
        <p:txBody>
          <a:bodyPr/>
          <a:lstStyle/>
          <a:p>
            <a:r>
              <a:rPr lang="en-GB" dirty="0"/>
              <a:t>NEW</a:t>
            </a:r>
            <a:r>
              <a:rPr lang="en-GB" b="0" i="1" dirty="0"/>
              <a:t> 13.7.2 In case of disconnection of the Power Generating Module from the Distribution Network, the Power Generating Module shall be capable of quick re-synchronisation if required by the NETSO. If the NETSO requires rapid resynchronisation it will agree the strategy with the DNO and the Generator. Where rapid resynchronisation is required: </a:t>
            </a:r>
          </a:p>
          <a:p>
            <a:r>
              <a:rPr lang="en-GB" b="0" i="1" dirty="0"/>
              <a:t>(a) A Power Generating Module with a minimum re-synchronisation time greater than 15 minutes after its disconnection from any external power supply must be capable of </a:t>
            </a:r>
            <a:r>
              <a:rPr lang="en-GB" b="0" i="1" dirty="0" err="1"/>
              <a:t>houseload</a:t>
            </a:r>
            <a:r>
              <a:rPr lang="en-GB" b="0" i="1" dirty="0"/>
              <a:t> operation from any operating point on its Power Generating Module Generator Performance Chart. In this case, the identification of </a:t>
            </a:r>
            <a:r>
              <a:rPr lang="en-GB" b="0" i="1" dirty="0" err="1"/>
              <a:t>houseload</a:t>
            </a:r>
            <a:r>
              <a:rPr lang="en-GB" b="0" i="1" dirty="0"/>
              <a:t> operation must not be based solely on the DNO’s switchgear position signals; </a:t>
            </a:r>
          </a:p>
          <a:p>
            <a:r>
              <a:rPr lang="en-GB" b="0" i="1" dirty="0"/>
              <a:t>(b) Power Generating Modules shall be capable of </a:t>
            </a:r>
            <a:r>
              <a:rPr lang="en-GB" b="0" i="1" dirty="0" err="1"/>
              <a:t>houseload</a:t>
            </a:r>
            <a:r>
              <a:rPr lang="en-GB" b="0" i="1" dirty="0"/>
              <a:t> operation, irrespective of any auxiliary connection to the Distribution Network. The minimum operation time shall be specified by the NETSO, taking into consideration the specific characteristics of prime mover technology.</a:t>
            </a:r>
          </a:p>
          <a:p>
            <a:endParaRPr lang="en-GB" dirty="0"/>
          </a:p>
        </p:txBody>
      </p:sp>
      <p:sp>
        <p:nvSpPr>
          <p:cNvPr id="4" name="Slide Number Placeholder 3">
            <a:extLst>
              <a:ext uri="{FF2B5EF4-FFF2-40B4-BE49-F238E27FC236}">
                <a16:creationId xmlns:a16="http://schemas.microsoft.com/office/drawing/2014/main" id="{8BB12EBE-9E16-4DB7-B5F8-BB4463803147}"/>
              </a:ext>
            </a:extLst>
          </p:cNvPr>
          <p:cNvSpPr>
            <a:spLocks noGrp="1"/>
          </p:cNvSpPr>
          <p:nvPr>
            <p:ph type="sldNum" sz="quarter" idx="12"/>
          </p:nvPr>
        </p:nvSpPr>
        <p:spPr/>
        <p:txBody>
          <a:bodyPr/>
          <a:lstStyle/>
          <a:p>
            <a:fld id="{98FF217E-B86F-EA42-9607-BE163228A213}" type="slidenum">
              <a:rPr lang="en-GB" smtClean="0"/>
              <a:pPr/>
              <a:t>28</a:t>
            </a:fld>
            <a:endParaRPr lang="en-GB"/>
          </a:p>
        </p:txBody>
      </p:sp>
    </p:spTree>
    <p:extLst>
      <p:ext uri="{BB962C8B-B14F-4D97-AF65-F5344CB8AC3E}">
        <p14:creationId xmlns:p14="http://schemas.microsoft.com/office/powerpoint/2010/main" val="1617753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63B9F-307F-4C42-B6FD-ACEB85D150E0}"/>
              </a:ext>
            </a:extLst>
          </p:cNvPr>
          <p:cNvSpPr>
            <a:spLocks noGrp="1"/>
          </p:cNvSpPr>
          <p:nvPr>
            <p:ph type="title"/>
          </p:nvPr>
        </p:nvSpPr>
        <p:spPr/>
        <p:txBody>
          <a:bodyPr/>
          <a:lstStyle/>
          <a:p>
            <a:r>
              <a:rPr lang="en-GB" dirty="0"/>
              <a:t>Family approach to type testing (1)</a:t>
            </a:r>
          </a:p>
        </p:txBody>
      </p:sp>
      <p:sp>
        <p:nvSpPr>
          <p:cNvPr id="3" name="Content Placeholder 2">
            <a:extLst>
              <a:ext uri="{FF2B5EF4-FFF2-40B4-BE49-F238E27FC236}">
                <a16:creationId xmlns:a16="http://schemas.microsoft.com/office/drawing/2014/main" id="{F154F400-105B-43ED-9FA6-86846DEE1B5A}"/>
              </a:ext>
            </a:extLst>
          </p:cNvPr>
          <p:cNvSpPr>
            <a:spLocks noGrp="1"/>
          </p:cNvSpPr>
          <p:nvPr>
            <p:ph idx="1"/>
          </p:nvPr>
        </p:nvSpPr>
        <p:spPr/>
        <p:txBody>
          <a:bodyPr/>
          <a:lstStyle/>
          <a:p>
            <a:r>
              <a:rPr lang="en-GB" b="0" dirty="0"/>
              <a:t>VDE, a German testing and certification institution, accepts an approach to type testing within “families” of Generating Units. A family is a model produced by a manufacturer that varies in size. Within a limited range (with different ranges for synchronous generating units and Power Park Modules) if the compliance of one Generating Unit in a family has been demonstrated, all units in that family can be considered type tested. It is the responsibility of the manufacturer to justify why the results for one unit are transferrable (eg they have the same control system).</a:t>
            </a:r>
          </a:p>
          <a:p>
            <a:r>
              <a:rPr lang="en-GB" b="0" dirty="0"/>
              <a:t>New clauses will be added to G99 15.6 to allow for the same approach.</a:t>
            </a:r>
          </a:p>
          <a:p>
            <a:endParaRPr lang="en-GB" dirty="0"/>
          </a:p>
        </p:txBody>
      </p:sp>
      <p:sp>
        <p:nvSpPr>
          <p:cNvPr id="4" name="Slide Number Placeholder 3">
            <a:extLst>
              <a:ext uri="{FF2B5EF4-FFF2-40B4-BE49-F238E27FC236}">
                <a16:creationId xmlns:a16="http://schemas.microsoft.com/office/drawing/2014/main" id="{647FD7AB-68CD-45E8-ABCE-A3A901E370CE}"/>
              </a:ext>
            </a:extLst>
          </p:cNvPr>
          <p:cNvSpPr>
            <a:spLocks noGrp="1"/>
          </p:cNvSpPr>
          <p:nvPr>
            <p:ph type="sldNum" sz="quarter" idx="12"/>
          </p:nvPr>
        </p:nvSpPr>
        <p:spPr/>
        <p:txBody>
          <a:bodyPr/>
          <a:lstStyle/>
          <a:p>
            <a:fld id="{98FF217E-B86F-EA42-9607-BE163228A213}" type="slidenum">
              <a:rPr lang="en-GB" smtClean="0"/>
              <a:pPr/>
              <a:t>29</a:t>
            </a:fld>
            <a:endParaRPr lang="en-GB"/>
          </a:p>
        </p:txBody>
      </p:sp>
    </p:spTree>
    <p:extLst>
      <p:ext uri="{BB962C8B-B14F-4D97-AF65-F5344CB8AC3E}">
        <p14:creationId xmlns:p14="http://schemas.microsoft.com/office/powerpoint/2010/main" val="1918350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600B7-6247-5C4D-B4D2-367BAFA56A2E}"/>
              </a:ext>
            </a:extLst>
          </p:cNvPr>
          <p:cNvSpPr>
            <a:spLocks noGrp="1"/>
          </p:cNvSpPr>
          <p:nvPr>
            <p:ph type="title"/>
          </p:nvPr>
        </p:nvSpPr>
        <p:spPr/>
        <p:txBody>
          <a:bodyPr/>
          <a:lstStyle/>
          <a:p>
            <a:r>
              <a:rPr lang="en-GB" dirty="0"/>
              <a:t>Agenda</a:t>
            </a:r>
          </a:p>
        </p:txBody>
      </p:sp>
      <p:sp>
        <p:nvSpPr>
          <p:cNvPr id="6" name="Slide Number Placeholder 5">
            <a:extLst>
              <a:ext uri="{FF2B5EF4-FFF2-40B4-BE49-F238E27FC236}">
                <a16:creationId xmlns:a16="http://schemas.microsoft.com/office/drawing/2014/main" id="{CA815140-E51E-414C-B500-00A0F7C37FC2}"/>
              </a:ext>
            </a:extLst>
          </p:cNvPr>
          <p:cNvSpPr>
            <a:spLocks noGrp="1"/>
          </p:cNvSpPr>
          <p:nvPr>
            <p:ph type="sldNum" sz="quarter" idx="12"/>
          </p:nvPr>
        </p:nvSpPr>
        <p:spPr/>
        <p:txBody>
          <a:bodyPr/>
          <a:lstStyle/>
          <a:p>
            <a:fld id="{98FF217E-B86F-EA42-9607-BE163228A213}" type="slidenum">
              <a:rPr lang="en-GB"/>
              <a:pPr/>
              <a:t>3</a:t>
            </a:fld>
            <a:endParaRPr lang="en-GB"/>
          </a:p>
        </p:txBody>
      </p:sp>
      <p:graphicFrame>
        <p:nvGraphicFramePr>
          <p:cNvPr id="3" name="Table 2">
            <a:extLst>
              <a:ext uri="{FF2B5EF4-FFF2-40B4-BE49-F238E27FC236}">
                <a16:creationId xmlns:a16="http://schemas.microsoft.com/office/drawing/2014/main" id="{2FF68144-3B59-44D6-BA5F-7E5C1D920C4F}"/>
              </a:ext>
            </a:extLst>
          </p:cNvPr>
          <p:cNvGraphicFramePr>
            <a:graphicFrameLocks noGrp="1"/>
          </p:cNvGraphicFramePr>
          <p:nvPr>
            <p:extLst>
              <p:ext uri="{D42A27DB-BD31-4B8C-83A1-F6EECF244321}">
                <p14:modId xmlns:p14="http://schemas.microsoft.com/office/powerpoint/2010/main" val="364023496"/>
              </p:ext>
            </p:extLst>
          </p:nvPr>
        </p:nvGraphicFramePr>
        <p:xfrm>
          <a:off x="3200400" y="1650356"/>
          <a:ext cx="4962697" cy="3911850"/>
        </p:xfrm>
        <a:graphic>
          <a:graphicData uri="http://schemas.openxmlformats.org/drawingml/2006/table">
            <a:tbl>
              <a:tblPr firstRow="1" bandRow="1">
                <a:tableStyleId>{17292A2E-F333-43FB-9621-5CBBE7FDCDCB}</a:tableStyleId>
              </a:tblPr>
              <a:tblGrid>
                <a:gridCol w="676016">
                  <a:extLst>
                    <a:ext uri="{9D8B030D-6E8A-4147-A177-3AD203B41FA5}">
                      <a16:colId xmlns:a16="http://schemas.microsoft.com/office/drawing/2014/main" val="3371015768"/>
                    </a:ext>
                  </a:extLst>
                </a:gridCol>
                <a:gridCol w="3330719">
                  <a:extLst>
                    <a:ext uri="{9D8B030D-6E8A-4147-A177-3AD203B41FA5}">
                      <a16:colId xmlns:a16="http://schemas.microsoft.com/office/drawing/2014/main" val="3023392252"/>
                    </a:ext>
                  </a:extLst>
                </a:gridCol>
                <a:gridCol w="955962">
                  <a:extLst>
                    <a:ext uri="{9D8B030D-6E8A-4147-A177-3AD203B41FA5}">
                      <a16:colId xmlns:a16="http://schemas.microsoft.com/office/drawing/2014/main" val="706054160"/>
                    </a:ext>
                  </a:extLst>
                </a:gridCol>
              </a:tblGrid>
              <a:tr h="208642">
                <a:tc>
                  <a:txBody>
                    <a:bodyPr/>
                    <a:lstStyle/>
                    <a:p>
                      <a:pPr algn="ctr"/>
                      <a:r>
                        <a:rPr lang="en-GB" sz="1000" dirty="0">
                          <a:effectLst/>
                        </a:rPr>
                        <a:t>Time</a:t>
                      </a:r>
                      <a:endParaRPr lang="en-GB" sz="1000" dirty="0">
                        <a:effectLst/>
                        <a:latin typeface="Times New Roman" panose="02020603050405020304" pitchFamily="18" charset="0"/>
                        <a:ea typeface="Times New Roman" panose="02020603050405020304" pitchFamily="18" charset="0"/>
                      </a:endParaRPr>
                    </a:p>
                  </a:txBody>
                  <a:tcPr marL="59612" marR="59612" marT="31462" marB="31462"/>
                </a:tc>
                <a:tc>
                  <a:txBody>
                    <a:bodyPr/>
                    <a:lstStyle/>
                    <a:p>
                      <a:pPr algn="ctr"/>
                      <a:r>
                        <a:rPr lang="en-GB" sz="1000">
                          <a:effectLst/>
                        </a:rPr>
                        <a:t>Focus</a:t>
                      </a:r>
                      <a:endParaRPr lang="en-GB" sz="1000">
                        <a:effectLst/>
                        <a:latin typeface="Times New Roman" panose="02020603050405020304" pitchFamily="18" charset="0"/>
                        <a:ea typeface="Times New Roman" panose="02020603050405020304" pitchFamily="18" charset="0"/>
                      </a:endParaRPr>
                    </a:p>
                  </a:txBody>
                  <a:tcPr marL="59612" marR="59612" marT="31462" marB="31462" anchor="ctr"/>
                </a:tc>
                <a:tc>
                  <a:txBody>
                    <a:bodyPr/>
                    <a:lstStyle/>
                    <a:p>
                      <a:pPr algn="ctr"/>
                      <a:r>
                        <a:rPr lang="en-GB" sz="1000">
                          <a:effectLst/>
                        </a:rPr>
                        <a:t>Leader</a:t>
                      </a:r>
                      <a:endParaRPr lang="en-GB" sz="1000">
                        <a:effectLst/>
                        <a:latin typeface="Times New Roman" panose="02020603050405020304" pitchFamily="18" charset="0"/>
                        <a:ea typeface="Times New Roman" panose="02020603050405020304" pitchFamily="18" charset="0"/>
                      </a:endParaRPr>
                    </a:p>
                  </a:txBody>
                  <a:tcPr marL="59612" marR="59612" marT="31462" marB="31462" anchor="ctr"/>
                </a:tc>
                <a:extLst>
                  <a:ext uri="{0D108BD9-81ED-4DB2-BD59-A6C34878D82A}">
                    <a16:rowId xmlns:a16="http://schemas.microsoft.com/office/drawing/2014/main" val="1911930306"/>
                  </a:ext>
                </a:extLst>
              </a:tr>
              <a:tr h="354360">
                <a:tc>
                  <a:txBody>
                    <a:bodyPr/>
                    <a:lstStyle/>
                    <a:p>
                      <a:pPr algn="ctr"/>
                      <a:r>
                        <a:rPr lang="en-GB" sz="1000" spc="-15">
                          <a:effectLst/>
                        </a:rPr>
                        <a:t>14:00</a:t>
                      </a:r>
                      <a:endParaRPr lang="en-GB" sz="1000">
                        <a:effectLst/>
                        <a:latin typeface="Times New Roman" panose="02020603050405020304" pitchFamily="18" charset="0"/>
                        <a:ea typeface="Times New Roman" panose="02020603050405020304" pitchFamily="18" charset="0"/>
                      </a:endParaRPr>
                    </a:p>
                  </a:txBody>
                  <a:tcPr marL="59612" marR="59612" marT="31462" marB="31462"/>
                </a:tc>
                <a:tc>
                  <a:txBody>
                    <a:bodyPr/>
                    <a:lstStyle/>
                    <a:p>
                      <a:r>
                        <a:rPr lang="en-GB" sz="1000" spc="-15">
                          <a:effectLst/>
                        </a:rPr>
                        <a:t>Welcome, Introductions and Acceptance of Agenda.</a:t>
                      </a:r>
                      <a:endParaRPr lang="en-GB" sz="1000">
                        <a:effectLst/>
                        <a:latin typeface="Times New Roman" panose="02020603050405020304" pitchFamily="18" charset="0"/>
                        <a:ea typeface="Times New Roman" panose="02020603050405020304" pitchFamily="18" charset="0"/>
                      </a:endParaRPr>
                    </a:p>
                  </a:txBody>
                  <a:tcPr marL="59612" marR="59612" marT="31462" marB="31462"/>
                </a:tc>
                <a:tc>
                  <a:txBody>
                    <a:bodyPr/>
                    <a:lstStyle/>
                    <a:p>
                      <a:r>
                        <a:rPr lang="en-GB" sz="1000">
                          <a:effectLst/>
                        </a:rPr>
                        <a:t>CM</a:t>
                      </a:r>
                      <a:endParaRPr lang="en-GB" sz="1000">
                        <a:effectLst/>
                        <a:latin typeface="Times New Roman" panose="02020603050405020304" pitchFamily="18" charset="0"/>
                        <a:ea typeface="Times New Roman" panose="02020603050405020304" pitchFamily="18" charset="0"/>
                      </a:endParaRPr>
                    </a:p>
                  </a:txBody>
                  <a:tcPr marL="59612" marR="59612" marT="31462" marB="31462"/>
                </a:tc>
                <a:extLst>
                  <a:ext uri="{0D108BD9-81ED-4DB2-BD59-A6C34878D82A}">
                    <a16:rowId xmlns:a16="http://schemas.microsoft.com/office/drawing/2014/main" val="3018553521"/>
                  </a:ext>
                </a:extLst>
              </a:tr>
              <a:tr h="354360">
                <a:tc>
                  <a:txBody>
                    <a:bodyPr/>
                    <a:lstStyle/>
                    <a:p>
                      <a:pPr algn="ctr"/>
                      <a:r>
                        <a:rPr lang="en-GB" sz="1000" spc="-15">
                          <a:effectLst/>
                        </a:rPr>
                        <a:t>14:02</a:t>
                      </a:r>
                      <a:endParaRPr lang="en-GB" sz="1000">
                        <a:effectLst/>
                        <a:latin typeface="Times New Roman" panose="02020603050405020304" pitchFamily="18" charset="0"/>
                        <a:ea typeface="Times New Roman" panose="02020603050405020304" pitchFamily="18" charset="0"/>
                      </a:endParaRPr>
                    </a:p>
                  </a:txBody>
                  <a:tcPr marL="59612" marR="59612" marT="31462" marB="31462"/>
                </a:tc>
                <a:tc>
                  <a:txBody>
                    <a:bodyPr/>
                    <a:lstStyle/>
                    <a:p>
                      <a:r>
                        <a:rPr lang="en-GB" sz="1000">
                          <a:effectLst/>
                        </a:rPr>
                        <a:t>Acceptance of minutes of previous meeting (03 November 2020)</a:t>
                      </a:r>
                      <a:endParaRPr lang="en-GB" sz="1000">
                        <a:effectLst/>
                        <a:latin typeface="Times New Roman" panose="02020603050405020304" pitchFamily="18" charset="0"/>
                        <a:ea typeface="Times New Roman" panose="02020603050405020304" pitchFamily="18" charset="0"/>
                      </a:endParaRPr>
                    </a:p>
                  </a:txBody>
                  <a:tcPr marL="59612" marR="59612" marT="31462" marB="31462"/>
                </a:tc>
                <a:tc>
                  <a:txBody>
                    <a:bodyPr/>
                    <a:lstStyle/>
                    <a:p>
                      <a:r>
                        <a:rPr lang="en-GB" sz="1000">
                          <a:effectLst/>
                        </a:rPr>
                        <a:t>CM</a:t>
                      </a:r>
                      <a:endParaRPr lang="en-GB" sz="1000">
                        <a:effectLst/>
                        <a:latin typeface="Times New Roman" panose="02020603050405020304" pitchFamily="18" charset="0"/>
                        <a:ea typeface="Times New Roman" panose="02020603050405020304" pitchFamily="18" charset="0"/>
                      </a:endParaRPr>
                    </a:p>
                  </a:txBody>
                  <a:tcPr marL="59612" marR="59612" marT="31462" marB="31462"/>
                </a:tc>
                <a:extLst>
                  <a:ext uri="{0D108BD9-81ED-4DB2-BD59-A6C34878D82A}">
                    <a16:rowId xmlns:a16="http://schemas.microsoft.com/office/drawing/2014/main" val="1356889669"/>
                  </a:ext>
                </a:extLst>
              </a:tr>
              <a:tr h="354360">
                <a:tc>
                  <a:txBody>
                    <a:bodyPr/>
                    <a:lstStyle/>
                    <a:p>
                      <a:pPr algn="ctr"/>
                      <a:r>
                        <a:rPr lang="en-GB" sz="1000" spc="-15">
                          <a:effectLst/>
                        </a:rPr>
                        <a:t>14:05</a:t>
                      </a:r>
                      <a:endParaRPr lang="en-GB" sz="1000">
                        <a:effectLst/>
                        <a:latin typeface="Times New Roman" panose="02020603050405020304" pitchFamily="18" charset="0"/>
                        <a:ea typeface="Times New Roman" panose="02020603050405020304" pitchFamily="18" charset="0"/>
                      </a:endParaRPr>
                    </a:p>
                  </a:txBody>
                  <a:tcPr marL="59612" marR="59612" marT="31462" marB="31462"/>
                </a:tc>
                <a:tc>
                  <a:txBody>
                    <a:bodyPr/>
                    <a:lstStyle/>
                    <a:p>
                      <a:r>
                        <a:rPr lang="en-GB" sz="1000" spc="-15">
                          <a:effectLst/>
                        </a:rPr>
                        <a:t>Update on Housekeeping etc Modification</a:t>
                      </a:r>
                      <a:endParaRPr lang="en-GB" sz="1000">
                        <a:effectLst/>
                        <a:latin typeface="Times New Roman" panose="02020603050405020304" pitchFamily="18" charset="0"/>
                        <a:ea typeface="Times New Roman" panose="02020603050405020304" pitchFamily="18" charset="0"/>
                      </a:endParaRPr>
                    </a:p>
                  </a:txBody>
                  <a:tcPr marL="59612" marR="59612" marT="31462" marB="31462"/>
                </a:tc>
                <a:tc>
                  <a:txBody>
                    <a:bodyPr/>
                    <a:lstStyle/>
                    <a:p>
                      <a:r>
                        <a:rPr lang="en-GB" sz="1000">
                          <a:effectLst/>
                        </a:rPr>
                        <a:t>CM/MK/SRC/CN</a:t>
                      </a:r>
                    </a:p>
                    <a:p>
                      <a:r>
                        <a:rPr lang="en-GB" sz="1000">
                          <a:effectLst/>
                        </a:rPr>
                        <a:t> </a:t>
                      </a:r>
                      <a:endParaRPr lang="en-GB" sz="1000">
                        <a:effectLst/>
                        <a:latin typeface="Times New Roman" panose="02020603050405020304" pitchFamily="18" charset="0"/>
                        <a:ea typeface="Times New Roman" panose="02020603050405020304" pitchFamily="18" charset="0"/>
                      </a:endParaRPr>
                    </a:p>
                  </a:txBody>
                  <a:tcPr marL="59612" marR="59612" marT="31462" marB="31462"/>
                </a:tc>
                <a:extLst>
                  <a:ext uri="{0D108BD9-81ED-4DB2-BD59-A6C34878D82A}">
                    <a16:rowId xmlns:a16="http://schemas.microsoft.com/office/drawing/2014/main" val="1220828086"/>
                  </a:ext>
                </a:extLst>
              </a:tr>
              <a:tr h="500078">
                <a:tc>
                  <a:txBody>
                    <a:bodyPr/>
                    <a:lstStyle/>
                    <a:p>
                      <a:pPr algn="ctr"/>
                      <a:r>
                        <a:rPr lang="en-GB" sz="1000" spc="-15" dirty="0">
                          <a:effectLst/>
                        </a:rPr>
                        <a:t>14:50</a:t>
                      </a:r>
                      <a:endParaRPr lang="en-GB" sz="1000" dirty="0">
                        <a:effectLst/>
                        <a:latin typeface="Times New Roman" panose="02020603050405020304" pitchFamily="18" charset="0"/>
                        <a:ea typeface="Times New Roman" panose="02020603050405020304" pitchFamily="18" charset="0"/>
                      </a:endParaRPr>
                    </a:p>
                  </a:txBody>
                  <a:tcPr marL="59612" marR="59612" marT="31462" marB="31462"/>
                </a:tc>
                <a:tc>
                  <a:txBody>
                    <a:bodyPr/>
                    <a:lstStyle/>
                    <a:p>
                      <a:r>
                        <a:rPr lang="en-GB" sz="1000" dirty="0">
                          <a:effectLst/>
                        </a:rPr>
                        <a:t>New issues raised </a:t>
                      </a:r>
                    </a:p>
                    <a:p>
                      <a:pPr marL="342900" lvl="0" indent="-342900">
                        <a:buFont typeface="Symbol" panose="05050102010706020507" pitchFamily="18" charset="2"/>
                        <a:buChar char=""/>
                      </a:pPr>
                      <a:r>
                        <a:rPr lang="en-GB" sz="1000" dirty="0">
                          <a:effectLst/>
                        </a:rPr>
                        <a:t>106 – challenges for small rotating machines</a:t>
                      </a:r>
                    </a:p>
                    <a:p>
                      <a:pPr marL="342900" lvl="0" indent="-342900">
                        <a:buFont typeface="Symbol" panose="05050102010706020507" pitchFamily="18" charset="2"/>
                        <a:buChar char=""/>
                      </a:pPr>
                      <a:r>
                        <a:rPr lang="en-GB" sz="1000" kern="1200" dirty="0">
                          <a:solidFill>
                            <a:schemeClr val="tx1"/>
                          </a:solidFill>
                          <a:effectLst/>
                          <a:latin typeface="+mn-lt"/>
                          <a:ea typeface="+mn-ea"/>
                          <a:cs typeface="+mn-cs"/>
                        </a:rPr>
                        <a:t>107 – DRUPS – long term parallel?</a:t>
                      </a:r>
                    </a:p>
                  </a:txBody>
                  <a:tcPr marL="59612" marR="59612" marT="31462" marB="31462"/>
                </a:tc>
                <a:tc>
                  <a:txBody>
                    <a:bodyPr/>
                    <a:lstStyle/>
                    <a:p>
                      <a:r>
                        <a:rPr lang="en-GB" sz="1000" dirty="0">
                          <a:effectLst/>
                        </a:rPr>
                        <a:t>MK</a:t>
                      </a:r>
                      <a:endParaRPr lang="en-GB" sz="1000" dirty="0">
                        <a:effectLst/>
                        <a:latin typeface="Times New Roman" panose="02020603050405020304" pitchFamily="18" charset="0"/>
                        <a:ea typeface="Times New Roman" panose="02020603050405020304" pitchFamily="18" charset="0"/>
                      </a:endParaRPr>
                    </a:p>
                  </a:txBody>
                  <a:tcPr marL="59612" marR="59612" marT="31462" marB="31462"/>
                </a:tc>
                <a:extLst>
                  <a:ext uri="{0D108BD9-81ED-4DB2-BD59-A6C34878D82A}">
                    <a16:rowId xmlns:a16="http://schemas.microsoft.com/office/drawing/2014/main" val="2509427814"/>
                  </a:ext>
                </a:extLst>
              </a:tr>
              <a:tr h="500078">
                <a:tc>
                  <a:txBody>
                    <a:bodyPr/>
                    <a:lstStyle/>
                    <a:p>
                      <a:pPr algn="ctr"/>
                      <a:r>
                        <a:rPr lang="en-GB" sz="1000" spc="-15" dirty="0">
                          <a:effectLst/>
                        </a:rPr>
                        <a:t>15:00</a:t>
                      </a:r>
                      <a:endParaRPr lang="en-GB" sz="1000" dirty="0">
                        <a:effectLst/>
                        <a:latin typeface="Times New Roman" panose="02020603050405020304" pitchFamily="18" charset="0"/>
                        <a:ea typeface="Times New Roman" panose="02020603050405020304" pitchFamily="18" charset="0"/>
                      </a:endParaRPr>
                    </a:p>
                  </a:txBody>
                  <a:tcPr marL="59612" marR="59612" marT="31462" marB="31462"/>
                </a:tc>
                <a:tc>
                  <a:txBody>
                    <a:bodyPr/>
                    <a:lstStyle/>
                    <a:p>
                      <a:r>
                        <a:rPr lang="en-GB" sz="1000" spc="-15" dirty="0">
                          <a:effectLst/>
                        </a:rPr>
                        <a:t>Remaining Open Issues:</a:t>
                      </a:r>
                      <a:endParaRPr lang="en-GB" sz="1000" dirty="0">
                        <a:effectLst/>
                      </a:endParaRPr>
                    </a:p>
                    <a:p>
                      <a:pPr marL="342900" lvl="0" indent="-342900">
                        <a:buFont typeface="Symbol" panose="05050102010706020507" pitchFamily="18" charset="2"/>
                        <a:buChar char=""/>
                      </a:pPr>
                      <a:r>
                        <a:rPr lang="en-GB" sz="1000" spc="-15" dirty="0">
                          <a:effectLst/>
                        </a:rPr>
                        <a:t>101 – load rejection simulations for Type C and D</a:t>
                      </a:r>
                      <a:endParaRPr lang="en-GB" sz="1000" dirty="0">
                        <a:effectLst/>
                        <a:latin typeface="Times New Roman" panose="02020603050405020304" pitchFamily="18" charset="0"/>
                        <a:ea typeface="Times New Roman" panose="02020603050405020304" pitchFamily="18" charset="0"/>
                      </a:endParaRPr>
                    </a:p>
                  </a:txBody>
                  <a:tcPr marL="59612" marR="59612" marT="31462" marB="31462"/>
                </a:tc>
                <a:tc>
                  <a:txBody>
                    <a:bodyPr/>
                    <a:lstStyle/>
                    <a:p>
                      <a:r>
                        <a:rPr lang="en-GB" sz="1000">
                          <a:effectLst/>
                        </a:rPr>
                        <a:t>MK</a:t>
                      </a:r>
                      <a:endParaRPr lang="en-GB" sz="1000">
                        <a:effectLst/>
                        <a:latin typeface="Times New Roman" panose="02020603050405020304" pitchFamily="18" charset="0"/>
                        <a:ea typeface="Times New Roman" panose="02020603050405020304" pitchFamily="18" charset="0"/>
                      </a:endParaRPr>
                    </a:p>
                  </a:txBody>
                  <a:tcPr marL="59612" marR="59612" marT="31462" marB="31462"/>
                </a:tc>
                <a:extLst>
                  <a:ext uri="{0D108BD9-81ED-4DB2-BD59-A6C34878D82A}">
                    <a16:rowId xmlns:a16="http://schemas.microsoft.com/office/drawing/2014/main" val="1429553637"/>
                  </a:ext>
                </a:extLst>
              </a:tr>
              <a:tr h="354360">
                <a:tc>
                  <a:txBody>
                    <a:bodyPr/>
                    <a:lstStyle/>
                    <a:p>
                      <a:pPr algn="ctr"/>
                      <a:r>
                        <a:rPr lang="en-GB" sz="1000" spc="-15" dirty="0">
                          <a:effectLst/>
                        </a:rPr>
                        <a:t>15:05</a:t>
                      </a:r>
                      <a:endParaRPr lang="en-GB" sz="1000" dirty="0">
                        <a:effectLst/>
                        <a:latin typeface="Times New Roman" panose="02020603050405020304" pitchFamily="18" charset="0"/>
                        <a:ea typeface="Times New Roman" panose="02020603050405020304" pitchFamily="18" charset="0"/>
                      </a:endParaRPr>
                    </a:p>
                  </a:txBody>
                  <a:tcPr marL="59612" marR="59612" marT="31462" marB="31462"/>
                </a:tc>
                <a:tc>
                  <a:txBody>
                    <a:bodyPr/>
                    <a:lstStyle/>
                    <a:p>
                      <a:r>
                        <a:rPr lang="en-GB" sz="1000" spc="-15">
                          <a:effectLst/>
                        </a:rPr>
                        <a:t>Update on Storage Modification</a:t>
                      </a:r>
                      <a:endParaRPr lang="en-GB" sz="1000">
                        <a:effectLst/>
                        <a:latin typeface="Times New Roman" panose="02020603050405020304" pitchFamily="18" charset="0"/>
                        <a:ea typeface="Times New Roman" panose="02020603050405020304" pitchFamily="18" charset="0"/>
                      </a:endParaRPr>
                    </a:p>
                  </a:txBody>
                  <a:tcPr marL="59612" marR="59612" marT="31462" marB="31462"/>
                </a:tc>
                <a:tc>
                  <a:txBody>
                    <a:bodyPr/>
                    <a:lstStyle/>
                    <a:p>
                      <a:r>
                        <a:rPr lang="en-GB" sz="1000">
                          <a:effectLst/>
                        </a:rPr>
                        <a:t>CM/MK/SRC</a:t>
                      </a:r>
                    </a:p>
                    <a:p>
                      <a:r>
                        <a:rPr lang="en-GB" sz="1000">
                          <a:effectLst/>
                        </a:rPr>
                        <a:t> </a:t>
                      </a:r>
                      <a:endParaRPr lang="en-GB" sz="1000">
                        <a:effectLst/>
                        <a:latin typeface="Times New Roman" panose="02020603050405020304" pitchFamily="18" charset="0"/>
                        <a:ea typeface="Times New Roman" panose="02020603050405020304" pitchFamily="18" charset="0"/>
                      </a:endParaRPr>
                    </a:p>
                  </a:txBody>
                  <a:tcPr marL="59612" marR="59612" marT="31462" marB="31462"/>
                </a:tc>
                <a:extLst>
                  <a:ext uri="{0D108BD9-81ED-4DB2-BD59-A6C34878D82A}">
                    <a16:rowId xmlns:a16="http://schemas.microsoft.com/office/drawing/2014/main" val="2177404466"/>
                  </a:ext>
                </a:extLst>
              </a:tr>
              <a:tr h="266598">
                <a:tc>
                  <a:txBody>
                    <a:bodyPr/>
                    <a:lstStyle/>
                    <a:p>
                      <a:pPr algn="ctr"/>
                      <a:r>
                        <a:rPr lang="en-GB" sz="1000" spc="-15" dirty="0">
                          <a:effectLst/>
                        </a:rPr>
                        <a:t>15:35</a:t>
                      </a:r>
                      <a:endParaRPr lang="en-GB" sz="1000" dirty="0">
                        <a:effectLst/>
                        <a:latin typeface="Times New Roman" panose="02020603050405020304" pitchFamily="18" charset="0"/>
                        <a:ea typeface="Times New Roman" panose="02020603050405020304" pitchFamily="18" charset="0"/>
                      </a:endParaRPr>
                    </a:p>
                  </a:txBody>
                  <a:tcPr marL="59612" marR="59612" marT="31462" marB="31462"/>
                </a:tc>
                <a:tc>
                  <a:txBody>
                    <a:bodyPr/>
                    <a:lstStyle/>
                    <a:p>
                      <a:r>
                        <a:rPr lang="en-GB" sz="1000" spc="-15">
                          <a:effectLst/>
                        </a:rPr>
                        <a:t>G100 – update</a:t>
                      </a:r>
                      <a:endParaRPr lang="en-GB" sz="1000">
                        <a:effectLst/>
                        <a:latin typeface="Times New Roman" panose="02020603050405020304" pitchFamily="18" charset="0"/>
                        <a:ea typeface="Times New Roman" panose="02020603050405020304" pitchFamily="18" charset="0"/>
                      </a:endParaRPr>
                    </a:p>
                  </a:txBody>
                  <a:tcPr marL="59612" marR="59612" marT="31462" marB="31462"/>
                </a:tc>
                <a:tc>
                  <a:txBody>
                    <a:bodyPr/>
                    <a:lstStyle/>
                    <a:p>
                      <a:r>
                        <a:rPr lang="en-GB" sz="1000">
                          <a:effectLst/>
                        </a:rPr>
                        <a:t>AH/MK</a:t>
                      </a:r>
                      <a:endParaRPr lang="en-GB" sz="1000">
                        <a:effectLst/>
                        <a:latin typeface="Times New Roman" panose="02020603050405020304" pitchFamily="18" charset="0"/>
                        <a:ea typeface="Times New Roman" panose="02020603050405020304" pitchFamily="18" charset="0"/>
                      </a:endParaRPr>
                    </a:p>
                  </a:txBody>
                  <a:tcPr marL="59612" marR="59612" marT="31462" marB="31462"/>
                </a:tc>
                <a:extLst>
                  <a:ext uri="{0D108BD9-81ED-4DB2-BD59-A6C34878D82A}">
                    <a16:rowId xmlns:a16="http://schemas.microsoft.com/office/drawing/2014/main" val="3620397358"/>
                  </a:ext>
                </a:extLst>
              </a:tr>
              <a:tr h="266598">
                <a:tc>
                  <a:txBody>
                    <a:bodyPr/>
                    <a:lstStyle/>
                    <a:p>
                      <a:pPr algn="ctr"/>
                      <a:r>
                        <a:rPr lang="en-GB" sz="1000" spc="-15" dirty="0">
                          <a:effectLst/>
                        </a:rPr>
                        <a:t>15:40</a:t>
                      </a:r>
                      <a:endParaRPr lang="en-GB" sz="1000" dirty="0">
                        <a:effectLst/>
                        <a:latin typeface="Times New Roman" panose="02020603050405020304" pitchFamily="18" charset="0"/>
                        <a:ea typeface="Times New Roman" panose="02020603050405020304" pitchFamily="18" charset="0"/>
                      </a:endParaRPr>
                    </a:p>
                  </a:txBody>
                  <a:tcPr marL="59612" marR="59612" marT="31462" marB="31462"/>
                </a:tc>
                <a:tc>
                  <a:txBody>
                    <a:bodyPr/>
                    <a:lstStyle/>
                    <a:p>
                      <a:r>
                        <a:rPr lang="en-GB" sz="1000">
                          <a:effectLst/>
                        </a:rPr>
                        <a:t>TTR etc update (if any)</a:t>
                      </a:r>
                      <a:endParaRPr lang="en-GB" sz="1000">
                        <a:effectLst/>
                        <a:latin typeface="Times New Roman" panose="02020603050405020304" pitchFamily="18" charset="0"/>
                        <a:ea typeface="Times New Roman" panose="02020603050405020304" pitchFamily="18" charset="0"/>
                      </a:endParaRPr>
                    </a:p>
                  </a:txBody>
                  <a:tcPr marL="59612" marR="59612" marT="31462" marB="31462"/>
                </a:tc>
                <a:tc>
                  <a:txBody>
                    <a:bodyPr/>
                    <a:lstStyle/>
                    <a:p>
                      <a:r>
                        <a:rPr lang="en-GB" sz="1000">
                          <a:effectLst/>
                        </a:rPr>
                        <a:t>CM/MD</a:t>
                      </a:r>
                      <a:endParaRPr lang="en-GB" sz="1000">
                        <a:effectLst/>
                        <a:latin typeface="Times New Roman" panose="02020603050405020304" pitchFamily="18" charset="0"/>
                        <a:ea typeface="Times New Roman" panose="02020603050405020304" pitchFamily="18" charset="0"/>
                      </a:endParaRPr>
                    </a:p>
                  </a:txBody>
                  <a:tcPr marL="59612" marR="59612" marT="31462" marB="31462"/>
                </a:tc>
                <a:extLst>
                  <a:ext uri="{0D108BD9-81ED-4DB2-BD59-A6C34878D82A}">
                    <a16:rowId xmlns:a16="http://schemas.microsoft.com/office/drawing/2014/main" val="3662734659"/>
                  </a:ext>
                </a:extLst>
              </a:tr>
              <a:tr h="266598">
                <a:tc>
                  <a:txBody>
                    <a:bodyPr/>
                    <a:lstStyle/>
                    <a:p>
                      <a:pPr algn="ctr"/>
                      <a:r>
                        <a:rPr lang="en-GB" sz="1000" spc="-15" dirty="0">
                          <a:effectLst/>
                        </a:rPr>
                        <a:t>15:45</a:t>
                      </a:r>
                      <a:endParaRPr lang="en-GB" sz="1000" dirty="0">
                        <a:effectLst/>
                        <a:latin typeface="Times New Roman" panose="02020603050405020304" pitchFamily="18" charset="0"/>
                        <a:ea typeface="Times New Roman" panose="02020603050405020304" pitchFamily="18" charset="0"/>
                      </a:endParaRPr>
                    </a:p>
                  </a:txBody>
                  <a:tcPr marL="59612" marR="59612" marT="31462" marB="31462"/>
                </a:tc>
                <a:tc>
                  <a:txBody>
                    <a:bodyPr/>
                    <a:lstStyle/>
                    <a:p>
                      <a:r>
                        <a:rPr lang="en-GB" sz="1000" spc="-15">
                          <a:effectLst/>
                        </a:rPr>
                        <a:t>AOB</a:t>
                      </a:r>
                      <a:endParaRPr lang="en-GB" sz="1000">
                        <a:effectLst/>
                        <a:latin typeface="Times New Roman" panose="02020603050405020304" pitchFamily="18" charset="0"/>
                        <a:ea typeface="Times New Roman" panose="02020603050405020304" pitchFamily="18" charset="0"/>
                      </a:endParaRPr>
                    </a:p>
                  </a:txBody>
                  <a:tcPr marL="59612" marR="59612" marT="31462" marB="31462"/>
                </a:tc>
                <a:tc>
                  <a:txBody>
                    <a:bodyPr/>
                    <a:lstStyle/>
                    <a:p>
                      <a:r>
                        <a:rPr lang="en-GB" sz="1000" dirty="0">
                          <a:effectLst/>
                        </a:rPr>
                        <a:t> </a:t>
                      </a:r>
                      <a:endParaRPr lang="en-GB" sz="1000" dirty="0">
                        <a:effectLst/>
                        <a:latin typeface="Times New Roman" panose="02020603050405020304" pitchFamily="18" charset="0"/>
                        <a:ea typeface="Times New Roman" panose="02020603050405020304" pitchFamily="18" charset="0"/>
                      </a:endParaRPr>
                    </a:p>
                  </a:txBody>
                  <a:tcPr marL="59612" marR="59612" marT="31462" marB="31462"/>
                </a:tc>
                <a:extLst>
                  <a:ext uri="{0D108BD9-81ED-4DB2-BD59-A6C34878D82A}">
                    <a16:rowId xmlns:a16="http://schemas.microsoft.com/office/drawing/2014/main" val="2493140583"/>
                  </a:ext>
                </a:extLst>
              </a:tr>
              <a:tr h="266598">
                <a:tc>
                  <a:txBody>
                    <a:bodyPr/>
                    <a:lstStyle/>
                    <a:p>
                      <a:pPr algn="ctr"/>
                      <a:r>
                        <a:rPr lang="en-GB" sz="1000" spc="-15" dirty="0">
                          <a:effectLst/>
                        </a:rPr>
                        <a:t>15:50</a:t>
                      </a:r>
                      <a:endParaRPr lang="en-GB" sz="1000" dirty="0">
                        <a:effectLst/>
                        <a:latin typeface="Times New Roman" panose="02020603050405020304" pitchFamily="18" charset="0"/>
                        <a:ea typeface="Times New Roman" panose="02020603050405020304" pitchFamily="18" charset="0"/>
                      </a:endParaRPr>
                    </a:p>
                  </a:txBody>
                  <a:tcPr marL="59612" marR="59612" marT="31462" marB="31462"/>
                </a:tc>
                <a:tc>
                  <a:txBody>
                    <a:bodyPr/>
                    <a:lstStyle/>
                    <a:p>
                      <a:r>
                        <a:rPr lang="en-GB" sz="1000" spc="-15">
                          <a:effectLst/>
                        </a:rPr>
                        <a:t>Finish and next meeting</a:t>
                      </a:r>
                      <a:endParaRPr lang="en-GB" sz="1000">
                        <a:effectLst/>
                        <a:latin typeface="Times New Roman" panose="02020603050405020304" pitchFamily="18" charset="0"/>
                        <a:ea typeface="Times New Roman" panose="02020603050405020304" pitchFamily="18" charset="0"/>
                      </a:endParaRPr>
                    </a:p>
                  </a:txBody>
                  <a:tcPr marL="59612" marR="59612" marT="31462" marB="31462"/>
                </a:tc>
                <a:tc>
                  <a:txBody>
                    <a:bodyPr/>
                    <a:lstStyle/>
                    <a:p>
                      <a:r>
                        <a:rPr lang="en-GB" sz="1000" dirty="0">
                          <a:effectLst/>
                        </a:rPr>
                        <a:t>CM</a:t>
                      </a:r>
                      <a:endParaRPr lang="en-GB" sz="1000" dirty="0">
                        <a:effectLst/>
                        <a:latin typeface="Times New Roman" panose="02020603050405020304" pitchFamily="18" charset="0"/>
                        <a:ea typeface="Times New Roman" panose="02020603050405020304" pitchFamily="18" charset="0"/>
                      </a:endParaRPr>
                    </a:p>
                  </a:txBody>
                  <a:tcPr marL="59612" marR="59612" marT="31462" marB="31462"/>
                </a:tc>
                <a:extLst>
                  <a:ext uri="{0D108BD9-81ED-4DB2-BD59-A6C34878D82A}">
                    <a16:rowId xmlns:a16="http://schemas.microsoft.com/office/drawing/2014/main" val="2733705403"/>
                  </a:ext>
                </a:extLst>
              </a:tr>
            </a:tbl>
          </a:graphicData>
        </a:graphic>
      </p:graphicFrame>
    </p:spTree>
    <p:extLst>
      <p:ext uri="{BB962C8B-B14F-4D97-AF65-F5344CB8AC3E}">
        <p14:creationId xmlns:p14="http://schemas.microsoft.com/office/powerpoint/2010/main" val="2453159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52D01-C7D5-425C-B38D-308B32E2F3A8}"/>
              </a:ext>
            </a:extLst>
          </p:cNvPr>
          <p:cNvSpPr>
            <a:spLocks noGrp="1"/>
          </p:cNvSpPr>
          <p:nvPr>
            <p:ph type="title"/>
          </p:nvPr>
        </p:nvSpPr>
        <p:spPr/>
        <p:txBody>
          <a:bodyPr/>
          <a:lstStyle/>
          <a:p>
            <a:r>
              <a:rPr lang="en-GB" dirty="0"/>
              <a:t>Family approach to type testing (2)</a:t>
            </a:r>
          </a:p>
        </p:txBody>
      </p:sp>
      <p:sp>
        <p:nvSpPr>
          <p:cNvPr id="3" name="Content Placeholder 2">
            <a:extLst>
              <a:ext uri="{FF2B5EF4-FFF2-40B4-BE49-F238E27FC236}">
                <a16:creationId xmlns:a16="http://schemas.microsoft.com/office/drawing/2014/main" id="{A2BFE74E-8DC9-4A2F-AA39-DFD1A93E3E6D}"/>
              </a:ext>
            </a:extLst>
          </p:cNvPr>
          <p:cNvSpPr>
            <a:spLocks noGrp="1"/>
          </p:cNvSpPr>
          <p:nvPr>
            <p:ph idx="1"/>
          </p:nvPr>
        </p:nvSpPr>
        <p:spPr/>
        <p:txBody>
          <a:bodyPr/>
          <a:lstStyle/>
          <a:p>
            <a:r>
              <a:rPr lang="en-GB" dirty="0"/>
              <a:t>NEW </a:t>
            </a:r>
            <a:r>
              <a:rPr lang="en-GB" b="0" i="1" dirty="0"/>
              <a:t>15.6.1 A family   approach to type testing is acceptable, whereby Generating Units that are the same model and produced by the same Manufacturer but vary in size can be considered to be Type Tested once one Generating Unit in the family has been shown to be compliant.  The approach is permissible in the following range of Generating Unit sizes:</a:t>
            </a:r>
          </a:p>
          <a:p>
            <a:pPr marL="342900" indent="-342900">
              <a:buFont typeface="Arial" panose="020B0604020202020204" pitchFamily="34" charset="0"/>
              <a:buChar char="•"/>
            </a:pPr>
            <a:r>
              <a:rPr lang="en-GB" b="0" i="1" dirty="0"/>
              <a:t>For Synchronous Generating Units:</a:t>
            </a:r>
          </a:p>
          <a:p>
            <a:pPr marL="609600" lvl="2" indent="-342900"/>
            <a:r>
              <a:rPr lang="en-GB" b="0" i="1" dirty="0"/>
              <a:t>Lower limit: 1/√10 (0.3162) of tested Generating Unit apparent power</a:t>
            </a:r>
          </a:p>
          <a:p>
            <a:pPr marL="609600" lvl="2" indent="-342900"/>
            <a:r>
              <a:rPr lang="en-GB" b="0" i="1" dirty="0"/>
              <a:t>Upper limit: √10 (3.162) times tested Generating Unit apparent power</a:t>
            </a:r>
          </a:p>
          <a:p>
            <a:pPr marL="342900" indent="-342900">
              <a:buFont typeface="Arial" panose="020B0604020202020204" pitchFamily="34" charset="0"/>
              <a:buChar char="•"/>
            </a:pPr>
            <a:r>
              <a:rPr lang="en-GB" b="0" i="1" dirty="0"/>
              <a:t>For all other Generating Units:</a:t>
            </a:r>
          </a:p>
          <a:p>
            <a:pPr marL="609600" lvl="2" indent="-342900"/>
            <a:r>
              <a:rPr lang="en-GB" b="0" i="1" dirty="0"/>
              <a:t>Lower limit: 1/√10 (0.3162) of tested Generating Unit apparent power</a:t>
            </a:r>
          </a:p>
          <a:p>
            <a:pPr marL="609600" lvl="2" indent="-342900"/>
            <a:r>
              <a:rPr lang="en-GB" b="0" i="1" dirty="0"/>
              <a:t>Upper limit: 2 times tested Generating Unit apparent power</a:t>
            </a:r>
          </a:p>
          <a:p>
            <a:endParaRPr lang="en-GB" b="0" i="1" dirty="0"/>
          </a:p>
        </p:txBody>
      </p:sp>
      <p:sp>
        <p:nvSpPr>
          <p:cNvPr id="4" name="Slide Number Placeholder 3">
            <a:extLst>
              <a:ext uri="{FF2B5EF4-FFF2-40B4-BE49-F238E27FC236}">
                <a16:creationId xmlns:a16="http://schemas.microsoft.com/office/drawing/2014/main" id="{347B44F0-9F3A-4041-8CDA-8DE3A4107AD2}"/>
              </a:ext>
            </a:extLst>
          </p:cNvPr>
          <p:cNvSpPr>
            <a:spLocks noGrp="1"/>
          </p:cNvSpPr>
          <p:nvPr>
            <p:ph type="sldNum" sz="quarter" idx="12"/>
          </p:nvPr>
        </p:nvSpPr>
        <p:spPr/>
        <p:txBody>
          <a:bodyPr/>
          <a:lstStyle/>
          <a:p>
            <a:fld id="{98FF217E-B86F-EA42-9607-BE163228A213}" type="slidenum">
              <a:rPr lang="en-GB" smtClean="0"/>
              <a:pPr/>
              <a:t>30</a:t>
            </a:fld>
            <a:endParaRPr lang="en-GB"/>
          </a:p>
        </p:txBody>
      </p:sp>
    </p:spTree>
    <p:extLst>
      <p:ext uri="{BB962C8B-B14F-4D97-AF65-F5344CB8AC3E}">
        <p14:creationId xmlns:p14="http://schemas.microsoft.com/office/powerpoint/2010/main" val="2018229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52D01-C7D5-425C-B38D-308B32E2F3A8}"/>
              </a:ext>
            </a:extLst>
          </p:cNvPr>
          <p:cNvSpPr>
            <a:spLocks noGrp="1"/>
          </p:cNvSpPr>
          <p:nvPr>
            <p:ph type="title"/>
          </p:nvPr>
        </p:nvSpPr>
        <p:spPr/>
        <p:txBody>
          <a:bodyPr/>
          <a:lstStyle/>
          <a:p>
            <a:r>
              <a:rPr lang="en-GB" dirty="0"/>
              <a:t>Family approach to type testing (3)</a:t>
            </a:r>
          </a:p>
        </p:txBody>
      </p:sp>
      <p:sp>
        <p:nvSpPr>
          <p:cNvPr id="3" name="Content Placeholder 2">
            <a:extLst>
              <a:ext uri="{FF2B5EF4-FFF2-40B4-BE49-F238E27FC236}">
                <a16:creationId xmlns:a16="http://schemas.microsoft.com/office/drawing/2014/main" id="{A2BFE74E-8DC9-4A2F-AA39-DFD1A93E3E6D}"/>
              </a:ext>
            </a:extLst>
          </p:cNvPr>
          <p:cNvSpPr>
            <a:spLocks noGrp="1"/>
          </p:cNvSpPr>
          <p:nvPr>
            <p:ph idx="1"/>
          </p:nvPr>
        </p:nvSpPr>
        <p:spPr/>
        <p:txBody>
          <a:bodyPr/>
          <a:lstStyle/>
          <a:p>
            <a:r>
              <a:rPr lang="en-GB" b="0" i="1" dirty="0"/>
              <a:t>15.6.2	All absolute values (eg operating range tests) shall be transferred directly in the compliance forms. All relative results related to design Active Power or current (eg power quality fluctuation and flicker) shall be transferred according to the ratio of the respective Active Power rating / Registered Capacity of the tested Generating Unit and the assumed compliant Generating Unit.</a:t>
            </a:r>
          </a:p>
          <a:p>
            <a:r>
              <a:rPr lang="en-GB" b="0" i="1" dirty="0"/>
              <a:t>15.6.3	It is the responsibility of the Manufacturer or certification body to provide technical justification that the results are transferable. For example, the Generating Units have the same control systems.</a:t>
            </a:r>
          </a:p>
          <a:p>
            <a:endParaRPr lang="en-GB" b="0" i="1" dirty="0"/>
          </a:p>
        </p:txBody>
      </p:sp>
      <p:sp>
        <p:nvSpPr>
          <p:cNvPr id="4" name="Slide Number Placeholder 3">
            <a:extLst>
              <a:ext uri="{FF2B5EF4-FFF2-40B4-BE49-F238E27FC236}">
                <a16:creationId xmlns:a16="http://schemas.microsoft.com/office/drawing/2014/main" id="{347B44F0-9F3A-4041-8CDA-8DE3A4107AD2}"/>
              </a:ext>
            </a:extLst>
          </p:cNvPr>
          <p:cNvSpPr>
            <a:spLocks noGrp="1"/>
          </p:cNvSpPr>
          <p:nvPr>
            <p:ph type="sldNum" sz="quarter" idx="12"/>
          </p:nvPr>
        </p:nvSpPr>
        <p:spPr/>
        <p:txBody>
          <a:bodyPr/>
          <a:lstStyle/>
          <a:p>
            <a:fld id="{98FF217E-B86F-EA42-9607-BE163228A213}" type="slidenum">
              <a:rPr lang="en-GB" smtClean="0"/>
              <a:pPr/>
              <a:t>31</a:t>
            </a:fld>
            <a:endParaRPr lang="en-GB"/>
          </a:p>
        </p:txBody>
      </p:sp>
    </p:spTree>
    <p:extLst>
      <p:ext uri="{BB962C8B-B14F-4D97-AF65-F5344CB8AC3E}">
        <p14:creationId xmlns:p14="http://schemas.microsoft.com/office/powerpoint/2010/main" val="1943992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C575A-6A37-43AE-8DC0-2D38780B92C1}"/>
              </a:ext>
            </a:extLst>
          </p:cNvPr>
          <p:cNvSpPr>
            <a:spLocks noGrp="1"/>
          </p:cNvSpPr>
          <p:nvPr>
            <p:ph type="title"/>
          </p:nvPr>
        </p:nvSpPr>
        <p:spPr/>
        <p:txBody>
          <a:bodyPr/>
          <a:lstStyle/>
          <a:p>
            <a:r>
              <a:rPr lang="en-GB" dirty="0"/>
              <a:t>Power Quality Assessments and Type Testing</a:t>
            </a:r>
          </a:p>
        </p:txBody>
      </p:sp>
      <p:sp>
        <p:nvSpPr>
          <p:cNvPr id="3" name="Content Placeholder 2">
            <a:extLst>
              <a:ext uri="{FF2B5EF4-FFF2-40B4-BE49-F238E27FC236}">
                <a16:creationId xmlns:a16="http://schemas.microsoft.com/office/drawing/2014/main" id="{BF680F4F-1318-40B3-8869-D660A91C6754}"/>
              </a:ext>
            </a:extLst>
          </p:cNvPr>
          <p:cNvSpPr>
            <a:spLocks noGrp="1"/>
          </p:cNvSpPr>
          <p:nvPr>
            <p:ph idx="1"/>
          </p:nvPr>
        </p:nvSpPr>
        <p:spPr>
          <a:xfrm>
            <a:off x="720000" y="1799999"/>
            <a:ext cx="11083554" cy="4130537"/>
          </a:xfrm>
        </p:spPr>
        <p:txBody>
          <a:bodyPr/>
          <a:lstStyle/>
          <a:p>
            <a:r>
              <a:rPr lang="en-GB" sz="2000" b="0" dirty="0"/>
              <a:t>Following the recent Power Quality review by Ricardo and discussions with the DNOs and the ENA in respect of the ability of Generators to Type Test their equipment and upload to the ENA database we have reviewed the G99 text to see how clarifications could be incorporated. </a:t>
            </a:r>
          </a:p>
          <a:p>
            <a:r>
              <a:rPr lang="en-GB" sz="2000" b="0" dirty="0"/>
              <a:t>The changes mainly are around expansion of the guidance table in Section 22.1. This aligns with WSP conclusions in respect of devices &gt; 50 kW</a:t>
            </a:r>
          </a:p>
          <a:p>
            <a:r>
              <a:rPr lang="en-GB" sz="2000" b="0" dirty="0"/>
              <a:t>The definitions associated with Type Test have been reviewed as “Partial” type test is not a defined term.  Some mods to the A2-1, A2-3 and A2-4 forms could be made in this respect. </a:t>
            </a:r>
            <a:endParaRPr lang="en-GB" sz="1400" b="0" dirty="0"/>
          </a:p>
          <a:p>
            <a:endParaRPr lang="en-GB" dirty="0"/>
          </a:p>
        </p:txBody>
      </p:sp>
      <p:sp>
        <p:nvSpPr>
          <p:cNvPr id="4" name="Slide Number Placeholder 3">
            <a:extLst>
              <a:ext uri="{FF2B5EF4-FFF2-40B4-BE49-F238E27FC236}">
                <a16:creationId xmlns:a16="http://schemas.microsoft.com/office/drawing/2014/main" id="{0380BB55-5E24-494E-AF7A-75AB770558DB}"/>
              </a:ext>
            </a:extLst>
          </p:cNvPr>
          <p:cNvSpPr>
            <a:spLocks noGrp="1"/>
          </p:cNvSpPr>
          <p:nvPr>
            <p:ph type="sldNum" sz="quarter" idx="12"/>
          </p:nvPr>
        </p:nvSpPr>
        <p:spPr/>
        <p:txBody>
          <a:bodyPr/>
          <a:lstStyle/>
          <a:p>
            <a:fld id="{98FF217E-B86F-EA42-9607-BE163228A213}" type="slidenum">
              <a:rPr lang="en-GB" smtClean="0"/>
              <a:pPr/>
              <a:t>32</a:t>
            </a:fld>
            <a:endParaRPr lang="en-GB"/>
          </a:p>
        </p:txBody>
      </p:sp>
    </p:spTree>
    <p:extLst>
      <p:ext uri="{BB962C8B-B14F-4D97-AF65-F5344CB8AC3E}">
        <p14:creationId xmlns:p14="http://schemas.microsoft.com/office/powerpoint/2010/main" val="3725424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C575A-6A37-43AE-8DC0-2D38780B92C1}"/>
              </a:ext>
            </a:extLst>
          </p:cNvPr>
          <p:cNvSpPr>
            <a:spLocks noGrp="1"/>
          </p:cNvSpPr>
          <p:nvPr>
            <p:ph type="title"/>
          </p:nvPr>
        </p:nvSpPr>
        <p:spPr/>
        <p:txBody>
          <a:bodyPr/>
          <a:lstStyle/>
          <a:p>
            <a:r>
              <a:rPr lang="en-GB" dirty="0"/>
              <a:t>Harmonics and Voltage Fluctuation proposal for G99</a:t>
            </a:r>
          </a:p>
        </p:txBody>
      </p:sp>
      <p:sp>
        <p:nvSpPr>
          <p:cNvPr id="3" name="Content Placeholder 2">
            <a:extLst>
              <a:ext uri="{FF2B5EF4-FFF2-40B4-BE49-F238E27FC236}">
                <a16:creationId xmlns:a16="http://schemas.microsoft.com/office/drawing/2014/main" id="{BF680F4F-1318-40B3-8869-D660A91C6754}"/>
              </a:ext>
            </a:extLst>
          </p:cNvPr>
          <p:cNvSpPr>
            <a:spLocks noGrp="1"/>
          </p:cNvSpPr>
          <p:nvPr>
            <p:ph idx="1"/>
          </p:nvPr>
        </p:nvSpPr>
        <p:spPr>
          <a:xfrm>
            <a:off x="720000" y="1799999"/>
            <a:ext cx="11083554" cy="4130537"/>
          </a:xfrm>
        </p:spPr>
        <p:txBody>
          <a:bodyPr/>
          <a:lstStyle/>
          <a:p>
            <a:r>
              <a:rPr lang="en-US" sz="2000" dirty="0"/>
              <a:t>Definitions</a:t>
            </a:r>
          </a:p>
          <a:p>
            <a:r>
              <a:rPr lang="en-GB" sz="1400" dirty="0"/>
              <a:t>Fully Type Tested</a:t>
            </a:r>
          </a:p>
          <a:p>
            <a:r>
              <a:rPr lang="en-GB" sz="1400" b="0" dirty="0"/>
              <a:t>A Power Generating Module </a:t>
            </a:r>
            <a:r>
              <a:rPr lang="en-GB" sz="1400" b="0" dirty="0">
                <a:solidFill>
                  <a:srgbClr val="FF0000"/>
                </a:solidFill>
              </a:rPr>
              <a:t>≤ 50 kW </a:t>
            </a:r>
            <a:r>
              <a:rPr lang="en-GB" sz="1400" b="0" dirty="0"/>
              <a:t>which has been tested to ensure that the design meets the relevant technical and compliance requirements of this EREC G99, and for which the Manufacturer has declared that all similar Power Generating Modules supplied will be constructed to the same standards and will have the same performance. In the case where Interface Protection functionality is included in the tested equipment, all similar products will be manufactured with the same protection settings as the tested product.</a:t>
            </a:r>
          </a:p>
          <a:p>
            <a:r>
              <a:rPr lang="en-GB" sz="1400" dirty="0"/>
              <a:t>Type Tested</a:t>
            </a:r>
          </a:p>
          <a:p>
            <a:r>
              <a:rPr lang="en-GB" sz="1400" b="0" dirty="0"/>
              <a:t>A product which has been tested to ensure that the design meets the relevant requirements of this EREC G99, and for which the Manufacturer has declared that all similar products supplied will be constructed to the same standards and will have the same performance. The Manufacturer’s declaration will define clearly the extent of the equipment that is subject to the tests and declaration. In the case where Interface Protection functionality is included in the tested equipment, all similar products will be manufactured with the same protection settings as the tested product.</a:t>
            </a:r>
          </a:p>
          <a:p>
            <a:r>
              <a:rPr lang="en-GB" sz="1400" b="0" dirty="0"/>
              <a:t>Examples of products which could be Type Tested include Generating Units, Inverters and the Interface Protection.</a:t>
            </a:r>
          </a:p>
          <a:p>
            <a:endParaRPr lang="en-GB" dirty="0"/>
          </a:p>
        </p:txBody>
      </p:sp>
      <p:sp>
        <p:nvSpPr>
          <p:cNvPr id="4" name="Slide Number Placeholder 3">
            <a:extLst>
              <a:ext uri="{FF2B5EF4-FFF2-40B4-BE49-F238E27FC236}">
                <a16:creationId xmlns:a16="http://schemas.microsoft.com/office/drawing/2014/main" id="{0380BB55-5E24-494E-AF7A-75AB770558DB}"/>
              </a:ext>
            </a:extLst>
          </p:cNvPr>
          <p:cNvSpPr>
            <a:spLocks noGrp="1"/>
          </p:cNvSpPr>
          <p:nvPr>
            <p:ph type="sldNum" sz="quarter" idx="12"/>
          </p:nvPr>
        </p:nvSpPr>
        <p:spPr/>
        <p:txBody>
          <a:bodyPr/>
          <a:lstStyle/>
          <a:p>
            <a:fld id="{98FF217E-B86F-EA42-9607-BE163228A213}" type="slidenum">
              <a:rPr lang="en-GB" smtClean="0"/>
              <a:pPr/>
              <a:t>33</a:t>
            </a:fld>
            <a:endParaRPr lang="en-GB"/>
          </a:p>
        </p:txBody>
      </p:sp>
    </p:spTree>
    <p:extLst>
      <p:ext uri="{BB962C8B-B14F-4D97-AF65-F5344CB8AC3E}">
        <p14:creationId xmlns:p14="http://schemas.microsoft.com/office/powerpoint/2010/main" val="2921859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C3ABE-64CB-440D-BA9E-02BA9C92B9A4}"/>
              </a:ext>
            </a:extLst>
          </p:cNvPr>
          <p:cNvSpPr>
            <a:spLocks noGrp="1"/>
          </p:cNvSpPr>
          <p:nvPr>
            <p:ph type="title"/>
          </p:nvPr>
        </p:nvSpPr>
        <p:spPr/>
        <p:txBody>
          <a:bodyPr/>
          <a:lstStyle/>
          <a:p>
            <a:r>
              <a:rPr lang="en-GB" dirty="0"/>
              <a:t>Proposed small mods re use of Type Tested G99</a:t>
            </a:r>
          </a:p>
        </p:txBody>
      </p:sp>
      <p:sp>
        <p:nvSpPr>
          <p:cNvPr id="3" name="Content Placeholder 2">
            <a:extLst>
              <a:ext uri="{FF2B5EF4-FFF2-40B4-BE49-F238E27FC236}">
                <a16:creationId xmlns:a16="http://schemas.microsoft.com/office/drawing/2014/main" id="{5AE4E9D8-FD21-475B-9A86-378CDEEBC8F2}"/>
              </a:ext>
            </a:extLst>
          </p:cNvPr>
          <p:cNvSpPr>
            <a:spLocks noGrp="1"/>
          </p:cNvSpPr>
          <p:nvPr>
            <p:ph idx="1"/>
          </p:nvPr>
        </p:nvSpPr>
        <p:spPr/>
        <p:txBody>
          <a:bodyPr/>
          <a:lstStyle/>
          <a:p>
            <a:pPr lvl="1" fontAlgn="base"/>
            <a:r>
              <a:rPr lang="en-GB" sz="2000" b="1" dirty="0">
                <a:effectLst>
                  <a:glow>
                    <a:srgbClr val="000000"/>
                  </a:glow>
                  <a:outerShdw sx="0" sy="0">
                    <a:srgbClr val="000000"/>
                  </a:outerShdw>
                  <a:reflection stA="0" endPos="0" fadeDir="0" sx="0" sy="0"/>
                </a:effectLst>
              </a:rPr>
              <a:t>15.3 Commissioning Tests / Checks required at all Power Generating Facilities</a:t>
            </a:r>
          </a:p>
          <a:p>
            <a:pPr marL="896938" lvl="2" indent="-890588" fontAlgn="base">
              <a:buNone/>
            </a:pPr>
            <a:r>
              <a:rPr lang="en-GB" sz="2000" dirty="0">
                <a:effectLst>
                  <a:glow>
                    <a:srgbClr val="000000"/>
                  </a:glow>
                  <a:outerShdw sx="0" sy="0">
                    <a:srgbClr val="000000"/>
                  </a:outerShdw>
                  <a:reflection stA="0" endPos="0" fadeDir="0" sx="0" sy="0"/>
                </a:effectLst>
              </a:rPr>
              <a:t>15.3.1	The following checks shall be carried out by the </a:t>
            </a:r>
            <a:r>
              <a:rPr lang="en-GB" sz="2000" b="1" dirty="0">
                <a:effectLst>
                  <a:glow>
                    <a:srgbClr val="000000"/>
                  </a:glow>
                  <a:outerShdw sx="0" sy="0">
                    <a:srgbClr val="000000"/>
                  </a:outerShdw>
                  <a:reflection stA="0" endPos="0" fadeDir="0" sx="0" sy="0"/>
                </a:effectLst>
              </a:rPr>
              <a:t>Installer</a:t>
            </a:r>
            <a:r>
              <a:rPr lang="en-GB" sz="2000" dirty="0">
                <a:effectLst>
                  <a:glow>
                    <a:srgbClr val="000000"/>
                  </a:glow>
                  <a:outerShdw sx="0" sy="0">
                    <a:srgbClr val="000000"/>
                  </a:outerShdw>
                  <a:reflection stA="0" endPos="0" fadeDir="0" sx="0" sy="0"/>
                </a:effectLst>
              </a:rPr>
              <a:t> at all </a:t>
            </a:r>
            <a:r>
              <a:rPr lang="en-GB" sz="2000" b="1" dirty="0">
                <a:effectLst>
                  <a:glow>
                    <a:srgbClr val="000000"/>
                  </a:glow>
                  <a:outerShdw sx="0" sy="0">
                    <a:srgbClr val="000000"/>
                  </a:outerShdw>
                  <a:reflection stA="0" endPos="0" fadeDir="0" sx="0" sy="0"/>
                </a:effectLst>
              </a:rPr>
              <a:t>Power Generating Facilities</a:t>
            </a:r>
            <a:r>
              <a:rPr lang="en-GB" sz="2000" dirty="0">
                <a:effectLst>
                  <a:glow>
                    <a:srgbClr val="000000"/>
                  </a:glow>
                  <a:outerShdw sx="0" sy="0">
                    <a:srgbClr val="000000"/>
                  </a:outerShdw>
                  <a:reflection stA="0" endPos="0" fadeDir="0" sx="0" sy="0"/>
                </a:effectLst>
              </a:rPr>
              <a:t> and on all </a:t>
            </a:r>
            <a:r>
              <a:rPr lang="en-GB" sz="2000" b="1" dirty="0">
                <a:effectLst>
                  <a:glow>
                    <a:srgbClr val="000000"/>
                  </a:glow>
                  <a:outerShdw sx="0" sy="0">
                    <a:srgbClr val="000000"/>
                  </a:outerShdw>
                  <a:reflection stA="0" endPos="0" fadeDir="0" sx="0" sy="0"/>
                </a:effectLst>
              </a:rPr>
              <a:t>Power Generating Module</a:t>
            </a:r>
            <a:r>
              <a:rPr lang="en-GB" sz="2000" dirty="0">
                <a:effectLst>
                  <a:glow>
                    <a:srgbClr val="000000"/>
                  </a:glow>
                  <a:outerShdw sx="0" sy="0">
                    <a:srgbClr val="000000"/>
                  </a:outerShdw>
                  <a:reflection stA="0" endPos="0" fadeDir="0" sx="0" sy="0"/>
                </a:effectLst>
              </a:rPr>
              <a:t>s irrespective of whether they have been </a:t>
            </a:r>
            <a:r>
              <a:rPr lang="en-GB" sz="2000" b="1" dirty="0">
                <a:solidFill>
                  <a:srgbClr val="FF0000"/>
                </a:solidFill>
                <a:effectLst>
                  <a:glow>
                    <a:srgbClr val="000000"/>
                  </a:glow>
                  <a:outerShdw sx="0" sy="0">
                    <a:srgbClr val="000000"/>
                  </a:outerShdw>
                  <a:reflection stA="0" endPos="0" fadeDir="0" sx="0" sy="0"/>
                </a:effectLst>
              </a:rPr>
              <a:t>Fully Type Tested</a:t>
            </a:r>
            <a:r>
              <a:rPr lang="en-GB" sz="2000" dirty="0">
                <a:effectLst>
                  <a:glow>
                    <a:srgbClr val="000000"/>
                  </a:glow>
                  <a:outerShdw sx="0" sy="0">
                    <a:srgbClr val="000000"/>
                  </a:outerShdw>
                  <a:reflection stA="0" endPos="0" fadeDir="0" sx="0" sy="0"/>
                </a:effectLst>
              </a:rPr>
              <a:t> </a:t>
            </a:r>
            <a:r>
              <a:rPr lang="en-GB" sz="2000" strike="sngStrike" dirty="0">
                <a:effectLst>
                  <a:glow>
                    <a:srgbClr val="000000"/>
                  </a:glow>
                  <a:outerShdw sx="0" sy="0">
                    <a:srgbClr val="000000"/>
                  </a:outerShdw>
                  <a:reflection stA="0" endPos="0" fadeDir="0" sx="0" sy="0"/>
                </a:effectLst>
              </a:rPr>
              <a:t>fully </a:t>
            </a:r>
            <a:r>
              <a:rPr lang="en-GB" sz="2000" dirty="0">
                <a:effectLst>
                  <a:glow>
                    <a:srgbClr val="000000"/>
                  </a:glow>
                  <a:outerShdw sx="0" sy="0">
                    <a:srgbClr val="000000"/>
                  </a:outerShdw>
                  <a:reflection stA="0" endPos="0" fadeDir="0" sx="0" sy="0"/>
                </a:effectLst>
              </a:rPr>
              <a:t>or </a:t>
            </a:r>
            <a:r>
              <a:rPr lang="en-GB" sz="2000" strike="sngStrike" dirty="0">
                <a:effectLst>
                  <a:glow>
                    <a:srgbClr val="000000"/>
                  </a:glow>
                  <a:outerShdw sx="0" sy="0">
                    <a:srgbClr val="000000"/>
                  </a:outerShdw>
                  <a:reflection stA="0" endPos="0" fadeDir="0" sx="0" sy="0"/>
                </a:effectLst>
              </a:rPr>
              <a:t>partially</a:t>
            </a:r>
            <a:r>
              <a:rPr lang="en-GB" sz="2000" dirty="0">
                <a:effectLst>
                  <a:glow>
                    <a:srgbClr val="000000"/>
                  </a:glow>
                  <a:outerShdw sx="0" sy="0">
                    <a:srgbClr val="000000"/>
                  </a:outerShdw>
                  <a:reflection stA="0" endPos="0" fadeDir="0" sx="0" sy="0"/>
                </a:effectLst>
              </a:rPr>
              <a:t> </a:t>
            </a:r>
            <a:r>
              <a:rPr lang="en-GB" sz="2000" b="1" dirty="0">
                <a:effectLst>
                  <a:glow>
                    <a:srgbClr val="000000"/>
                  </a:glow>
                  <a:outerShdw sx="0" sy="0">
                    <a:srgbClr val="000000"/>
                  </a:outerShdw>
                  <a:reflection stA="0" endPos="0" fadeDir="0" sx="0" sy="0"/>
                </a:effectLst>
              </a:rPr>
              <a:t>Type Tested</a:t>
            </a:r>
            <a:r>
              <a:rPr lang="en-GB" sz="2000" dirty="0">
                <a:effectLst>
                  <a:glow>
                    <a:srgbClr val="000000"/>
                  </a:glow>
                  <a:outerShdw sx="0" sy="0">
                    <a:srgbClr val="000000"/>
                  </a:outerShdw>
                  <a:reflection stA="0" endPos="0" fadeDir="0" sx="0" sy="0"/>
                </a:effectLst>
              </a:rPr>
              <a:t>:</a:t>
            </a:r>
          </a:p>
          <a:p>
            <a:pPr marL="1436688" lvl="2" indent="-539750">
              <a:buNone/>
            </a:pPr>
            <a:r>
              <a:rPr lang="en-GB" sz="2000" dirty="0"/>
              <a:t>(a) Inspect the </a:t>
            </a:r>
            <a:r>
              <a:rPr lang="en-GB" sz="2000" b="1" dirty="0"/>
              <a:t>Power Generating Facility</a:t>
            </a:r>
            <a:r>
              <a:rPr lang="en-GB" sz="2000" dirty="0"/>
              <a:t> to check compliance with BS7671. Checks should consider:</a:t>
            </a:r>
          </a:p>
          <a:p>
            <a:pPr marL="1524000" lvl="4" indent="-269875"/>
            <a:r>
              <a:rPr lang="en-GB" sz="2000" dirty="0"/>
              <a:t>Protection etc</a:t>
            </a:r>
          </a:p>
          <a:p>
            <a:pPr marL="896938" lvl="2" indent="-890588" fontAlgn="base">
              <a:buNone/>
            </a:pPr>
            <a:r>
              <a:rPr lang="en-GB" sz="2000" dirty="0">
                <a:effectLst>
                  <a:glow>
                    <a:srgbClr val="000000"/>
                  </a:glow>
                  <a:outerShdw sx="0" sy="0">
                    <a:srgbClr val="000000"/>
                  </a:outerShdw>
                  <a:reflection stA="0" endPos="0" fadeDir="0" sx="0" sy="0"/>
                </a:effectLst>
              </a:rPr>
              <a:t>15.3.2	The following tests shall be carried out by the </a:t>
            </a:r>
            <a:r>
              <a:rPr lang="en-GB" sz="2000" b="1" dirty="0">
                <a:effectLst>
                  <a:glow>
                    <a:srgbClr val="000000"/>
                  </a:glow>
                  <a:outerShdw sx="0" sy="0">
                    <a:srgbClr val="000000"/>
                  </a:outerShdw>
                  <a:reflection stA="0" endPos="0" fadeDir="0" sx="0" sy="0"/>
                </a:effectLst>
              </a:rPr>
              <a:t>Installer</a:t>
            </a:r>
            <a:r>
              <a:rPr lang="en-GB" sz="2000" dirty="0">
                <a:effectLst>
                  <a:glow>
                    <a:srgbClr val="000000"/>
                  </a:glow>
                  <a:outerShdw sx="0" sy="0">
                    <a:srgbClr val="000000"/>
                  </a:outerShdw>
                  <a:reflection stA="0" endPos="0" fadeDir="0" sx="0" sy="0"/>
                </a:effectLst>
              </a:rPr>
              <a:t> at all </a:t>
            </a:r>
            <a:r>
              <a:rPr lang="en-GB" sz="2000" b="1" dirty="0">
                <a:effectLst>
                  <a:glow>
                    <a:srgbClr val="000000"/>
                  </a:glow>
                  <a:outerShdw sx="0" sy="0">
                    <a:srgbClr val="000000"/>
                  </a:outerShdw>
                  <a:reflection stA="0" endPos="0" fadeDir="0" sx="0" sy="0"/>
                </a:effectLst>
              </a:rPr>
              <a:t>Power Generating Facilities</a:t>
            </a:r>
            <a:r>
              <a:rPr lang="en-GB" sz="2000" dirty="0">
                <a:effectLst>
                  <a:glow>
                    <a:srgbClr val="000000"/>
                  </a:glow>
                  <a:outerShdw sx="0" sy="0">
                    <a:srgbClr val="000000"/>
                  </a:outerShdw>
                  <a:reflection stA="0" endPos="0" fadeDir="0" sx="0" sy="0"/>
                </a:effectLst>
              </a:rPr>
              <a:t> and on all </a:t>
            </a:r>
            <a:r>
              <a:rPr lang="en-GB" sz="2000" b="1" dirty="0">
                <a:effectLst>
                  <a:glow>
                    <a:srgbClr val="000000"/>
                  </a:glow>
                  <a:outerShdw sx="0" sy="0">
                    <a:srgbClr val="000000"/>
                  </a:outerShdw>
                  <a:reflection stA="0" endPos="0" fadeDir="0" sx="0" sy="0"/>
                </a:effectLst>
              </a:rPr>
              <a:t>Power Generating Module</a:t>
            </a:r>
            <a:r>
              <a:rPr lang="en-GB" sz="2000" dirty="0">
                <a:effectLst>
                  <a:glow>
                    <a:srgbClr val="000000"/>
                  </a:glow>
                  <a:outerShdw sx="0" sy="0">
                    <a:srgbClr val="000000"/>
                  </a:outerShdw>
                  <a:reflection stA="0" endPos="0" fadeDir="0" sx="0" sy="0"/>
                </a:effectLst>
              </a:rPr>
              <a:t>s irrespective of whether they have been </a:t>
            </a:r>
            <a:r>
              <a:rPr lang="en-GB" sz="2000" b="1" dirty="0">
                <a:solidFill>
                  <a:srgbClr val="FF0000"/>
                </a:solidFill>
                <a:effectLst>
                  <a:glow>
                    <a:srgbClr val="000000"/>
                  </a:glow>
                  <a:outerShdw sx="0" sy="0">
                    <a:srgbClr val="000000"/>
                  </a:outerShdw>
                  <a:reflection stA="0" endPos="0" fadeDir="0" sx="0" sy="0"/>
                </a:effectLst>
              </a:rPr>
              <a:t>Fully Type Tested</a:t>
            </a:r>
            <a:r>
              <a:rPr lang="en-GB" sz="2000" dirty="0">
                <a:effectLst>
                  <a:glow>
                    <a:srgbClr val="000000"/>
                  </a:glow>
                  <a:outerShdw sx="0" sy="0">
                    <a:srgbClr val="000000"/>
                  </a:outerShdw>
                  <a:reflection stA="0" endPos="0" fadeDir="0" sx="0" sy="0"/>
                </a:effectLst>
              </a:rPr>
              <a:t> </a:t>
            </a:r>
            <a:r>
              <a:rPr lang="en-GB" sz="2000" strike="sngStrike" dirty="0">
                <a:effectLst>
                  <a:glow>
                    <a:srgbClr val="000000"/>
                  </a:glow>
                  <a:outerShdw sx="0" sy="0">
                    <a:srgbClr val="000000"/>
                  </a:outerShdw>
                  <a:reflection stA="0" endPos="0" fadeDir="0" sx="0" sy="0"/>
                </a:effectLst>
              </a:rPr>
              <a:t>fully </a:t>
            </a:r>
            <a:r>
              <a:rPr lang="en-GB" sz="2000" dirty="0">
                <a:effectLst>
                  <a:glow>
                    <a:srgbClr val="000000"/>
                  </a:glow>
                  <a:outerShdw sx="0" sy="0">
                    <a:srgbClr val="000000"/>
                  </a:outerShdw>
                  <a:reflection stA="0" endPos="0" fadeDir="0" sx="0" sy="0"/>
                </a:effectLst>
              </a:rPr>
              <a:t>or </a:t>
            </a:r>
            <a:r>
              <a:rPr lang="en-GB" sz="2000" strike="sngStrike" dirty="0">
                <a:effectLst>
                  <a:glow>
                    <a:srgbClr val="000000"/>
                  </a:glow>
                  <a:outerShdw sx="0" sy="0">
                    <a:srgbClr val="000000"/>
                  </a:outerShdw>
                  <a:reflection stA="0" endPos="0" fadeDir="0" sx="0" sy="0"/>
                </a:effectLst>
              </a:rPr>
              <a:t>partially </a:t>
            </a:r>
            <a:r>
              <a:rPr lang="en-GB" sz="2000" b="1" dirty="0">
                <a:effectLst>
                  <a:glow>
                    <a:srgbClr val="000000"/>
                  </a:glow>
                  <a:outerShdw sx="0" sy="0">
                    <a:srgbClr val="000000"/>
                  </a:outerShdw>
                  <a:reflection stA="0" endPos="0" fadeDir="0" sx="0" sy="0"/>
                </a:effectLst>
              </a:rPr>
              <a:t>Type Tested</a:t>
            </a:r>
            <a:r>
              <a:rPr lang="en-GB" sz="2000" dirty="0">
                <a:effectLst>
                  <a:glow>
                    <a:srgbClr val="000000"/>
                  </a:glow>
                  <a:outerShdw sx="0" sy="0">
                    <a:srgbClr val="000000"/>
                  </a:outerShdw>
                  <a:reflection stA="0" endPos="0" fadeDir="0" sx="0" sy="0"/>
                </a:effectLst>
              </a:rPr>
              <a:t>:</a:t>
            </a:r>
          </a:p>
          <a:p>
            <a:pPr marL="1354137" lvl="4" indent="-457200">
              <a:buAutoNum type="alphaLcParenBoth"/>
            </a:pPr>
            <a:r>
              <a:rPr lang="en-GB" sz="2000" b="0" dirty="0">
                <a:solidFill>
                  <a:schemeClr val="tx1"/>
                </a:solidFill>
              </a:rPr>
              <a:t>Complete functional tests to ensure etc </a:t>
            </a:r>
            <a:endParaRPr lang="en-GB" sz="2000" dirty="0"/>
          </a:p>
          <a:p>
            <a:pPr marL="896938" lvl="2" indent="-896938">
              <a:buNone/>
            </a:pPr>
            <a:r>
              <a:rPr lang="en-GB" sz="2000" b="0" dirty="0">
                <a:solidFill>
                  <a:schemeClr val="tx1"/>
                </a:solidFill>
              </a:rPr>
              <a:t>C.9.1.5	</a:t>
            </a:r>
            <a:r>
              <a:rPr lang="en-GB" sz="2000" b="0" strike="sngStrike" dirty="0">
                <a:solidFill>
                  <a:schemeClr val="tx1"/>
                </a:solidFill>
              </a:rPr>
              <a:t>Partial</a:t>
            </a:r>
            <a:r>
              <a:rPr lang="en-GB" sz="2000" b="0" dirty="0">
                <a:solidFill>
                  <a:schemeClr val="tx1"/>
                </a:solidFill>
              </a:rPr>
              <a:t> </a:t>
            </a:r>
            <a:r>
              <a:rPr lang="en-GB" b="1" dirty="0"/>
              <a:t>Power Park Module</a:t>
            </a:r>
            <a:r>
              <a:rPr lang="en-GB" dirty="0"/>
              <a:t> testing as defined in C.9.2 and C.9.3 is to be completed at the appropriate stage.</a:t>
            </a:r>
            <a:endParaRPr lang="en-GB" sz="2000" b="0" dirty="0">
              <a:solidFill>
                <a:schemeClr val="tx1"/>
              </a:solidFill>
            </a:endParaRPr>
          </a:p>
        </p:txBody>
      </p:sp>
      <p:sp>
        <p:nvSpPr>
          <p:cNvPr id="4" name="Slide Number Placeholder 3">
            <a:extLst>
              <a:ext uri="{FF2B5EF4-FFF2-40B4-BE49-F238E27FC236}">
                <a16:creationId xmlns:a16="http://schemas.microsoft.com/office/drawing/2014/main" id="{6C9ACF18-BACE-4C69-AB13-F17797DD3531}"/>
              </a:ext>
            </a:extLst>
          </p:cNvPr>
          <p:cNvSpPr>
            <a:spLocks noGrp="1"/>
          </p:cNvSpPr>
          <p:nvPr>
            <p:ph type="sldNum" sz="quarter" idx="12"/>
          </p:nvPr>
        </p:nvSpPr>
        <p:spPr/>
        <p:txBody>
          <a:bodyPr/>
          <a:lstStyle/>
          <a:p>
            <a:fld id="{98FF217E-B86F-EA42-9607-BE163228A213}" type="slidenum">
              <a:rPr lang="en-GB" smtClean="0"/>
              <a:pPr/>
              <a:t>34</a:t>
            </a:fld>
            <a:endParaRPr lang="en-GB"/>
          </a:p>
        </p:txBody>
      </p:sp>
    </p:spTree>
    <p:extLst>
      <p:ext uri="{BB962C8B-B14F-4D97-AF65-F5344CB8AC3E}">
        <p14:creationId xmlns:p14="http://schemas.microsoft.com/office/powerpoint/2010/main" val="1790157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C3ABE-64CB-440D-BA9E-02BA9C92B9A4}"/>
              </a:ext>
            </a:extLst>
          </p:cNvPr>
          <p:cNvSpPr>
            <a:spLocks noGrp="1"/>
          </p:cNvSpPr>
          <p:nvPr>
            <p:ph type="title"/>
          </p:nvPr>
        </p:nvSpPr>
        <p:spPr/>
        <p:txBody>
          <a:bodyPr/>
          <a:lstStyle/>
          <a:p>
            <a:r>
              <a:rPr lang="en-GB" dirty="0"/>
              <a:t>Proposed mods to Table in S 22.1 to make PQ type testing possibilities clearer</a:t>
            </a:r>
          </a:p>
        </p:txBody>
      </p:sp>
      <p:sp>
        <p:nvSpPr>
          <p:cNvPr id="4" name="Slide Number Placeholder 3">
            <a:extLst>
              <a:ext uri="{FF2B5EF4-FFF2-40B4-BE49-F238E27FC236}">
                <a16:creationId xmlns:a16="http://schemas.microsoft.com/office/drawing/2014/main" id="{6C9ACF18-BACE-4C69-AB13-F17797DD3531}"/>
              </a:ext>
            </a:extLst>
          </p:cNvPr>
          <p:cNvSpPr>
            <a:spLocks noGrp="1"/>
          </p:cNvSpPr>
          <p:nvPr>
            <p:ph type="sldNum" sz="quarter" idx="12"/>
          </p:nvPr>
        </p:nvSpPr>
        <p:spPr/>
        <p:txBody>
          <a:bodyPr/>
          <a:lstStyle/>
          <a:p>
            <a:fld id="{98FF217E-B86F-EA42-9607-BE163228A213}" type="slidenum">
              <a:rPr lang="en-GB" smtClean="0"/>
              <a:pPr/>
              <a:t>35</a:t>
            </a:fld>
            <a:endParaRPr lang="en-GB"/>
          </a:p>
        </p:txBody>
      </p:sp>
      <p:graphicFrame>
        <p:nvGraphicFramePr>
          <p:cNvPr id="7" name="Table 6">
            <a:extLst>
              <a:ext uri="{FF2B5EF4-FFF2-40B4-BE49-F238E27FC236}">
                <a16:creationId xmlns:a16="http://schemas.microsoft.com/office/drawing/2014/main" id="{4D6E4E41-420A-412F-927F-E25D1E9C8766}"/>
              </a:ext>
            </a:extLst>
          </p:cNvPr>
          <p:cNvGraphicFramePr>
            <a:graphicFrameLocks noGrp="1"/>
          </p:cNvGraphicFramePr>
          <p:nvPr/>
        </p:nvGraphicFramePr>
        <p:xfrm>
          <a:off x="982615" y="1646491"/>
          <a:ext cx="4643122" cy="4127292"/>
        </p:xfrm>
        <a:graphic>
          <a:graphicData uri="http://schemas.openxmlformats.org/drawingml/2006/table">
            <a:tbl>
              <a:tblPr firstRow="1" firstCol="1" bandRow="1">
                <a:tableStyleId>{5940675A-B579-460E-94D1-54222C63F5DA}</a:tableStyleId>
              </a:tblPr>
              <a:tblGrid>
                <a:gridCol w="1100357">
                  <a:extLst>
                    <a:ext uri="{9D8B030D-6E8A-4147-A177-3AD203B41FA5}">
                      <a16:colId xmlns:a16="http://schemas.microsoft.com/office/drawing/2014/main" val="2581162551"/>
                    </a:ext>
                  </a:extLst>
                </a:gridCol>
                <a:gridCol w="1807137">
                  <a:extLst>
                    <a:ext uri="{9D8B030D-6E8A-4147-A177-3AD203B41FA5}">
                      <a16:colId xmlns:a16="http://schemas.microsoft.com/office/drawing/2014/main" val="2403890350"/>
                    </a:ext>
                  </a:extLst>
                </a:gridCol>
                <a:gridCol w="1735628">
                  <a:extLst>
                    <a:ext uri="{9D8B030D-6E8A-4147-A177-3AD203B41FA5}">
                      <a16:colId xmlns:a16="http://schemas.microsoft.com/office/drawing/2014/main" val="89917733"/>
                    </a:ext>
                  </a:extLst>
                </a:gridCol>
              </a:tblGrid>
              <a:tr h="353171">
                <a:tc>
                  <a:txBody>
                    <a:bodyPr/>
                    <a:lstStyle/>
                    <a:p>
                      <a:pPr marL="26035" algn="just">
                        <a:spcBef>
                          <a:spcPts val="500"/>
                        </a:spcBef>
                        <a:spcAft>
                          <a:spcPts val="500"/>
                        </a:spcAft>
                      </a:pPr>
                      <a:r>
                        <a:rPr lang="en-GB" sz="900" spc="0" dirty="0">
                          <a:effectLst/>
                        </a:rPr>
                        <a:t> </a:t>
                      </a:r>
                      <a:endParaRPr lang="en-GB" sz="900" spc="40" dirty="0">
                        <a:solidFill>
                          <a:schemeClr val="tx1"/>
                        </a:solidFill>
                        <a:effectLst/>
                        <a:latin typeface="Arial" panose="020B0604020202020204" pitchFamily="34" charset="0"/>
                        <a:ea typeface="Times New Roman" panose="02020603050405020304" pitchFamily="18" charset="0"/>
                      </a:endParaRPr>
                    </a:p>
                  </a:txBody>
                  <a:tcPr marL="30896" marR="30896" marT="0" marB="0"/>
                </a:tc>
                <a:tc>
                  <a:txBody>
                    <a:bodyPr/>
                    <a:lstStyle/>
                    <a:p>
                      <a:pPr marL="26035" algn="just">
                        <a:spcBef>
                          <a:spcPts val="500"/>
                        </a:spcBef>
                        <a:spcAft>
                          <a:spcPts val="500"/>
                        </a:spcAft>
                      </a:pPr>
                      <a:r>
                        <a:rPr lang="en-GB" sz="900" b="1" spc="0" dirty="0">
                          <a:effectLst/>
                        </a:rPr>
                        <a:t>Manufacturers’ Information</a:t>
                      </a:r>
                      <a:endParaRPr lang="en-GB" sz="900" b="1" spc="40" dirty="0">
                        <a:solidFill>
                          <a:schemeClr val="tx1"/>
                        </a:solidFill>
                        <a:effectLst/>
                        <a:latin typeface="Arial" panose="020B0604020202020204" pitchFamily="34" charset="0"/>
                        <a:ea typeface="Times New Roman" panose="02020603050405020304" pitchFamily="18" charset="0"/>
                      </a:endParaRPr>
                    </a:p>
                  </a:txBody>
                  <a:tcPr marL="30896" marR="30896" marT="0" marB="0"/>
                </a:tc>
                <a:tc>
                  <a:txBody>
                    <a:bodyPr/>
                    <a:lstStyle/>
                    <a:p>
                      <a:pPr marL="26035" algn="l">
                        <a:spcBef>
                          <a:spcPts val="500"/>
                        </a:spcBef>
                        <a:spcAft>
                          <a:spcPts val="500"/>
                        </a:spcAft>
                      </a:pPr>
                      <a:r>
                        <a:rPr lang="en-GB" sz="900" b="1" spc="0" dirty="0">
                          <a:solidFill>
                            <a:srgbClr val="FF0000"/>
                          </a:solidFill>
                          <a:effectLst/>
                        </a:rPr>
                        <a:t>Power Quality Assessment and</a:t>
                      </a:r>
                      <a:r>
                        <a:rPr lang="en-GB" sz="900" b="1" spc="0" dirty="0">
                          <a:effectLst/>
                        </a:rPr>
                        <a:t> Site Tests</a:t>
                      </a:r>
                      <a:endParaRPr lang="en-GB" sz="900" b="1" spc="40" dirty="0">
                        <a:solidFill>
                          <a:schemeClr val="tx1"/>
                        </a:solidFill>
                        <a:effectLst/>
                        <a:latin typeface="Arial" panose="020B0604020202020204" pitchFamily="34" charset="0"/>
                        <a:ea typeface="Times New Roman" panose="02020603050405020304" pitchFamily="18" charset="0"/>
                      </a:endParaRPr>
                    </a:p>
                  </a:txBody>
                  <a:tcPr marL="30896" marR="30896" marT="0" marB="0"/>
                </a:tc>
                <a:extLst>
                  <a:ext uri="{0D108BD9-81ED-4DB2-BD59-A6C34878D82A}">
                    <a16:rowId xmlns:a16="http://schemas.microsoft.com/office/drawing/2014/main" val="1893509020"/>
                  </a:ext>
                </a:extLst>
              </a:tr>
              <a:tr h="1962060">
                <a:tc>
                  <a:txBody>
                    <a:bodyPr/>
                    <a:lstStyle/>
                    <a:p>
                      <a:pPr marL="26035" algn="l">
                        <a:spcBef>
                          <a:spcPts val="500"/>
                        </a:spcBef>
                        <a:spcAft>
                          <a:spcPts val="500"/>
                        </a:spcAft>
                      </a:pPr>
                      <a:r>
                        <a:rPr lang="en-GB" sz="900" b="1" spc="0" dirty="0">
                          <a:effectLst/>
                        </a:rPr>
                        <a:t>Fully Type Tested </a:t>
                      </a:r>
                      <a:r>
                        <a:rPr lang="en-GB" sz="900" spc="0" dirty="0">
                          <a:effectLst/>
                        </a:rPr>
                        <a:t>(assumed </a:t>
                      </a:r>
                      <a:r>
                        <a:rPr lang="en-GB" sz="900" b="1" spc="0" dirty="0">
                          <a:effectLst/>
                        </a:rPr>
                        <a:t>Type A </a:t>
                      </a:r>
                      <a:r>
                        <a:rPr lang="en-GB" sz="900" spc="0" dirty="0">
                          <a:effectLst/>
                        </a:rPr>
                        <a:t>only </a:t>
                      </a:r>
                      <a:r>
                        <a:rPr lang="en-GB" sz="900" spc="0" dirty="0">
                          <a:solidFill>
                            <a:srgbClr val="FF0000"/>
                          </a:solidFill>
                          <a:effectLst/>
                        </a:rPr>
                        <a:t>≤</a:t>
                      </a:r>
                      <a:r>
                        <a:rPr lang="en-GB" sz="900" spc="0" dirty="0">
                          <a:effectLst/>
                        </a:rPr>
                        <a:t> </a:t>
                      </a:r>
                      <a:r>
                        <a:rPr lang="en-GB" sz="900" spc="0" dirty="0">
                          <a:solidFill>
                            <a:srgbClr val="FF0000"/>
                          </a:solidFill>
                          <a:effectLst/>
                        </a:rPr>
                        <a:t>50 kW</a:t>
                      </a:r>
                      <a:r>
                        <a:rPr lang="en-GB" sz="900" spc="0" dirty="0">
                          <a:effectLst/>
                        </a:rPr>
                        <a:t>)</a:t>
                      </a:r>
                      <a:endParaRPr lang="en-GB" sz="900" spc="40" dirty="0">
                        <a:solidFill>
                          <a:schemeClr val="tx1"/>
                        </a:solidFill>
                        <a:effectLst/>
                        <a:latin typeface="Arial" panose="020B0604020202020204" pitchFamily="34" charset="0"/>
                        <a:ea typeface="Times New Roman" panose="02020603050405020304" pitchFamily="18" charset="0"/>
                      </a:endParaRPr>
                    </a:p>
                  </a:txBody>
                  <a:tcPr marL="30896" marR="30896" marT="0" marB="0"/>
                </a:tc>
                <a:tc>
                  <a:txBody>
                    <a:bodyPr/>
                    <a:lstStyle/>
                    <a:p>
                      <a:pPr marL="26035" algn="l">
                        <a:spcBef>
                          <a:spcPts val="500"/>
                        </a:spcBef>
                        <a:spcAft>
                          <a:spcPts val="500"/>
                        </a:spcAft>
                      </a:pPr>
                      <a:r>
                        <a:rPr lang="en-GB" sz="900" spc="0" dirty="0">
                          <a:effectLst/>
                        </a:rPr>
                        <a:t>Registered </a:t>
                      </a:r>
                      <a:r>
                        <a:rPr lang="en-GB" sz="900" b="0" spc="0" dirty="0">
                          <a:effectLst/>
                        </a:rPr>
                        <a:t>as</a:t>
                      </a:r>
                      <a:r>
                        <a:rPr lang="en-GB" sz="900" b="1" spc="0" dirty="0">
                          <a:effectLst/>
                        </a:rPr>
                        <a:t> Fully Type Tested </a:t>
                      </a:r>
                      <a:r>
                        <a:rPr lang="en-GB" sz="900" spc="0" dirty="0">
                          <a:effectLst/>
                        </a:rPr>
                        <a:t>information on ENA website via the Compliance Verification Report </a:t>
                      </a:r>
                      <a:br>
                        <a:rPr lang="en-GB" sz="900" spc="0" dirty="0">
                          <a:effectLst/>
                        </a:rPr>
                      </a:br>
                      <a:r>
                        <a:rPr lang="en-GB" sz="900" spc="0" dirty="0">
                          <a:effectLst/>
                        </a:rPr>
                        <a:t>(Form A2-1, A2-2 or A2-3 as appropriate)</a:t>
                      </a:r>
                      <a:endParaRPr lang="en-GB" sz="900" spc="40" dirty="0">
                        <a:solidFill>
                          <a:schemeClr val="tx1"/>
                        </a:solidFill>
                        <a:effectLst/>
                        <a:latin typeface="Arial" panose="020B0604020202020204" pitchFamily="34" charset="0"/>
                        <a:ea typeface="Times New Roman" panose="02020603050405020304" pitchFamily="18" charset="0"/>
                      </a:endParaRPr>
                    </a:p>
                  </a:txBody>
                  <a:tcPr marL="30896" marR="30896" marT="0" marB="0"/>
                </a:tc>
                <a:tc>
                  <a:txBody>
                    <a:bodyPr/>
                    <a:lstStyle/>
                    <a:p>
                      <a:pPr marL="26035" algn="l">
                        <a:spcBef>
                          <a:spcPts val="500"/>
                        </a:spcBef>
                        <a:spcAft>
                          <a:spcPts val="500"/>
                        </a:spcAft>
                      </a:pPr>
                      <a:r>
                        <a:rPr lang="en-GB" sz="900" spc="0" dirty="0">
                          <a:solidFill>
                            <a:srgbClr val="FF0000"/>
                          </a:solidFill>
                          <a:effectLst/>
                        </a:rPr>
                        <a:t>A connection assessment in accordance with EREC G5 and EREC P28 is necessary. This will generally allow connection of a </a:t>
                      </a:r>
                      <a:r>
                        <a:rPr lang="en-GB" sz="900" b="1" spc="0" dirty="0">
                          <a:solidFill>
                            <a:srgbClr val="FF0000"/>
                          </a:solidFill>
                          <a:effectLst/>
                        </a:rPr>
                        <a:t>Fully Type Tested </a:t>
                      </a:r>
                      <a:r>
                        <a:rPr lang="en-GB" sz="900" spc="0" dirty="0">
                          <a:solidFill>
                            <a:srgbClr val="FF0000"/>
                          </a:solidFill>
                          <a:effectLst/>
                        </a:rPr>
                        <a:t>device with no need for mitigation. However, where the fault level is unusually low (</a:t>
                      </a:r>
                      <a:r>
                        <a:rPr lang="en-GB" sz="900" spc="0" dirty="0" err="1">
                          <a:solidFill>
                            <a:srgbClr val="FF0000"/>
                          </a:solidFill>
                          <a:effectLst/>
                        </a:rPr>
                        <a:t>eg</a:t>
                      </a:r>
                      <a:r>
                        <a:rPr lang="en-GB" sz="900" spc="0" dirty="0">
                          <a:solidFill>
                            <a:srgbClr val="FF0000"/>
                          </a:solidFill>
                          <a:effectLst/>
                        </a:rPr>
                        <a:t> in remote rural locations) mitigation measures might be needed</a:t>
                      </a:r>
                      <a:endParaRPr lang="en-GB" sz="900" spc="40" dirty="0">
                        <a:solidFill>
                          <a:srgbClr val="FF0000"/>
                        </a:solidFill>
                        <a:effectLst/>
                      </a:endParaRPr>
                    </a:p>
                    <a:p>
                      <a:pPr marL="26035" algn="l">
                        <a:spcBef>
                          <a:spcPts val="500"/>
                        </a:spcBef>
                        <a:spcAft>
                          <a:spcPts val="500"/>
                        </a:spcAft>
                      </a:pPr>
                      <a:r>
                        <a:rPr lang="en-GB" sz="900" spc="0" dirty="0">
                          <a:effectLst/>
                        </a:rPr>
                        <a:t>Only installation checks required – as on the Installation Document (Form A3-1 or A3-2)</a:t>
                      </a:r>
                      <a:endParaRPr lang="en-GB" sz="900" spc="40" dirty="0">
                        <a:solidFill>
                          <a:schemeClr val="tx1"/>
                        </a:solidFill>
                        <a:effectLst/>
                        <a:latin typeface="Arial" panose="020B0604020202020204" pitchFamily="34" charset="0"/>
                        <a:ea typeface="Times New Roman" panose="02020603050405020304" pitchFamily="18" charset="0"/>
                      </a:endParaRPr>
                    </a:p>
                  </a:txBody>
                  <a:tcPr marL="30896" marR="30896" marT="0" marB="0"/>
                </a:tc>
                <a:extLst>
                  <a:ext uri="{0D108BD9-81ED-4DB2-BD59-A6C34878D82A}">
                    <a16:rowId xmlns:a16="http://schemas.microsoft.com/office/drawing/2014/main" val="3995578598"/>
                  </a:ext>
                </a:extLst>
              </a:tr>
              <a:tr h="1812061">
                <a:tc>
                  <a:txBody>
                    <a:bodyPr/>
                    <a:lstStyle/>
                    <a:p>
                      <a:pPr marL="26035" algn="l">
                        <a:spcBef>
                          <a:spcPts val="500"/>
                        </a:spcBef>
                        <a:spcAft>
                          <a:spcPts val="500"/>
                        </a:spcAft>
                      </a:pPr>
                      <a:r>
                        <a:rPr lang="en-GB" sz="900" strike="sngStrike" spc="0" dirty="0">
                          <a:effectLst/>
                        </a:rPr>
                        <a:t>Partially </a:t>
                      </a:r>
                      <a:r>
                        <a:rPr lang="en-GB" sz="900" spc="0" dirty="0">
                          <a:effectLst/>
                        </a:rPr>
                        <a:t>Type Tested (Type A)</a:t>
                      </a:r>
                      <a:endParaRPr lang="en-GB" sz="900" spc="40" dirty="0">
                        <a:solidFill>
                          <a:schemeClr val="tx1"/>
                        </a:solidFill>
                        <a:effectLst/>
                        <a:latin typeface="Arial" panose="020B0604020202020204" pitchFamily="34" charset="0"/>
                        <a:ea typeface="Times New Roman" panose="02020603050405020304" pitchFamily="18" charset="0"/>
                      </a:endParaRPr>
                    </a:p>
                  </a:txBody>
                  <a:tcPr marL="30896" marR="30896" marT="0" marB="0"/>
                </a:tc>
                <a:tc>
                  <a:txBody>
                    <a:bodyPr/>
                    <a:lstStyle/>
                    <a:p>
                      <a:pPr marL="26035">
                        <a:lnSpc>
                          <a:spcPct val="115000"/>
                        </a:lnSpc>
                        <a:spcBef>
                          <a:spcPts val="500"/>
                        </a:spcBef>
                        <a:spcAft>
                          <a:spcPts val="500"/>
                        </a:spcAft>
                      </a:pPr>
                      <a:r>
                        <a:rPr lang="en-GB" sz="900" dirty="0">
                          <a:effectLst/>
                        </a:rPr>
                        <a:t>Registered as product or component Type Test information on ENA Website using applicable parts of Compliance Verification Report (Form A2-1, A2-2 or A2-3); and/or</a:t>
                      </a:r>
                    </a:p>
                    <a:p>
                      <a:pPr marL="26035">
                        <a:lnSpc>
                          <a:spcPct val="115000"/>
                        </a:lnSpc>
                        <a:spcBef>
                          <a:spcPts val="500"/>
                        </a:spcBef>
                        <a:spcAft>
                          <a:spcPts val="500"/>
                        </a:spcAft>
                      </a:pPr>
                      <a:r>
                        <a:rPr lang="en-GB" sz="900" dirty="0">
                          <a:effectLst/>
                        </a:rPr>
                        <a:t>Supplied by the </a:t>
                      </a:r>
                      <a:r>
                        <a:rPr lang="en-GB" sz="900" b="1" dirty="0">
                          <a:effectLst/>
                        </a:rPr>
                        <a:t>Generator</a:t>
                      </a:r>
                      <a:r>
                        <a:rPr lang="en-GB" sz="900" dirty="0">
                          <a:effectLst/>
                        </a:rPr>
                        <a:t> using applicable parts of Compliance Verification Report (Form A2-1, A2-2 or A2-3)</a:t>
                      </a:r>
                      <a:endPar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896" marR="30896" marT="0" marB="0"/>
                </a:tc>
                <a:tc>
                  <a:txBody>
                    <a:bodyPr/>
                    <a:lstStyle/>
                    <a:p>
                      <a:pPr marL="26035" algn="l">
                        <a:spcBef>
                          <a:spcPts val="500"/>
                        </a:spcBef>
                        <a:spcAft>
                          <a:spcPts val="500"/>
                        </a:spcAft>
                      </a:pPr>
                      <a:r>
                        <a:rPr lang="en-GB" sz="900" spc="0" dirty="0">
                          <a:solidFill>
                            <a:srgbClr val="FF0000"/>
                          </a:solidFill>
                          <a:effectLst/>
                        </a:rPr>
                        <a:t>Site specific compliance with EREC G5 and EREC P28</a:t>
                      </a:r>
                      <a:endParaRPr lang="en-GB" sz="900" spc="40" dirty="0">
                        <a:solidFill>
                          <a:srgbClr val="FF0000"/>
                        </a:solidFill>
                        <a:effectLst/>
                      </a:endParaRPr>
                    </a:p>
                    <a:p>
                      <a:pPr marL="26035" algn="l">
                        <a:spcBef>
                          <a:spcPts val="500"/>
                        </a:spcBef>
                        <a:spcAft>
                          <a:spcPts val="500"/>
                        </a:spcAft>
                      </a:pPr>
                      <a:r>
                        <a:rPr lang="en-GB" sz="900" spc="0" dirty="0">
                          <a:effectLst/>
                        </a:rPr>
                        <a:t>Demonstration of technical requirements not covered by Manufacturers’ Information. (Form A3-1 or A3-2)</a:t>
                      </a:r>
                      <a:endParaRPr lang="en-GB" sz="900" spc="40" dirty="0">
                        <a:effectLst/>
                      </a:endParaRPr>
                    </a:p>
                    <a:p>
                      <a:pPr marL="26035" algn="l">
                        <a:spcBef>
                          <a:spcPts val="500"/>
                        </a:spcBef>
                        <a:spcAft>
                          <a:spcPts val="500"/>
                        </a:spcAft>
                      </a:pPr>
                      <a:r>
                        <a:rPr lang="en-GB" sz="900" spc="0" dirty="0">
                          <a:effectLst/>
                        </a:rPr>
                        <a:t>Standard installation checks (Form A3-1 or A3-2). Additional Site Compliance and Commissioning Checks (Form A2-4) may also be required</a:t>
                      </a:r>
                      <a:endParaRPr lang="en-GB" sz="900" spc="40" dirty="0">
                        <a:solidFill>
                          <a:schemeClr val="tx1"/>
                        </a:solidFill>
                        <a:effectLst/>
                        <a:latin typeface="Arial" panose="020B0604020202020204" pitchFamily="34" charset="0"/>
                        <a:ea typeface="Times New Roman" panose="02020603050405020304" pitchFamily="18" charset="0"/>
                      </a:endParaRPr>
                    </a:p>
                  </a:txBody>
                  <a:tcPr marL="30896" marR="30896" marT="0" marB="0"/>
                </a:tc>
                <a:extLst>
                  <a:ext uri="{0D108BD9-81ED-4DB2-BD59-A6C34878D82A}">
                    <a16:rowId xmlns:a16="http://schemas.microsoft.com/office/drawing/2014/main" val="665860198"/>
                  </a:ext>
                </a:extLst>
              </a:tr>
            </a:tbl>
          </a:graphicData>
        </a:graphic>
      </p:graphicFrame>
      <p:graphicFrame>
        <p:nvGraphicFramePr>
          <p:cNvPr id="8" name="Table 7">
            <a:extLst>
              <a:ext uri="{FF2B5EF4-FFF2-40B4-BE49-F238E27FC236}">
                <a16:creationId xmlns:a16="http://schemas.microsoft.com/office/drawing/2014/main" id="{F2E2BE34-8BE3-49B7-A0F2-E1F6675F7EEC}"/>
              </a:ext>
            </a:extLst>
          </p:cNvPr>
          <p:cNvGraphicFramePr>
            <a:graphicFrameLocks noGrp="1"/>
          </p:cNvGraphicFramePr>
          <p:nvPr/>
        </p:nvGraphicFramePr>
        <p:xfrm>
          <a:off x="5921649" y="1640756"/>
          <a:ext cx="4643120" cy="4403608"/>
        </p:xfrm>
        <a:graphic>
          <a:graphicData uri="http://schemas.openxmlformats.org/drawingml/2006/table">
            <a:tbl>
              <a:tblPr firstRow="1" firstCol="1" bandRow="1">
                <a:tableStyleId>{5940675A-B579-460E-94D1-54222C63F5DA}</a:tableStyleId>
              </a:tblPr>
              <a:tblGrid>
                <a:gridCol w="1100357">
                  <a:extLst>
                    <a:ext uri="{9D8B030D-6E8A-4147-A177-3AD203B41FA5}">
                      <a16:colId xmlns:a16="http://schemas.microsoft.com/office/drawing/2014/main" val="2581162551"/>
                    </a:ext>
                  </a:extLst>
                </a:gridCol>
                <a:gridCol w="1807136">
                  <a:extLst>
                    <a:ext uri="{9D8B030D-6E8A-4147-A177-3AD203B41FA5}">
                      <a16:colId xmlns:a16="http://schemas.microsoft.com/office/drawing/2014/main" val="2403890350"/>
                    </a:ext>
                  </a:extLst>
                </a:gridCol>
                <a:gridCol w="1735627">
                  <a:extLst>
                    <a:ext uri="{9D8B030D-6E8A-4147-A177-3AD203B41FA5}">
                      <a16:colId xmlns:a16="http://schemas.microsoft.com/office/drawing/2014/main" val="89917733"/>
                    </a:ext>
                  </a:extLst>
                </a:gridCol>
              </a:tblGrid>
              <a:tr h="339608">
                <a:tc>
                  <a:txBody>
                    <a:bodyPr/>
                    <a:lstStyle/>
                    <a:p>
                      <a:pPr marL="26035" algn="just">
                        <a:spcBef>
                          <a:spcPts val="500"/>
                        </a:spcBef>
                        <a:spcAft>
                          <a:spcPts val="500"/>
                        </a:spcAft>
                      </a:pPr>
                      <a:r>
                        <a:rPr lang="en-GB" sz="900" spc="0" dirty="0">
                          <a:effectLst/>
                        </a:rPr>
                        <a:t> </a:t>
                      </a:r>
                      <a:endParaRPr lang="en-GB" sz="900" spc="40" dirty="0">
                        <a:solidFill>
                          <a:schemeClr val="tx1"/>
                        </a:solidFill>
                        <a:effectLst/>
                        <a:latin typeface="Arial" panose="020B0604020202020204" pitchFamily="34" charset="0"/>
                        <a:ea typeface="Times New Roman" panose="02020603050405020304" pitchFamily="18" charset="0"/>
                      </a:endParaRPr>
                    </a:p>
                  </a:txBody>
                  <a:tcPr marL="30896" marR="30896" marT="0" marB="0"/>
                </a:tc>
                <a:tc>
                  <a:txBody>
                    <a:bodyPr/>
                    <a:lstStyle/>
                    <a:p>
                      <a:pPr marL="26035" algn="just">
                        <a:spcBef>
                          <a:spcPts val="500"/>
                        </a:spcBef>
                        <a:spcAft>
                          <a:spcPts val="500"/>
                        </a:spcAft>
                      </a:pPr>
                      <a:r>
                        <a:rPr lang="en-GB" sz="900" b="1" spc="0" dirty="0">
                          <a:effectLst/>
                        </a:rPr>
                        <a:t>Manufacturers’ Information</a:t>
                      </a:r>
                      <a:endParaRPr lang="en-GB" sz="900" b="1" spc="40" dirty="0">
                        <a:solidFill>
                          <a:schemeClr val="tx1"/>
                        </a:solidFill>
                        <a:effectLst/>
                        <a:latin typeface="Arial" panose="020B0604020202020204" pitchFamily="34" charset="0"/>
                        <a:ea typeface="Times New Roman" panose="02020603050405020304" pitchFamily="18" charset="0"/>
                      </a:endParaRPr>
                    </a:p>
                  </a:txBody>
                  <a:tcPr marL="30896" marR="30896" marT="0" marB="0"/>
                </a:tc>
                <a:tc>
                  <a:txBody>
                    <a:bodyPr/>
                    <a:lstStyle/>
                    <a:p>
                      <a:pPr marL="26035" algn="l">
                        <a:spcBef>
                          <a:spcPts val="500"/>
                        </a:spcBef>
                        <a:spcAft>
                          <a:spcPts val="500"/>
                        </a:spcAft>
                      </a:pPr>
                      <a:r>
                        <a:rPr lang="en-GB" sz="900" b="1" spc="0" dirty="0">
                          <a:solidFill>
                            <a:srgbClr val="FF0000"/>
                          </a:solidFill>
                          <a:effectLst/>
                        </a:rPr>
                        <a:t>Power Quality Assessment and </a:t>
                      </a:r>
                      <a:r>
                        <a:rPr lang="en-GB" sz="900" b="1" spc="0" dirty="0">
                          <a:effectLst/>
                        </a:rPr>
                        <a:t>Site Tests</a:t>
                      </a:r>
                      <a:endParaRPr lang="en-GB" sz="900" b="1" spc="40" dirty="0">
                        <a:solidFill>
                          <a:schemeClr val="tx1"/>
                        </a:solidFill>
                        <a:effectLst/>
                        <a:latin typeface="Arial" panose="020B0604020202020204" pitchFamily="34" charset="0"/>
                        <a:ea typeface="Times New Roman" panose="02020603050405020304" pitchFamily="18" charset="0"/>
                      </a:endParaRPr>
                    </a:p>
                  </a:txBody>
                  <a:tcPr marL="30896" marR="30896" marT="0" marB="0"/>
                </a:tc>
                <a:extLst>
                  <a:ext uri="{0D108BD9-81ED-4DB2-BD59-A6C34878D82A}">
                    <a16:rowId xmlns:a16="http://schemas.microsoft.com/office/drawing/2014/main" val="1893509020"/>
                  </a:ext>
                </a:extLst>
              </a:tr>
              <a:tr h="1924444">
                <a:tc>
                  <a:txBody>
                    <a:bodyPr/>
                    <a:lstStyle/>
                    <a:p>
                      <a:pPr marL="26035" algn="l">
                        <a:spcBef>
                          <a:spcPts val="500"/>
                        </a:spcBef>
                        <a:spcAft>
                          <a:spcPts val="500"/>
                        </a:spcAft>
                      </a:pPr>
                      <a:r>
                        <a:rPr lang="en-GB" sz="900" strike="sngStrike" spc="0" dirty="0">
                          <a:effectLst/>
                        </a:rPr>
                        <a:t>Partially</a:t>
                      </a:r>
                      <a:r>
                        <a:rPr lang="en-GB" sz="900" spc="0" dirty="0">
                          <a:effectLst/>
                        </a:rPr>
                        <a:t> Type Tested (B, C, D)</a:t>
                      </a:r>
                      <a:endParaRPr lang="en-GB" sz="900" spc="40" dirty="0">
                        <a:solidFill>
                          <a:schemeClr val="tx1"/>
                        </a:solidFill>
                        <a:effectLst/>
                        <a:latin typeface="Arial" panose="020B0604020202020204" pitchFamily="34" charset="0"/>
                        <a:ea typeface="Times New Roman" panose="02020603050405020304" pitchFamily="18" charset="0"/>
                      </a:endParaRPr>
                    </a:p>
                  </a:txBody>
                  <a:tcPr marL="30896" marR="30896" marT="0" marB="0"/>
                </a:tc>
                <a:tc>
                  <a:txBody>
                    <a:bodyPr/>
                    <a:lstStyle/>
                    <a:p>
                      <a:pPr marL="26035">
                        <a:lnSpc>
                          <a:spcPct val="115000"/>
                        </a:lnSpc>
                        <a:spcBef>
                          <a:spcPts val="500"/>
                        </a:spcBef>
                        <a:spcAft>
                          <a:spcPts val="500"/>
                        </a:spcAft>
                      </a:pPr>
                      <a:r>
                        <a:rPr lang="en-GB" sz="900" dirty="0">
                          <a:effectLst/>
                        </a:rPr>
                        <a:t>Registered as product or component Type Test information on ENA Website; and/or</a:t>
                      </a:r>
                    </a:p>
                    <a:p>
                      <a:pPr marL="26035">
                        <a:lnSpc>
                          <a:spcPct val="115000"/>
                        </a:lnSpc>
                        <a:spcBef>
                          <a:spcPts val="500"/>
                        </a:spcBef>
                        <a:spcAft>
                          <a:spcPts val="500"/>
                        </a:spcAft>
                      </a:pPr>
                      <a:r>
                        <a:rPr lang="en-GB" sz="900" dirty="0">
                          <a:effectLst/>
                        </a:rPr>
                        <a:t>Supplied by the </a:t>
                      </a:r>
                      <a:r>
                        <a:rPr lang="en-GB" sz="900" b="0" dirty="0">
                          <a:effectLst/>
                        </a:rPr>
                        <a:t>Generator</a:t>
                      </a:r>
                      <a:r>
                        <a:rPr lang="en-GB" sz="900" dirty="0">
                          <a:effectLst/>
                        </a:rPr>
                        <a:t> </a:t>
                      </a:r>
                      <a:endPar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896" marR="30896" marT="0" marB="0"/>
                </a:tc>
                <a:tc>
                  <a:txBody>
                    <a:bodyPr/>
                    <a:lstStyle/>
                    <a:p>
                      <a:pPr marL="26035" algn="l">
                        <a:spcBef>
                          <a:spcPts val="500"/>
                        </a:spcBef>
                        <a:spcAft>
                          <a:spcPts val="500"/>
                        </a:spcAft>
                      </a:pPr>
                      <a:r>
                        <a:rPr lang="en-GB" sz="900" spc="0" dirty="0">
                          <a:solidFill>
                            <a:srgbClr val="FF0000"/>
                          </a:solidFill>
                          <a:effectLst/>
                        </a:rPr>
                        <a:t>Site specific compliance with EREC G5 and EREC P28</a:t>
                      </a:r>
                      <a:endParaRPr lang="en-GB" sz="900" spc="40" dirty="0">
                        <a:solidFill>
                          <a:srgbClr val="FF0000"/>
                        </a:solidFill>
                        <a:effectLst/>
                      </a:endParaRPr>
                    </a:p>
                    <a:p>
                      <a:pPr marL="26035" algn="l">
                        <a:spcBef>
                          <a:spcPts val="500"/>
                        </a:spcBef>
                        <a:spcAft>
                          <a:spcPts val="500"/>
                        </a:spcAft>
                      </a:pPr>
                      <a:r>
                        <a:rPr lang="en-GB" sz="900" spc="0" dirty="0">
                          <a:effectLst/>
                        </a:rPr>
                        <a:t>Demonstration of technical requirements not covered by </a:t>
                      </a:r>
                      <a:r>
                        <a:rPr lang="en-GB" sz="900" b="1" spc="0" dirty="0">
                          <a:effectLst/>
                        </a:rPr>
                        <a:t>Manufacturers’ Information</a:t>
                      </a:r>
                      <a:r>
                        <a:rPr lang="en-GB" sz="900" spc="0" dirty="0">
                          <a:effectLst/>
                        </a:rPr>
                        <a:t>. (Form B2-1 or Form C2-1)</a:t>
                      </a:r>
                      <a:endParaRPr lang="en-GB" sz="900" spc="40" dirty="0">
                        <a:effectLst/>
                      </a:endParaRPr>
                    </a:p>
                    <a:p>
                      <a:pPr marL="26035" algn="l">
                        <a:spcBef>
                          <a:spcPts val="500"/>
                        </a:spcBef>
                        <a:spcAft>
                          <a:spcPts val="500"/>
                        </a:spcAft>
                      </a:pPr>
                      <a:r>
                        <a:rPr lang="en-GB" sz="900" spc="0" dirty="0">
                          <a:effectLst/>
                        </a:rPr>
                        <a:t>Standard installation checks (Form B3 or Form C3).</a:t>
                      </a:r>
                      <a:endParaRPr lang="en-GB" sz="900" spc="40" dirty="0">
                        <a:effectLst/>
                      </a:endParaRPr>
                    </a:p>
                    <a:p>
                      <a:pPr marL="26035" algn="l">
                        <a:spcBef>
                          <a:spcPts val="500"/>
                        </a:spcBef>
                        <a:spcAft>
                          <a:spcPts val="500"/>
                        </a:spcAft>
                      </a:pPr>
                      <a:r>
                        <a:rPr lang="en-GB" sz="900" spc="0" dirty="0">
                          <a:effectLst/>
                        </a:rPr>
                        <a:t>Additional Site Compliance and Commissioning Checks (Form B2-2 or Form C2-2) may also be required</a:t>
                      </a:r>
                      <a:endParaRPr lang="en-GB" sz="900" spc="40" dirty="0">
                        <a:solidFill>
                          <a:schemeClr val="tx1"/>
                        </a:solidFill>
                        <a:effectLst/>
                        <a:latin typeface="Arial" panose="020B0604020202020204" pitchFamily="34" charset="0"/>
                        <a:ea typeface="Times New Roman" panose="02020603050405020304" pitchFamily="18" charset="0"/>
                      </a:endParaRPr>
                    </a:p>
                  </a:txBody>
                  <a:tcPr marL="30896" marR="30896" marT="0" marB="0"/>
                </a:tc>
                <a:extLst>
                  <a:ext uri="{0D108BD9-81ED-4DB2-BD59-A6C34878D82A}">
                    <a16:rowId xmlns:a16="http://schemas.microsoft.com/office/drawing/2014/main" val="1730093346"/>
                  </a:ext>
                </a:extLst>
              </a:tr>
              <a:tr h="1848976">
                <a:tc>
                  <a:txBody>
                    <a:bodyPr/>
                    <a:lstStyle/>
                    <a:p>
                      <a:pPr marL="26035" algn="l">
                        <a:spcBef>
                          <a:spcPts val="500"/>
                        </a:spcBef>
                        <a:spcAft>
                          <a:spcPts val="500"/>
                        </a:spcAft>
                      </a:pPr>
                      <a:r>
                        <a:rPr lang="en-GB" sz="900" spc="0" dirty="0">
                          <a:effectLst/>
                        </a:rPr>
                        <a:t>One off installation (B, C, D)</a:t>
                      </a:r>
                      <a:endParaRPr lang="en-GB" sz="900" spc="40" dirty="0">
                        <a:solidFill>
                          <a:schemeClr val="tx1"/>
                        </a:solidFill>
                        <a:effectLst/>
                        <a:latin typeface="Arial" panose="020B0604020202020204" pitchFamily="34" charset="0"/>
                        <a:ea typeface="Times New Roman" panose="02020603050405020304" pitchFamily="18" charset="0"/>
                      </a:endParaRPr>
                    </a:p>
                  </a:txBody>
                  <a:tcPr marL="30896" marR="30896" marT="0" marB="0"/>
                </a:tc>
                <a:tc>
                  <a:txBody>
                    <a:bodyPr/>
                    <a:lstStyle/>
                    <a:p>
                      <a:pPr marL="26035" algn="l">
                        <a:spcBef>
                          <a:spcPts val="500"/>
                        </a:spcBef>
                        <a:spcAft>
                          <a:spcPts val="500"/>
                        </a:spcAft>
                      </a:pPr>
                      <a:r>
                        <a:rPr lang="en-GB" sz="900" spc="0" dirty="0">
                          <a:effectLst/>
                        </a:rPr>
                        <a:t>To be provided by the Generator for those aspects that cannot be demonstrated on site (including simulations etc)</a:t>
                      </a:r>
                      <a:endParaRPr lang="en-GB" sz="900" spc="40" dirty="0">
                        <a:solidFill>
                          <a:schemeClr val="tx1"/>
                        </a:solidFill>
                        <a:effectLst/>
                        <a:latin typeface="Arial" panose="020B0604020202020204" pitchFamily="34" charset="0"/>
                        <a:ea typeface="Times New Roman" panose="02020603050405020304" pitchFamily="18" charset="0"/>
                      </a:endParaRPr>
                    </a:p>
                  </a:txBody>
                  <a:tcPr marL="30896" marR="30896" marT="0" marB="0"/>
                </a:tc>
                <a:tc>
                  <a:txBody>
                    <a:bodyPr/>
                    <a:lstStyle/>
                    <a:p>
                      <a:pPr marL="26035" algn="l">
                        <a:spcBef>
                          <a:spcPts val="500"/>
                        </a:spcBef>
                        <a:spcAft>
                          <a:spcPts val="500"/>
                        </a:spcAft>
                      </a:pPr>
                      <a:r>
                        <a:rPr lang="en-GB" sz="900" spc="0" dirty="0">
                          <a:solidFill>
                            <a:srgbClr val="FF0000"/>
                          </a:solidFill>
                          <a:effectLst/>
                        </a:rPr>
                        <a:t>Site specific compliance with EREC G5 and EREC P28</a:t>
                      </a:r>
                      <a:endParaRPr lang="en-GB" sz="900" spc="40" dirty="0">
                        <a:solidFill>
                          <a:srgbClr val="FF0000"/>
                        </a:solidFill>
                        <a:effectLst/>
                      </a:endParaRPr>
                    </a:p>
                    <a:p>
                      <a:pPr marL="26035" algn="l">
                        <a:spcBef>
                          <a:spcPts val="500"/>
                        </a:spcBef>
                        <a:spcAft>
                          <a:spcPts val="500"/>
                        </a:spcAft>
                      </a:pPr>
                      <a:r>
                        <a:rPr lang="en-GB" sz="900" spc="0" dirty="0">
                          <a:effectLst/>
                        </a:rPr>
                        <a:t>Demonstration of technical requirements not covered by </a:t>
                      </a:r>
                      <a:r>
                        <a:rPr lang="en-GB" sz="900" b="1" spc="0" dirty="0">
                          <a:effectLst/>
                        </a:rPr>
                        <a:t>Manufacturers’ Information</a:t>
                      </a:r>
                      <a:r>
                        <a:rPr lang="en-GB" sz="900" spc="0" dirty="0">
                          <a:effectLst/>
                        </a:rPr>
                        <a:t>. (Form B2-1 or Form C2-1)</a:t>
                      </a:r>
                      <a:endParaRPr lang="en-GB" sz="900" spc="40" dirty="0">
                        <a:effectLst/>
                      </a:endParaRPr>
                    </a:p>
                    <a:p>
                      <a:pPr marL="26035" algn="l">
                        <a:spcBef>
                          <a:spcPts val="500"/>
                        </a:spcBef>
                        <a:spcAft>
                          <a:spcPts val="500"/>
                        </a:spcAft>
                      </a:pPr>
                      <a:r>
                        <a:rPr lang="en-GB" sz="900" spc="0" dirty="0">
                          <a:effectLst/>
                        </a:rPr>
                        <a:t>Standard installation checks also required (Form B3 or Form C3).</a:t>
                      </a:r>
                      <a:br>
                        <a:rPr lang="en-GB" sz="900" spc="0" dirty="0">
                          <a:effectLst/>
                        </a:rPr>
                      </a:br>
                      <a:r>
                        <a:rPr lang="en-GB" sz="900" spc="0" dirty="0">
                          <a:effectLst/>
                        </a:rPr>
                        <a:t>Additional Site Compliance and Commissioning Checks (Form B2-2 or Form C2-2) may also be required</a:t>
                      </a:r>
                      <a:endParaRPr lang="en-GB" sz="900" spc="40" dirty="0">
                        <a:solidFill>
                          <a:schemeClr val="tx1"/>
                        </a:solidFill>
                        <a:effectLst/>
                        <a:latin typeface="Arial" panose="020B0604020202020204" pitchFamily="34" charset="0"/>
                        <a:ea typeface="Times New Roman" panose="02020603050405020304" pitchFamily="18" charset="0"/>
                      </a:endParaRPr>
                    </a:p>
                  </a:txBody>
                  <a:tcPr marL="30896" marR="30896" marT="0" marB="0"/>
                </a:tc>
                <a:extLst>
                  <a:ext uri="{0D108BD9-81ED-4DB2-BD59-A6C34878D82A}">
                    <a16:rowId xmlns:a16="http://schemas.microsoft.com/office/drawing/2014/main" val="3945779102"/>
                  </a:ext>
                </a:extLst>
              </a:tr>
            </a:tbl>
          </a:graphicData>
        </a:graphic>
      </p:graphicFrame>
    </p:spTree>
    <p:extLst>
      <p:ext uri="{BB962C8B-B14F-4D97-AF65-F5344CB8AC3E}">
        <p14:creationId xmlns:p14="http://schemas.microsoft.com/office/powerpoint/2010/main" val="52079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C3ABE-64CB-440D-BA9E-02BA9C92B9A4}"/>
              </a:ext>
            </a:extLst>
          </p:cNvPr>
          <p:cNvSpPr>
            <a:spLocks noGrp="1"/>
          </p:cNvSpPr>
          <p:nvPr>
            <p:ph type="title"/>
          </p:nvPr>
        </p:nvSpPr>
        <p:spPr/>
        <p:txBody>
          <a:bodyPr/>
          <a:lstStyle/>
          <a:p>
            <a:r>
              <a:rPr lang="en-GB" dirty="0"/>
              <a:t>Proposed mods re use of Type Tested G99 to clarify type test options</a:t>
            </a:r>
          </a:p>
        </p:txBody>
      </p:sp>
      <p:sp>
        <p:nvSpPr>
          <p:cNvPr id="3" name="Content Placeholder 2">
            <a:extLst>
              <a:ext uri="{FF2B5EF4-FFF2-40B4-BE49-F238E27FC236}">
                <a16:creationId xmlns:a16="http://schemas.microsoft.com/office/drawing/2014/main" id="{5AE4E9D8-FD21-475B-9A86-378CDEEBC8F2}"/>
              </a:ext>
            </a:extLst>
          </p:cNvPr>
          <p:cNvSpPr>
            <a:spLocks noGrp="1"/>
          </p:cNvSpPr>
          <p:nvPr>
            <p:ph idx="1"/>
          </p:nvPr>
        </p:nvSpPr>
        <p:spPr/>
        <p:txBody>
          <a:bodyPr/>
          <a:lstStyle/>
          <a:p>
            <a:pPr lvl="1" fontAlgn="base"/>
            <a:r>
              <a:rPr lang="en-GB" sz="2000" b="1" dirty="0">
                <a:effectLst>
                  <a:glow>
                    <a:srgbClr val="000000"/>
                  </a:glow>
                  <a:outerShdw sx="0" sy="0">
                    <a:srgbClr val="000000"/>
                  </a:outerShdw>
                  <a:reflection stA="0" endPos="0" fadeDir="0" sx="0" sy="0"/>
                </a:effectLst>
              </a:rPr>
              <a:t>Compliance Verification Forms A2-2</a:t>
            </a:r>
            <a:endParaRPr lang="en-GB" sz="2000" b="0" dirty="0">
              <a:solidFill>
                <a:schemeClr val="tx1"/>
              </a:solidFill>
            </a:endParaRPr>
          </a:p>
        </p:txBody>
      </p:sp>
      <p:sp>
        <p:nvSpPr>
          <p:cNvPr id="4" name="Slide Number Placeholder 3">
            <a:extLst>
              <a:ext uri="{FF2B5EF4-FFF2-40B4-BE49-F238E27FC236}">
                <a16:creationId xmlns:a16="http://schemas.microsoft.com/office/drawing/2014/main" id="{6C9ACF18-BACE-4C69-AB13-F17797DD3531}"/>
              </a:ext>
            </a:extLst>
          </p:cNvPr>
          <p:cNvSpPr>
            <a:spLocks noGrp="1"/>
          </p:cNvSpPr>
          <p:nvPr>
            <p:ph type="sldNum" sz="quarter" idx="12"/>
          </p:nvPr>
        </p:nvSpPr>
        <p:spPr/>
        <p:txBody>
          <a:bodyPr/>
          <a:lstStyle/>
          <a:p>
            <a:fld id="{98FF217E-B86F-EA42-9607-BE163228A213}" type="slidenum">
              <a:rPr lang="en-GB" smtClean="0"/>
              <a:pPr/>
              <a:t>36</a:t>
            </a:fld>
            <a:endParaRPr lang="en-GB"/>
          </a:p>
        </p:txBody>
      </p:sp>
      <p:graphicFrame>
        <p:nvGraphicFramePr>
          <p:cNvPr id="5" name="Table 4">
            <a:extLst>
              <a:ext uri="{FF2B5EF4-FFF2-40B4-BE49-F238E27FC236}">
                <a16:creationId xmlns:a16="http://schemas.microsoft.com/office/drawing/2014/main" id="{F0B016DE-4C2F-482A-A224-56F38A0A43B3}"/>
              </a:ext>
            </a:extLst>
          </p:cNvPr>
          <p:cNvGraphicFramePr>
            <a:graphicFrameLocks noGrp="1"/>
          </p:cNvGraphicFramePr>
          <p:nvPr/>
        </p:nvGraphicFramePr>
        <p:xfrm>
          <a:off x="719999" y="2266721"/>
          <a:ext cx="10853690" cy="2562182"/>
        </p:xfrm>
        <a:graphic>
          <a:graphicData uri="http://schemas.openxmlformats.org/drawingml/2006/table">
            <a:tbl>
              <a:tblPr firstCol="1" lastRow="1" lastCol="1" bandRow="1" bandCol="1">
                <a:tableStyleId>{5940675A-B579-460E-94D1-54222C63F5DA}</a:tableStyleId>
              </a:tblPr>
              <a:tblGrid>
                <a:gridCol w="1413601">
                  <a:extLst>
                    <a:ext uri="{9D8B030D-6E8A-4147-A177-3AD203B41FA5}">
                      <a16:colId xmlns:a16="http://schemas.microsoft.com/office/drawing/2014/main" val="4246616282"/>
                    </a:ext>
                  </a:extLst>
                </a:gridCol>
                <a:gridCol w="2159726">
                  <a:extLst>
                    <a:ext uri="{9D8B030D-6E8A-4147-A177-3AD203B41FA5}">
                      <a16:colId xmlns:a16="http://schemas.microsoft.com/office/drawing/2014/main" val="3401999069"/>
                    </a:ext>
                  </a:extLst>
                </a:gridCol>
                <a:gridCol w="2142308">
                  <a:extLst>
                    <a:ext uri="{9D8B030D-6E8A-4147-A177-3AD203B41FA5}">
                      <a16:colId xmlns:a16="http://schemas.microsoft.com/office/drawing/2014/main" val="1350733870"/>
                    </a:ext>
                  </a:extLst>
                </a:gridCol>
                <a:gridCol w="2534195">
                  <a:extLst>
                    <a:ext uri="{9D8B030D-6E8A-4147-A177-3AD203B41FA5}">
                      <a16:colId xmlns:a16="http://schemas.microsoft.com/office/drawing/2014/main" val="3633411992"/>
                    </a:ext>
                  </a:extLst>
                </a:gridCol>
                <a:gridCol w="2603860">
                  <a:extLst>
                    <a:ext uri="{9D8B030D-6E8A-4147-A177-3AD203B41FA5}">
                      <a16:colId xmlns:a16="http://schemas.microsoft.com/office/drawing/2014/main" val="3608045788"/>
                    </a:ext>
                  </a:extLst>
                </a:gridCol>
              </a:tblGrid>
              <a:tr h="641942">
                <a:tc gridSpan="5">
                  <a:txBody>
                    <a:bodyPr/>
                    <a:lstStyle/>
                    <a:p>
                      <a:pPr algn="l">
                        <a:spcBef>
                          <a:spcPts val="600"/>
                        </a:spcBef>
                        <a:spcAft>
                          <a:spcPts val="600"/>
                        </a:spcAft>
                      </a:pPr>
                      <a:r>
                        <a:rPr lang="en-GB" sz="1800" kern="1200" dirty="0">
                          <a:solidFill>
                            <a:schemeClr val="tx1"/>
                          </a:solidFill>
                          <a:effectLst/>
                          <a:latin typeface="+mn-lt"/>
                          <a:ea typeface="+mn-ea"/>
                          <a:cs typeface="+mn-cs"/>
                        </a:rPr>
                        <a:t>There are four options for Testing: (1) </a:t>
                      </a:r>
                      <a:r>
                        <a:rPr lang="en-GB" sz="1800" b="1" kern="1200" dirty="0">
                          <a:solidFill>
                            <a:schemeClr val="tx1"/>
                          </a:solidFill>
                          <a:effectLst/>
                          <a:latin typeface="+mn-lt"/>
                          <a:ea typeface="+mn-ea"/>
                          <a:cs typeface="+mn-cs"/>
                        </a:rPr>
                        <a:t>Fully Type Tested</a:t>
                      </a:r>
                      <a:r>
                        <a:rPr lang="en-GB" sz="1800" kern="1200" dirty="0">
                          <a:solidFill>
                            <a:schemeClr val="tx1"/>
                          </a:solidFill>
                          <a:effectLst/>
                          <a:latin typeface="+mn-lt"/>
                          <a:ea typeface="+mn-ea"/>
                          <a:cs typeface="+mn-cs"/>
                        </a:rPr>
                        <a:t>, (2) </a:t>
                      </a:r>
                      <a:r>
                        <a:rPr lang="en-GB" sz="1800" strike="sngStrike" kern="1200" dirty="0">
                          <a:solidFill>
                            <a:schemeClr val="tx1"/>
                          </a:solidFill>
                          <a:effectLst/>
                          <a:latin typeface="+mn-lt"/>
                          <a:ea typeface="+mn-ea"/>
                          <a:cs typeface="+mn-cs"/>
                        </a:rPr>
                        <a:t>Partially </a:t>
                      </a:r>
                      <a:r>
                        <a:rPr lang="en-GB" sz="1800" b="1" kern="1200" dirty="0">
                          <a:solidFill>
                            <a:schemeClr val="tx1"/>
                          </a:solidFill>
                          <a:effectLst/>
                          <a:latin typeface="+mn-lt"/>
                          <a:ea typeface="+mn-ea"/>
                          <a:cs typeface="+mn-cs"/>
                        </a:rPr>
                        <a:t>Type Tested </a:t>
                      </a:r>
                      <a:r>
                        <a:rPr lang="en-GB" sz="1800" kern="1200" dirty="0">
                          <a:solidFill>
                            <a:srgbClr val="FF0000"/>
                          </a:solidFill>
                          <a:effectLst/>
                          <a:latin typeface="+mn-lt"/>
                          <a:ea typeface="+mn-ea"/>
                          <a:cs typeface="+mn-cs"/>
                        </a:rPr>
                        <a:t>product</a:t>
                      </a:r>
                      <a:r>
                        <a:rPr lang="en-GB" sz="1800" kern="1200" dirty="0">
                          <a:solidFill>
                            <a:schemeClr val="tx1"/>
                          </a:solidFill>
                          <a:effectLst/>
                          <a:latin typeface="+mn-lt"/>
                          <a:ea typeface="+mn-ea"/>
                          <a:cs typeface="+mn-cs"/>
                        </a:rPr>
                        <a:t>, (3) one-off installation, (4) tested on site at time of commissioning. The check box below indicates which tests in this Form have been completed for each of the options. With the exception of </a:t>
                      </a:r>
                      <a:r>
                        <a:rPr lang="en-GB" sz="1800" b="1" kern="1200" dirty="0">
                          <a:solidFill>
                            <a:schemeClr val="tx1"/>
                          </a:solidFill>
                          <a:effectLst/>
                          <a:latin typeface="+mn-lt"/>
                          <a:ea typeface="+mn-ea"/>
                          <a:cs typeface="+mn-cs"/>
                        </a:rPr>
                        <a:t>Fully Type Tested</a:t>
                      </a:r>
                      <a:r>
                        <a:rPr lang="en-GB" sz="1800" kern="1200" dirty="0">
                          <a:solidFill>
                            <a:schemeClr val="tx1"/>
                          </a:solidFill>
                          <a:effectLst/>
                          <a:latin typeface="+mn-lt"/>
                          <a:ea typeface="+mn-ea"/>
                          <a:cs typeface="+mn-cs"/>
                        </a:rPr>
                        <a:t> </a:t>
                      </a:r>
                      <a:r>
                        <a:rPr lang="en-GB" sz="1800" b="1" kern="1200" dirty="0">
                          <a:solidFill>
                            <a:schemeClr val="tx1"/>
                          </a:solidFill>
                          <a:effectLst/>
                          <a:latin typeface="+mn-lt"/>
                          <a:ea typeface="+mn-ea"/>
                          <a:cs typeface="+mn-cs"/>
                        </a:rPr>
                        <a:t>PGM</a:t>
                      </a:r>
                      <a:r>
                        <a:rPr lang="en-GB" sz="1800" kern="1200" dirty="0">
                          <a:solidFill>
                            <a:schemeClr val="tx1"/>
                          </a:solidFill>
                          <a:effectLst/>
                          <a:latin typeface="+mn-lt"/>
                          <a:ea typeface="+mn-ea"/>
                          <a:cs typeface="+mn-cs"/>
                        </a:rPr>
                        <a:t>s tests may be carried out at the time of commissioning (Form A4). </a:t>
                      </a:r>
                      <a:r>
                        <a:rPr lang="en-GB" sz="1800" b="1" kern="1200" dirty="0">
                          <a:solidFill>
                            <a:srgbClr val="FF0000"/>
                          </a:solidFill>
                          <a:effectLst/>
                          <a:latin typeface="+mn-lt"/>
                          <a:ea typeface="+mn-ea"/>
                          <a:cs typeface="+mn-cs"/>
                        </a:rPr>
                        <a:t>Type Tested</a:t>
                      </a:r>
                      <a:r>
                        <a:rPr lang="en-GB" sz="1800" kern="1200" dirty="0">
                          <a:solidFill>
                            <a:srgbClr val="FF0000"/>
                          </a:solidFill>
                          <a:effectLst/>
                          <a:latin typeface="+mn-lt"/>
                          <a:ea typeface="+mn-ea"/>
                          <a:cs typeface="+mn-cs"/>
                        </a:rPr>
                        <a:t> status is suitable for devices &gt; 50 kW where the power quality aspects need consideration on a site by site basis in accordance with EREC G5 and EREC P28.</a:t>
                      </a:r>
                      <a:br>
                        <a:rPr lang="en-GB" sz="1800" kern="1200" dirty="0">
                          <a:solidFill>
                            <a:srgbClr val="FF0000"/>
                          </a:solidFill>
                          <a:effectLst/>
                          <a:latin typeface="+mn-lt"/>
                          <a:ea typeface="+mn-ea"/>
                          <a:cs typeface="+mn-cs"/>
                        </a:rPr>
                      </a:br>
                      <a:endParaRPr lang="en-GB" sz="1800" b="0" spc="40" dirty="0">
                        <a:solidFill>
                          <a:srgbClr val="FF0000"/>
                        </a:solidFill>
                        <a:effectLst/>
                        <a:latin typeface="Arial" panose="020B0604020202020204" pitchFamily="34" charset="0"/>
                        <a:ea typeface="Times New Roman" panose="02020603050405020304" pitchFamily="18" charset="0"/>
                      </a:endParaRPr>
                    </a:p>
                  </a:txBody>
                  <a:tcPr marL="68580" marR="68580" marT="0" marB="0"/>
                </a:tc>
                <a:tc hMerge="1">
                  <a:txBody>
                    <a:bodyPr/>
                    <a:lstStyle/>
                    <a:p>
                      <a:pPr algn="l">
                        <a:spcBef>
                          <a:spcPts val="600"/>
                        </a:spcBef>
                        <a:spcAft>
                          <a:spcPts val="600"/>
                        </a:spcAft>
                      </a:pPr>
                      <a:endParaRPr lang="en-GB" sz="1800" b="0" spc="40" dirty="0">
                        <a:solidFill>
                          <a:sysClr val="windowText" lastClr="000000"/>
                        </a:solidFill>
                        <a:effectLst/>
                        <a:latin typeface="Arial" panose="020B0604020202020204" pitchFamily="34" charset="0"/>
                        <a:ea typeface="Times New Roman" panose="02020603050405020304" pitchFamily="18" charset="0"/>
                      </a:endParaRPr>
                    </a:p>
                  </a:txBody>
                  <a:tcPr marL="68580" marR="68580" marT="0" marB="0"/>
                </a:tc>
                <a:tc hMerge="1">
                  <a:txBody>
                    <a:bodyPr/>
                    <a:lstStyle/>
                    <a:p>
                      <a:pPr algn="l">
                        <a:spcBef>
                          <a:spcPts val="600"/>
                        </a:spcBef>
                        <a:spcAft>
                          <a:spcPts val="600"/>
                        </a:spcAft>
                      </a:pPr>
                      <a:endParaRPr lang="en-GB" sz="1800" b="0" spc="40" dirty="0">
                        <a:solidFill>
                          <a:sysClr val="windowText" lastClr="000000"/>
                        </a:solidFill>
                        <a:effectLst/>
                        <a:latin typeface="Arial" panose="020B0604020202020204" pitchFamily="34" charset="0"/>
                        <a:ea typeface="Times New Roman" panose="02020603050405020304" pitchFamily="18" charset="0"/>
                      </a:endParaRPr>
                    </a:p>
                  </a:txBody>
                  <a:tcPr marL="68580" marR="68580" marT="0" marB="0"/>
                </a:tc>
                <a:tc hMerge="1">
                  <a:txBody>
                    <a:bodyPr/>
                    <a:lstStyle/>
                    <a:p>
                      <a:pPr algn="l">
                        <a:spcBef>
                          <a:spcPts val="600"/>
                        </a:spcBef>
                        <a:spcAft>
                          <a:spcPts val="600"/>
                        </a:spcAft>
                      </a:pPr>
                      <a:endParaRPr lang="en-GB" sz="1800" b="0" spc="40" dirty="0">
                        <a:solidFill>
                          <a:sysClr val="windowText" lastClr="000000"/>
                        </a:solidFill>
                        <a:effectLst/>
                        <a:latin typeface="Arial" panose="020B0604020202020204" pitchFamily="34" charset="0"/>
                        <a:ea typeface="Times New Roman" panose="02020603050405020304" pitchFamily="18" charset="0"/>
                      </a:endParaRPr>
                    </a:p>
                  </a:txBody>
                  <a:tcPr marL="68580" marR="68580" marT="0" marB="0"/>
                </a:tc>
                <a:tc hMerge="1">
                  <a:txBody>
                    <a:bodyPr/>
                    <a:lstStyle/>
                    <a:p>
                      <a:pPr algn="l">
                        <a:spcBef>
                          <a:spcPts val="600"/>
                        </a:spcBef>
                        <a:spcAft>
                          <a:spcPts val="600"/>
                        </a:spcAft>
                      </a:pPr>
                      <a:endParaRPr lang="en-GB" sz="1800" b="0" spc="40" dirty="0">
                        <a:solidFill>
                          <a:sysClr val="windowText" lastClr="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860560299"/>
                  </a:ext>
                </a:extLst>
              </a:tr>
              <a:tr h="641942">
                <a:tc>
                  <a:txBody>
                    <a:bodyPr/>
                    <a:lstStyle/>
                    <a:p>
                      <a:pPr algn="l">
                        <a:spcBef>
                          <a:spcPts val="600"/>
                        </a:spcBef>
                        <a:spcAft>
                          <a:spcPts val="600"/>
                        </a:spcAft>
                      </a:pPr>
                      <a:r>
                        <a:rPr lang="en-GB" sz="2000" spc="0" dirty="0">
                          <a:effectLst/>
                        </a:rPr>
                        <a:t>Tested option:</a:t>
                      </a:r>
                      <a:endParaRPr lang="en-GB" sz="2800" b="0" spc="40" dirty="0">
                        <a:solidFill>
                          <a:sysClr val="windowText" lastClr="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lgn="l">
                        <a:spcBef>
                          <a:spcPts val="600"/>
                        </a:spcBef>
                        <a:spcAft>
                          <a:spcPts val="600"/>
                        </a:spcAft>
                      </a:pPr>
                      <a:r>
                        <a:rPr lang="en-GB" sz="1800" spc="0" dirty="0">
                          <a:effectLst/>
                        </a:rPr>
                        <a:t>1. Fully Type Tested</a:t>
                      </a:r>
                      <a:endParaRPr lang="en-GB" sz="2800" b="0" spc="40" dirty="0">
                        <a:solidFill>
                          <a:sysClr val="windowText" lastClr="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lgn="l">
                        <a:spcBef>
                          <a:spcPts val="600"/>
                        </a:spcBef>
                        <a:spcAft>
                          <a:spcPts val="600"/>
                        </a:spcAft>
                      </a:pPr>
                      <a:r>
                        <a:rPr lang="en-GB" sz="1800" spc="0" dirty="0">
                          <a:effectLst/>
                        </a:rPr>
                        <a:t>2. </a:t>
                      </a:r>
                      <a:r>
                        <a:rPr lang="en-GB" sz="1800" strike="sngStrike" spc="0" dirty="0">
                          <a:effectLst/>
                        </a:rPr>
                        <a:t>Partially</a:t>
                      </a:r>
                      <a:r>
                        <a:rPr lang="en-GB" sz="1800" spc="0" dirty="0">
                          <a:effectLst/>
                        </a:rPr>
                        <a:t> Type Tested </a:t>
                      </a:r>
                      <a:r>
                        <a:rPr lang="en-GB" sz="1800" spc="0" dirty="0">
                          <a:solidFill>
                            <a:srgbClr val="FF0000"/>
                          </a:solidFill>
                          <a:effectLst/>
                        </a:rPr>
                        <a:t>product</a:t>
                      </a:r>
                      <a:endParaRPr lang="en-GB" sz="2800" b="0" spc="40" dirty="0">
                        <a:solidFill>
                          <a:srgbClr val="FF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lgn="l">
                        <a:spcBef>
                          <a:spcPts val="600"/>
                        </a:spcBef>
                        <a:spcAft>
                          <a:spcPts val="600"/>
                        </a:spcAft>
                      </a:pPr>
                      <a:r>
                        <a:rPr lang="en-GB" sz="1800" spc="0" dirty="0">
                          <a:effectLst/>
                        </a:rPr>
                        <a:t>3. One-Off Manufactures’. Info.</a:t>
                      </a:r>
                      <a:endParaRPr lang="en-GB" sz="2800" b="0" spc="40" dirty="0">
                        <a:solidFill>
                          <a:sysClr val="windowText" lastClr="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lgn="l">
                        <a:spcBef>
                          <a:spcPts val="600"/>
                        </a:spcBef>
                        <a:spcAft>
                          <a:spcPts val="600"/>
                        </a:spcAft>
                      </a:pPr>
                      <a:r>
                        <a:rPr lang="en-GB" sz="1800" spc="0" dirty="0">
                          <a:effectLst/>
                        </a:rPr>
                        <a:t>4. Tested on Site at time of Commissioning</a:t>
                      </a:r>
                      <a:endParaRPr lang="en-GB" sz="2800" b="0" spc="40" dirty="0">
                        <a:solidFill>
                          <a:sysClr val="windowText" lastClr="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498370273"/>
                  </a:ext>
                </a:extLst>
              </a:tr>
            </a:tbl>
          </a:graphicData>
        </a:graphic>
      </p:graphicFrame>
    </p:spTree>
    <p:extLst>
      <p:ext uri="{BB962C8B-B14F-4D97-AF65-F5344CB8AC3E}">
        <p14:creationId xmlns:p14="http://schemas.microsoft.com/office/powerpoint/2010/main" val="2157914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C3ABE-64CB-440D-BA9E-02BA9C92B9A4}"/>
              </a:ext>
            </a:extLst>
          </p:cNvPr>
          <p:cNvSpPr>
            <a:spLocks noGrp="1"/>
          </p:cNvSpPr>
          <p:nvPr>
            <p:ph type="title"/>
          </p:nvPr>
        </p:nvSpPr>
        <p:spPr/>
        <p:txBody>
          <a:bodyPr/>
          <a:lstStyle/>
          <a:p>
            <a:r>
              <a:rPr lang="en-GB" dirty="0"/>
              <a:t>Proposed mods re use of Type Tested G99 to clarify type test options</a:t>
            </a:r>
          </a:p>
        </p:txBody>
      </p:sp>
      <p:sp>
        <p:nvSpPr>
          <p:cNvPr id="3" name="Content Placeholder 2">
            <a:extLst>
              <a:ext uri="{FF2B5EF4-FFF2-40B4-BE49-F238E27FC236}">
                <a16:creationId xmlns:a16="http://schemas.microsoft.com/office/drawing/2014/main" id="{5AE4E9D8-FD21-475B-9A86-378CDEEBC8F2}"/>
              </a:ext>
            </a:extLst>
          </p:cNvPr>
          <p:cNvSpPr>
            <a:spLocks noGrp="1"/>
          </p:cNvSpPr>
          <p:nvPr>
            <p:ph idx="1"/>
          </p:nvPr>
        </p:nvSpPr>
        <p:spPr/>
        <p:txBody>
          <a:bodyPr/>
          <a:lstStyle/>
          <a:p>
            <a:pPr lvl="1" fontAlgn="base"/>
            <a:r>
              <a:rPr lang="en-GB" sz="2000" b="1" dirty="0">
                <a:effectLst>
                  <a:glow>
                    <a:srgbClr val="000000"/>
                  </a:glow>
                  <a:outerShdw sx="0" sy="0">
                    <a:srgbClr val="000000"/>
                  </a:outerShdw>
                  <a:reflection stA="0" endPos="0" fadeDir="0" sx="0" sy="0"/>
                </a:effectLst>
              </a:rPr>
              <a:t>Compliance Verification Forms A2-3</a:t>
            </a:r>
            <a:endParaRPr lang="en-GB" sz="2000" b="0" dirty="0">
              <a:solidFill>
                <a:schemeClr val="tx1"/>
              </a:solidFill>
            </a:endParaRPr>
          </a:p>
        </p:txBody>
      </p:sp>
      <p:sp>
        <p:nvSpPr>
          <p:cNvPr id="4" name="Slide Number Placeholder 3">
            <a:extLst>
              <a:ext uri="{FF2B5EF4-FFF2-40B4-BE49-F238E27FC236}">
                <a16:creationId xmlns:a16="http://schemas.microsoft.com/office/drawing/2014/main" id="{6C9ACF18-BACE-4C69-AB13-F17797DD3531}"/>
              </a:ext>
            </a:extLst>
          </p:cNvPr>
          <p:cNvSpPr>
            <a:spLocks noGrp="1"/>
          </p:cNvSpPr>
          <p:nvPr>
            <p:ph type="sldNum" sz="quarter" idx="12"/>
          </p:nvPr>
        </p:nvSpPr>
        <p:spPr/>
        <p:txBody>
          <a:bodyPr/>
          <a:lstStyle/>
          <a:p>
            <a:fld id="{98FF217E-B86F-EA42-9607-BE163228A213}" type="slidenum">
              <a:rPr lang="en-GB" smtClean="0"/>
              <a:pPr/>
              <a:t>37</a:t>
            </a:fld>
            <a:endParaRPr lang="en-GB"/>
          </a:p>
        </p:txBody>
      </p:sp>
      <p:graphicFrame>
        <p:nvGraphicFramePr>
          <p:cNvPr id="5" name="Table 4">
            <a:extLst>
              <a:ext uri="{FF2B5EF4-FFF2-40B4-BE49-F238E27FC236}">
                <a16:creationId xmlns:a16="http://schemas.microsoft.com/office/drawing/2014/main" id="{F0B016DE-4C2F-482A-A224-56F38A0A43B3}"/>
              </a:ext>
            </a:extLst>
          </p:cNvPr>
          <p:cNvGraphicFramePr>
            <a:graphicFrameLocks noGrp="1"/>
          </p:cNvGraphicFramePr>
          <p:nvPr/>
        </p:nvGraphicFramePr>
        <p:xfrm>
          <a:off x="719999" y="2266721"/>
          <a:ext cx="10853690" cy="2836502"/>
        </p:xfrm>
        <a:graphic>
          <a:graphicData uri="http://schemas.openxmlformats.org/drawingml/2006/table">
            <a:tbl>
              <a:tblPr firstCol="1" lastRow="1" lastCol="1" bandRow="1" bandCol="1">
                <a:tableStyleId>{5940675A-B579-460E-94D1-54222C63F5DA}</a:tableStyleId>
              </a:tblPr>
              <a:tblGrid>
                <a:gridCol w="1413601">
                  <a:extLst>
                    <a:ext uri="{9D8B030D-6E8A-4147-A177-3AD203B41FA5}">
                      <a16:colId xmlns:a16="http://schemas.microsoft.com/office/drawing/2014/main" val="4246616282"/>
                    </a:ext>
                  </a:extLst>
                </a:gridCol>
                <a:gridCol w="2159726">
                  <a:extLst>
                    <a:ext uri="{9D8B030D-6E8A-4147-A177-3AD203B41FA5}">
                      <a16:colId xmlns:a16="http://schemas.microsoft.com/office/drawing/2014/main" val="3401999069"/>
                    </a:ext>
                  </a:extLst>
                </a:gridCol>
                <a:gridCol w="2142308">
                  <a:extLst>
                    <a:ext uri="{9D8B030D-6E8A-4147-A177-3AD203B41FA5}">
                      <a16:colId xmlns:a16="http://schemas.microsoft.com/office/drawing/2014/main" val="1350733870"/>
                    </a:ext>
                  </a:extLst>
                </a:gridCol>
                <a:gridCol w="2534195">
                  <a:extLst>
                    <a:ext uri="{9D8B030D-6E8A-4147-A177-3AD203B41FA5}">
                      <a16:colId xmlns:a16="http://schemas.microsoft.com/office/drawing/2014/main" val="3633411992"/>
                    </a:ext>
                  </a:extLst>
                </a:gridCol>
                <a:gridCol w="2603860">
                  <a:extLst>
                    <a:ext uri="{9D8B030D-6E8A-4147-A177-3AD203B41FA5}">
                      <a16:colId xmlns:a16="http://schemas.microsoft.com/office/drawing/2014/main" val="3608045788"/>
                    </a:ext>
                  </a:extLst>
                </a:gridCol>
              </a:tblGrid>
              <a:tr h="641942">
                <a:tc gridSpan="5">
                  <a:txBody>
                    <a:bodyPr/>
                    <a:lstStyle/>
                    <a:p>
                      <a:pPr algn="l">
                        <a:spcBef>
                          <a:spcPts val="600"/>
                        </a:spcBef>
                        <a:spcAft>
                          <a:spcPts val="600"/>
                        </a:spcAft>
                      </a:pPr>
                      <a:r>
                        <a:rPr lang="en-GB" sz="1800" kern="1200" dirty="0">
                          <a:solidFill>
                            <a:schemeClr val="tx1"/>
                          </a:solidFill>
                          <a:effectLst/>
                          <a:latin typeface="+mn-lt"/>
                          <a:ea typeface="+mn-ea"/>
                          <a:cs typeface="+mn-cs"/>
                        </a:rPr>
                        <a:t>There are four options for Testing: (1) </a:t>
                      </a:r>
                      <a:r>
                        <a:rPr lang="en-GB" sz="1800" b="1" kern="1200" dirty="0">
                          <a:solidFill>
                            <a:schemeClr val="tx1"/>
                          </a:solidFill>
                          <a:effectLst/>
                          <a:latin typeface="+mn-lt"/>
                          <a:ea typeface="+mn-ea"/>
                          <a:cs typeface="+mn-cs"/>
                        </a:rPr>
                        <a:t>Fully Type Tested </a:t>
                      </a:r>
                      <a:r>
                        <a:rPr lang="en-GB" sz="1800" kern="1200" dirty="0">
                          <a:solidFill>
                            <a:srgbClr val="FF0000"/>
                          </a:solidFill>
                          <a:effectLst/>
                          <a:latin typeface="+mn-lt"/>
                          <a:ea typeface="+mn-ea"/>
                          <a:cs typeface="+mn-cs"/>
                        </a:rPr>
                        <a:t>(≤ 50 kW)</a:t>
                      </a:r>
                      <a:r>
                        <a:rPr lang="en-GB" sz="1800" kern="1200" dirty="0">
                          <a:solidFill>
                            <a:schemeClr val="tx1"/>
                          </a:solidFill>
                          <a:effectLst/>
                          <a:latin typeface="+mn-lt"/>
                          <a:ea typeface="+mn-ea"/>
                          <a:cs typeface="+mn-cs"/>
                        </a:rPr>
                        <a:t>, (2) </a:t>
                      </a:r>
                      <a:r>
                        <a:rPr lang="en-GB" sz="1800" strike="sngStrike" kern="1200" dirty="0">
                          <a:solidFill>
                            <a:schemeClr val="tx1"/>
                          </a:solidFill>
                          <a:effectLst/>
                          <a:latin typeface="+mn-lt"/>
                          <a:ea typeface="+mn-ea"/>
                          <a:cs typeface="+mn-cs"/>
                        </a:rPr>
                        <a:t>Partially</a:t>
                      </a:r>
                      <a:r>
                        <a:rPr lang="en-GB" sz="1800" kern="1200" dirty="0">
                          <a:solidFill>
                            <a:schemeClr val="tx1"/>
                          </a:solidFill>
                          <a:effectLst/>
                          <a:latin typeface="+mn-lt"/>
                          <a:ea typeface="+mn-ea"/>
                          <a:cs typeface="+mn-cs"/>
                        </a:rPr>
                        <a:t> </a:t>
                      </a:r>
                      <a:r>
                        <a:rPr lang="en-GB" sz="1800" b="1" kern="1200" dirty="0">
                          <a:solidFill>
                            <a:schemeClr val="tx1"/>
                          </a:solidFill>
                          <a:effectLst/>
                          <a:latin typeface="+mn-lt"/>
                          <a:ea typeface="+mn-ea"/>
                          <a:cs typeface="+mn-cs"/>
                        </a:rPr>
                        <a:t>Type Tested </a:t>
                      </a:r>
                      <a:r>
                        <a:rPr lang="en-GB" sz="1800" kern="1200" dirty="0">
                          <a:solidFill>
                            <a:srgbClr val="FF0000"/>
                          </a:solidFill>
                          <a:effectLst/>
                          <a:latin typeface="+mn-lt"/>
                          <a:ea typeface="+mn-ea"/>
                          <a:cs typeface="+mn-cs"/>
                        </a:rPr>
                        <a:t>produc</a:t>
                      </a:r>
                      <a:r>
                        <a:rPr lang="en-GB" sz="1800" kern="1200" dirty="0">
                          <a:solidFill>
                            <a:schemeClr val="tx1"/>
                          </a:solidFill>
                          <a:effectLst/>
                          <a:latin typeface="+mn-lt"/>
                          <a:ea typeface="+mn-ea"/>
                          <a:cs typeface="+mn-cs"/>
                        </a:rPr>
                        <a:t>t, (3) one-off installation, (4) tested on site at time of commissioning. The check box below indicates which tests in this Form have been completed for each of the options. With the exception of </a:t>
                      </a:r>
                      <a:r>
                        <a:rPr lang="en-GB" sz="1800" b="1" kern="1200" dirty="0">
                          <a:solidFill>
                            <a:schemeClr val="tx1"/>
                          </a:solidFill>
                          <a:effectLst/>
                          <a:latin typeface="+mn-lt"/>
                          <a:ea typeface="+mn-ea"/>
                          <a:cs typeface="+mn-cs"/>
                        </a:rPr>
                        <a:t>Fully Type Tested</a:t>
                      </a:r>
                      <a:r>
                        <a:rPr lang="en-GB" sz="1800" kern="1200" dirty="0">
                          <a:solidFill>
                            <a:schemeClr val="tx1"/>
                          </a:solidFill>
                          <a:effectLst/>
                          <a:latin typeface="+mn-lt"/>
                          <a:ea typeface="+mn-ea"/>
                          <a:cs typeface="+mn-cs"/>
                        </a:rPr>
                        <a:t> </a:t>
                      </a:r>
                      <a:r>
                        <a:rPr lang="en-GB" sz="1800" b="1" kern="1200" dirty="0">
                          <a:solidFill>
                            <a:schemeClr val="tx1"/>
                          </a:solidFill>
                          <a:effectLst/>
                          <a:latin typeface="+mn-lt"/>
                          <a:ea typeface="+mn-ea"/>
                          <a:cs typeface="+mn-cs"/>
                        </a:rPr>
                        <a:t>PGM</a:t>
                      </a:r>
                      <a:r>
                        <a:rPr lang="en-GB" sz="1800" kern="1200" dirty="0">
                          <a:solidFill>
                            <a:schemeClr val="tx1"/>
                          </a:solidFill>
                          <a:effectLst/>
                          <a:latin typeface="+mn-lt"/>
                          <a:ea typeface="+mn-ea"/>
                          <a:cs typeface="+mn-cs"/>
                        </a:rPr>
                        <a:t>s tests may be carried out at the time of commissioning (Form A4). </a:t>
                      </a:r>
                      <a:r>
                        <a:rPr lang="en-GB" sz="1800" b="1" kern="1200" dirty="0">
                          <a:solidFill>
                            <a:srgbClr val="FF0000"/>
                          </a:solidFill>
                          <a:effectLst/>
                          <a:latin typeface="+mn-lt"/>
                          <a:ea typeface="+mn-ea"/>
                          <a:cs typeface="+mn-cs"/>
                        </a:rPr>
                        <a:t>Type Tested</a:t>
                      </a:r>
                      <a:r>
                        <a:rPr lang="en-GB" sz="1800" kern="1200" dirty="0">
                          <a:solidFill>
                            <a:srgbClr val="FF0000"/>
                          </a:solidFill>
                          <a:effectLst/>
                          <a:latin typeface="+mn-lt"/>
                          <a:ea typeface="+mn-ea"/>
                          <a:cs typeface="+mn-cs"/>
                        </a:rPr>
                        <a:t> status is suitable for devices &gt; 50 kW where the power quality aspects need consideration on a site by site basis in accordance with EREC G5 and EREC P28.</a:t>
                      </a:r>
                      <a:br>
                        <a:rPr lang="en-GB" sz="1800" kern="1200" dirty="0">
                          <a:solidFill>
                            <a:schemeClr val="tx1"/>
                          </a:solidFill>
                          <a:effectLst/>
                          <a:latin typeface="+mn-lt"/>
                          <a:ea typeface="+mn-ea"/>
                          <a:cs typeface="+mn-cs"/>
                        </a:rPr>
                      </a:br>
                      <a:r>
                        <a:rPr lang="en-GB" sz="1800" kern="1200" dirty="0">
                          <a:solidFill>
                            <a:schemeClr val="tx1"/>
                          </a:solidFill>
                          <a:effectLst/>
                          <a:latin typeface="+mn-lt"/>
                          <a:ea typeface="+mn-ea"/>
                          <a:cs typeface="+mn-cs"/>
                        </a:rPr>
                        <a:t>Insert Document reference(s) for</a:t>
                      </a:r>
                      <a:r>
                        <a:rPr lang="en-GB" sz="1800" b="1" kern="1200" dirty="0">
                          <a:solidFill>
                            <a:schemeClr val="tx1"/>
                          </a:solidFill>
                          <a:effectLst/>
                          <a:latin typeface="+mn-lt"/>
                          <a:ea typeface="+mn-ea"/>
                          <a:cs typeface="+mn-cs"/>
                        </a:rPr>
                        <a:t> Manufacturers’ Information</a:t>
                      </a:r>
                      <a:br>
                        <a:rPr lang="en-GB" sz="1800" kern="1200" dirty="0">
                          <a:solidFill>
                            <a:srgbClr val="FF0000"/>
                          </a:solidFill>
                          <a:effectLst/>
                          <a:latin typeface="+mn-lt"/>
                          <a:ea typeface="+mn-ea"/>
                          <a:cs typeface="+mn-cs"/>
                        </a:rPr>
                      </a:br>
                      <a:endParaRPr lang="en-GB" sz="1800" b="0" spc="40" dirty="0">
                        <a:solidFill>
                          <a:srgbClr val="FF0000"/>
                        </a:solidFill>
                        <a:effectLst/>
                        <a:latin typeface="Arial" panose="020B0604020202020204" pitchFamily="34" charset="0"/>
                        <a:ea typeface="Times New Roman" panose="02020603050405020304" pitchFamily="18" charset="0"/>
                      </a:endParaRPr>
                    </a:p>
                  </a:txBody>
                  <a:tcPr marL="68580" marR="68580" marT="0" marB="0"/>
                </a:tc>
                <a:tc hMerge="1">
                  <a:txBody>
                    <a:bodyPr/>
                    <a:lstStyle/>
                    <a:p>
                      <a:pPr algn="l">
                        <a:spcBef>
                          <a:spcPts val="600"/>
                        </a:spcBef>
                        <a:spcAft>
                          <a:spcPts val="600"/>
                        </a:spcAft>
                      </a:pPr>
                      <a:endParaRPr lang="en-GB" sz="1800" b="0" spc="40" dirty="0">
                        <a:solidFill>
                          <a:sysClr val="windowText" lastClr="000000"/>
                        </a:solidFill>
                        <a:effectLst/>
                        <a:latin typeface="Arial" panose="020B0604020202020204" pitchFamily="34" charset="0"/>
                        <a:ea typeface="Times New Roman" panose="02020603050405020304" pitchFamily="18" charset="0"/>
                      </a:endParaRPr>
                    </a:p>
                  </a:txBody>
                  <a:tcPr marL="68580" marR="68580" marT="0" marB="0"/>
                </a:tc>
                <a:tc hMerge="1">
                  <a:txBody>
                    <a:bodyPr/>
                    <a:lstStyle/>
                    <a:p>
                      <a:pPr algn="l">
                        <a:spcBef>
                          <a:spcPts val="600"/>
                        </a:spcBef>
                        <a:spcAft>
                          <a:spcPts val="600"/>
                        </a:spcAft>
                      </a:pPr>
                      <a:endParaRPr lang="en-GB" sz="1800" b="0" spc="40" dirty="0">
                        <a:solidFill>
                          <a:sysClr val="windowText" lastClr="000000"/>
                        </a:solidFill>
                        <a:effectLst/>
                        <a:latin typeface="Arial" panose="020B0604020202020204" pitchFamily="34" charset="0"/>
                        <a:ea typeface="Times New Roman" panose="02020603050405020304" pitchFamily="18" charset="0"/>
                      </a:endParaRPr>
                    </a:p>
                  </a:txBody>
                  <a:tcPr marL="68580" marR="68580" marT="0" marB="0"/>
                </a:tc>
                <a:tc hMerge="1">
                  <a:txBody>
                    <a:bodyPr/>
                    <a:lstStyle/>
                    <a:p>
                      <a:pPr algn="l">
                        <a:spcBef>
                          <a:spcPts val="600"/>
                        </a:spcBef>
                        <a:spcAft>
                          <a:spcPts val="600"/>
                        </a:spcAft>
                      </a:pPr>
                      <a:endParaRPr lang="en-GB" sz="1800" b="0" spc="40" dirty="0">
                        <a:solidFill>
                          <a:sysClr val="windowText" lastClr="000000"/>
                        </a:solidFill>
                        <a:effectLst/>
                        <a:latin typeface="Arial" panose="020B0604020202020204" pitchFamily="34" charset="0"/>
                        <a:ea typeface="Times New Roman" panose="02020603050405020304" pitchFamily="18" charset="0"/>
                      </a:endParaRPr>
                    </a:p>
                  </a:txBody>
                  <a:tcPr marL="68580" marR="68580" marT="0" marB="0"/>
                </a:tc>
                <a:tc hMerge="1">
                  <a:txBody>
                    <a:bodyPr/>
                    <a:lstStyle/>
                    <a:p>
                      <a:pPr algn="l">
                        <a:spcBef>
                          <a:spcPts val="600"/>
                        </a:spcBef>
                        <a:spcAft>
                          <a:spcPts val="600"/>
                        </a:spcAft>
                      </a:pPr>
                      <a:endParaRPr lang="en-GB" sz="1800" b="0" spc="40" dirty="0">
                        <a:solidFill>
                          <a:sysClr val="windowText" lastClr="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860560299"/>
                  </a:ext>
                </a:extLst>
              </a:tr>
              <a:tr h="641942">
                <a:tc>
                  <a:txBody>
                    <a:bodyPr/>
                    <a:lstStyle/>
                    <a:p>
                      <a:pPr algn="l">
                        <a:spcBef>
                          <a:spcPts val="600"/>
                        </a:spcBef>
                        <a:spcAft>
                          <a:spcPts val="600"/>
                        </a:spcAft>
                      </a:pPr>
                      <a:r>
                        <a:rPr lang="en-GB" sz="2000" spc="0" dirty="0">
                          <a:effectLst/>
                        </a:rPr>
                        <a:t>Tested option:</a:t>
                      </a:r>
                      <a:endParaRPr lang="en-GB" sz="2800" b="0" spc="40" dirty="0">
                        <a:solidFill>
                          <a:sysClr val="windowText" lastClr="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lgn="l">
                        <a:spcBef>
                          <a:spcPts val="600"/>
                        </a:spcBef>
                        <a:spcAft>
                          <a:spcPts val="600"/>
                        </a:spcAft>
                      </a:pPr>
                      <a:r>
                        <a:rPr lang="en-GB" sz="1800" spc="0" dirty="0">
                          <a:effectLst/>
                        </a:rPr>
                        <a:t>1. Fully Type Tested</a:t>
                      </a:r>
                      <a:endParaRPr lang="en-GB" sz="2800" b="0" spc="40" dirty="0">
                        <a:solidFill>
                          <a:sysClr val="windowText" lastClr="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lgn="l">
                        <a:spcBef>
                          <a:spcPts val="600"/>
                        </a:spcBef>
                        <a:spcAft>
                          <a:spcPts val="600"/>
                        </a:spcAft>
                      </a:pPr>
                      <a:r>
                        <a:rPr lang="en-GB" sz="1800" spc="0" dirty="0">
                          <a:effectLst/>
                        </a:rPr>
                        <a:t>2. </a:t>
                      </a:r>
                      <a:r>
                        <a:rPr lang="en-GB" sz="1800" strike="sngStrike" spc="0" dirty="0">
                          <a:effectLst/>
                        </a:rPr>
                        <a:t>Partially</a:t>
                      </a:r>
                      <a:r>
                        <a:rPr lang="en-GB" sz="1800" spc="0" dirty="0">
                          <a:effectLst/>
                        </a:rPr>
                        <a:t> Type Tested </a:t>
                      </a:r>
                      <a:r>
                        <a:rPr lang="en-GB" sz="1800" spc="0" dirty="0">
                          <a:solidFill>
                            <a:srgbClr val="FF0000"/>
                          </a:solidFill>
                          <a:effectLst/>
                        </a:rPr>
                        <a:t>product</a:t>
                      </a:r>
                      <a:endParaRPr lang="en-GB" sz="2800" b="0" spc="40" dirty="0">
                        <a:solidFill>
                          <a:srgbClr val="FF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lgn="l">
                        <a:spcBef>
                          <a:spcPts val="600"/>
                        </a:spcBef>
                        <a:spcAft>
                          <a:spcPts val="600"/>
                        </a:spcAft>
                      </a:pPr>
                      <a:r>
                        <a:rPr lang="en-GB" sz="1800" spc="0" dirty="0">
                          <a:effectLst/>
                        </a:rPr>
                        <a:t>3. One-Off Manufactures’. Info.</a:t>
                      </a:r>
                      <a:endParaRPr lang="en-GB" sz="2800" b="0" spc="40" dirty="0">
                        <a:solidFill>
                          <a:sysClr val="windowText" lastClr="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lgn="l">
                        <a:spcBef>
                          <a:spcPts val="600"/>
                        </a:spcBef>
                        <a:spcAft>
                          <a:spcPts val="600"/>
                        </a:spcAft>
                      </a:pPr>
                      <a:r>
                        <a:rPr lang="en-GB" sz="1800" spc="0" dirty="0">
                          <a:effectLst/>
                        </a:rPr>
                        <a:t>4. Tested on Site at time of Commissioning</a:t>
                      </a:r>
                      <a:endParaRPr lang="en-GB" sz="2800" b="0" spc="40" dirty="0">
                        <a:solidFill>
                          <a:sysClr val="windowText" lastClr="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498370273"/>
                  </a:ext>
                </a:extLst>
              </a:tr>
            </a:tbl>
          </a:graphicData>
        </a:graphic>
      </p:graphicFrame>
    </p:spTree>
    <p:extLst>
      <p:ext uri="{BB962C8B-B14F-4D97-AF65-F5344CB8AC3E}">
        <p14:creationId xmlns:p14="http://schemas.microsoft.com/office/powerpoint/2010/main" val="1856907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49CAE-0B3C-444F-9F20-EAA38E93104A}"/>
              </a:ext>
            </a:extLst>
          </p:cNvPr>
          <p:cNvSpPr>
            <a:spLocks noGrp="1"/>
          </p:cNvSpPr>
          <p:nvPr>
            <p:ph type="title"/>
          </p:nvPr>
        </p:nvSpPr>
        <p:spPr/>
        <p:txBody>
          <a:bodyPr/>
          <a:lstStyle/>
          <a:p>
            <a:r>
              <a:rPr lang="en-GB" dirty="0"/>
              <a:t>Modelling equivalent of Customer’s Installation (1)</a:t>
            </a:r>
          </a:p>
        </p:txBody>
      </p:sp>
      <p:sp>
        <p:nvSpPr>
          <p:cNvPr id="3" name="Content Placeholder 2">
            <a:extLst>
              <a:ext uri="{FF2B5EF4-FFF2-40B4-BE49-F238E27FC236}">
                <a16:creationId xmlns:a16="http://schemas.microsoft.com/office/drawing/2014/main" id="{38E93D90-3EF2-4AB0-A112-7B6E9742FB7C}"/>
              </a:ext>
            </a:extLst>
          </p:cNvPr>
          <p:cNvSpPr>
            <a:spLocks noGrp="1"/>
          </p:cNvSpPr>
          <p:nvPr>
            <p:ph idx="1"/>
          </p:nvPr>
        </p:nvSpPr>
        <p:spPr/>
        <p:txBody>
          <a:bodyPr/>
          <a:lstStyle/>
          <a:p>
            <a:r>
              <a:rPr lang="en-GB" b="0" dirty="0"/>
              <a:t>As has been discussed at the DER Technical Forum, there is a need to clarify that there is no intention to make a generator provide a detailed model of a full site (eg hospital), where the detailed electrical network is not relevant to the behaviour of the Power Generating Module and its compliance with G99. Network equivalents are acceptable. </a:t>
            </a:r>
          </a:p>
          <a:p>
            <a:r>
              <a:rPr lang="en-GB" b="0" dirty="0"/>
              <a:t>A new paragraph will be included in Annex B.4 Simulation Studies for Type B Power Generating Module’s. B.4.1.3 notes the requirement for Generators with a substantial Customer’s Installation to include an equivalent for simulation modelling to adequately represent the Customer’s Installation. For complex Customer Installations, the Generator can discuss this with the DNO.   </a:t>
            </a:r>
          </a:p>
          <a:p>
            <a:endParaRPr lang="en-GB" dirty="0"/>
          </a:p>
        </p:txBody>
      </p:sp>
      <p:sp>
        <p:nvSpPr>
          <p:cNvPr id="4" name="Slide Number Placeholder 3">
            <a:extLst>
              <a:ext uri="{FF2B5EF4-FFF2-40B4-BE49-F238E27FC236}">
                <a16:creationId xmlns:a16="http://schemas.microsoft.com/office/drawing/2014/main" id="{97202EB1-0174-46F0-A6DC-59D60AB352FD}"/>
              </a:ext>
            </a:extLst>
          </p:cNvPr>
          <p:cNvSpPr>
            <a:spLocks noGrp="1"/>
          </p:cNvSpPr>
          <p:nvPr>
            <p:ph type="sldNum" sz="quarter" idx="12"/>
          </p:nvPr>
        </p:nvSpPr>
        <p:spPr/>
        <p:txBody>
          <a:bodyPr/>
          <a:lstStyle/>
          <a:p>
            <a:fld id="{98FF217E-B86F-EA42-9607-BE163228A213}" type="slidenum">
              <a:rPr lang="en-GB" smtClean="0"/>
              <a:pPr/>
              <a:t>38</a:t>
            </a:fld>
            <a:endParaRPr lang="en-GB"/>
          </a:p>
        </p:txBody>
      </p:sp>
    </p:spTree>
    <p:extLst>
      <p:ext uri="{BB962C8B-B14F-4D97-AF65-F5344CB8AC3E}">
        <p14:creationId xmlns:p14="http://schemas.microsoft.com/office/powerpoint/2010/main" val="1044474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E5186-9C6A-4A3B-A34B-489C654244E3}"/>
              </a:ext>
            </a:extLst>
          </p:cNvPr>
          <p:cNvSpPr>
            <a:spLocks noGrp="1"/>
          </p:cNvSpPr>
          <p:nvPr>
            <p:ph type="title"/>
          </p:nvPr>
        </p:nvSpPr>
        <p:spPr/>
        <p:txBody>
          <a:bodyPr/>
          <a:lstStyle/>
          <a:p>
            <a:r>
              <a:rPr lang="en-GB" dirty="0"/>
              <a:t>Modelling equivalent of Customer’s Installation (2)</a:t>
            </a:r>
          </a:p>
        </p:txBody>
      </p:sp>
      <p:sp>
        <p:nvSpPr>
          <p:cNvPr id="3" name="Content Placeholder 2">
            <a:extLst>
              <a:ext uri="{FF2B5EF4-FFF2-40B4-BE49-F238E27FC236}">
                <a16:creationId xmlns:a16="http://schemas.microsoft.com/office/drawing/2014/main" id="{4DD89764-EFE7-4FB1-9555-6F98C54F93BB}"/>
              </a:ext>
            </a:extLst>
          </p:cNvPr>
          <p:cNvSpPr>
            <a:spLocks noGrp="1"/>
          </p:cNvSpPr>
          <p:nvPr>
            <p:ph idx="1"/>
          </p:nvPr>
        </p:nvSpPr>
        <p:spPr/>
        <p:txBody>
          <a:bodyPr/>
          <a:lstStyle/>
          <a:p>
            <a:r>
              <a:rPr lang="en-GB" dirty="0"/>
              <a:t>NEW</a:t>
            </a:r>
            <a:r>
              <a:rPr lang="en-GB" b="0" dirty="0"/>
              <a:t> </a:t>
            </a:r>
            <a:r>
              <a:rPr lang="en-GB" b="0" i="1" dirty="0"/>
              <a:t>B.4.3.1 Where the Power Generating Module will be connected to a substantial Customer’s Installation that will have an effect on the simulation modelling the Generator should include relevant equivalents to adequately represent the effect of the Customer’s Installation and its equipment. Note that most rotating plant will tend to make issues such as Fault Ride Through less onerous so modelling without including other equipment in the Customer’s Installation will generally be more conservative for compliance purposes. The DNO will agree with the Generator the extent to which substantial and complex Customer’s Installations will need to be modelled.</a:t>
            </a:r>
          </a:p>
          <a:p>
            <a:endParaRPr lang="en-GB" dirty="0"/>
          </a:p>
        </p:txBody>
      </p:sp>
      <p:sp>
        <p:nvSpPr>
          <p:cNvPr id="4" name="Slide Number Placeholder 3">
            <a:extLst>
              <a:ext uri="{FF2B5EF4-FFF2-40B4-BE49-F238E27FC236}">
                <a16:creationId xmlns:a16="http://schemas.microsoft.com/office/drawing/2014/main" id="{6584773F-0998-452D-BDF0-959E581DDA51}"/>
              </a:ext>
            </a:extLst>
          </p:cNvPr>
          <p:cNvSpPr>
            <a:spLocks noGrp="1"/>
          </p:cNvSpPr>
          <p:nvPr>
            <p:ph type="sldNum" sz="quarter" idx="12"/>
          </p:nvPr>
        </p:nvSpPr>
        <p:spPr/>
        <p:txBody>
          <a:bodyPr/>
          <a:lstStyle/>
          <a:p>
            <a:fld id="{98FF217E-B86F-EA42-9607-BE163228A213}" type="slidenum">
              <a:rPr lang="en-GB" smtClean="0"/>
              <a:pPr/>
              <a:t>39</a:t>
            </a:fld>
            <a:endParaRPr lang="en-GB"/>
          </a:p>
        </p:txBody>
      </p:sp>
    </p:spTree>
    <p:extLst>
      <p:ext uri="{BB962C8B-B14F-4D97-AF65-F5344CB8AC3E}">
        <p14:creationId xmlns:p14="http://schemas.microsoft.com/office/powerpoint/2010/main" val="26712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2B380-A7B7-469F-B05A-0418FDAD1D4A}"/>
              </a:ext>
            </a:extLst>
          </p:cNvPr>
          <p:cNvSpPr>
            <a:spLocks noGrp="1"/>
          </p:cNvSpPr>
          <p:nvPr>
            <p:ph type="ctrTitle"/>
          </p:nvPr>
        </p:nvSpPr>
        <p:spPr/>
        <p:txBody>
          <a:bodyPr/>
          <a:lstStyle/>
          <a:p>
            <a:r>
              <a:rPr lang="en-GB" dirty="0"/>
              <a:t>Update on housekeeping modifications</a:t>
            </a:r>
          </a:p>
        </p:txBody>
      </p:sp>
      <p:sp>
        <p:nvSpPr>
          <p:cNvPr id="3" name="Slide Number Placeholder 2">
            <a:extLst>
              <a:ext uri="{FF2B5EF4-FFF2-40B4-BE49-F238E27FC236}">
                <a16:creationId xmlns:a16="http://schemas.microsoft.com/office/drawing/2014/main" id="{AF7C1B05-171C-4603-A9AC-D26340AEFC48}"/>
              </a:ext>
            </a:extLst>
          </p:cNvPr>
          <p:cNvSpPr>
            <a:spLocks noGrp="1"/>
          </p:cNvSpPr>
          <p:nvPr>
            <p:ph type="sldNum" sz="quarter" idx="12"/>
          </p:nvPr>
        </p:nvSpPr>
        <p:spPr/>
        <p:txBody>
          <a:bodyPr/>
          <a:lstStyle/>
          <a:p>
            <a:fld id="{98FF217E-B86F-EA42-9607-BE163228A213}" type="slidenum">
              <a:rPr lang="en-GB" smtClean="0"/>
              <a:t>4</a:t>
            </a:fld>
            <a:endParaRPr lang="en-GB"/>
          </a:p>
        </p:txBody>
      </p:sp>
    </p:spTree>
    <p:extLst>
      <p:ext uri="{BB962C8B-B14F-4D97-AF65-F5344CB8AC3E}">
        <p14:creationId xmlns:p14="http://schemas.microsoft.com/office/powerpoint/2010/main" val="520387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C5294-4639-4AD8-95EA-2CC9F0D509E0}"/>
              </a:ext>
            </a:extLst>
          </p:cNvPr>
          <p:cNvSpPr>
            <a:spLocks noGrp="1"/>
          </p:cNvSpPr>
          <p:nvPr>
            <p:ph type="title"/>
          </p:nvPr>
        </p:nvSpPr>
        <p:spPr/>
        <p:txBody>
          <a:bodyPr/>
          <a:lstStyle/>
          <a:p>
            <a:r>
              <a:rPr lang="en-GB" i="1" dirty="0"/>
              <a:t>Simulation studies for reactive power capability (1) </a:t>
            </a:r>
            <a:endParaRPr lang="en-GB" dirty="0"/>
          </a:p>
        </p:txBody>
      </p:sp>
      <p:sp>
        <p:nvSpPr>
          <p:cNvPr id="3" name="Content Placeholder 2">
            <a:extLst>
              <a:ext uri="{FF2B5EF4-FFF2-40B4-BE49-F238E27FC236}">
                <a16:creationId xmlns:a16="http://schemas.microsoft.com/office/drawing/2014/main" id="{1742F806-B60C-4510-8DD5-CA4F1921AEC1}"/>
              </a:ext>
            </a:extLst>
          </p:cNvPr>
          <p:cNvSpPr>
            <a:spLocks noGrp="1"/>
          </p:cNvSpPr>
          <p:nvPr>
            <p:ph idx="1"/>
          </p:nvPr>
        </p:nvSpPr>
        <p:spPr/>
        <p:txBody>
          <a:bodyPr/>
          <a:lstStyle/>
          <a:p>
            <a:r>
              <a:rPr lang="en-GB" b="0" dirty="0"/>
              <a:t>The opportunity is being taken in this suite of housekeeping mods to improve the wording in Annex C, paragraph C.7.3, which describes simulation studies to demonstrate reactive power capability. </a:t>
            </a:r>
          </a:p>
          <a:p>
            <a:r>
              <a:rPr lang="en-GB" b="0" dirty="0"/>
              <a:t>For Synchronous Power Generating Modules the text will be simplified. For Power Park Modules (PPM) the guidance is now separated for PPMs connected above 33 kV (C.7.3.2) and at or below 33 kV (C.7.3.3). </a:t>
            </a:r>
          </a:p>
          <a:p>
            <a:endParaRPr lang="en-GB" dirty="0"/>
          </a:p>
        </p:txBody>
      </p:sp>
      <p:sp>
        <p:nvSpPr>
          <p:cNvPr id="4" name="Slide Number Placeholder 3">
            <a:extLst>
              <a:ext uri="{FF2B5EF4-FFF2-40B4-BE49-F238E27FC236}">
                <a16:creationId xmlns:a16="http://schemas.microsoft.com/office/drawing/2014/main" id="{4F096A48-F121-4623-88B4-9F8DDA065C70}"/>
              </a:ext>
            </a:extLst>
          </p:cNvPr>
          <p:cNvSpPr>
            <a:spLocks noGrp="1"/>
          </p:cNvSpPr>
          <p:nvPr>
            <p:ph type="sldNum" sz="quarter" idx="12"/>
          </p:nvPr>
        </p:nvSpPr>
        <p:spPr/>
        <p:txBody>
          <a:bodyPr/>
          <a:lstStyle/>
          <a:p>
            <a:fld id="{98FF217E-B86F-EA42-9607-BE163228A213}" type="slidenum">
              <a:rPr lang="en-GB" smtClean="0"/>
              <a:pPr/>
              <a:t>40</a:t>
            </a:fld>
            <a:endParaRPr lang="en-GB"/>
          </a:p>
        </p:txBody>
      </p:sp>
    </p:spTree>
    <p:extLst>
      <p:ext uri="{BB962C8B-B14F-4D97-AF65-F5344CB8AC3E}">
        <p14:creationId xmlns:p14="http://schemas.microsoft.com/office/powerpoint/2010/main" val="3418474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53777-122B-4299-9069-56E64692B63B}"/>
              </a:ext>
            </a:extLst>
          </p:cNvPr>
          <p:cNvSpPr>
            <a:spLocks noGrp="1"/>
          </p:cNvSpPr>
          <p:nvPr>
            <p:ph type="title"/>
          </p:nvPr>
        </p:nvSpPr>
        <p:spPr/>
        <p:txBody>
          <a:bodyPr/>
          <a:lstStyle/>
          <a:p>
            <a:r>
              <a:rPr lang="en-GB" i="1" dirty="0"/>
              <a:t>Simulation studies for reactive power capability (2) </a:t>
            </a:r>
            <a:endParaRPr lang="en-GB" dirty="0"/>
          </a:p>
        </p:txBody>
      </p:sp>
      <p:sp>
        <p:nvSpPr>
          <p:cNvPr id="3" name="Content Placeholder 2">
            <a:extLst>
              <a:ext uri="{FF2B5EF4-FFF2-40B4-BE49-F238E27FC236}">
                <a16:creationId xmlns:a16="http://schemas.microsoft.com/office/drawing/2014/main" id="{9C3BE19F-C496-48E4-ABB1-0A8A50447DC8}"/>
              </a:ext>
            </a:extLst>
          </p:cNvPr>
          <p:cNvSpPr>
            <a:spLocks noGrp="1"/>
          </p:cNvSpPr>
          <p:nvPr>
            <p:ph idx="1"/>
          </p:nvPr>
        </p:nvSpPr>
        <p:spPr/>
        <p:txBody>
          <a:bodyPr/>
          <a:lstStyle/>
          <a:p>
            <a:r>
              <a:rPr lang="en-GB" dirty="0"/>
              <a:t>NEW</a:t>
            </a:r>
            <a:r>
              <a:rPr lang="en-GB" b="0" i="1" dirty="0"/>
              <a:t> C.7.3.2 For Power Park Modules with a Connection Point voltage above 33 kV the Generator shall demonstrate the capability to meet paragraph 13.5.4 by submission of a report containing load flow simulation studies to demonstrate operation at points A, B, E and F in accordance with Figure C.5.2. The studies shall be undertaken with the Power Park Module operating at Registered Capacity and Minimum Stable Operating Level. </a:t>
            </a:r>
          </a:p>
          <a:p>
            <a:r>
              <a:rPr lang="en-GB" b="0" i="1" dirty="0"/>
              <a:t>C.7.3.3	For Power Park Modules with a Connection Point voltage at or below 33 kV the Generator shall demonstrate the capability to meet paragraph 13.5.5 by submission of a report containing load flow simulation studies to demonstrate operation at points A, B, E and F in accordance with Figure C.5.3. The studies shall be undertaken with the Power Park Module operating at Registered Capacity and Minimum Stable Operating Level.</a:t>
            </a:r>
          </a:p>
          <a:p>
            <a:endParaRPr lang="en-GB" dirty="0"/>
          </a:p>
        </p:txBody>
      </p:sp>
      <p:sp>
        <p:nvSpPr>
          <p:cNvPr id="4" name="Slide Number Placeholder 3">
            <a:extLst>
              <a:ext uri="{FF2B5EF4-FFF2-40B4-BE49-F238E27FC236}">
                <a16:creationId xmlns:a16="http://schemas.microsoft.com/office/drawing/2014/main" id="{D6E35A0B-A1A4-4D61-AD76-0135A956A0BD}"/>
              </a:ext>
            </a:extLst>
          </p:cNvPr>
          <p:cNvSpPr>
            <a:spLocks noGrp="1"/>
          </p:cNvSpPr>
          <p:nvPr>
            <p:ph type="sldNum" sz="quarter" idx="12"/>
          </p:nvPr>
        </p:nvSpPr>
        <p:spPr/>
        <p:txBody>
          <a:bodyPr/>
          <a:lstStyle/>
          <a:p>
            <a:fld id="{98FF217E-B86F-EA42-9607-BE163228A213}" type="slidenum">
              <a:rPr lang="en-GB" smtClean="0"/>
              <a:pPr/>
              <a:t>41</a:t>
            </a:fld>
            <a:endParaRPr lang="en-GB"/>
          </a:p>
        </p:txBody>
      </p:sp>
    </p:spTree>
    <p:extLst>
      <p:ext uri="{BB962C8B-B14F-4D97-AF65-F5344CB8AC3E}">
        <p14:creationId xmlns:p14="http://schemas.microsoft.com/office/powerpoint/2010/main" val="2987657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FED6-D66F-4DD6-B8EC-785E2C3FFAD1}"/>
              </a:ext>
            </a:extLst>
          </p:cNvPr>
          <p:cNvSpPr>
            <a:spLocks noGrp="1"/>
          </p:cNvSpPr>
          <p:nvPr>
            <p:ph type="title"/>
          </p:nvPr>
        </p:nvSpPr>
        <p:spPr/>
        <p:txBody>
          <a:bodyPr/>
          <a:lstStyle/>
          <a:p>
            <a:r>
              <a:rPr lang="en-GB"/>
              <a:t>Figures C.5.2 and C.5.3 (unchanged)</a:t>
            </a:r>
            <a:endParaRPr lang="en-GB" dirty="0"/>
          </a:p>
        </p:txBody>
      </p:sp>
      <p:sp>
        <p:nvSpPr>
          <p:cNvPr id="4" name="Slide Number Placeholder 3">
            <a:extLst>
              <a:ext uri="{FF2B5EF4-FFF2-40B4-BE49-F238E27FC236}">
                <a16:creationId xmlns:a16="http://schemas.microsoft.com/office/drawing/2014/main" id="{AB801EC8-B9CB-4AF2-9182-4CA7109E9688}"/>
              </a:ext>
            </a:extLst>
          </p:cNvPr>
          <p:cNvSpPr>
            <a:spLocks noGrp="1"/>
          </p:cNvSpPr>
          <p:nvPr>
            <p:ph type="sldNum" sz="quarter" idx="12"/>
          </p:nvPr>
        </p:nvSpPr>
        <p:spPr/>
        <p:txBody>
          <a:bodyPr/>
          <a:lstStyle/>
          <a:p>
            <a:fld id="{98FF217E-B86F-EA42-9607-BE163228A213}" type="slidenum">
              <a:rPr lang="en-GB" smtClean="0"/>
              <a:pPr/>
              <a:t>42</a:t>
            </a:fld>
            <a:endParaRPr lang="en-GB"/>
          </a:p>
        </p:txBody>
      </p:sp>
      <p:pic>
        <p:nvPicPr>
          <p:cNvPr id="5" name="Picture 4">
            <a:extLst>
              <a:ext uri="{FF2B5EF4-FFF2-40B4-BE49-F238E27FC236}">
                <a16:creationId xmlns:a16="http://schemas.microsoft.com/office/drawing/2014/main" id="{F84CA101-1705-4294-B7A1-0F56FA2C31C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3084" y="1958556"/>
            <a:ext cx="5645506" cy="2987914"/>
          </a:xfrm>
          <a:prstGeom prst="rect">
            <a:avLst/>
          </a:prstGeom>
          <a:noFill/>
          <a:ln>
            <a:noFill/>
          </a:ln>
        </p:spPr>
      </p:pic>
      <p:pic>
        <p:nvPicPr>
          <p:cNvPr id="6" name="Content Placeholder 5">
            <a:extLst>
              <a:ext uri="{FF2B5EF4-FFF2-40B4-BE49-F238E27FC236}">
                <a16:creationId xmlns:a16="http://schemas.microsoft.com/office/drawing/2014/main" id="{7D601D4F-B292-4716-B63D-FD4896E580B0}"/>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17154" y="1800225"/>
            <a:ext cx="5486400" cy="3076575"/>
          </a:xfrm>
          <a:prstGeom prst="rect">
            <a:avLst/>
          </a:prstGeom>
          <a:noFill/>
          <a:ln>
            <a:noFill/>
          </a:ln>
        </p:spPr>
      </p:pic>
      <p:sp>
        <p:nvSpPr>
          <p:cNvPr id="3" name="Rectangle 2">
            <a:extLst>
              <a:ext uri="{FF2B5EF4-FFF2-40B4-BE49-F238E27FC236}">
                <a16:creationId xmlns:a16="http://schemas.microsoft.com/office/drawing/2014/main" id="{24E7DB2C-AC59-43C0-B7F1-61CF322E2295}"/>
              </a:ext>
            </a:extLst>
          </p:cNvPr>
          <p:cNvSpPr/>
          <p:nvPr/>
        </p:nvSpPr>
        <p:spPr>
          <a:xfrm>
            <a:off x="478971" y="5403304"/>
            <a:ext cx="4249783" cy="523220"/>
          </a:xfrm>
          <a:prstGeom prst="rect">
            <a:avLst/>
          </a:prstGeom>
        </p:spPr>
        <p:txBody>
          <a:bodyPr wrap="square">
            <a:spAutoFit/>
          </a:bodyPr>
          <a:lstStyle/>
          <a:p>
            <a:pPr indent="-6985" algn="just">
              <a:spcBef>
                <a:spcPts val="500"/>
              </a:spcBef>
              <a:spcAft>
                <a:spcPts val="1000"/>
              </a:spcAft>
            </a:pPr>
            <a:r>
              <a:rPr lang="en-GB" sz="1400" b="1" dirty="0">
                <a:latin typeface="Arial" panose="020B0604020202020204" pitchFamily="34" charset="0"/>
                <a:ea typeface="Times New Roman" panose="02020603050405020304" pitchFamily="18" charset="0"/>
                <a:cs typeface="Times New Roman" panose="02020603050405020304" pitchFamily="18" charset="0"/>
              </a:rPr>
              <a:t>Figure C.5.2 Required envelope of operation for Power Park Modules connected above 33 kV</a:t>
            </a:r>
          </a:p>
        </p:txBody>
      </p:sp>
      <p:sp>
        <p:nvSpPr>
          <p:cNvPr id="7" name="Rectangle 6">
            <a:extLst>
              <a:ext uri="{FF2B5EF4-FFF2-40B4-BE49-F238E27FC236}">
                <a16:creationId xmlns:a16="http://schemas.microsoft.com/office/drawing/2014/main" id="{5EE4A70C-2428-42BF-9233-AE8C55C9C083}"/>
              </a:ext>
            </a:extLst>
          </p:cNvPr>
          <p:cNvSpPr/>
          <p:nvPr/>
        </p:nvSpPr>
        <p:spPr>
          <a:xfrm>
            <a:off x="6572692" y="5341749"/>
            <a:ext cx="5486400" cy="646331"/>
          </a:xfrm>
          <a:prstGeom prst="rect">
            <a:avLst/>
          </a:prstGeom>
        </p:spPr>
        <p:txBody>
          <a:bodyPr wrap="square">
            <a:spAutoFit/>
          </a:bodyPr>
          <a:lstStyle/>
          <a:p>
            <a:pPr algn="just">
              <a:spcAft>
                <a:spcPts val="0"/>
              </a:spcAft>
            </a:pPr>
            <a:r>
              <a:rPr lang="en-GB" sz="1200" b="1" dirty="0">
                <a:latin typeface="Arial" panose="020B0604020202020204" pitchFamily="34" charset="0"/>
                <a:ea typeface="Times New Roman" panose="02020603050405020304" pitchFamily="18" charset="0"/>
                <a:cs typeface="Times New Roman" panose="02020603050405020304" pitchFamily="18" charset="0"/>
              </a:rPr>
              <a:t>Figure C.5.3 Required envelope of operation for Power Park Modules connected at 33 kV and below </a:t>
            </a:r>
            <a:r>
              <a:rPr lang="en-GB" sz="1200" dirty="0">
                <a:latin typeface="Arial" panose="020B0604020202020204" pitchFamily="34" charset="0"/>
                <a:ea typeface="Times New Roman" panose="02020603050405020304" pitchFamily="18" charset="0"/>
                <a:cs typeface="Times New Roman" panose="02020603050405020304" pitchFamily="18" charset="0"/>
              </a:rPr>
              <a:t>(note capability is not required in the blue shaded area)</a:t>
            </a:r>
            <a:endParaRPr lang="en-GB" sz="1200" b="1"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153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A469-57F6-4784-82F3-68476624E19B}"/>
              </a:ext>
            </a:extLst>
          </p:cNvPr>
          <p:cNvSpPr>
            <a:spLocks noGrp="1"/>
          </p:cNvSpPr>
          <p:nvPr>
            <p:ph type="title"/>
          </p:nvPr>
        </p:nvSpPr>
        <p:spPr/>
        <p:txBody>
          <a:bodyPr/>
          <a:lstStyle/>
          <a:p>
            <a:r>
              <a:rPr lang="en-GB" dirty="0"/>
              <a:t>Annex C.6 Functional specification for dynamic system monitoring (1)</a:t>
            </a:r>
          </a:p>
        </p:txBody>
      </p:sp>
      <p:sp>
        <p:nvSpPr>
          <p:cNvPr id="3" name="Content Placeholder 2">
            <a:extLst>
              <a:ext uri="{FF2B5EF4-FFF2-40B4-BE49-F238E27FC236}">
                <a16:creationId xmlns:a16="http://schemas.microsoft.com/office/drawing/2014/main" id="{EEB8D7A6-3D8B-46FA-93BC-721EA8027B20}"/>
              </a:ext>
            </a:extLst>
          </p:cNvPr>
          <p:cNvSpPr>
            <a:spLocks noGrp="1"/>
          </p:cNvSpPr>
          <p:nvPr>
            <p:ph idx="1"/>
          </p:nvPr>
        </p:nvSpPr>
        <p:spPr/>
        <p:txBody>
          <a:bodyPr/>
          <a:lstStyle/>
          <a:p>
            <a:r>
              <a:rPr lang="en-GB" b="0" dirty="0"/>
              <a:t>Following discussions with relevant stakeholders some deficiencies with the existing drafting of Annex C.6 were identified. A short, focussed informal consultation was held with the intention of seeking preliminary views from monitoring equipment industry experts amongst the stakeholder community. There are three areas where additional modifications to the requirements, or additional clarity, are being suggested.  These relate to the accuracy requirements, the implementation of timing, and the triggering quantities. </a:t>
            </a:r>
          </a:p>
          <a:p>
            <a:r>
              <a:rPr lang="en-GB" b="0" dirty="0"/>
              <a:t>Feedback was received from 5 parties, and the proposed modifications were updated accordingly. The proposed amendments include: </a:t>
            </a:r>
          </a:p>
          <a:p>
            <a:pPr marL="342900" lvl="0" indent="-342900">
              <a:buFont typeface="Arial" panose="020B0604020202020204" pitchFamily="34" charset="0"/>
              <a:buChar char="•"/>
            </a:pPr>
            <a:r>
              <a:rPr lang="en-GB" b="0" dirty="0"/>
              <a:t>A new clause C.6.2.4 on instrument transformers</a:t>
            </a:r>
          </a:p>
          <a:p>
            <a:pPr marL="342900" lvl="0" indent="-342900">
              <a:buFont typeface="Arial" panose="020B0604020202020204" pitchFamily="34" charset="0"/>
              <a:buChar char="•"/>
            </a:pPr>
            <a:r>
              <a:rPr lang="en-GB" b="0" dirty="0"/>
              <a:t>A new clause C.6.2.5 on overall accuracy</a:t>
            </a:r>
          </a:p>
          <a:p>
            <a:pPr marL="342900" lvl="0" indent="-342900">
              <a:buFont typeface="Arial" panose="020B0604020202020204" pitchFamily="34" charset="0"/>
              <a:buChar char="•"/>
            </a:pPr>
            <a:r>
              <a:rPr lang="en-GB" b="0" dirty="0"/>
              <a:t>Modifications to C.6.2.6 on time keeping</a:t>
            </a:r>
          </a:p>
        </p:txBody>
      </p:sp>
      <p:sp>
        <p:nvSpPr>
          <p:cNvPr id="4" name="Slide Number Placeholder 3">
            <a:extLst>
              <a:ext uri="{FF2B5EF4-FFF2-40B4-BE49-F238E27FC236}">
                <a16:creationId xmlns:a16="http://schemas.microsoft.com/office/drawing/2014/main" id="{84FDD835-6AED-4911-836A-F28943E0769A}"/>
              </a:ext>
            </a:extLst>
          </p:cNvPr>
          <p:cNvSpPr>
            <a:spLocks noGrp="1"/>
          </p:cNvSpPr>
          <p:nvPr>
            <p:ph type="sldNum" sz="quarter" idx="12"/>
          </p:nvPr>
        </p:nvSpPr>
        <p:spPr/>
        <p:txBody>
          <a:bodyPr/>
          <a:lstStyle/>
          <a:p>
            <a:fld id="{98FF217E-B86F-EA42-9607-BE163228A213}" type="slidenum">
              <a:rPr lang="en-GB" smtClean="0"/>
              <a:pPr/>
              <a:t>43</a:t>
            </a:fld>
            <a:endParaRPr lang="en-GB"/>
          </a:p>
        </p:txBody>
      </p:sp>
    </p:spTree>
    <p:extLst>
      <p:ext uri="{BB962C8B-B14F-4D97-AF65-F5344CB8AC3E}">
        <p14:creationId xmlns:p14="http://schemas.microsoft.com/office/powerpoint/2010/main" val="647607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31D9C-3ADC-4C9B-B3EF-767DD9F640BF}"/>
              </a:ext>
            </a:extLst>
          </p:cNvPr>
          <p:cNvSpPr>
            <a:spLocks noGrp="1"/>
          </p:cNvSpPr>
          <p:nvPr>
            <p:ph type="title"/>
          </p:nvPr>
        </p:nvSpPr>
        <p:spPr/>
        <p:txBody>
          <a:bodyPr/>
          <a:lstStyle/>
          <a:p>
            <a:r>
              <a:rPr lang="en-GB" dirty="0"/>
              <a:t>Annex C.6 Functional specification for dynamic system monitoring (2)</a:t>
            </a:r>
          </a:p>
        </p:txBody>
      </p:sp>
      <p:sp>
        <p:nvSpPr>
          <p:cNvPr id="3" name="Content Placeholder 2">
            <a:extLst>
              <a:ext uri="{FF2B5EF4-FFF2-40B4-BE49-F238E27FC236}">
                <a16:creationId xmlns:a16="http://schemas.microsoft.com/office/drawing/2014/main" id="{AEEAE9C7-223F-4C66-A33D-22CEDAF856D4}"/>
              </a:ext>
            </a:extLst>
          </p:cNvPr>
          <p:cNvSpPr>
            <a:spLocks noGrp="1"/>
          </p:cNvSpPr>
          <p:nvPr>
            <p:ph idx="1"/>
          </p:nvPr>
        </p:nvSpPr>
        <p:spPr/>
        <p:txBody>
          <a:bodyPr/>
          <a:lstStyle/>
          <a:p>
            <a:r>
              <a:rPr lang="en-GB" b="0" dirty="0"/>
              <a:t>Subsequent to the informal consultation above, the DNOs are aware that National Grid Electricity System Operator are likely to revise their equivalent specifications (TS 3.24.70 and TS 3.2.4.71) to align more closely with C.6 and at that time improve the specification of the triggers for active power oscillation.  It is possible that National Grid ESO’s modifications might also need to be reflected in a future revision of C.6 – but that would follow from any formal change that National Grid ESO make to their technical specifications.  National Grid ESO’s proposals are governed by the Grid Code Review Panel.</a:t>
            </a:r>
          </a:p>
          <a:p>
            <a:endParaRPr lang="en-GB" dirty="0"/>
          </a:p>
        </p:txBody>
      </p:sp>
      <p:sp>
        <p:nvSpPr>
          <p:cNvPr id="4" name="Slide Number Placeholder 3">
            <a:extLst>
              <a:ext uri="{FF2B5EF4-FFF2-40B4-BE49-F238E27FC236}">
                <a16:creationId xmlns:a16="http://schemas.microsoft.com/office/drawing/2014/main" id="{1E7D4B0D-A746-47A3-A7A3-456E93892DE5}"/>
              </a:ext>
            </a:extLst>
          </p:cNvPr>
          <p:cNvSpPr>
            <a:spLocks noGrp="1"/>
          </p:cNvSpPr>
          <p:nvPr>
            <p:ph type="sldNum" sz="quarter" idx="12"/>
          </p:nvPr>
        </p:nvSpPr>
        <p:spPr/>
        <p:txBody>
          <a:bodyPr/>
          <a:lstStyle/>
          <a:p>
            <a:fld id="{98FF217E-B86F-EA42-9607-BE163228A213}" type="slidenum">
              <a:rPr lang="en-GB" smtClean="0"/>
              <a:pPr/>
              <a:t>44</a:t>
            </a:fld>
            <a:endParaRPr lang="en-GB"/>
          </a:p>
        </p:txBody>
      </p:sp>
    </p:spTree>
    <p:extLst>
      <p:ext uri="{BB962C8B-B14F-4D97-AF65-F5344CB8AC3E}">
        <p14:creationId xmlns:p14="http://schemas.microsoft.com/office/powerpoint/2010/main" val="31429572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3CD3F-613F-4C07-A88C-EEE1DCCDD5C4}"/>
              </a:ext>
            </a:extLst>
          </p:cNvPr>
          <p:cNvSpPr>
            <a:spLocks noGrp="1"/>
          </p:cNvSpPr>
          <p:nvPr>
            <p:ph type="title"/>
          </p:nvPr>
        </p:nvSpPr>
        <p:spPr/>
        <p:txBody>
          <a:bodyPr/>
          <a:lstStyle/>
          <a:p>
            <a:r>
              <a:rPr lang="en-GB" dirty="0"/>
              <a:t>Compliance forms – Type A (1)</a:t>
            </a:r>
          </a:p>
        </p:txBody>
      </p:sp>
      <p:sp>
        <p:nvSpPr>
          <p:cNvPr id="3" name="Content Placeholder 2">
            <a:extLst>
              <a:ext uri="{FF2B5EF4-FFF2-40B4-BE49-F238E27FC236}">
                <a16:creationId xmlns:a16="http://schemas.microsoft.com/office/drawing/2014/main" id="{FDD09701-9F96-4EE3-8083-E21F4D55E333}"/>
              </a:ext>
            </a:extLst>
          </p:cNvPr>
          <p:cNvSpPr>
            <a:spLocks noGrp="1"/>
          </p:cNvSpPr>
          <p:nvPr>
            <p:ph idx="1"/>
          </p:nvPr>
        </p:nvSpPr>
        <p:spPr/>
        <p:txBody>
          <a:bodyPr/>
          <a:lstStyle/>
          <a:p>
            <a:pPr marL="342900" lvl="0" indent="-342900">
              <a:buFont typeface="Arial" panose="020B0604020202020204" pitchFamily="34" charset="0"/>
              <a:buChar char="•"/>
            </a:pPr>
            <a:r>
              <a:rPr lang="en-GB" b="0" dirty="0"/>
              <a:t>Additional test (test 5) for continuous operating range on Form A2-1, A2-2 and A2-3.</a:t>
            </a:r>
          </a:p>
          <a:p>
            <a:pPr marL="342900" lvl="0" indent="-342900">
              <a:buFont typeface="Arial" panose="020B0604020202020204" pitchFamily="34" charset="0"/>
              <a:buChar char="•"/>
            </a:pPr>
            <a:r>
              <a:rPr lang="en-GB" b="0" dirty="0"/>
              <a:t>Additional  test for </a:t>
            </a:r>
            <a:r>
              <a:rPr lang="en-GB" b="0" dirty="0" err="1"/>
              <a:t>RoCoF</a:t>
            </a:r>
            <a:r>
              <a:rPr lang="en-GB" b="0" dirty="0"/>
              <a:t> withstand on Form A2-1.</a:t>
            </a:r>
          </a:p>
          <a:p>
            <a:pPr marL="342900" lvl="0" indent="-342900">
              <a:buFont typeface="Arial" panose="020B0604020202020204" pitchFamily="34" charset="0"/>
              <a:buChar char="•"/>
            </a:pPr>
            <a:r>
              <a:rPr lang="en-GB" b="0" dirty="0"/>
              <a:t>Form A2-1 and Form A2-3 Power Quality Harmonics test record sheet – add row to allow user to indicate single or three phase measurements and add columns for measurements to be added for each phase (where the Power Generating Module is 3-phase). </a:t>
            </a:r>
          </a:p>
          <a:p>
            <a:pPr marL="342900" lvl="0" indent="-342900">
              <a:buFont typeface="Arial" panose="020B0604020202020204" pitchFamily="34" charset="0"/>
              <a:buChar char="•"/>
            </a:pPr>
            <a:r>
              <a:rPr lang="en-GB" b="0" dirty="0"/>
              <a:t>Form A2-1 and Form A2-3 Move location of test start date / test end date / test location to the top of the voltage fluctuations and flicker test, to make it clearer that this needs to be completed.</a:t>
            </a:r>
          </a:p>
          <a:p>
            <a:pPr marL="342900" lvl="0" indent="-342900">
              <a:buFont typeface="Arial" panose="020B0604020202020204" pitchFamily="34" charset="0"/>
              <a:buChar char="•"/>
            </a:pPr>
            <a:r>
              <a:rPr lang="en-GB" b="0" dirty="0"/>
              <a:t>Form A2-3 LFSM-O test: add a note about measurement tolerances with reference to A.7.1.3.</a:t>
            </a:r>
          </a:p>
          <a:p>
            <a:pPr marL="342900" lvl="0" indent="-342900">
              <a:buFont typeface="Arial" panose="020B0604020202020204" pitchFamily="34" charset="0"/>
              <a:buChar char="•"/>
            </a:pPr>
            <a:r>
              <a:rPr lang="en-GB" b="0" dirty="0"/>
              <a:t>Form A2-3: Fault level contribution: add a note to complete all entries, even if the fault contribution is zero.</a:t>
            </a:r>
          </a:p>
          <a:p>
            <a:pPr marL="342900" lvl="0" indent="-342900">
              <a:buFont typeface="Arial" panose="020B0604020202020204" pitchFamily="34" charset="0"/>
              <a:buChar char="•"/>
            </a:pPr>
            <a:r>
              <a:rPr lang="en-GB" b="0" dirty="0"/>
              <a:t>Form A2-1, A2-2 and A2-3 Logic interface: Add a row requesting a high level description of logic interface, with reference to 11.1.3.1.</a:t>
            </a:r>
          </a:p>
        </p:txBody>
      </p:sp>
      <p:sp>
        <p:nvSpPr>
          <p:cNvPr id="4" name="Slide Number Placeholder 3">
            <a:extLst>
              <a:ext uri="{FF2B5EF4-FFF2-40B4-BE49-F238E27FC236}">
                <a16:creationId xmlns:a16="http://schemas.microsoft.com/office/drawing/2014/main" id="{AC48DA82-B905-4878-9B71-2710187AA0FC}"/>
              </a:ext>
            </a:extLst>
          </p:cNvPr>
          <p:cNvSpPr>
            <a:spLocks noGrp="1"/>
          </p:cNvSpPr>
          <p:nvPr>
            <p:ph type="sldNum" sz="quarter" idx="12"/>
          </p:nvPr>
        </p:nvSpPr>
        <p:spPr/>
        <p:txBody>
          <a:bodyPr/>
          <a:lstStyle/>
          <a:p>
            <a:fld id="{98FF217E-B86F-EA42-9607-BE163228A213}" type="slidenum">
              <a:rPr lang="en-GB" smtClean="0"/>
              <a:pPr/>
              <a:t>45</a:t>
            </a:fld>
            <a:endParaRPr lang="en-GB"/>
          </a:p>
        </p:txBody>
      </p:sp>
    </p:spTree>
    <p:extLst>
      <p:ext uri="{BB962C8B-B14F-4D97-AF65-F5344CB8AC3E}">
        <p14:creationId xmlns:p14="http://schemas.microsoft.com/office/powerpoint/2010/main" val="24288632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3CD3F-613F-4C07-A88C-EEE1DCCDD5C4}"/>
              </a:ext>
            </a:extLst>
          </p:cNvPr>
          <p:cNvSpPr>
            <a:spLocks noGrp="1"/>
          </p:cNvSpPr>
          <p:nvPr>
            <p:ph type="title"/>
          </p:nvPr>
        </p:nvSpPr>
        <p:spPr/>
        <p:txBody>
          <a:bodyPr/>
          <a:lstStyle/>
          <a:p>
            <a:r>
              <a:rPr lang="en-GB" dirty="0"/>
              <a:t>Compliance forms – Type A (2)</a:t>
            </a:r>
          </a:p>
        </p:txBody>
      </p:sp>
      <p:sp>
        <p:nvSpPr>
          <p:cNvPr id="3" name="Content Placeholder 2">
            <a:extLst>
              <a:ext uri="{FF2B5EF4-FFF2-40B4-BE49-F238E27FC236}">
                <a16:creationId xmlns:a16="http://schemas.microsoft.com/office/drawing/2014/main" id="{FDD09701-9F96-4EE3-8083-E21F4D55E333}"/>
              </a:ext>
            </a:extLst>
          </p:cNvPr>
          <p:cNvSpPr>
            <a:spLocks noGrp="1"/>
          </p:cNvSpPr>
          <p:nvPr>
            <p:ph idx="1"/>
          </p:nvPr>
        </p:nvSpPr>
        <p:spPr/>
        <p:txBody>
          <a:bodyPr/>
          <a:lstStyle/>
          <a:p>
            <a:pPr marL="342900" lvl="0" indent="-342900">
              <a:buFont typeface="Arial" panose="020B0604020202020204" pitchFamily="34" charset="0"/>
              <a:buChar char="•"/>
            </a:pPr>
            <a:r>
              <a:rPr lang="en-GB" b="0" dirty="0"/>
              <a:t>Form A2-4: Clarify that the stability tests require the confirmation that Interface Protection does not trip (rather than, for example, Generating Unit protection). Similarly for Forms B2-2 and C2-2.</a:t>
            </a:r>
          </a:p>
          <a:p>
            <a:pPr marL="342900" lvl="0" indent="-342900">
              <a:buFont typeface="Arial" panose="020B0604020202020204" pitchFamily="34" charset="0"/>
              <a:buChar char="•"/>
            </a:pPr>
            <a:r>
              <a:rPr lang="en-GB" b="0" dirty="0"/>
              <a:t>Form A2-4: In wiring functional tests, clarify that the final bullet point requires confirmation that a trip on the Interface Protection trips the appropriate circuit breaker. Similarly for Forms B2-2 and C2-2.</a:t>
            </a:r>
          </a:p>
          <a:p>
            <a:pPr marL="342900" indent="-342900">
              <a:buFont typeface="Arial" panose="020B0604020202020204" pitchFamily="34" charset="0"/>
              <a:buChar char="•"/>
            </a:pPr>
            <a:r>
              <a:rPr lang="en-GB" b="0" dirty="0"/>
              <a:t>Consideration was given to changing the units of Power Generating Module rating per phase (</a:t>
            </a:r>
            <a:r>
              <a:rPr lang="en-GB" b="0" dirty="0" err="1"/>
              <a:t>rpp</a:t>
            </a:r>
            <a:r>
              <a:rPr lang="en-GB" b="0" dirty="0"/>
              <a:t>) from kVA to kW, for consistency with Registered Capacity units. However, it is proposed to maintain kVA for consistency with BS EN 61000-3-12, which is the reference document for these tests.</a:t>
            </a:r>
          </a:p>
          <a:p>
            <a:pPr marL="342900" indent="-342900">
              <a:buFont typeface="Arial" panose="020B0604020202020204" pitchFamily="34" charset="0"/>
              <a:buChar char="•"/>
            </a:pPr>
            <a:r>
              <a:rPr lang="en-GB" b="0" dirty="0"/>
              <a:t>Form A2-4: Clarify that the free-form section at the end of the form is for adding details about any other onsite tests which may be carried out (add grey header to section and make reference to this section in the notes at the top of the form). </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endParaRPr lang="en-GB" b="0" dirty="0"/>
          </a:p>
        </p:txBody>
      </p:sp>
      <p:sp>
        <p:nvSpPr>
          <p:cNvPr id="4" name="Slide Number Placeholder 3">
            <a:extLst>
              <a:ext uri="{FF2B5EF4-FFF2-40B4-BE49-F238E27FC236}">
                <a16:creationId xmlns:a16="http://schemas.microsoft.com/office/drawing/2014/main" id="{AC48DA82-B905-4878-9B71-2710187AA0FC}"/>
              </a:ext>
            </a:extLst>
          </p:cNvPr>
          <p:cNvSpPr>
            <a:spLocks noGrp="1"/>
          </p:cNvSpPr>
          <p:nvPr>
            <p:ph type="sldNum" sz="quarter" idx="12"/>
          </p:nvPr>
        </p:nvSpPr>
        <p:spPr/>
        <p:txBody>
          <a:bodyPr/>
          <a:lstStyle/>
          <a:p>
            <a:fld id="{98FF217E-B86F-EA42-9607-BE163228A213}" type="slidenum">
              <a:rPr lang="en-GB" smtClean="0"/>
              <a:pPr/>
              <a:t>46</a:t>
            </a:fld>
            <a:endParaRPr lang="en-GB"/>
          </a:p>
        </p:txBody>
      </p:sp>
    </p:spTree>
    <p:extLst>
      <p:ext uri="{BB962C8B-B14F-4D97-AF65-F5344CB8AC3E}">
        <p14:creationId xmlns:p14="http://schemas.microsoft.com/office/powerpoint/2010/main" val="31408141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028F-3715-4992-9572-17439B3E00B4}"/>
              </a:ext>
            </a:extLst>
          </p:cNvPr>
          <p:cNvSpPr>
            <a:spLocks noGrp="1"/>
          </p:cNvSpPr>
          <p:nvPr>
            <p:ph type="title"/>
          </p:nvPr>
        </p:nvSpPr>
        <p:spPr/>
        <p:txBody>
          <a:bodyPr/>
          <a:lstStyle/>
          <a:p>
            <a:r>
              <a:rPr lang="en-GB" dirty="0"/>
              <a:t>PGMD</a:t>
            </a:r>
          </a:p>
        </p:txBody>
      </p:sp>
      <p:sp>
        <p:nvSpPr>
          <p:cNvPr id="3" name="Content Placeholder 2">
            <a:extLst>
              <a:ext uri="{FF2B5EF4-FFF2-40B4-BE49-F238E27FC236}">
                <a16:creationId xmlns:a16="http://schemas.microsoft.com/office/drawing/2014/main" id="{79481FE5-5E8E-4CFC-BADC-20827675D5E5}"/>
              </a:ext>
            </a:extLst>
          </p:cNvPr>
          <p:cNvSpPr>
            <a:spLocks noGrp="1"/>
          </p:cNvSpPr>
          <p:nvPr>
            <p:ph idx="1"/>
          </p:nvPr>
        </p:nvSpPr>
        <p:spPr/>
        <p:txBody>
          <a:bodyPr/>
          <a:lstStyle/>
          <a:p>
            <a:pPr marL="342900" lvl="0" indent="-342900">
              <a:buFont typeface="Arial" panose="020B0604020202020204" pitchFamily="34" charset="0"/>
              <a:buChar char="•"/>
            </a:pPr>
            <a:r>
              <a:rPr lang="en-GB" b="0" dirty="0"/>
              <a:t>Addition of a note on the Power Generating Module Document (PGMD), for Type B and Types C and D, in the “Key to evidence requested box”, that “where multiple types of evidence are indicated in the “compliance” column in the Power Generating Module Document, this indicates that the evidence could be provided in a number of different formats, as determined by the Generator and/or Manufacturer.”</a:t>
            </a:r>
          </a:p>
          <a:p>
            <a:pPr marL="342900" lvl="0" indent="-342900">
              <a:buFont typeface="Arial" panose="020B0604020202020204" pitchFamily="34" charset="0"/>
              <a:buChar char="•"/>
            </a:pPr>
            <a:r>
              <a:rPr lang="en-GB" b="0" dirty="0"/>
              <a:t>Addition of “E” for Exempt in the key to compliance.</a:t>
            </a:r>
          </a:p>
          <a:p>
            <a:pPr marL="342900" indent="-342900">
              <a:buFont typeface="Arial" panose="020B0604020202020204" pitchFamily="34" charset="0"/>
              <a:buChar char="•"/>
            </a:pPr>
            <a:r>
              <a:rPr lang="en-GB" b="0" dirty="0"/>
              <a:t>Addition of new column in the section on PGMD issue notes for the DNO to add a review date and comment.</a:t>
            </a:r>
          </a:p>
          <a:p>
            <a:pPr marL="342900" lvl="0" indent="-342900">
              <a:buFont typeface="Arial" panose="020B0604020202020204" pitchFamily="34" charset="0"/>
              <a:buChar char="•"/>
            </a:pPr>
            <a:r>
              <a:rPr lang="en-GB" b="0" dirty="0"/>
              <a:t>Removal of a row in the Type C and D PGMD that refers to 12.2.1.</a:t>
            </a:r>
          </a:p>
          <a:p>
            <a:pPr marL="342900" lvl="0" indent="-342900">
              <a:buFont typeface="Arial" panose="020B0604020202020204" pitchFamily="34" charset="0"/>
              <a:buChar char="•"/>
            </a:pPr>
            <a:r>
              <a:rPr lang="en-GB" b="0" dirty="0"/>
              <a:t>Addition of a row in the Type C and D PGMD for compliance with Annex C.6 Dynamic system monitoring, fault recording and power quality monitoring equipment.</a:t>
            </a:r>
          </a:p>
          <a:p>
            <a:pPr marL="342900" lvl="0" indent="-342900">
              <a:buFont typeface="Arial" panose="020B0604020202020204" pitchFamily="34" charset="0"/>
              <a:buChar char="•"/>
            </a:pPr>
            <a:r>
              <a:rPr lang="en-GB" b="0" dirty="0"/>
              <a:t>Addition of a row in the Type C and D PGMD for compliance with Annex C.10 Minimum frequency respond capability requirement profile and operating range.</a:t>
            </a:r>
          </a:p>
        </p:txBody>
      </p:sp>
      <p:sp>
        <p:nvSpPr>
          <p:cNvPr id="4" name="Slide Number Placeholder 3">
            <a:extLst>
              <a:ext uri="{FF2B5EF4-FFF2-40B4-BE49-F238E27FC236}">
                <a16:creationId xmlns:a16="http://schemas.microsoft.com/office/drawing/2014/main" id="{26E7BACE-D63E-40C1-B0A5-70C5BF555D85}"/>
              </a:ext>
            </a:extLst>
          </p:cNvPr>
          <p:cNvSpPr>
            <a:spLocks noGrp="1"/>
          </p:cNvSpPr>
          <p:nvPr>
            <p:ph type="sldNum" sz="quarter" idx="12"/>
          </p:nvPr>
        </p:nvSpPr>
        <p:spPr/>
        <p:txBody>
          <a:bodyPr/>
          <a:lstStyle/>
          <a:p>
            <a:fld id="{98FF217E-B86F-EA42-9607-BE163228A213}" type="slidenum">
              <a:rPr lang="en-GB" smtClean="0"/>
              <a:pPr/>
              <a:t>47</a:t>
            </a:fld>
            <a:endParaRPr lang="en-GB"/>
          </a:p>
        </p:txBody>
      </p:sp>
    </p:spTree>
    <p:extLst>
      <p:ext uri="{BB962C8B-B14F-4D97-AF65-F5344CB8AC3E}">
        <p14:creationId xmlns:p14="http://schemas.microsoft.com/office/powerpoint/2010/main" val="23051430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8F077-C0C8-4528-A0B2-CB6FB1BABCC4}"/>
              </a:ext>
            </a:extLst>
          </p:cNvPr>
          <p:cNvSpPr>
            <a:spLocks noGrp="1"/>
          </p:cNvSpPr>
          <p:nvPr>
            <p:ph type="ctrTitle"/>
          </p:nvPr>
        </p:nvSpPr>
        <p:spPr/>
        <p:txBody>
          <a:bodyPr/>
          <a:lstStyle/>
          <a:p>
            <a:r>
              <a:rPr lang="en-GB" dirty="0"/>
              <a:t>New Issues</a:t>
            </a:r>
          </a:p>
        </p:txBody>
      </p:sp>
      <p:sp>
        <p:nvSpPr>
          <p:cNvPr id="3" name="Slide Number Placeholder 2">
            <a:extLst>
              <a:ext uri="{FF2B5EF4-FFF2-40B4-BE49-F238E27FC236}">
                <a16:creationId xmlns:a16="http://schemas.microsoft.com/office/drawing/2014/main" id="{EF130121-3E67-4D5A-A1BA-1D0327A62FDD}"/>
              </a:ext>
            </a:extLst>
          </p:cNvPr>
          <p:cNvSpPr>
            <a:spLocks noGrp="1"/>
          </p:cNvSpPr>
          <p:nvPr>
            <p:ph type="sldNum" sz="quarter" idx="12"/>
          </p:nvPr>
        </p:nvSpPr>
        <p:spPr/>
        <p:txBody>
          <a:bodyPr/>
          <a:lstStyle/>
          <a:p>
            <a:fld id="{98FF217E-B86F-EA42-9607-BE163228A213}" type="slidenum">
              <a:rPr lang="en-GB" smtClean="0"/>
              <a:t>48</a:t>
            </a:fld>
            <a:endParaRPr lang="en-GB"/>
          </a:p>
        </p:txBody>
      </p:sp>
    </p:spTree>
    <p:extLst>
      <p:ext uri="{BB962C8B-B14F-4D97-AF65-F5344CB8AC3E}">
        <p14:creationId xmlns:p14="http://schemas.microsoft.com/office/powerpoint/2010/main" val="4779852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6689-57D7-4F05-B11A-E43F32469C63}"/>
              </a:ext>
            </a:extLst>
          </p:cNvPr>
          <p:cNvSpPr>
            <a:spLocks noGrp="1"/>
          </p:cNvSpPr>
          <p:nvPr>
            <p:ph type="title"/>
          </p:nvPr>
        </p:nvSpPr>
        <p:spPr/>
        <p:txBody>
          <a:bodyPr/>
          <a:lstStyle/>
          <a:p>
            <a:r>
              <a:rPr lang="en-GB" dirty="0"/>
              <a:t>New Issues</a:t>
            </a:r>
          </a:p>
        </p:txBody>
      </p:sp>
      <p:sp>
        <p:nvSpPr>
          <p:cNvPr id="4" name="Slide Number Placeholder 3">
            <a:extLst>
              <a:ext uri="{FF2B5EF4-FFF2-40B4-BE49-F238E27FC236}">
                <a16:creationId xmlns:a16="http://schemas.microsoft.com/office/drawing/2014/main" id="{961D69B6-BA88-4D85-B3D0-430AC3CD8B03}"/>
              </a:ext>
            </a:extLst>
          </p:cNvPr>
          <p:cNvSpPr>
            <a:spLocks noGrp="1"/>
          </p:cNvSpPr>
          <p:nvPr>
            <p:ph type="sldNum" sz="quarter" idx="12"/>
          </p:nvPr>
        </p:nvSpPr>
        <p:spPr/>
        <p:txBody>
          <a:bodyPr/>
          <a:lstStyle/>
          <a:p>
            <a:fld id="{98FF217E-B86F-EA42-9607-BE163228A213}" type="slidenum">
              <a:rPr lang="en-GB" smtClean="0"/>
              <a:pPr/>
              <a:t>49</a:t>
            </a:fld>
            <a:endParaRPr lang="en-GB"/>
          </a:p>
        </p:txBody>
      </p:sp>
      <p:graphicFrame>
        <p:nvGraphicFramePr>
          <p:cNvPr id="5" name="Table 5">
            <a:extLst>
              <a:ext uri="{FF2B5EF4-FFF2-40B4-BE49-F238E27FC236}">
                <a16:creationId xmlns:a16="http://schemas.microsoft.com/office/drawing/2014/main" id="{BF8C7E9D-C358-4601-B1BC-35D2B672106D}"/>
              </a:ext>
            </a:extLst>
          </p:cNvPr>
          <p:cNvGraphicFramePr>
            <a:graphicFrameLocks/>
          </p:cNvGraphicFramePr>
          <p:nvPr>
            <p:extLst>
              <p:ext uri="{D42A27DB-BD31-4B8C-83A1-F6EECF244321}">
                <p14:modId xmlns:p14="http://schemas.microsoft.com/office/powerpoint/2010/main" val="2875469150"/>
              </p:ext>
            </p:extLst>
          </p:nvPr>
        </p:nvGraphicFramePr>
        <p:xfrm>
          <a:off x="720000" y="1612335"/>
          <a:ext cx="11082336" cy="4445762"/>
        </p:xfrm>
        <a:graphic>
          <a:graphicData uri="http://schemas.openxmlformats.org/drawingml/2006/table">
            <a:tbl>
              <a:tblPr firstRow="1" bandRow="1">
                <a:tableStyleId>{1E171933-4619-4E11-9A3F-F7608DF75F80}</a:tableStyleId>
              </a:tblPr>
              <a:tblGrid>
                <a:gridCol w="765175">
                  <a:extLst>
                    <a:ext uri="{9D8B030D-6E8A-4147-A177-3AD203B41FA5}">
                      <a16:colId xmlns:a16="http://schemas.microsoft.com/office/drawing/2014/main" val="1090846981"/>
                    </a:ext>
                  </a:extLst>
                </a:gridCol>
                <a:gridCol w="2378379">
                  <a:extLst>
                    <a:ext uri="{9D8B030D-6E8A-4147-A177-3AD203B41FA5}">
                      <a16:colId xmlns:a16="http://schemas.microsoft.com/office/drawing/2014/main" val="3713780737"/>
                    </a:ext>
                  </a:extLst>
                </a:gridCol>
                <a:gridCol w="7938782">
                  <a:extLst>
                    <a:ext uri="{9D8B030D-6E8A-4147-A177-3AD203B41FA5}">
                      <a16:colId xmlns:a16="http://schemas.microsoft.com/office/drawing/2014/main" val="3799036152"/>
                    </a:ext>
                  </a:extLst>
                </a:gridCol>
              </a:tblGrid>
              <a:tr h="370840">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No</a:t>
                      </a:r>
                      <a:endParaRPr lang="en-GB" sz="1800" b="0" i="0" u="none" strike="noStrike" dirty="0">
                        <a:effectLst/>
                        <a:latin typeface="Arial" panose="020B0604020202020204" pitchFamily="34" charset="0"/>
                      </a:endParaRPr>
                    </a:p>
                  </a:txBody>
                  <a:tcPr marL="112522" marR="112522" marT="56261" marB="56261"/>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Issue</a:t>
                      </a:r>
                      <a:endParaRPr lang="en-GB" sz="1800" b="0" i="0" u="none" strike="noStrike" dirty="0">
                        <a:effectLst/>
                        <a:latin typeface="Arial" panose="020B0604020202020204" pitchFamily="34" charset="0"/>
                      </a:endParaRPr>
                    </a:p>
                  </a:txBody>
                  <a:tcPr marL="112522" marR="112522" marT="56261" marB="56261"/>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Assumed Status</a:t>
                      </a:r>
                      <a:endParaRPr lang="en-GB" sz="1800" b="0" i="0" u="none" strike="noStrike" dirty="0">
                        <a:effectLst/>
                        <a:latin typeface="Arial" panose="020B0604020202020204" pitchFamily="34" charset="0"/>
                      </a:endParaRPr>
                    </a:p>
                  </a:txBody>
                  <a:tcPr marL="112522" marR="112522" marT="56261" marB="56261"/>
                </a:tc>
                <a:extLst>
                  <a:ext uri="{0D108BD9-81ED-4DB2-BD59-A6C34878D82A}">
                    <a16:rowId xmlns:a16="http://schemas.microsoft.com/office/drawing/2014/main" val="2357595304"/>
                  </a:ext>
                </a:extLst>
              </a:tr>
              <a:tr h="370840">
                <a:tc>
                  <a:txBody>
                    <a:bodyPr/>
                    <a:lstStyle/>
                    <a:p>
                      <a:pPr marL="0" algn="l" rtl="0" eaLnBrk="1" fontAlgn="t" latinLnBrk="0" hangingPunct="1">
                        <a:spcBef>
                          <a:spcPts val="0"/>
                        </a:spcBef>
                        <a:spcAft>
                          <a:spcPts val="0"/>
                        </a:spcAft>
                      </a:pPr>
                      <a:r>
                        <a:rPr lang="en-GB" sz="1200" b="0" i="0" u="none" strike="noStrike" dirty="0">
                          <a:effectLst/>
                          <a:latin typeface="Arial" panose="020B0604020202020204" pitchFamily="34" charset="0"/>
                        </a:rPr>
                        <a:t>106</a:t>
                      </a:r>
                    </a:p>
                  </a:txBody>
                  <a:tcPr marL="112522" marR="112522" marT="56261" marB="56261"/>
                </a:tc>
                <a:tc>
                  <a:txBody>
                    <a:bodyPr/>
                    <a:lstStyle/>
                    <a:p>
                      <a:pPr marL="0" indent="0" algn="l" rtl="0" eaLnBrk="1" fontAlgn="t" latinLnBrk="0" hangingPunct="1">
                        <a:spcBef>
                          <a:spcPts val="0"/>
                        </a:spcBef>
                        <a:spcAft>
                          <a:spcPts val="0"/>
                        </a:spcAft>
                      </a:pPr>
                      <a:r>
                        <a:rPr lang="en-US" sz="1200" b="0" i="0" u="none" strike="noStrike" dirty="0">
                          <a:effectLst/>
                          <a:latin typeface="Arial" panose="020B0604020202020204" pitchFamily="34" charset="0"/>
                        </a:rPr>
                        <a:t>Some of the tests in A2, notably Loss of Mains and Harmonics, require operation at power outputs from 1.0pu down to 0.10pu.  This is not possible for some rotating machines as it is below the level at which the machine is capable of operating.  Therefore the tests in A2 cannot be completed.</a:t>
                      </a:r>
                    </a:p>
                  </a:txBody>
                  <a:tcPr marL="112522" marR="112522" marT="56261" marB="56261"/>
                </a:tc>
                <a:tc>
                  <a:txBody>
                    <a:bodyPr/>
                    <a:lstStyle/>
                    <a:p>
                      <a:pPr marL="0" algn="l" rtl="0" eaLnBrk="1" fontAlgn="t" latinLnBrk="0" hangingPunct="1">
                        <a:spcBef>
                          <a:spcPts val="0"/>
                        </a:spcBef>
                        <a:spcAft>
                          <a:spcPts val="0"/>
                        </a:spcAft>
                      </a:pPr>
                      <a:r>
                        <a:rPr lang="en-US" sz="1200" b="0" i="0" u="none" strike="noStrike" dirty="0">
                          <a:effectLst/>
                          <a:latin typeface="Arial" panose="020B0604020202020204" pitchFamily="34" charset="0"/>
                        </a:rPr>
                        <a:t>The G98 and G99 Type A approach is based on G83, and to a lesser extent G59.</a:t>
                      </a:r>
                    </a:p>
                    <a:p>
                      <a:pPr marL="0" algn="l" rtl="0" eaLnBrk="1" fontAlgn="t" latinLnBrk="0" hangingPunct="1">
                        <a:spcBef>
                          <a:spcPts val="0"/>
                        </a:spcBef>
                        <a:spcAft>
                          <a:spcPts val="400"/>
                        </a:spcAft>
                      </a:pPr>
                      <a:r>
                        <a:rPr lang="en-US" sz="1200" b="0" i="0" u="none" strike="noStrike" dirty="0">
                          <a:effectLst/>
                          <a:latin typeface="Arial" panose="020B0604020202020204" pitchFamily="34" charset="0"/>
                        </a:rPr>
                        <a:t>These were originally written with inverters exclusively in mind, although drafting was completed for synchronous machines.  Little explicit recognition was made of induction generators.</a:t>
                      </a:r>
                    </a:p>
                    <a:p>
                      <a:pPr marL="0" algn="l" rtl="0" eaLnBrk="1" fontAlgn="t" latinLnBrk="0" hangingPunct="1">
                        <a:spcBef>
                          <a:spcPts val="0"/>
                        </a:spcBef>
                        <a:spcAft>
                          <a:spcPts val="400"/>
                        </a:spcAft>
                      </a:pPr>
                      <a:r>
                        <a:rPr lang="en-US" sz="1200" b="0" i="0" u="none" strike="noStrike" dirty="0">
                          <a:effectLst/>
                          <a:latin typeface="Arial" panose="020B0604020202020204" pitchFamily="34" charset="0"/>
                        </a:rPr>
                        <a:t>It seems that there was very little experience of the application of G83 to rotating machines because of the absence of rotating machines of that size (3kW) from the market.</a:t>
                      </a:r>
                    </a:p>
                    <a:p>
                      <a:pPr marL="0" algn="l" rtl="0" eaLnBrk="1" fontAlgn="t" latinLnBrk="0" hangingPunct="1">
                        <a:spcBef>
                          <a:spcPts val="0"/>
                        </a:spcBef>
                        <a:spcAft>
                          <a:spcPts val="400"/>
                        </a:spcAft>
                      </a:pPr>
                      <a:r>
                        <a:rPr lang="en-US" sz="1200" b="0" i="0" u="none" strike="noStrike" dirty="0">
                          <a:effectLst/>
                          <a:latin typeface="Arial" panose="020B0604020202020204" pitchFamily="34" charset="0"/>
                        </a:rPr>
                        <a:t>G98 and G99 carried most of this drafting forward as far as possible, not least to be backward compatible.</a:t>
                      </a:r>
                    </a:p>
                    <a:p>
                      <a:pPr marL="0" algn="l" rtl="0" eaLnBrk="1" fontAlgn="t" latinLnBrk="0" hangingPunct="1">
                        <a:spcBef>
                          <a:spcPts val="0"/>
                        </a:spcBef>
                        <a:spcAft>
                          <a:spcPts val="400"/>
                        </a:spcAft>
                      </a:pPr>
                      <a:r>
                        <a:rPr lang="en-US" sz="1200" b="0" i="0" u="none" strike="noStrike" dirty="0">
                          <a:effectLst/>
                          <a:latin typeface="Arial" panose="020B0604020202020204" pitchFamily="34" charset="0"/>
                        </a:rPr>
                        <a:t>DNOs recognize this problem and note that small machines generally have a limit of stable operation – probably in the 30% to 60% of Registered Capacity.  Below this they become uncontrollable/unstable.  This is a feature of all rotating machines.</a:t>
                      </a:r>
                    </a:p>
                    <a:p>
                      <a:pPr marL="0" algn="l" rtl="0" eaLnBrk="1" fontAlgn="t" latinLnBrk="0" hangingPunct="1">
                        <a:spcBef>
                          <a:spcPts val="0"/>
                        </a:spcBef>
                        <a:spcAft>
                          <a:spcPts val="400"/>
                        </a:spcAft>
                      </a:pPr>
                      <a:r>
                        <a:rPr lang="en-US" sz="1200" b="0" i="0" u="none" strike="noStrike" dirty="0">
                          <a:effectLst/>
                          <a:latin typeface="Arial" panose="020B0604020202020204" pitchFamily="34" charset="0"/>
                        </a:rPr>
                        <a:t>It is also worth noting that G99 explicitly recognizes this for Type C rotating machines, and allows tests to be proposed by the Generator that do not take the module below its Minimum Stable Operating Level – this is an issue principally for FSM, which is why it is not specifically included for Type B.  However there is nothing to stop this approach explicitly being applied to Type A and B modules.</a:t>
                      </a:r>
                    </a:p>
                    <a:p>
                      <a:pPr marL="0" algn="l" rtl="0" eaLnBrk="1" fontAlgn="t" latinLnBrk="0" hangingPunct="1">
                        <a:spcBef>
                          <a:spcPts val="0"/>
                        </a:spcBef>
                        <a:spcAft>
                          <a:spcPts val="400"/>
                        </a:spcAft>
                      </a:pPr>
                      <a:r>
                        <a:rPr lang="en-US" sz="1200" b="0" i="0" u="none" strike="noStrike" dirty="0">
                          <a:effectLst/>
                          <a:latin typeface="Arial" panose="020B0604020202020204" pitchFamily="34" charset="0"/>
                        </a:rPr>
                        <a:t>In the light of the practical issues this poses for manufacturers or owners in conducting such tests the DNOs propose to amend G98 and G99 to allow for an alternative test point above the minimum stable operating level, and suggested to be 5% of the difference between Registered Capacity and minimum stable level above the minimum stable level.</a:t>
                      </a:r>
                    </a:p>
                    <a:p>
                      <a:pPr marL="0" algn="l" rtl="0" eaLnBrk="1" fontAlgn="t" latinLnBrk="0" hangingPunct="1">
                        <a:spcBef>
                          <a:spcPts val="0"/>
                        </a:spcBef>
                        <a:spcAft>
                          <a:spcPts val="400"/>
                        </a:spcAft>
                      </a:pPr>
                      <a:r>
                        <a:rPr lang="en-US" sz="1200" b="0" i="0" u="none" strike="noStrike" dirty="0">
                          <a:effectLst/>
                          <a:latin typeface="Arial" panose="020B0604020202020204" pitchFamily="34" charset="0"/>
                        </a:rPr>
                        <a:t>DNOs will propose this change in the housekeeping and minor changes modification that is expected to be formally progressed early in 2021.  In the meantime DNOs would expect manufacturers and DNOs to work to the proposal above.</a:t>
                      </a:r>
                    </a:p>
                  </a:txBody>
                  <a:tcPr marL="112522" marR="112522" marT="56261" marB="56261"/>
                </a:tc>
                <a:extLst>
                  <a:ext uri="{0D108BD9-81ED-4DB2-BD59-A6C34878D82A}">
                    <a16:rowId xmlns:a16="http://schemas.microsoft.com/office/drawing/2014/main" val="3721878276"/>
                  </a:ext>
                </a:extLst>
              </a:tr>
            </a:tbl>
          </a:graphicData>
        </a:graphic>
      </p:graphicFrame>
    </p:spTree>
    <p:extLst>
      <p:ext uri="{BB962C8B-B14F-4D97-AF65-F5344CB8AC3E}">
        <p14:creationId xmlns:p14="http://schemas.microsoft.com/office/powerpoint/2010/main" val="389326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2FCC6-EB93-44D9-A949-4BFEB09E81F7}"/>
              </a:ext>
            </a:extLst>
          </p:cNvPr>
          <p:cNvSpPr>
            <a:spLocks noGrp="1"/>
          </p:cNvSpPr>
          <p:nvPr>
            <p:ph type="title"/>
          </p:nvPr>
        </p:nvSpPr>
        <p:spPr/>
        <p:txBody>
          <a:bodyPr/>
          <a:lstStyle/>
          <a:p>
            <a:r>
              <a:rPr lang="en-GB" dirty="0"/>
              <a:t>Revised Timeline following 03/12/20 DCRP</a:t>
            </a:r>
          </a:p>
        </p:txBody>
      </p:sp>
      <p:sp>
        <p:nvSpPr>
          <p:cNvPr id="4" name="Slide Number Placeholder 3">
            <a:extLst>
              <a:ext uri="{FF2B5EF4-FFF2-40B4-BE49-F238E27FC236}">
                <a16:creationId xmlns:a16="http://schemas.microsoft.com/office/drawing/2014/main" id="{BDA9F315-AFD5-49C8-A37A-2C780226777C}"/>
              </a:ext>
            </a:extLst>
          </p:cNvPr>
          <p:cNvSpPr>
            <a:spLocks noGrp="1"/>
          </p:cNvSpPr>
          <p:nvPr>
            <p:ph type="sldNum" sz="quarter" idx="12"/>
          </p:nvPr>
        </p:nvSpPr>
        <p:spPr/>
        <p:txBody>
          <a:bodyPr/>
          <a:lstStyle/>
          <a:p>
            <a:fld id="{98FF217E-B86F-EA42-9607-BE163228A213}" type="slidenum">
              <a:rPr lang="en-GB" smtClean="0"/>
              <a:pPr/>
              <a:t>5</a:t>
            </a:fld>
            <a:endParaRPr lang="en-GB"/>
          </a:p>
        </p:txBody>
      </p:sp>
      <p:pic>
        <p:nvPicPr>
          <p:cNvPr id="5" name="Picture 4">
            <a:extLst>
              <a:ext uri="{FF2B5EF4-FFF2-40B4-BE49-F238E27FC236}">
                <a16:creationId xmlns:a16="http://schemas.microsoft.com/office/drawing/2014/main" id="{12B180BD-7AFF-4E7F-AEC5-1B9F1EFC6F66}"/>
              </a:ext>
            </a:extLst>
          </p:cNvPr>
          <p:cNvPicPr>
            <a:picLocks noChangeAspect="1"/>
          </p:cNvPicPr>
          <p:nvPr/>
        </p:nvPicPr>
        <p:blipFill>
          <a:blip r:embed="rId2"/>
          <a:stretch>
            <a:fillRect/>
          </a:stretch>
        </p:blipFill>
        <p:spPr>
          <a:xfrm>
            <a:off x="938212" y="1423987"/>
            <a:ext cx="10315575" cy="4010025"/>
          </a:xfrm>
          <a:prstGeom prst="rect">
            <a:avLst/>
          </a:prstGeom>
        </p:spPr>
      </p:pic>
    </p:spTree>
    <p:extLst>
      <p:ext uri="{BB962C8B-B14F-4D97-AF65-F5344CB8AC3E}">
        <p14:creationId xmlns:p14="http://schemas.microsoft.com/office/powerpoint/2010/main" val="20200893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4A5CD-A6FD-4A46-B376-22C988411B86}"/>
              </a:ext>
            </a:extLst>
          </p:cNvPr>
          <p:cNvSpPr>
            <a:spLocks noGrp="1"/>
          </p:cNvSpPr>
          <p:nvPr>
            <p:ph type="title"/>
          </p:nvPr>
        </p:nvSpPr>
        <p:spPr/>
        <p:txBody>
          <a:bodyPr/>
          <a:lstStyle/>
          <a:p>
            <a:r>
              <a:rPr lang="en-GB" dirty="0"/>
              <a:t>Changes for small rotating machines:</a:t>
            </a:r>
          </a:p>
        </p:txBody>
      </p:sp>
      <p:sp>
        <p:nvSpPr>
          <p:cNvPr id="3" name="Content Placeholder 2">
            <a:extLst>
              <a:ext uri="{FF2B5EF4-FFF2-40B4-BE49-F238E27FC236}">
                <a16:creationId xmlns:a16="http://schemas.microsoft.com/office/drawing/2014/main" id="{20AD9B94-50F6-4157-8325-33D4B44D549C}"/>
              </a:ext>
            </a:extLst>
          </p:cNvPr>
          <p:cNvSpPr>
            <a:spLocks noGrp="1"/>
          </p:cNvSpPr>
          <p:nvPr>
            <p:ph idx="1"/>
          </p:nvPr>
        </p:nvSpPr>
        <p:spPr/>
        <p:txBody>
          <a:bodyPr/>
          <a:lstStyle/>
          <a:p>
            <a:r>
              <a:rPr lang="en-GB" dirty="0"/>
              <a:t>The G98 and G99 Type A approach is based on G83, and to a lesser extent G59.</a:t>
            </a:r>
          </a:p>
          <a:p>
            <a:r>
              <a:rPr lang="en-GB" dirty="0"/>
              <a:t>These were originally written with inverters exclusively in mind, although drafting was completed for synchronous machines.  Little explicit recognition was made of induction generators.</a:t>
            </a:r>
          </a:p>
          <a:p>
            <a:r>
              <a:rPr lang="en-GB" dirty="0"/>
              <a:t>It seems that there was very little experience of the application of G83 to rotating machines because of the absence of rotating machines of that size (3kW) from the market.</a:t>
            </a:r>
          </a:p>
          <a:p>
            <a:r>
              <a:rPr lang="en-GB" dirty="0"/>
              <a:t>G98 and G99 carried most of this drafting forward as far as possible, not least to be backward compatible.</a:t>
            </a:r>
          </a:p>
          <a:p>
            <a:r>
              <a:rPr lang="en-GB" dirty="0"/>
              <a:t>Some machine manufacturers did suggest some amendments to G99 at the drafting stage – this led to the approach outlined at the start of A2 in G99 – see next slide – but the focus of that input was in the 100s of kW.</a:t>
            </a:r>
          </a:p>
          <a:p>
            <a:endParaRPr lang="en-GB" dirty="0"/>
          </a:p>
        </p:txBody>
      </p:sp>
      <p:sp>
        <p:nvSpPr>
          <p:cNvPr id="4" name="Slide Number Placeholder 3">
            <a:extLst>
              <a:ext uri="{FF2B5EF4-FFF2-40B4-BE49-F238E27FC236}">
                <a16:creationId xmlns:a16="http://schemas.microsoft.com/office/drawing/2014/main" id="{7DF41E49-148A-449B-AE28-92A6777787CA}"/>
              </a:ext>
            </a:extLst>
          </p:cNvPr>
          <p:cNvSpPr>
            <a:spLocks noGrp="1"/>
          </p:cNvSpPr>
          <p:nvPr>
            <p:ph type="sldNum" sz="quarter" idx="12"/>
          </p:nvPr>
        </p:nvSpPr>
        <p:spPr/>
        <p:txBody>
          <a:bodyPr/>
          <a:lstStyle/>
          <a:p>
            <a:fld id="{98FF217E-B86F-EA42-9607-BE163228A213}" type="slidenum">
              <a:rPr lang="en-GB" smtClean="0"/>
              <a:pPr/>
              <a:t>50</a:t>
            </a:fld>
            <a:endParaRPr lang="en-GB"/>
          </a:p>
        </p:txBody>
      </p:sp>
    </p:spTree>
    <p:extLst>
      <p:ext uri="{BB962C8B-B14F-4D97-AF65-F5344CB8AC3E}">
        <p14:creationId xmlns:p14="http://schemas.microsoft.com/office/powerpoint/2010/main" val="2001689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39F3-589E-485F-9F34-717F9DAB9493}"/>
              </a:ext>
            </a:extLst>
          </p:cNvPr>
          <p:cNvSpPr>
            <a:spLocks noGrp="1"/>
          </p:cNvSpPr>
          <p:nvPr>
            <p:ph type="title"/>
          </p:nvPr>
        </p:nvSpPr>
        <p:spPr/>
        <p:txBody>
          <a:bodyPr/>
          <a:lstStyle/>
          <a:p>
            <a:r>
              <a:rPr lang="en-GB" dirty="0"/>
              <a:t>G99 A2</a:t>
            </a:r>
          </a:p>
        </p:txBody>
      </p:sp>
      <p:sp>
        <p:nvSpPr>
          <p:cNvPr id="4" name="Slide Number Placeholder 3">
            <a:extLst>
              <a:ext uri="{FF2B5EF4-FFF2-40B4-BE49-F238E27FC236}">
                <a16:creationId xmlns:a16="http://schemas.microsoft.com/office/drawing/2014/main" id="{8F2AD422-36BB-4610-8C47-61707EC6E7C3}"/>
              </a:ext>
            </a:extLst>
          </p:cNvPr>
          <p:cNvSpPr>
            <a:spLocks noGrp="1"/>
          </p:cNvSpPr>
          <p:nvPr>
            <p:ph type="sldNum" sz="quarter" idx="12"/>
          </p:nvPr>
        </p:nvSpPr>
        <p:spPr/>
        <p:txBody>
          <a:bodyPr/>
          <a:lstStyle/>
          <a:p>
            <a:fld id="{98FF217E-B86F-EA42-9607-BE163228A213}" type="slidenum">
              <a:rPr lang="en-GB" smtClean="0"/>
              <a:pPr/>
              <a:t>51</a:t>
            </a:fld>
            <a:endParaRPr lang="en-GB"/>
          </a:p>
        </p:txBody>
      </p:sp>
      <p:pic>
        <p:nvPicPr>
          <p:cNvPr id="5" name="Picture 4">
            <a:extLst>
              <a:ext uri="{FF2B5EF4-FFF2-40B4-BE49-F238E27FC236}">
                <a16:creationId xmlns:a16="http://schemas.microsoft.com/office/drawing/2014/main" id="{32FAA530-28C9-402E-9B55-51442FD03B9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449567" y="356259"/>
            <a:ext cx="4699635" cy="5614035"/>
          </a:xfrm>
          <a:prstGeom prst="rect">
            <a:avLst/>
          </a:prstGeom>
          <a:noFill/>
          <a:ln>
            <a:noFill/>
          </a:ln>
        </p:spPr>
      </p:pic>
    </p:spTree>
    <p:extLst>
      <p:ext uri="{BB962C8B-B14F-4D97-AF65-F5344CB8AC3E}">
        <p14:creationId xmlns:p14="http://schemas.microsoft.com/office/powerpoint/2010/main" val="3547985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5B380-0DE9-405F-8201-B8508BE74B63}"/>
              </a:ext>
            </a:extLst>
          </p:cNvPr>
          <p:cNvSpPr>
            <a:spLocks noGrp="1"/>
          </p:cNvSpPr>
          <p:nvPr>
            <p:ph type="title"/>
          </p:nvPr>
        </p:nvSpPr>
        <p:spPr/>
        <p:txBody>
          <a:bodyPr/>
          <a:lstStyle/>
          <a:p>
            <a:r>
              <a:rPr lang="en-GB" dirty="0"/>
              <a:t>The problem</a:t>
            </a:r>
          </a:p>
        </p:txBody>
      </p:sp>
      <p:sp>
        <p:nvSpPr>
          <p:cNvPr id="3" name="Content Placeholder 2">
            <a:extLst>
              <a:ext uri="{FF2B5EF4-FFF2-40B4-BE49-F238E27FC236}">
                <a16:creationId xmlns:a16="http://schemas.microsoft.com/office/drawing/2014/main" id="{1068D53E-1ECD-424B-88C5-869BCC9C600C}"/>
              </a:ext>
            </a:extLst>
          </p:cNvPr>
          <p:cNvSpPr>
            <a:spLocks noGrp="1"/>
          </p:cNvSpPr>
          <p:nvPr>
            <p:ph idx="1"/>
          </p:nvPr>
        </p:nvSpPr>
        <p:spPr/>
        <p:txBody>
          <a:bodyPr/>
          <a:lstStyle/>
          <a:p>
            <a:r>
              <a:rPr lang="en-GB" dirty="0"/>
              <a:t>Small machines generally have a limit of stable operation – probably in the 30% to 60% of Registered Capacity.  Below this they become uncontrollable/unstable.  This is a feature of all rotating machines.</a:t>
            </a:r>
          </a:p>
          <a:p>
            <a:r>
              <a:rPr lang="en-GB" dirty="0"/>
              <a:t>G99 has suggested tests that require operation at 10% of RC – which some manufacturers state is not possible.</a:t>
            </a:r>
          </a:p>
          <a:p>
            <a:r>
              <a:rPr lang="en-GB" dirty="0"/>
              <a:t>G99 explicitly recognizes this for Type C rotating machines, and allows tests to be proposed by the Generator that do not take the module below its Minimum Stable Operating Level – this is an issue principally for FSM, which is why it is not specifically included for Type B.</a:t>
            </a:r>
          </a:p>
          <a:p>
            <a:r>
              <a:rPr lang="en-GB" dirty="0"/>
              <a:t>We could simply take this concept and apply it to smaller machines.</a:t>
            </a:r>
          </a:p>
          <a:p>
            <a:r>
              <a:rPr lang="en-GB" dirty="0"/>
              <a:t>There is nothing in G99 that mandates test output levels; forms A2 suggest test levels, but it has not been clear how to react to manufacturers who state that they cannot achieve them.</a:t>
            </a:r>
          </a:p>
          <a:p>
            <a:r>
              <a:rPr lang="en-GB" dirty="0"/>
              <a:t>A simple modification to allow different test loadings above MSOL would solve this.</a:t>
            </a:r>
          </a:p>
        </p:txBody>
      </p:sp>
      <p:sp>
        <p:nvSpPr>
          <p:cNvPr id="4" name="Slide Number Placeholder 3">
            <a:extLst>
              <a:ext uri="{FF2B5EF4-FFF2-40B4-BE49-F238E27FC236}">
                <a16:creationId xmlns:a16="http://schemas.microsoft.com/office/drawing/2014/main" id="{33A14DE7-7E14-47D2-86AD-BA68706EB4A1}"/>
              </a:ext>
            </a:extLst>
          </p:cNvPr>
          <p:cNvSpPr>
            <a:spLocks noGrp="1"/>
          </p:cNvSpPr>
          <p:nvPr>
            <p:ph type="sldNum" sz="quarter" idx="12"/>
          </p:nvPr>
        </p:nvSpPr>
        <p:spPr/>
        <p:txBody>
          <a:bodyPr/>
          <a:lstStyle/>
          <a:p>
            <a:fld id="{98FF217E-B86F-EA42-9607-BE163228A213}" type="slidenum">
              <a:rPr lang="en-GB" smtClean="0"/>
              <a:pPr/>
              <a:t>52</a:t>
            </a:fld>
            <a:endParaRPr lang="en-GB"/>
          </a:p>
        </p:txBody>
      </p:sp>
    </p:spTree>
    <p:extLst>
      <p:ext uri="{BB962C8B-B14F-4D97-AF65-F5344CB8AC3E}">
        <p14:creationId xmlns:p14="http://schemas.microsoft.com/office/powerpoint/2010/main" val="35457805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p:txBody>
          <a:bodyPr/>
          <a:lstStyle/>
          <a:p>
            <a:r>
              <a:rPr lang="en-GB" dirty="0"/>
              <a:t>G98 Modifications</a:t>
            </a:r>
          </a:p>
        </p:txBody>
      </p:sp>
      <p:sp>
        <p:nvSpPr>
          <p:cNvPr id="3" name="Content Placeholder 2">
            <a:extLst>
              <a:ext uri="{FF2B5EF4-FFF2-40B4-BE49-F238E27FC236}">
                <a16:creationId xmlns:a16="http://schemas.microsoft.com/office/drawing/2014/main" id="{E09D2775-5CFB-BA44-9DBA-933F7C285FCA}"/>
              </a:ext>
            </a:extLst>
          </p:cNvPr>
          <p:cNvSpPr>
            <a:spLocks noGrp="1"/>
          </p:cNvSpPr>
          <p:nvPr>
            <p:ph idx="1"/>
          </p:nvPr>
        </p:nvSpPr>
        <p:spPr>
          <a:xfrm>
            <a:off x="241200" y="1591746"/>
            <a:ext cx="9957600" cy="3960000"/>
          </a:xfrm>
        </p:spPr>
        <p:txBody>
          <a:bodyPr/>
          <a:lstStyle/>
          <a:p>
            <a:pPr>
              <a:tabLst>
                <a:tab pos="5743575" algn="l"/>
              </a:tabLst>
            </a:pPr>
            <a:r>
              <a:rPr lang="en-GB" dirty="0"/>
              <a:t>Appendix 3</a:t>
            </a:r>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fld id="{98FF217E-B86F-EA42-9607-BE163228A213}" type="slidenum">
              <a:rPr lang="en-GB"/>
              <a:pPr/>
              <a:t>53</a:t>
            </a:fld>
            <a:endParaRPr lang="en-GB"/>
          </a:p>
        </p:txBody>
      </p:sp>
      <p:pic>
        <p:nvPicPr>
          <p:cNvPr id="9" name="Picture 8">
            <a:extLst>
              <a:ext uri="{FF2B5EF4-FFF2-40B4-BE49-F238E27FC236}">
                <a16:creationId xmlns:a16="http://schemas.microsoft.com/office/drawing/2014/main" id="{FBA25E04-CCD6-4561-B46C-5C0081F4B0F6}"/>
              </a:ext>
            </a:extLst>
          </p:cNvPr>
          <p:cNvPicPr>
            <a:picLocks noChangeAspect="1"/>
          </p:cNvPicPr>
          <p:nvPr/>
        </p:nvPicPr>
        <p:blipFill>
          <a:blip r:embed="rId2"/>
          <a:stretch>
            <a:fillRect/>
          </a:stretch>
        </p:blipFill>
        <p:spPr>
          <a:xfrm>
            <a:off x="107849" y="1965082"/>
            <a:ext cx="5838497" cy="3169982"/>
          </a:xfrm>
          <a:prstGeom prst="rect">
            <a:avLst/>
          </a:prstGeom>
        </p:spPr>
      </p:pic>
      <p:pic>
        <p:nvPicPr>
          <p:cNvPr id="10" name="Picture 9">
            <a:extLst>
              <a:ext uri="{FF2B5EF4-FFF2-40B4-BE49-F238E27FC236}">
                <a16:creationId xmlns:a16="http://schemas.microsoft.com/office/drawing/2014/main" id="{CAEE4FF9-C046-4CD6-BCB4-3C3C6AEEE4BF}"/>
              </a:ext>
            </a:extLst>
          </p:cNvPr>
          <p:cNvPicPr>
            <a:picLocks noChangeAspect="1"/>
          </p:cNvPicPr>
          <p:nvPr/>
        </p:nvPicPr>
        <p:blipFill>
          <a:blip r:embed="rId3"/>
          <a:stretch>
            <a:fillRect/>
          </a:stretch>
        </p:blipFill>
        <p:spPr>
          <a:xfrm>
            <a:off x="0" y="5350264"/>
            <a:ext cx="5856406" cy="402964"/>
          </a:xfrm>
          <a:prstGeom prst="rect">
            <a:avLst/>
          </a:prstGeom>
        </p:spPr>
      </p:pic>
      <p:pic>
        <p:nvPicPr>
          <p:cNvPr id="11" name="Picture 10">
            <a:extLst>
              <a:ext uri="{FF2B5EF4-FFF2-40B4-BE49-F238E27FC236}">
                <a16:creationId xmlns:a16="http://schemas.microsoft.com/office/drawing/2014/main" id="{B544FE20-4BF3-4661-B9F7-AC79FEDE27CA}"/>
              </a:ext>
            </a:extLst>
          </p:cNvPr>
          <p:cNvPicPr>
            <a:picLocks noChangeAspect="1"/>
          </p:cNvPicPr>
          <p:nvPr/>
        </p:nvPicPr>
        <p:blipFill>
          <a:blip r:embed="rId4"/>
          <a:stretch>
            <a:fillRect/>
          </a:stretch>
        </p:blipFill>
        <p:spPr>
          <a:xfrm>
            <a:off x="6018786" y="1882369"/>
            <a:ext cx="5784768" cy="2704334"/>
          </a:xfrm>
          <a:prstGeom prst="rect">
            <a:avLst/>
          </a:prstGeom>
        </p:spPr>
      </p:pic>
    </p:spTree>
    <p:extLst>
      <p:ext uri="{BB962C8B-B14F-4D97-AF65-F5344CB8AC3E}">
        <p14:creationId xmlns:p14="http://schemas.microsoft.com/office/powerpoint/2010/main" val="4944977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14500-3B03-4FF4-BB9A-6B396FAD230C}"/>
              </a:ext>
            </a:extLst>
          </p:cNvPr>
          <p:cNvSpPr>
            <a:spLocks noGrp="1"/>
          </p:cNvSpPr>
          <p:nvPr>
            <p:ph type="title"/>
          </p:nvPr>
        </p:nvSpPr>
        <p:spPr/>
        <p:txBody>
          <a:bodyPr/>
          <a:lstStyle/>
          <a:p>
            <a:r>
              <a:rPr lang="en-GB" dirty="0"/>
              <a:t>G99 Modifications</a:t>
            </a:r>
          </a:p>
        </p:txBody>
      </p:sp>
      <p:sp>
        <p:nvSpPr>
          <p:cNvPr id="4" name="Slide Number Placeholder 3">
            <a:extLst>
              <a:ext uri="{FF2B5EF4-FFF2-40B4-BE49-F238E27FC236}">
                <a16:creationId xmlns:a16="http://schemas.microsoft.com/office/drawing/2014/main" id="{4D823249-5C06-4B5D-8CDA-B96EF241152B}"/>
              </a:ext>
            </a:extLst>
          </p:cNvPr>
          <p:cNvSpPr>
            <a:spLocks noGrp="1"/>
          </p:cNvSpPr>
          <p:nvPr>
            <p:ph type="sldNum" sz="quarter" idx="12"/>
          </p:nvPr>
        </p:nvSpPr>
        <p:spPr/>
        <p:txBody>
          <a:bodyPr/>
          <a:lstStyle/>
          <a:p>
            <a:fld id="{98FF217E-B86F-EA42-9607-BE163228A213}" type="slidenum">
              <a:rPr lang="en-GB" smtClean="0"/>
              <a:pPr/>
              <a:t>54</a:t>
            </a:fld>
            <a:endParaRPr lang="en-GB"/>
          </a:p>
        </p:txBody>
      </p:sp>
      <p:pic>
        <p:nvPicPr>
          <p:cNvPr id="6" name="Picture 5">
            <a:extLst>
              <a:ext uri="{FF2B5EF4-FFF2-40B4-BE49-F238E27FC236}">
                <a16:creationId xmlns:a16="http://schemas.microsoft.com/office/drawing/2014/main" id="{7D08609F-C23D-4541-AEC5-2AB7733F4D0D}"/>
              </a:ext>
            </a:extLst>
          </p:cNvPr>
          <p:cNvPicPr>
            <a:picLocks noChangeAspect="1"/>
          </p:cNvPicPr>
          <p:nvPr/>
        </p:nvPicPr>
        <p:blipFill>
          <a:blip r:embed="rId2"/>
          <a:stretch>
            <a:fillRect/>
          </a:stretch>
        </p:blipFill>
        <p:spPr>
          <a:xfrm>
            <a:off x="0" y="1569891"/>
            <a:ext cx="6420746" cy="4420217"/>
          </a:xfrm>
          <a:prstGeom prst="rect">
            <a:avLst/>
          </a:prstGeom>
        </p:spPr>
      </p:pic>
      <p:pic>
        <p:nvPicPr>
          <p:cNvPr id="5" name="Picture 4">
            <a:extLst>
              <a:ext uri="{FF2B5EF4-FFF2-40B4-BE49-F238E27FC236}">
                <a16:creationId xmlns:a16="http://schemas.microsoft.com/office/drawing/2014/main" id="{863614F1-1398-4869-8D9E-873B72D027B9}"/>
              </a:ext>
            </a:extLst>
          </p:cNvPr>
          <p:cNvPicPr>
            <a:picLocks noChangeAspect="1"/>
          </p:cNvPicPr>
          <p:nvPr/>
        </p:nvPicPr>
        <p:blipFill>
          <a:blip r:embed="rId3"/>
          <a:stretch>
            <a:fillRect/>
          </a:stretch>
        </p:blipFill>
        <p:spPr>
          <a:xfrm>
            <a:off x="6605658" y="1942746"/>
            <a:ext cx="5401429" cy="1933845"/>
          </a:xfrm>
          <a:prstGeom prst="rect">
            <a:avLst/>
          </a:prstGeom>
        </p:spPr>
      </p:pic>
      <p:pic>
        <p:nvPicPr>
          <p:cNvPr id="7" name="Picture 6">
            <a:extLst>
              <a:ext uri="{FF2B5EF4-FFF2-40B4-BE49-F238E27FC236}">
                <a16:creationId xmlns:a16="http://schemas.microsoft.com/office/drawing/2014/main" id="{C0F53EE6-7129-42D6-9C21-12FB18DD59A0}"/>
              </a:ext>
            </a:extLst>
          </p:cNvPr>
          <p:cNvPicPr>
            <a:picLocks noChangeAspect="1"/>
          </p:cNvPicPr>
          <p:nvPr/>
        </p:nvPicPr>
        <p:blipFill>
          <a:blip r:embed="rId4"/>
          <a:stretch>
            <a:fillRect/>
          </a:stretch>
        </p:blipFill>
        <p:spPr>
          <a:xfrm>
            <a:off x="6002737" y="4056262"/>
            <a:ext cx="6125430" cy="1905266"/>
          </a:xfrm>
          <a:prstGeom prst="rect">
            <a:avLst/>
          </a:prstGeom>
        </p:spPr>
      </p:pic>
    </p:spTree>
    <p:extLst>
      <p:ext uri="{BB962C8B-B14F-4D97-AF65-F5344CB8AC3E}">
        <p14:creationId xmlns:p14="http://schemas.microsoft.com/office/powerpoint/2010/main" val="32528848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81891-080E-4D5F-9A12-3FDF0D3B58D7}"/>
              </a:ext>
            </a:extLst>
          </p:cNvPr>
          <p:cNvSpPr>
            <a:spLocks noGrp="1"/>
          </p:cNvSpPr>
          <p:nvPr>
            <p:ph type="title"/>
          </p:nvPr>
        </p:nvSpPr>
        <p:spPr/>
        <p:txBody>
          <a:bodyPr/>
          <a:lstStyle/>
          <a:p>
            <a:r>
              <a:rPr lang="en-GB" dirty="0"/>
              <a:t>G99 – Form A2-1</a:t>
            </a:r>
          </a:p>
        </p:txBody>
      </p:sp>
      <p:sp>
        <p:nvSpPr>
          <p:cNvPr id="4" name="Slide Number Placeholder 3">
            <a:extLst>
              <a:ext uri="{FF2B5EF4-FFF2-40B4-BE49-F238E27FC236}">
                <a16:creationId xmlns:a16="http://schemas.microsoft.com/office/drawing/2014/main" id="{4C4D38F6-9B4B-40D6-A333-463950D7D1AB}"/>
              </a:ext>
            </a:extLst>
          </p:cNvPr>
          <p:cNvSpPr>
            <a:spLocks noGrp="1"/>
          </p:cNvSpPr>
          <p:nvPr>
            <p:ph type="sldNum" sz="quarter" idx="12"/>
          </p:nvPr>
        </p:nvSpPr>
        <p:spPr/>
        <p:txBody>
          <a:bodyPr/>
          <a:lstStyle/>
          <a:p>
            <a:fld id="{98FF217E-B86F-EA42-9607-BE163228A213}" type="slidenum">
              <a:rPr lang="en-GB" smtClean="0"/>
              <a:pPr/>
              <a:t>55</a:t>
            </a:fld>
            <a:endParaRPr lang="en-GB"/>
          </a:p>
        </p:txBody>
      </p:sp>
      <p:pic>
        <p:nvPicPr>
          <p:cNvPr id="3" name="Picture 2">
            <a:extLst>
              <a:ext uri="{FF2B5EF4-FFF2-40B4-BE49-F238E27FC236}">
                <a16:creationId xmlns:a16="http://schemas.microsoft.com/office/drawing/2014/main" id="{9D0513D8-D7EE-47DC-90CE-6E458C0DAD2F}"/>
              </a:ext>
            </a:extLst>
          </p:cNvPr>
          <p:cNvPicPr>
            <a:picLocks noChangeAspect="1"/>
          </p:cNvPicPr>
          <p:nvPr/>
        </p:nvPicPr>
        <p:blipFill>
          <a:blip r:embed="rId2"/>
          <a:stretch>
            <a:fillRect/>
          </a:stretch>
        </p:blipFill>
        <p:spPr>
          <a:xfrm>
            <a:off x="170567" y="1444988"/>
            <a:ext cx="5668357" cy="2713289"/>
          </a:xfrm>
          <a:prstGeom prst="rect">
            <a:avLst/>
          </a:prstGeom>
        </p:spPr>
      </p:pic>
      <p:pic>
        <p:nvPicPr>
          <p:cNvPr id="6" name="Picture 5">
            <a:extLst>
              <a:ext uri="{FF2B5EF4-FFF2-40B4-BE49-F238E27FC236}">
                <a16:creationId xmlns:a16="http://schemas.microsoft.com/office/drawing/2014/main" id="{E7F4247E-29F1-4BC0-8B41-91D2B7D45912}"/>
              </a:ext>
            </a:extLst>
          </p:cNvPr>
          <p:cNvPicPr>
            <a:picLocks noChangeAspect="1"/>
          </p:cNvPicPr>
          <p:nvPr/>
        </p:nvPicPr>
        <p:blipFill>
          <a:blip r:embed="rId3"/>
          <a:stretch>
            <a:fillRect/>
          </a:stretch>
        </p:blipFill>
        <p:spPr>
          <a:xfrm>
            <a:off x="-22738" y="4479530"/>
            <a:ext cx="6044456" cy="492511"/>
          </a:xfrm>
          <a:prstGeom prst="rect">
            <a:avLst/>
          </a:prstGeom>
        </p:spPr>
      </p:pic>
      <p:pic>
        <p:nvPicPr>
          <p:cNvPr id="7" name="Picture 6">
            <a:extLst>
              <a:ext uri="{FF2B5EF4-FFF2-40B4-BE49-F238E27FC236}">
                <a16:creationId xmlns:a16="http://schemas.microsoft.com/office/drawing/2014/main" id="{4EAE4BC7-C521-405C-9710-0A501444A18B}"/>
              </a:ext>
            </a:extLst>
          </p:cNvPr>
          <p:cNvPicPr>
            <a:picLocks noChangeAspect="1"/>
          </p:cNvPicPr>
          <p:nvPr/>
        </p:nvPicPr>
        <p:blipFill>
          <a:blip r:embed="rId4"/>
          <a:stretch>
            <a:fillRect/>
          </a:stretch>
        </p:blipFill>
        <p:spPr>
          <a:xfrm>
            <a:off x="6096000" y="1444988"/>
            <a:ext cx="5748950" cy="1871543"/>
          </a:xfrm>
          <a:prstGeom prst="rect">
            <a:avLst/>
          </a:prstGeom>
        </p:spPr>
      </p:pic>
    </p:spTree>
    <p:extLst>
      <p:ext uri="{BB962C8B-B14F-4D97-AF65-F5344CB8AC3E}">
        <p14:creationId xmlns:p14="http://schemas.microsoft.com/office/powerpoint/2010/main" val="14382179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6689-57D7-4F05-B11A-E43F32469C63}"/>
              </a:ext>
            </a:extLst>
          </p:cNvPr>
          <p:cNvSpPr>
            <a:spLocks noGrp="1"/>
          </p:cNvSpPr>
          <p:nvPr>
            <p:ph type="title"/>
          </p:nvPr>
        </p:nvSpPr>
        <p:spPr/>
        <p:txBody>
          <a:bodyPr/>
          <a:lstStyle/>
          <a:p>
            <a:r>
              <a:rPr lang="en-GB" dirty="0"/>
              <a:t>New Issues - 2</a:t>
            </a:r>
          </a:p>
        </p:txBody>
      </p:sp>
      <p:sp>
        <p:nvSpPr>
          <p:cNvPr id="4" name="Slide Number Placeholder 3">
            <a:extLst>
              <a:ext uri="{FF2B5EF4-FFF2-40B4-BE49-F238E27FC236}">
                <a16:creationId xmlns:a16="http://schemas.microsoft.com/office/drawing/2014/main" id="{961D69B6-BA88-4D85-B3D0-430AC3CD8B03}"/>
              </a:ext>
            </a:extLst>
          </p:cNvPr>
          <p:cNvSpPr>
            <a:spLocks noGrp="1"/>
          </p:cNvSpPr>
          <p:nvPr>
            <p:ph type="sldNum" sz="quarter" idx="12"/>
          </p:nvPr>
        </p:nvSpPr>
        <p:spPr/>
        <p:txBody>
          <a:bodyPr/>
          <a:lstStyle/>
          <a:p>
            <a:fld id="{98FF217E-B86F-EA42-9607-BE163228A213}" type="slidenum">
              <a:rPr lang="en-GB" smtClean="0"/>
              <a:pPr/>
              <a:t>56</a:t>
            </a:fld>
            <a:endParaRPr lang="en-GB"/>
          </a:p>
        </p:txBody>
      </p:sp>
      <p:graphicFrame>
        <p:nvGraphicFramePr>
          <p:cNvPr id="5" name="Table 5">
            <a:extLst>
              <a:ext uri="{FF2B5EF4-FFF2-40B4-BE49-F238E27FC236}">
                <a16:creationId xmlns:a16="http://schemas.microsoft.com/office/drawing/2014/main" id="{BF8C7E9D-C358-4601-B1BC-35D2B672106D}"/>
              </a:ext>
            </a:extLst>
          </p:cNvPr>
          <p:cNvGraphicFramePr>
            <a:graphicFrameLocks/>
          </p:cNvGraphicFramePr>
          <p:nvPr>
            <p:extLst>
              <p:ext uri="{D42A27DB-BD31-4B8C-83A1-F6EECF244321}">
                <p14:modId xmlns:p14="http://schemas.microsoft.com/office/powerpoint/2010/main" val="3797564305"/>
              </p:ext>
            </p:extLst>
          </p:nvPr>
        </p:nvGraphicFramePr>
        <p:xfrm>
          <a:off x="720000" y="1612335"/>
          <a:ext cx="11082336" cy="2129282"/>
        </p:xfrm>
        <a:graphic>
          <a:graphicData uri="http://schemas.openxmlformats.org/drawingml/2006/table">
            <a:tbl>
              <a:tblPr firstRow="1" bandRow="1">
                <a:tableStyleId>{1E171933-4619-4E11-9A3F-F7608DF75F80}</a:tableStyleId>
              </a:tblPr>
              <a:tblGrid>
                <a:gridCol w="765175">
                  <a:extLst>
                    <a:ext uri="{9D8B030D-6E8A-4147-A177-3AD203B41FA5}">
                      <a16:colId xmlns:a16="http://schemas.microsoft.com/office/drawing/2014/main" val="1090846981"/>
                    </a:ext>
                  </a:extLst>
                </a:gridCol>
                <a:gridCol w="3744441">
                  <a:extLst>
                    <a:ext uri="{9D8B030D-6E8A-4147-A177-3AD203B41FA5}">
                      <a16:colId xmlns:a16="http://schemas.microsoft.com/office/drawing/2014/main" val="3713780737"/>
                    </a:ext>
                  </a:extLst>
                </a:gridCol>
                <a:gridCol w="6572720">
                  <a:extLst>
                    <a:ext uri="{9D8B030D-6E8A-4147-A177-3AD203B41FA5}">
                      <a16:colId xmlns:a16="http://schemas.microsoft.com/office/drawing/2014/main" val="3799036152"/>
                    </a:ext>
                  </a:extLst>
                </a:gridCol>
              </a:tblGrid>
              <a:tr h="370840">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No</a:t>
                      </a:r>
                      <a:endParaRPr lang="en-GB" sz="1800" b="0" i="0" u="none" strike="noStrike" dirty="0">
                        <a:effectLst/>
                        <a:latin typeface="Arial" panose="020B0604020202020204" pitchFamily="34" charset="0"/>
                      </a:endParaRPr>
                    </a:p>
                  </a:txBody>
                  <a:tcPr marL="112522" marR="112522" marT="56261" marB="56261"/>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Issue</a:t>
                      </a:r>
                      <a:endParaRPr lang="en-GB" sz="1800" b="0" i="0" u="none" strike="noStrike" dirty="0">
                        <a:effectLst/>
                        <a:latin typeface="Arial" panose="020B0604020202020204" pitchFamily="34" charset="0"/>
                      </a:endParaRPr>
                    </a:p>
                  </a:txBody>
                  <a:tcPr marL="112522" marR="112522" marT="56261" marB="56261"/>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Assumed Status</a:t>
                      </a:r>
                      <a:endParaRPr lang="en-GB" sz="1800" b="0" i="0" u="none" strike="noStrike" dirty="0">
                        <a:effectLst/>
                        <a:latin typeface="Arial" panose="020B0604020202020204" pitchFamily="34" charset="0"/>
                      </a:endParaRPr>
                    </a:p>
                  </a:txBody>
                  <a:tcPr marL="112522" marR="112522" marT="56261" marB="56261"/>
                </a:tc>
                <a:extLst>
                  <a:ext uri="{0D108BD9-81ED-4DB2-BD59-A6C34878D82A}">
                    <a16:rowId xmlns:a16="http://schemas.microsoft.com/office/drawing/2014/main" val="2357595304"/>
                  </a:ext>
                </a:extLst>
              </a:tr>
              <a:tr h="370840">
                <a:tc>
                  <a:txBody>
                    <a:bodyPr/>
                    <a:lstStyle/>
                    <a:p>
                      <a:pPr marL="0" algn="l" rtl="0" eaLnBrk="1" fontAlgn="t" latinLnBrk="0" hangingPunct="1">
                        <a:spcBef>
                          <a:spcPts val="0"/>
                        </a:spcBef>
                        <a:spcAft>
                          <a:spcPts val="0"/>
                        </a:spcAft>
                      </a:pPr>
                      <a:r>
                        <a:rPr lang="en-GB" sz="1200" b="0" i="0" u="none" strike="noStrike" dirty="0">
                          <a:effectLst/>
                          <a:latin typeface="Arial" panose="020B0604020202020204" pitchFamily="34" charset="0"/>
                        </a:rPr>
                        <a:t>107</a:t>
                      </a:r>
                    </a:p>
                  </a:txBody>
                  <a:tcPr marL="112522" marR="112522" marT="56261" marB="56261"/>
                </a:tc>
                <a:tc>
                  <a:txBody>
                    <a:bodyPr/>
                    <a:lstStyle/>
                    <a:p>
                      <a:pPr marL="0" indent="0" algn="l" rtl="0" eaLnBrk="1" fontAlgn="t" latinLnBrk="0" hangingPunct="1">
                        <a:spcBef>
                          <a:spcPts val="0"/>
                        </a:spcBef>
                        <a:spcAft>
                          <a:spcPts val="0"/>
                        </a:spcAft>
                      </a:pPr>
                      <a:r>
                        <a:rPr lang="en-US" sz="1200" b="0" i="0" u="none" strike="noStrike" dirty="0">
                          <a:effectLst/>
                          <a:latin typeface="Arial" panose="020B0604020202020204" pitchFamily="34" charset="0"/>
                        </a:rPr>
                        <a:t>Is a diesel rotary uninterruptable power supply (DRUPS) to be treated as a generator running in long term parallel mode?</a:t>
                      </a:r>
                    </a:p>
                  </a:txBody>
                  <a:tcPr marL="112522" marR="112522" marT="56261" marB="56261"/>
                </a:tc>
                <a:tc>
                  <a:txBody>
                    <a:bodyPr/>
                    <a:lstStyle/>
                    <a:p>
                      <a:pPr marL="0" algn="l" rtl="0" eaLnBrk="1" fontAlgn="t" latinLnBrk="0" hangingPunct="1">
                        <a:spcBef>
                          <a:spcPts val="0"/>
                        </a:spcBef>
                        <a:spcAft>
                          <a:spcPts val="0"/>
                        </a:spcAft>
                      </a:pPr>
                      <a:r>
                        <a:rPr lang="en-US" sz="1200" b="0" i="0" u="none" strike="noStrike" dirty="0">
                          <a:effectLst/>
                          <a:latin typeface="Arial" panose="020B0604020202020204" pitchFamily="34" charset="0"/>
                        </a:rPr>
                        <a:t>Our understanding is that in normal operation the synchronous machine has an significant moment of inertia (flywheel) and is motoring, and that on loss of mains it then generates into the load.  The connexion with the DNO’s system is interrupted by a circuit breaker, and a fast start diesel then powers the synchronous machine so it then becomes an islanded generator supplying the installation.  Clearly the earthing and other arrangements need to be designed for these modes of operation.  </a:t>
                      </a:r>
                    </a:p>
                    <a:p>
                      <a:pPr marL="0" algn="l" rtl="0" eaLnBrk="1" fontAlgn="t" latinLnBrk="0" hangingPunct="1">
                        <a:spcBef>
                          <a:spcPts val="0"/>
                        </a:spcBef>
                        <a:spcAft>
                          <a:spcPts val="0"/>
                        </a:spcAft>
                      </a:pPr>
                      <a:r>
                        <a:rPr lang="en-US" sz="1200" b="0" i="0" u="none" strike="noStrike" dirty="0">
                          <a:effectLst/>
                          <a:latin typeface="Arial" panose="020B0604020202020204" pitchFamily="34" charset="0"/>
                        </a:rPr>
                        <a:t>It is probably appropriate to include a reference to this as a valid instance of uncontrollable storage.</a:t>
                      </a:r>
                    </a:p>
                    <a:p>
                      <a:pPr marL="0" algn="l" rtl="0" eaLnBrk="1" fontAlgn="t" latinLnBrk="0" hangingPunct="1">
                        <a:spcBef>
                          <a:spcPts val="0"/>
                        </a:spcBef>
                        <a:spcAft>
                          <a:spcPts val="0"/>
                        </a:spcAft>
                      </a:pPr>
                      <a:endParaRPr lang="en-US" sz="1200" b="0" i="0" u="none" strike="noStrike" dirty="0">
                        <a:effectLst/>
                        <a:latin typeface="Arial" panose="020B0604020202020204" pitchFamily="34" charset="0"/>
                      </a:endParaRPr>
                    </a:p>
                  </a:txBody>
                  <a:tcPr marL="112522" marR="112522" marT="56261" marB="56261"/>
                </a:tc>
                <a:extLst>
                  <a:ext uri="{0D108BD9-81ED-4DB2-BD59-A6C34878D82A}">
                    <a16:rowId xmlns:a16="http://schemas.microsoft.com/office/drawing/2014/main" val="3721878276"/>
                  </a:ext>
                </a:extLst>
              </a:tr>
            </a:tbl>
          </a:graphicData>
        </a:graphic>
      </p:graphicFrame>
    </p:spTree>
    <p:extLst>
      <p:ext uri="{BB962C8B-B14F-4D97-AF65-F5344CB8AC3E}">
        <p14:creationId xmlns:p14="http://schemas.microsoft.com/office/powerpoint/2010/main" val="615932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32D2-348F-4D85-A2B6-B713B4A72513}"/>
              </a:ext>
            </a:extLst>
          </p:cNvPr>
          <p:cNvSpPr>
            <a:spLocks noGrp="1"/>
          </p:cNvSpPr>
          <p:nvPr>
            <p:ph type="title"/>
          </p:nvPr>
        </p:nvSpPr>
        <p:spPr/>
        <p:txBody>
          <a:bodyPr/>
          <a:lstStyle/>
          <a:p>
            <a:r>
              <a:rPr lang="en-GB" dirty="0"/>
              <a:t>Unresolved Previous Issue</a:t>
            </a:r>
          </a:p>
        </p:txBody>
      </p:sp>
      <p:graphicFrame>
        <p:nvGraphicFramePr>
          <p:cNvPr id="5" name="Table 5">
            <a:extLst>
              <a:ext uri="{FF2B5EF4-FFF2-40B4-BE49-F238E27FC236}">
                <a16:creationId xmlns:a16="http://schemas.microsoft.com/office/drawing/2014/main" id="{8BC5CF8C-E212-4364-B0DE-6E14C20B8FA8}"/>
              </a:ext>
            </a:extLst>
          </p:cNvPr>
          <p:cNvGraphicFramePr>
            <a:graphicFrameLocks noGrp="1"/>
          </p:cNvGraphicFramePr>
          <p:nvPr>
            <p:ph idx="1"/>
            <p:extLst>
              <p:ext uri="{D42A27DB-BD31-4B8C-83A1-F6EECF244321}">
                <p14:modId xmlns:p14="http://schemas.microsoft.com/office/powerpoint/2010/main" val="1749910511"/>
              </p:ext>
            </p:extLst>
          </p:nvPr>
        </p:nvGraphicFramePr>
        <p:xfrm>
          <a:off x="720725" y="1800225"/>
          <a:ext cx="11082336" cy="3958082"/>
        </p:xfrm>
        <a:graphic>
          <a:graphicData uri="http://schemas.openxmlformats.org/drawingml/2006/table">
            <a:tbl>
              <a:tblPr firstRow="1" bandRow="1">
                <a:tableStyleId>{1E171933-4619-4E11-9A3F-F7608DF75F80}</a:tableStyleId>
              </a:tblPr>
              <a:tblGrid>
                <a:gridCol w="765175">
                  <a:extLst>
                    <a:ext uri="{9D8B030D-6E8A-4147-A177-3AD203B41FA5}">
                      <a16:colId xmlns:a16="http://schemas.microsoft.com/office/drawing/2014/main" val="1090846981"/>
                    </a:ext>
                  </a:extLst>
                </a:gridCol>
                <a:gridCol w="7854043">
                  <a:extLst>
                    <a:ext uri="{9D8B030D-6E8A-4147-A177-3AD203B41FA5}">
                      <a16:colId xmlns:a16="http://schemas.microsoft.com/office/drawing/2014/main" val="3713780737"/>
                    </a:ext>
                  </a:extLst>
                </a:gridCol>
                <a:gridCol w="2463118">
                  <a:extLst>
                    <a:ext uri="{9D8B030D-6E8A-4147-A177-3AD203B41FA5}">
                      <a16:colId xmlns:a16="http://schemas.microsoft.com/office/drawing/2014/main" val="3799036152"/>
                    </a:ext>
                  </a:extLst>
                </a:gridCol>
              </a:tblGrid>
              <a:tr h="370840">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No</a:t>
                      </a:r>
                      <a:endParaRPr lang="en-GB" sz="1800" b="0" i="0" u="none" strike="noStrike" dirty="0">
                        <a:effectLst/>
                        <a:latin typeface="Arial" panose="020B0604020202020204" pitchFamily="34" charset="0"/>
                      </a:endParaRPr>
                    </a:p>
                  </a:txBody>
                  <a:tcPr marL="112522" marR="112522" marT="56261" marB="56261"/>
                </a:tc>
                <a:tc>
                  <a:txBody>
                    <a:bodyPr/>
                    <a:lstStyle/>
                    <a:p>
                      <a:pPr marL="0" algn="l" rtl="0" eaLnBrk="1" fontAlgn="t" latinLnBrk="0" hangingPunct="1">
                        <a:spcBef>
                          <a:spcPts val="0"/>
                        </a:spcBef>
                        <a:spcAft>
                          <a:spcPts val="0"/>
                        </a:spcAft>
                      </a:pPr>
                      <a:r>
                        <a:rPr lang="en-GB" sz="1500" b="1" u="none" strike="noStrike" kern="1200" dirty="0">
                          <a:solidFill>
                            <a:srgbClr val="FFFFFF"/>
                          </a:solidFill>
                          <a:effectLst/>
                        </a:rPr>
                        <a:t>Issue</a:t>
                      </a:r>
                      <a:endParaRPr lang="en-GB" sz="1800" b="0" i="0" u="none" strike="noStrike" dirty="0">
                        <a:effectLst/>
                        <a:latin typeface="Arial" panose="020B0604020202020204" pitchFamily="34" charset="0"/>
                      </a:endParaRPr>
                    </a:p>
                  </a:txBody>
                  <a:tcPr marL="112522" marR="112522" marT="56261" marB="56261"/>
                </a:tc>
                <a:tc>
                  <a:txBody>
                    <a:bodyPr/>
                    <a:lstStyle/>
                    <a:p>
                      <a:pPr marL="0" algn="l" rtl="0" eaLnBrk="1" fontAlgn="t" latinLnBrk="0" hangingPunct="1">
                        <a:spcBef>
                          <a:spcPts val="0"/>
                        </a:spcBef>
                        <a:spcAft>
                          <a:spcPts val="0"/>
                        </a:spcAft>
                      </a:pPr>
                      <a:r>
                        <a:rPr lang="en-GB" sz="1500" b="1" u="none" strike="noStrike" kern="1200">
                          <a:solidFill>
                            <a:srgbClr val="FFFFFF"/>
                          </a:solidFill>
                          <a:effectLst/>
                        </a:rPr>
                        <a:t>Assumed Status</a:t>
                      </a:r>
                      <a:endParaRPr lang="en-GB" sz="1800" b="0" i="0" u="none" strike="noStrike">
                        <a:effectLst/>
                        <a:latin typeface="Arial" panose="020B0604020202020204" pitchFamily="34" charset="0"/>
                      </a:endParaRPr>
                    </a:p>
                  </a:txBody>
                  <a:tcPr marL="112522" marR="112522" marT="56261" marB="56261"/>
                </a:tc>
                <a:extLst>
                  <a:ext uri="{0D108BD9-81ED-4DB2-BD59-A6C34878D82A}">
                    <a16:rowId xmlns:a16="http://schemas.microsoft.com/office/drawing/2014/main" val="2357595304"/>
                  </a:ext>
                </a:extLst>
              </a:tr>
              <a:tr h="370840">
                <a:tc>
                  <a:txBody>
                    <a:bodyPr/>
                    <a:lstStyle/>
                    <a:p>
                      <a:pPr marL="0" algn="l" rtl="0" eaLnBrk="1" fontAlgn="t" latinLnBrk="0" hangingPunct="1">
                        <a:spcBef>
                          <a:spcPts val="0"/>
                        </a:spcBef>
                        <a:spcAft>
                          <a:spcPts val="0"/>
                        </a:spcAft>
                      </a:pPr>
                      <a:r>
                        <a:rPr lang="en-GB" sz="1200" b="0" u="none" strike="noStrike" kern="1200" dirty="0">
                          <a:solidFill>
                            <a:srgbClr val="000000"/>
                          </a:solidFill>
                          <a:effectLst/>
                        </a:rPr>
                        <a:t>101</a:t>
                      </a:r>
                      <a:endParaRPr lang="en-GB" sz="1800" b="0" i="0" u="none" strike="noStrike" dirty="0">
                        <a:effectLst/>
                        <a:latin typeface="Arial" panose="020B0604020202020204" pitchFamily="34" charset="0"/>
                      </a:endParaRPr>
                    </a:p>
                  </a:txBody>
                  <a:tcPr marL="112522" marR="112522" marT="56261" marB="56261"/>
                </a:tc>
                <a:tc>
                  <a:txBody>
                    <a:bodyPr/>
                    <a:lstStyle/>
                    <a:p>
                      <a:pPr marL="0" indent="0" algn="l" rtl="0" eaLnBrk="1" fontAlgn="t" latinLnBrk="0" hangingPunct="1">
                        <a:spcBef>
                          <a:spcPts val="0"/>
                        </a:spcBef>
                        <a:spcAft>
                          <a:spcPts val="0"/>
                        </a:spcAft>
                      </a:pPr>
                      <a:r>
                        <a:rPr lang="en-US" sz="1200" b="0" u="none" strike="noStrike" kern="1200" dirty="0">
                          <a:solidFill>
                            <a:srgbClr val="000000"/>
                          </a:solidFill>
                          <a:effectLst/>
                        </a:rPr>
                        <a:t>The issue is the LFSM-O load rejection test, and the scenario given in Appendix C7.5.</a:t>
                      </a:r>
                      <a:endParaRPr lang="en-US" sz="1800" b="0" u="none" strike="noStrike" dirty="0">
                        <a:effectLst/>
                      </a:endParaRPr>
                    </a:p>
                    <a:p>
                      <a:pPr marL="0" indent="0" algn="l" rtl="0" eaLnBrk="1" fontAlgn="t" latinLnBrk="0" hangingPunct="1">
                        <a:spcBef>
                          <a:spcPts val="0"/>
                        </a:spcBef>
                        <a:spcAft>
                          <a:spcPts val="0"/>
                        </a:spcAft>
                      </a:pPr>
                      <a:r>
                        <a:rPr lang="en-US" sz="1200" b="0" u="none" strike="noStrike" kern="1200" dirty="0">
                          <a:solidFill>
                            <a:srgbClr val="000000"/>
                          </a:solidFill>
                          <a:effectLst/>
                        </a:rPr>
                        <a:t>For a project I have setup a test network for a Type C solar PV site, rated at 15MW and connected at 33kV which has generated some queries.  Specifically:</a:t>
                      </a:r>
                      <a:endParaRPr lang="en-US" sz="1800" b="0" u="none" strike="noStrike" dirty="0">
                        <a:effectLst/>
                      </a:endParaRPr>
                    </a:p>
                    <a:p>
                      <a:pPr marL="0" indent="0" algn="l" rtl="0" eaLnBrk="1" fontAlgn="t" latinLnBrk="0" hangingPunct="1">
                        <a:spcBef>
                          <a:spcPts val="0"/>
                        </a:spcBef>
                        <a:spcAft>
                          <a:spcPts val="0"/>
                        </a:spcAft>
                      </a:pPr>
                      <a:r>
                        <a:rPr lang="en-US" sz="1200" b="0" u="none" strike="noStrike" kern="1200" dirty="0">
                          <a:solidFill>
                            <a:srgbClr val="000000"/>
                          </a:solidFill>
                          <a:effectLst/>
                        </a:rPr>
                        <a:t>It is not clear what the ultimate aim of the test is? ie is it just to show the speed at which the inverters can de-load in the case of an over-frequency condition (ie like the equivalent Type B LFSM-O simple ramp test), or is it to show the system can actually form an island - which doesn’t make sense as the inverters do not have grid forming capability.</a:t>
                      </a:r>
                      <a:endParaRPr lang="en-US" sz="1800" b="0" u="none" strike="noStrike" dirty="0">
                        <a:effectLst/>
                      </a:endParaRPr>
                    </a:p>
                    <a:p>
                      <a:pPr marL="0" indent="0" algn="l" rtl="0" eaLnBrk="1" fontAlgn="t" latinLnBrk="0" hangingPunct="1">
                        <a:spcBef>
                          <a:spcPts val="0"/>
                        </a:spcBef>
                        <a:spcAft>
                          <a:spcPts val="0"/>
                        </a:spcAft>
                      </a:pPr>
                      <a:r>
                        <a:rPr lang="en-US" sz="1200" b="0" u="none" strike="noStrike" kern="1200" dirty="0">
                          <a:solidFill>
                            <a:srgbClr val="000000"/>
                          </a:solidFill>
                          <a:effectLst/>
                        </a:rPr>
                        <a:t>The value ‘X’ seems to be arbitrary, and the standard wording implies that we just adjust this value until we get the required 52Hz deviation and add the generator rating to this value? </a:t>
                      </a:r>
                      <a:endParaRPr lang="en-US" sz="1800" b="0" u="none" strike="noStrike" dirty="0">
                        <a:effectLst/>
                      </a:endParaRPr>
                    </a:p>
                    <a:p>
                      <a:pPr marL="0" indent="0" algn="l" rtl="0" eaLnBrk="1" fontAlgn="t" latinLnBrk="0" hangingPunct="1">
                        <a:spcBef>
                          <a:spcPts val="0"/>
                        </a:spcBef>
                        <a:spcAft>
                          <a:spcPts val="0"/>
                        </a:spcAft>
                      </a:pPr>
                      <a:r>
                        <a:rPr lang="en-US" sz="1200" b="0" u="none" strike="noStrike" kern="1200" dirty="0">
                          <a:solidFill>
                            <a:srgbClr val="000000"/>
                          </a:solidFill>
                          <a:effectLst/>
                        </a:rPr>
                        <a:t>Is this above assumption correct or is the value X supposed to be the Design Minimum Operating Level (DMOL)? Whilst practically a solar PV plants minimum, operating level can be very low at say 5% or less, but the inverters would not be able to handle a load rejection of 95%, and most DNO connection agreements, don’t give specific values in the way Grid connection offers do.</a:t>
                      </a:r>
                      <a:endParaRPr lang="en-US" sz="1800" b="0" u="none" strike="noStrike" dirty="0">
                        <a:effectLst/>
                      </a:endParaRPr>
                    </a:p>
                    <a:p>
                      <a:pPr marL="0" indent="0" algn="l" rtl="0" eaLnBrk="1" fontAlgn="t" latinLnBrk="0" hangingPunct="1">
                        <a:spcBef>
                          <a:spcPts val="0"/>
                        </a:spcBef>
                        <a:spcAft>
                          <a:spcPts val="0"/>
                        </a:spcAft>
                      </a:pPr>
                      <a:r>
                        <a:rPr lang="en-US" sz="1200" b="0" u="none" strike="noStrike" kern="1200" dirty="0">
                          <a:solidFill>
                            <a:srgbClr val="000000"/>
                          </a:solidFill>
                          <a:effectLst/>
                        </a:rPr>
                        <a:t>What is the guidance for selecting the rating of the dummy generator ‘G2’, I have found that setting the value to the same rating as the site, seems to provide the correct response.. but not sure if this is correct?</a:t>
                      </a:r>
                      <a:endParaRPr lang="en-US" sz="1800" b="0" u="none" strike="noStrike" dirty="0">
                        <a:effectLst/>
                      </a:endParaRPr>
                    </a:p>
                    <a:p>
                      <a:pPr marL="0" indent="0" algn="l" rtl="0" eaLnBrk="1" fontAlgn="t" latinLnBrk="0" hangingPunct="1">
                        <a:spcBef>
                          <a:spcPts val="0"/>
                        </a:spcBef>
                        <a:spcAft>
                          <a:spcPts val="0"/>
                        </a:spcAft>
                      </a:pPr>
                      <a:r>
                        <a:rPr lang="en-US" sz="1200" b="0" u="none" strike="noStrike" kern="1200" dirty="0">
                          <a:solidFill>
                            <a:srgbClr val="000000"/>
                          </a:solidFill>
                          <a:effectLst/>
                        </a:rPr>
                        <a:t>I have also found that it is necessary to add a simple AVR model to the dummy ‘G2’ generator to help </a:t>
                      </a:r>
                      <a:r>
                        <a:rPr lang="en-US" sz="1200" b="0" u="none" strike="noStrike" kern="1200" dirty="0" err="1">
                          <a:solidFill>
                            <a:srgbClr val="000000"/>
                          </a:solidFill>
                          <a:effectLst/>
                        </a:rPr>
                        <a:t>stabilise</a:t>
                      </a:r>
                      <a:r>
                        <a:rPr lang="en-US" sz="1200" b="0" u="none" strike="noStrike" kern="1200" dirty="0">
                          <a:solidFill>
                            <a:srgbClr val="000000"/>
                          </a:solidFill>
                          <a:effectLst/>
                        </a:rPr>
                        <a:t> the voltage on the islanded system… I assume this is ok, as the standard only talks about excluding the governor?  </a:t>
                      </a:r>
                      <a:endParaRPr lang="en-US" sz="1800" b="0" u="none" strike="noStrike" dirty="0">
                        <a:effectLst/>
                      </a:endParaRPr>
                    </a:p>
                    <a:p>
                      <a:pPr marL="173736" indent="-173736" algn="l" rtl="0" eaLnBrk="1" fontAlgn="t" latinLnBrk="0" hangingPunct="1">
                        <a:spcBef>
                          <a:spcPts val="0"/>
                        </a:spcBef>
                        <a:spcAft>
                          <a:spcPts val="0"/>
                        </a:spcAft>
                      </a:pPr>
                      <a:r>
                        <a:rPr lang="en-US" sz="1200" b="0" u="none" strike="noStrike" kern="1200" dirty="0">
                          <a:solidFill>
                            <a:srgbClr val="000000"/>
                          </a:solidFill>
                          <a:effectLst/>
                        </a:rPr>
                        <a:t>What is  considered a ‘pass’ for this study ie what things are you looking to see?</a:t>
                      </a:r>
                      <a:endParaRPr lang="en-US" sz="1800" b="0" i="0" u="none" strike="noStrike" dirty="0">
                        <a:effectLst/>
                        <a:latin typeface="Arial" panose="020B0604020202020204" pitchFamily="34" charset="0"/>
                      </a:endParaRPr>
                    </a:p>
                  </a:txBody>
                  <a:tcPr marL="112522" marR="112522" marT="56261" marB="56261"/>
                </a:tc>
                <a:tc>
                  <a:txBody>
                    <a:bodyPr/>
                    <a:lstStyle/>
                    <a:p>
                      <a:pPr marL="0" algn="l" rtl="0" eaLnBrk="1" fontAlgn="t" latinLnBrk="0" hangingPunct="1">
                        <a:spcBef>
                          <a:spcPts val="0"/>
                        </a:spcBef>
                        <a:spcAft>
                          <a:spcPts val="0"/>
                        </a:spcAft>
                      </a:pPr>
                      <a:r>
                        <a:rPr lang="en-US" sz="1200" b="0" u="none" strike="noStrike" kern="1200" dirty="0">
                          <a:solidFill>
                            <a:srgbClr val="000000"/>
                          </a:solidFill>
                          <a:effectLst/>
                        </a:rPr>
                        <a:t>Still under discussion following response from NGESO</a:t>
                      </a:r>
                      <a:endParaRPr lang="en-US" sz="1800" b="0" i="0" u="none" strike="noStrike" dirty="0">
                        <a:effectLst/>
                        <a:latin typeface="Arial" panose="020B0604020202020204" pitchFamily="34" charset="0"/>
                      </a:endParaRPr>
                    </a:p>
                  </a:txBody>
                  <a:tcPr marL="112522" marR="112522" marT="56261" marB="56261"/>
                </a:tc>
                <a:extLst>
                  <a:ext uri="{0D108BD9-81ED-4DB2-BD59-A6C34878D82A}">
                    <a16:rowId xmlns:a16="http://schemas.microsoft.com/office/drawing/2014/main" val="3721878276"/>
                  </a:ext>
                </a:extLst>
              </a:tr>
            </a:tbl>
          </a:graphicData>
        </a:graphic>
      </p:graphicFrame>
      <p:sp>
        <p:nvSpPr>
          <p:cNvPr id="4" name="Slide Number Placeholder 3">
            <a:extLst>
              <a:ext uri="{FF2B5EF4-FFF2-40B4-BE49-F238E27FC236}">
                <a16:creationId xmlns:a16="http://schemas.microsoft.com/office/drawing/2014/main" id="{8F5CD21A-35EA-4DE5-95C6-CD9D7CC17EEA}"/>
              </a:ext>
            </a:extLst>
          </p:cNvPr>
          <p:cNvSpPr>
            <a:spLocks noGrp="1"/>
          </p:cNvSpPr>
          <p:nvPr>
            <p:ph type="sldNum" sz="quarter" idx="12"/>
          </p:nvPr>
        </p:nvSpPr>
        <p:spPr/>
        <p:txBody>
          <a:bodyPr/>
          <a:lstStyle/>
          <a:p>
            <a:fld id="{98FF217E-B86F-EA42-9607-BE163228A213}" type="slidenum">
              <a:rPr lang="en-GB" smtClean="0"/>
              <a:pPr/>
              <a:t>57</a:t>
            </a:fld>
            <a:endParaRPr lang="en-GB"/>
          </a:p>
        </p:txBody>
      </p:sp>
    </p:spTree>
    <p:extLst>
      <p:ext uri="{BB962C8B-B14F-4D97-AF65-F5344CB8AC3E}">
        <p14:creationId xmlns:p14="http://schemas.microsoft.com/office/powerpoint/2010/main" val="14798391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41EA2-5F26-484B-81B6-1675937A9F97}"/>
              </a:ext>
            </a:extLst>
          </p:cNvPr>
          <p:cNvSpPr>
            <a:spLocks noGrp="1"/>
          </p:cNvSpPr>
          <p:nvPr>
            <p:ph type="ctrTitle"/>
          </p:nvPr>
        </p:nvSpPr>
        <p:spPr/>
        <p:txBody>
          <a:bodyPr/>
          <a:lstStyle/>
          <a:p>
            <a:r>
              <a:rPr lang="en-GB" dirty="0"/>
              <a:t>Update on Storage and G100</a:t>
            </a:r>
          </a:p>
        </p:txBody>
      </p:sp>
      <p:sp>
        <p:nvSpPr>
          <p:cNvPr id="3" name="Slide Number Placeholder 2">
            <a:extLst>
              <a:ext uri="{FF2B5EF4-FFF2-40B4-BE49-F238E27FC236}">
                <a16:creationId xmlns:a16="http://schemas.microsoft.com/office/drawing/2014/main" id="{D457BE75-9F7F-4D30-B520-0E0286535AED}"/>
              </a:ext>
            </a:extLst>
          </p:cNvPr>
          <p:cNvSpPr>
            <a:spLocks noGrp="1"/>
          </p:cNvSpPr>
          <p:nvPr>
            <p:ph type="sldNum" sz="quarter" idx="12"/>
          </p:nvPr>
        </p:nvSpPr>
        <p:spPr/>
        <p:txBody>
          <a:bodyPr/>
          <a:lstStyle/>
          <a:p>
            <a:fld id="{98FF217E-B86F-EA42-9607-BE163228A213}" type="slidenum">
              <a:rPr lang="en-GB" smtClean="0"/>
              <a:t>58</a:t>
            </a:fld>
            <a:endParaRPr lang="en-GB"/>
          </a:p>
        </p:txBody>
      </p:sp>
    </p:spTree>
    <p:extLst>
      <p:ext uri="{BB962C8B-B14F-4D97-AF65-F5344CB8AC3E}">
        <p14:creationId xmlns:p14="http://schemas.microsoft.com/office/powerpoint/2010/main" val="20367872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F5BAD-910D-46FF-A4EA-F669AEF82A32}"/>
              </a:ext>
            </a:extLst>
          </p:cNvPr>
          <p:cNvSpPr>
            <a:spLocks noGrp="1"/>
          </p:cNvSpPr>
          <p:nvPr>
            <p:ph type="title"/>
          </p:nvPr>
        </p:nvSpPr>
        <p:spPr/>
        <p:txBody>
          <a:bodyPr/>
          <a:lstStyle/>
          <a:p>
            <a:r>
              <a:rPr lang="en-GB" dirty="0"/>
              <a:t>Storage – DCRP/MP/20/06</a:t>
            </a:r>
          </a:p>
        </p:txBody>
      </p:sp>
      <p:sp>
        <p:nvSpPr>
          <p:cNvPr id="3" name="Content Placeholder 2">
            <a:extLst>
              <a:ext uri="{FF2B5EF4-FFF2-40B4-BE49-F238E27FC236}">
                <a16:creationId xmlns:a16="http://schemas.microsoft.com/office/drawing/2014/main" id="{21E6B5F7-231A-4497-AB20-B3F1D1DB675F}"/>
              </a:ext>
            </a:extLst>
          </p:cNvPr>
          <p:cNvSpPr>
            <a:spLocks noGrp="1"/>
          </p:cNvSpPr>
          <p:nvPr>
            <p:ph idx="1"/>
          </p:nvPr>
        </p:nvSpPr>
        <p:spPr/>
        <p:txBody>
          <a:bodyPr/>
          <a:lstStyle/>
          <a:p>
            <a:r>
              <a:rPr lang="en-US" dirty="0"/>
              <a:t>The DCRP has asked for the consultation to be run for eight weeks, starting this week.</a:t>
            </a:r>
          </a:p>
          <a:p>
            <a:r>
              <a:rPr lang="en-US" dirty="0"/>
              <a:t>There have been no significant changes to the drafting or the consultation since the report on progress to the DER Tech Forum on 03 November. </a:t>
            </a:r>
          </a:p>
          <a:p>
            <a:endParaRPr lang="en-US" dirty="0"/>
          </a:p>
          <a:p>
            <a:endParaRPr lang="en-US" dirty="0"/>
          </a:p>
          <a:p>
            <a:endParaRPr lang="en-US" dirty="0"/>
          </a:p>
          <a:p>
            <a:endParaRPr lang="en-GB" dirty="0"/>
          </a:p>
        </p:txBody>
      </p:sp>
      <p:sp>
        <p:nvSpPr>
          <p:cNvPr id="4" name="Slide Number Placeholder 3">
            <a:extLst>
              <a:ext uri="{FF2B5EF4-FFF2-40B4-BE49-F238E27FC236}">
                <a16:creationId xmlns:a16="http://schemas.microsoft.com/office/drawing/2014/main" id="{0B3F3CAB-1EB0-453E-BDE7-5A492EFAF09D}"/>
              </a:ext>
            </a:extLst>
          </p:cNvPr>
          <p:cNvSpPr>
            <a:spLocks noGrp="1"/>
          </p:cNvSpPr>
          <p:nvPr>
            <p:ph type="sldNum" sz="quarter" idx="12"/>
          </p:nvPr>
        </p:nvSpPr>
        <p:spPr/>
        <p:txBody>
          <a:bodyPr/>
          <a:lstStyle/>
          <a:p>
            <a:fld id="{98FF217E-B86F-EA42-9607-BE163228A213}" type="slidenum">
              <a:rPr lang="en-GB" smtClean="0"/>
              <a:pPr/>
              <a:t>59</a:t>
            </a:fld>
            <a:endParaRPr lang="en-GB"/>
          </a:p>
        </p:txBody>
      </p:sp>
    </p:spTree>
    <p:extLst>
      <p:ext uri="{BB962C8B-B14F-4D97-AF65-F5344CB8AC3E}">
        <p14:creationId xmlns:p14="http://schemas.microsoft.com/office/powerpoint/2010/main" val="1069180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4D7491-3308-44BC-917D-A01B0ABBD37C}"/>
              </a:ext>
            </a:extLst>
          </p:cNvPr>
          <p:cNvSpPr>
            <a:spLocks noGrp="1"/>
          </p:cNvSpPr>
          <p:nvPr>
            <p:ph type="ctrTitle"/>
          </p:nvPr>
        </p:nvSpPr>
        <p:spPr/>
        <p:txBody>
          <a:bodyPr/>
          <a:lstStyle/>
          <a:p>
            <a:r>
              <a:rPr lang="en-GB" dirty="0"/>
              <a:t>EREC G98 </a:t>
            </a:r>
          </a:p>
        </p:txBody>
      </p:sp>
      <p:sp>
        <p:nvSpPr>
          <p:cNvPr id="3" name="Slide Number Placeholder 2">
            <a:extLst>
              <a:ext uri="{FF2B5EF4-FFF2-40B4-BE49-F238E27FC236}">
                <a16:creationId xmlns:a16="http://schemas.microsoft.com/office/drawing/2014/main" id="{22DD4591-E10D-4C1A-B482-D26323633F19}"/>
              </a:ext>
            </a:extLst>
          </p:cNvPr>
          <p:cNvSpPr>
            <a:spLocks noGrp="1"/>
          </p:cNvSpPr>
          <p:nvPr>
            <p:ph type="sldNum" sz="quarter" idx="12"/>
          </p:nvPr>
        </p:nvSpPr>
        <p:spPr/>
        <p:txBody>
          <a:bodyPr/>
          <a:lstStyle/>
          <a:p>
            <a:fld id="{98FF217E-B86F-EA42-9607-BE163228A213}" type="slidenum">
              <a:rPr lang="en-GB" smtClean="0"/>
              <a:t>6</a:t>
            </a:fld>
            <a:endParaRPr lang="en-GB"/>
          </a:p>
        </p:txBody>
      </p:sp>
    </p:spTree>
    <p:extLst>
      <p:ext uri="{BB962C8B-B14F-4D97-AF65-F5344CB8AC3E}">
        <p14:creationId xmlns:p14="http://schemas.microsoft.com/office/powerpoint/2010/main" val="1314165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CEDB-FE1E-44C3-B0D8-04D9BF505A5C}"/>
              </a:ext>
            </a:extLst>
          </p:cNvPr>
          <p:cNvSpPr>
            <a:spLocks noGrp="1"/>
          </p:cNvSpPr>
          <p:nvPr>
            <p:ph type="title"/>
          </p:nvPr>
        </p:nvSpPr>
        <p:spPr/>
        <p:txBody>
          <a:bodyPr/>
          <a:lstStyle/>
          <a:p>
            <a:r>
              <a:rPr lang="en-GB" dirty="0"/>
              <a:t>Distribution Code</a:t>
            </a:r>
          </a:p>
        </p:txBody>
      </p:sp>
      <p:sp>
        <p:nvSpPr>
          <p:cNvPr id="3" name="Content Placeholder 2">
            <a:extLst>
              <a:ext uri="{FF2B5EF4-FFF2-40B4-BE49-F238E27FC236}">
                <a16:creationId xmlns:a16="http://schemas.microsoft.com/office/drawing/2014/main" id="{45F701C7-2F58-4754-9AEB-B549E65D5C4A}"/>
              </a:ext>
            </a:extLst>
          </p:cNvPr>
          <p:cNvSpPr>
            <a:spLocks noGrp="1"/>
          </p:cNvSpPr>
          <p:nvPr>
            <p:ph idx="1"/>
          </p:nvPr>
        </p:nvSpPr>
        <p:spPr/>
        <p:txBody>
          <a:bodyPr/>
          <a:lstStyle/>
          <a:p>
            <a:r>
              <a:rPr lang="en-GB" dirty="0"/>
              <a:t>Update to reference to remove exclusion of storage in the definition of Demand Unit</a:t>
            </a:r>
          </a:p>
          <a:p>
            <a:r>
              <a:rPr lang="en-GB" sz="1400" b="0" dirty="0"/>
              <a:t>An appliance or a device whose Active Power Demand or Reactive Power production or consumption is being actively controlled by the Customer in whose Demand Facility it is installed and which has been commissioned on or after 18 August 2019 in pursuance of a contract to this end with the DNO.  </a:t>
            </a:r>
          </a:p>
          <a:p>
            <a:r>
              <a:rPr lang="en-GB" sz="1400" b="0" dirty="0"/>
              <a:t>Such an appliance or device commissioned before this date, but which has been materially altered will also be included in this definition.</a:t>
            </a:r>
          </a:p>
          <a:p>
            <a:r>
              <a:rPr lang="en-GB" sz="1400" b="0" dirty="0"/>
              <a:t>Where there is more than one Demand Unit in a Demand Facility, these Demand Units shall together be considered as one Demand Unit if they cannot be operated independently from each other.</a:t>
            </a:r>
          </a:p>
          <a:p>
            <a:r>
              <a:rPr lang="en-GB" sz="1400" b="0" dirty="0"/>
              <a:t>Demand Units of Customers where the Customer has concluded a final and binding contract for the purchase of a Demand Unit before 07 September 2018 are not included the scope of DPC9.  The Customer must have notified the DNO of the conclusion of this final and binding contract by 07 March 2019.</a:t>
            </a:r>
          </a:p>
          <a:p>
            <a:r>
              <a:rPr lang="en-GB" sz="1400" b="0" strike="sngStrike" dirty="0"/>
              <a:t>Any Demand Unit including storage, with the exception of a pumped storage Power Generating Module, as a component part is also excluded from the requirements of DPC9</a:t>
            </a:r>
          </a:p>
          <a:p>
            <a:endParaRPr lang="en-GB" dirty="0"/>
          </a:p>
        </p:txBody>
      </p:sp>
      <p:sp>
        <p:nvSpPr>
          <p:cNvPr id="4" name="Slide Number Placeholder 3">
            <a:extLst>
              <a:ext uri="{FF2B5EF4-FFF2-40B4-BE49-F238E27FC236}">
                <a16:creationId xmlns:a16="http://schemas.microsoft.com/office/drawing/2014/main" id="{3980E97A-254D-4D09-BB32-9B40AF885AFA}"/>
              </a:ext>
            </a:extLst>
          </p:cNvPr>
          <p:cNvSpPr>
            <a:spLocks noGrp="1"/>
          </p:cNvSpPr>
          <p:nvPr>
            <p:ph type="sldNum" sz="quarter" idx="12"/>
          </p:nvPr>
        </p:nvSpPr>
        <p:spPr/>
        <p:txBody>
          <a:bodyPr/>
          <a:lstStyle/>
          <a:p>
            <a:fld id="{98FF217E-B86F-EA42-9607-BE163228A213}" type="slidenum">
              <a:rPr lang="en-GB" smtClean="0"/>
              <a:pPr/>
              <a:t>60</a:t>
            </a:fld>
            <a:endParaRPr lang="en-GB"/>
          </a:p>
        </p:txBody>
      </p:sp>
    </p:spTree>
    <p:extLst>
      <p:ext uri="{BB962C8B-B14F-4D97-AF65-F5344CB8AC3E}">
        <p14:creationId xmlns:p14="http://schemas.microsoft.com/office/powerpoint/2010/main" val="3848724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39D5A-0615-45EE-8042-9EBD623682DB}"/>
              </a:ext>
            </a:extLst>
          </p:cNvPr>
          <p:cNvSpPr>
            <a:spLocks noGrp="1"/>
          </p:cNvSpPr>
          <p:nvPr>
            <p:ph type="title"/>
          </p:nvPr>
        </p:nvSpPr>
        <p:spPr/>
        <p:txBody>
          <a:bodyPr/>
          <a:lstStyle/>
          <a:p>
            <a:r>
              <a:rPr lang="en-GB" dirty="0"/>
              <a:t>G98 &amp; G99 Implementation Date</a:t>
            </a:r>
          </a:p>
        </p:txBody>
      </p:sp>
      <p:sp>
        <p:nvSpPr>
          <p:cNvPr id="3" name="Content Placeholder 2">
            <a:extLst>
              <a:ext uri="{FF2B5EF4-FFF2-40B4-BE49-F238E27FC236}">
                <a16:creationId xmlns:a16="http://schemas.microsoft.com/office/drawing/2014/main" id="{115DB936-D2BB-40D6-B53E-98150F31B703}"/>
              </a:ext>
            </a:extLst>
          </p:cNvPr>
          <p:cNvSpPr>
            <a:spLocks noGrp="1"/>
          </p:cNvSpPr>
          <p:nvPr>
            <p:ph idx="1"/>
          </p:nvPr>
        </p:nvSpPr>
        <p:spPr/>
        <p:txBody>
          <a:bodyPr/>
          <a:lstStyle/>
          <a:p>
            <a:r>
              <a:rPr lang="en-GB" b="0" dirty="0"/>
              <a:t>Suggested 01 September 2022 </a:t>
            </a:r>
          </a:p>
          <a:p>
            <a:pPr lvl="2"/>
            <a:r>
              <a:rPr lang="en-GB" dirty="0">
                <a:solidFill>
                  <a:schemeClr val="tx2"/>
                </a:solidFill>
              </a:rPr>
              <a:t>Exclusions of Appendix 1 of G98 and Annex A4 of G99 relating to electricity storage devices would continue to apply up to this date</a:t>
            </a:r>
          </a:p>
          <a:p>
            <a:pPr lvl="2"/>
            <a:r>
              <a:rPr lang="en-GB" dirty="0">
                <a:solidFill>
                  <a:schemeClr val="tx2"/>
                </a:solidFill>
              </a:rPr>
              <a:t>This is a consultation question</a:t>
            </a:r>
          </a:p>
        </p:txBody>
      </p:sp>
      <p:sp>
        <p:nvSpPr>
          <p:cNvPr id="4" name="Slide Number Placeholder 3">
            <a:extLst>
              <a:ext uri="{FF2B5EF4-FFF2-40B4-BE49-F238E27FC236}">
                <a16:creationId xmlns:a16="http://schemas.microsoft.com/office/drawing/2014/main" id="{E1445A9C-F943-4151-AC5D-C7CECB3BFDB4}"/>
              </a:ext>
            </a:extLst>
          </p:cNvPr>
          <p:cNvSpPr>
            <a:spLocks noGrp="1"/>
          </p:cNvSpPr>
          <p:nvPr>
            <p:ph type="sldNum" sz="quarter" idx="12"/>
          </p:nvPr>
        </p:nvSpPr>
        <p:spPr/>
        <p:txBody>
          <a:bodyPr/>
          <a:lstStyle/>
          <a:p>
            <a:fld id="{98FF217E-B86F-EA42-9607-BE163228A213}" type="slidenum">
              <a:rPr lang="en-GB" smtClean="0"/>
              <a:pPr/>
              <a:t>61</a:t>
            </a:fld>
            <a:endParaRPr lang="en-GB"/>
          </a:p>
        </p:txBody>
      </p:sp>
    </p:spTree>
    <p:extLst>
      <p:ext uri="{BB962C8B-B14F-4D97-AF65-F5344CB8AC3E}">
        <p14:creationId xmlns:p14="http://schemas.microsoft.com/office/powerpoint/2010/main" val="18458606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1D5AD-39D1-4439-9770-95674234CB84}"/>
              </a:ext>
            </a:extLst>
          </p:cNvPr>
          <p:cNvSpPr>
            <a:spLocks noGrp="1"/>
          </p:cNvSpPr>
          <p:nvPr>
            <p:ph type="title"/>
          </p:nvPr>
        </p:nvSpPr>
        <p:spPr/>
        <p:txBody>
          <a:bodyPr/>
          <a:lstStyle/>
          <a:p>
            <a:r>
              <a:rPr lang="en-GB" dirty="0"/>
              <a:t>G98 and G99 Regulatory Status and Removal of Storage Exclusions</a:t>
            </a:r>
          </a:p>
        </p:txBody>
      </p:sp>
      <p:sp>
        <p:nvSpPr>
          <p:cNvPr id="3" name="Content Placeholder 2">
            <a:extLst>
              <a:ext uri="{FF2B5EF4-FFF2-40B4-BE49-F238E27FC236}">
                <a16:creationId xmlns:a16="http://schemas.microsoft.com/office/drawing/2014/main" id="{DAF05530-7855-4C3A-9EBC-75BEEE2A0B32}"/>
              </a:ext>
            </a:extLst>
          </p:cNvPr>
          <p:cNvSpPr>
            <a:spLocks noGrp="1"/>
          </p:cNvSpPr>
          <p:nvPr>
            <p:ph idx="1"/>
          </p:nvPr>
        </p:nvSpPr>
        <p:spPr/>
        <p:txBody>
          <a:bodyPr/>
          <a:lstStyle/>
          <a:p>
            <a:r>
              <a:rPr lang="en-GB" b="0" dirty="0"/>
              <a:t>Previous versions contained a footnote clarifying that Electricity Storage is excluded from the RfG</a:t>
            </a:r>
          </a:p>
          <a:p>
            <a:pPr marL="342900" indent="-342900">
              <a:buFont typeface="Arial" panose="020B0604020202020204" pitchFamily="34" charset="0"/>
              <a:buChar char="•"/>
            </a:pPr>
            <a:r>
              <a:rPr lang="en-GB" b="0" dirty="0"/>
              <a:t>This will be amended such that it is clear that G98 and G99 shall be complied with for Electricity Storage irrespective of the RfG</a:t>
            </a:r>
          </a:p>
          <a:p>
            <a:pPr marL="342900" indent="-342900">
              <a:buFont typeface="Arial" panose="020B0604020202020204" pitchFamily="34" charset="0"/>
              <a:buChar char="•"/>
            </a:pPr>
            <a:r>
              <a:rPr lang="en-GB" b="0" dirty="0"/>
              <a:t>The storage exclusions in Appendix 1 (G98) and Annex A4 (G99) have been removed from the Implementation date</a:t>
            </a:r>
          </a:p>
          <a:p>
            <a:endParaRPr lang="en-GB" dirty="0"/>
          </a:p>
        </p:txBody>
      </p:sp>
      <p:sp>
        <p:nvSpPr>
          <p:cNvPr id="4" name="Slide Number Placeholder 3">
            <a:extLst>
              <a:ext uri="{FF2B5EF4-FFF2-40B4-BE49-F238E27FC236}">
                <a16:creationId xmlns:a16="http://schemas.microsoft.com/office/drawing/2014/main" id="{A0F43BAF-B736-4750-882B-3430FBCC7127}"/>
              </a:ext>
            </a:extLst>
          </p:cNvPr>
          <p:cNvSpPr>
            <a:spLocks noGrp="1"/>
          </p:cNvSpPr>
          <p:nvPr>
            <p:ph type="sldNum" sz="quarter" idx="12"/>
          </p:nvPr>
        </p:nvSpPr>
        <p:spPr/>
        <p:txBody>
          <a:bodyPr/>
          <a:lstStyle/>
          <a:p>
            <a:fld id="{98FF217E-B86F-EA42-9607-BE163228A213}" type="slidenum">
              <a:rPr lang="en-GB" smtClean="0"/>
              <a:pPr/>
              <a:t>62</a:t>
            </a:fld>
            <a:endParaRPr lang="en-GB"/>
          </a:p>
        </p:txBody>
      </p:sp>
    </p:spTree>
    <p:extLst>
      <p:ext uri="{BB962C8B-B14F-4D97-AF65-F5344CB8AC3E}">
        <p14:creationId xmlns:p14="http://schemas.microsoft.com/office/powerpoint/2010/main" val="19839905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210E-2CD1-4EE0-8524-C4436C6BB263}"/>
              </a:ext>
            </a:extLst>
          </p:cNvPr>
          <p:cNvSpPr>
            <a:spLocks noGrp="1"/>
          </p:cNvSpPr>
          <p:nvPr>
            <p:ph type="title"/>
          </p:nvPr>
        </p:nvSpPr>
        <p:spPr/>
        <p:txBody>
          <a:bodyPr/>
          <a:lstStyle/>
          <a:p>
            <a:r>
              <a:rPr lang="en-GB" dirty="0"/>
              <a:t>G98 &amp; G99 Changing to Generate on Falling Frequency, all Types</a:t>
            </a:r>
          </a:p>
        </p:txBody>
      </p:sp>
      <p:sp>
        <p:nvSpPr>
          <p:cNvPr id="3" name="Content Placeholder 2">
            <a:extLst>
              <a:ext uri="{FF2B5EF4-FFF2-40B4-BE49-F238E27FC236}">
                <a16:creationId xmlns:a16="http://schemas.microsoft.com/office/drawing/2014/main" id="{CCB86AA9-D988-4185-A255-821FAED4066F}"/>
              </a:ext>
            </a:extLst>
          </p:cNvPr>
          <p:cNvSpPr>
            <a:spLocks noGrp="1"/>
          </p:cNvSpPr>
          <p:nvPr>
            <p:ph idx="1"/>
          </p:nvPr>
        </p:nvSpPr>
        <p:spPr>
          <a:xfrm>
            <a:off x="720000" y="1800000"/>
            <a:ext cx="11083554" cy="2571703"/>
          </a:xfrm>
        </p:spPr>
        <p:txBody>
          <a:bodyPr/>
          <a:lstStyle/>
          <a:p>
            <a:r>
              <a:rPr lang="en-GB" sz="2000" dirty="0"/>
              <a:t>Storage device should switch to exporting, </a:t>
            </a:r>
            <a:r>
              <a:rPr lang="en-GB" sz="2000" dirty="0" err="1"/>
              <a:t>ie</a:t>
            </a:r>
            <a:r>
              <a:rPr lang="en-GB" sz="2000" dirty="0"/>
              <a:t> discharging </a:t>
            </a:r>
          </a:p>
          <a:p>
            <a:pPr marL="342900" indent="-342900">
              <a:buFont typeface="Arial" panose="020B0604020202020204" pitchFamily="34" charset="0"/>
              <a:buChar char="•"/>
            </a:pPr>
            <a:r>
              <a:rPr lang="en-GB" sz="1600" b="0" dirty="0"/>
              <a:t>Positively discussed by GC0096 (but not implemented)</a:t>
            </a:r>
          </a:p>
          <a:p>
            <a:pPr marL="342900" indent="-342900">
              <a:buFont typeface="Arial" panose="020B0604020202020204" pitchFamily="34" charset="0"/>
              <a:buChar char="•"/>
            </a:pPr>
            <a:r>
              <a:rPr lang="en-GB" sz="1600" b="0" dirty="0">
                <a:solidFill>
                  <a:schemeClr val="tx2"/>
                </a:solidFill>
              </a:rPr>
              <a:t>Proposal from the EU Stakeholder Committee Expert Group on Storage (June 2020) - expected to be included in a revision of the RfG (next couple of years)</a:t>
            </a:r>
          </a:p>
          <a:p>
            <a:pPr marL="342900" indent="-342900">
              <a:buFont typeface="Arial" panose="020B0604020202020204" pitchFamily="34" charset="0"/>
              <a:buChar char="•"/>
            </a:pPr>
            <a:r>
              <a:rPr lang="en-GB" sz="1600" b="0" dirty="0"/>
              <a:t>Details on next slide</a:t>
            </a:r>
            <a:endParaRPr lang="en-GB" sz="1600" b="0" dirty="0">
              <a:solidFill>
                <a:schemeClr val="tx2"/>
              </a:solidFill>
            </a:endParaRPr>
          </a:p>
          <a:p>
            <a:pPr marL="342900" indent="-342900">
              <a:buFont typeface="Arial" panose="020B0604020202020204" pitchFamily="34" charset="0"/>
              <a:buChar char="•"/>
            </a:pPr>
            <a:r>
              <a:rPr lang="en-GB" sz="1600" b="0" dirty="0"/>
              <a:t>This is a consultation question</a:t>
            </a:r>
          </a:p>
          <a:p>
            <a:pPr marL="342900" indent="-342900">
              <a:buFont typeface="Arial" panose="020B0604020202020204" pitchFamily="34" charset="0"/>
              <a:buChar char="•"/>
            </a:pPr>
            <a:endParaRPr lang="en-GB" sz="1600" b="0" dirty="0">
              <a:solidFill>
                <a:schemeClr val="tx2"/>
              </a:solidFill>
            </a:endParaRPr>
          </a:p>
          <a:p>
            <a:pPr marL="342900" indent="-342900">
              <a:buFont typeface="Arial" panose="020B0604020202020204" pitchFamily="34" charset="0"/>
              <a:buChar char="•"/>
            </a:pPr>
            <a:endParaRPr lang="en-GB" sz="1100" b="0" dirty="0"/>
          </a:p>
          <a:p>
            <a:endParaRPr lang="en-GB" dirty="0"/>
          </a:p>
        </p:txBody>
      </p:sp>
      <p:sp>
        <p:nvSpPr>
          <p:cNvPr id="4" name="Slide Number Placeholder 3">
            <a:extLst>
              <a:ext uri="{FF2B5EF4-FFF2-40B4-BE49-F238E27FC236}">
                <a16:creationId xmlns:a16="http://schemas.microsoft.com/office/drawing/2014/main" id="{7C084AC8-B77F-4891-8EF1-28ED9A35BB6A}"/>
              </a:ext>
            </a:extLst>
          </p:cNvPr>
          <p:cNvSpPr>
            <a:spLocks noGrp="1"/>
          </p:cNvSpPr>
          <p:nvPr>
            <p:ph type="sldNum" sz="quarter" idx="12"/>
          </p:nvPr>
        </p:nvSpPr>
        <p:spPr/>
        <p:txBody>
          <a:bodyPr/>
          <a:lstStyle/>
          <a:p>
            <a:fld id="{98FF217E-B86F-EA42-9607-BE163228A213}" type="slidenum">
              <a:rPr lang="en-GB" smtClean="0"/>
              <a:pPr/>
              <a:t>63</a:t>
            </a:fld>
            <a:endParaRPr lang="en-GB"/>
          </a:p>
        </p:txBody>
      </p:sp>
    </p:spTree>
    <p:extLst>
      <p:ext uri="{BB962C8B-B14F-4D97-AF65-F5344CB8AC3E}">
        <p14:creationId xmlns:p14="http://schemas.microsoft.com/office/powerpoint/2010/main" val="1149333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210E-2CD1-4EE0-8524-C4436C6BB263}"/>
              </a:ext>
            </a:extLst>
          </p:cNvPr>
          <p:cNvSpPr>
            <a:spLocks noGrp="1"/>
          </p:cNvSpPr>
          <p:nvPr>
            <p:ph type="title"/>
          </p:nvPr>
        </p:nvSpPr>
        <p:spPr/>
        <p:txBody>
          <a:bodyPr/>
          <a:lstStyle/>
          <a:p>
            <a:r>
              <a:rPr lang="en-GB" dirty="0"/>
              <a:t>G98 &amp; G99 Changing to Generate on Falling Frequency, all Types</a:t>
            </a:r>
          </a:p>
        </p:txBody>
      </p:sp>
      <p:sp>
        <p:nvSpPr>
          <p:cNvPr id="4" name="Slide Number Placeholder 3">
            <a:extLst>
              <a:ext uri="{FF2B5EF4-FFF2-40B4-BE49-F238E27FC236}">
                <a16:creationId xmlns:a16="http://schemas.microsoft.com/office/drawing/2014/main" id="{7C084AC8-B77F-4891-8EF1-28ED9A35BB6A}"/>
              </a:ext>
            </a:extLst>
          </p:cNvPr>
          <p:cNvSpPr>
            <a:spLocks noGrp="1"/>
          </p:cNvSpPr>
          <p:nvPr>
            <p:ph type="sldNum" sz="quarter" idx="12"/>
          </p:nvPr>
        </p:nvSpPr>
        <p:spPr/>
        <p:txBody>
          <a:bodyPr/>
          <a:lstStyle/>
          <a:p>
            <a:fld id="{98FF217E-B86F-EA42-9607-BE163228A213}" type="slidenum">
              <a:rPr lang="en-GB" smtClean="0"/>
              <a:pPr/>
              <a:t>64</a:t>
            </a:fld>
            <a:endParaRPr lang="en-GB"/>
          </a:p>
        </p:txBody>
      </p:sp>
      <p:pic>
        <p:nvPicPr>
          <p:cNvPr id="5" name="Picture 4">
            <a:extLst>
              <a:ext uri="{FF2B5EF4-FFF2-40B4-BE49-F238E27FC236}">
                <a16:creationId xmlns:a16="http://schemas.microsoft.com/office/drawing/2014/main" id="{0BC16309-72BB-4AC5-8E9B-5C0A62523D7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3046" y="2115792"/>
            <a:ext cx="5731510" cy="2781935"/>
          </a:xfrm>
          <a:prstGeom prst="rect">
            <a:avLst/>
          </a:prstGeom>
          <a:noFill/>
          <a:ln>
            <a:noFill/>
          </a:ln>
        </p:spPr>
      </p:pic>
      <p:sp>
        <p:nvSpPr>
          <p:cNvPr id="6" name="Content Placeholder 2">
            <a:extLst>
              <a:ext uri="{FF2B5EF4-FFF2-40B4-BE49-F238E27FC236}">
                <a16:creationId xmlns:a16="http://schemas.microsoft.com/office/drawing/2014/main" id="{E5197BD3-B1C2-4ECD-AC5B-8F2F4FF1132F}"/>
              </a:ext>
            </a:extLst>
          </p:cNvPr>
          <p:cNvSpPr txBox="1">
            <a:spLocks/>
          </p:cNvSpPr>
          <p:nvPr/>
        </p:nvSpPr>
        <p:spPr>
          <a:xfrm>
            <a:off x="720001" y="2386148"/>
            <a:ext cx="5376000" cy="3648892"/>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fontAlgn="base">
              <a:spcBef>
                <a:spcPts val="0"/>
              </a:spcBef>
              <a:buNone/>
            </a:pPr>
            <a:r>
              <a:rPr lang="en-GB" sz="1200" dirty="0">
                <a:solidFill>
                  <a:schemeClr val="tx2"/>
                </a:solidFill>
              </a:rPr>
              <a:t>A </a:t>
            </a:r>
            <a:r>
              <a:rPr lang="en-GB" sz="1200" b="1" dirty="0">
                <a:solidFill>
                  <a:schemeClr val="tx2"/>
                </a:solidFill>
              </a:rPr>
              <a:t>Power Generating Module </a:t>
            </a:r>
            <a:r>
              <a:rPr lang="en-GB" sz="1200" dirty="0">
                <a:solidFill>
                  <a:schemeClr val="tx2"/>
                </a:solidFill>
              </a:rPr>
              <a:t>that incorporates an </a:t>
            </a:r>
            <a:r>
              <a:rPr lang="en-GB" sz="1200" b="1" dirty="0">
                <a:solidFill>
                  <a:schemeClr val="tx2"/>
                </a:solidFill>
              </a:rPr>
              <a:t>Electricity Storage </a:t>
            </a:r>
            <a:r>
              <a:rPr lang="en-GB" sz="1200" dirty="0">
                <a:solidFill>
                  <a:schemeClr val="tx2"/>
                </a:solidFill>
              </a:rPr>
              <a:t>device must be arranged to automatically respond to falling frequency in line with the characteristic of Figure ** until the stored energy is depleted.</a:t>
            </a:r>
          </a:p>
          <a:p>
            <a:pPr>
              <a:spcBef>
                <a:spcPts val="0"/>
              </a:spcBef>
            </a:pPr>
            <a:r>
              <a:rPr lang="en-GB" sz="1200" b="0" dirty="0"/>
              <a:t>The required characteristics are:</a:t>
            </a:r>
          </a:p>
          <a:p>
            <a:pPr lvl="0" defTabSz="182563">
              <a:spcBef>
                <a:spcPts val="0"/>
              </a:spcBef>
            </a:pPr>
            <a:r>
              <a:rPr lang="en-GB" sz="1200" b="0" dirty="0"/>
              <a:t>a)	When the frequency falls to 49.5 Hz the automatic response should start;</a:t>
            </a:r>
          </a:p>
          <a:p>
            <a:pPr lvl="0" defTabSz="182563">
              <a:spcBef>
                <a:spcPts val="0"/>
              </a:spcBef>
            </a:pPr>
            <a:r>
              <a:rPr lang="en-GB" sz="1200" b="0" dirty="0"/>
              <a:t>b)	The frequency response characteristic is to be within the shaded area of Figure **;</a:t>
            </a:r>
          </a:p>
          <a:p>
            <a:pPr lvl="0" defTabSz="182563">
              <a:spcBef>
                <a:spcPts val="0"/>
              </a:spcBef>
            </a:pPr>
            <a:r>
              <a:rPr lang="en-GB" sz="1200" b="0" dirty="0"/>
              <a:t>c)	If the </a:t>
            </a:r>
            <a:r>
              <a:rPr lang="en-GB" sz="1200" dirty="0"/>
              <a:t>Electricity Storage </a:t>
            </a:r>
            <a:r>
              <a:rPr lang="en-GB" sz="1200" b="0" dirty="0"/>
              <a:t>device is not capable of moving from an import level to an appropriate export level within 20 s of the frequency falling to 49 Hz, then it shall cease to import; and</a:t>
            </a:r>
          </a:p>
          <a:p>
            <a:pPr lvl="0" defTabSz="182563">
              <a:spcBef>
                <a:spcPts val="0"/>
              </a:spcBef>
            </a:pPr>
            <a:r>
              <a:rPr lang="en-GB" sz="1200" b="0" dirty="0"/>
              <a:t>d)	If </a:t>
            </a:r>
            <a:r>
              <a:rPr lang="en-GB" sz="1200" dirty="0"/>
              <a:t>the Electricity Storage </a:t>
            </a:r>
            <a:r>
              <a:rPr lang="en-GB" sz="1200" b="0" dirty="0"/>
              <a:t>device has not achieved at least zero </a:t>
            </a:r>
            <a:r>
              <a:rPr lang="en-GB" sz="1200" dirty="0"/>
              <a:t>Active Power</a:t>
            </a:r>
            <a:r>
              <a:rPr lang="en-GB" sz="1200" b="0" dirty="0"/>
              <a:t> import when the frequency has reached 48.9 Hz it shall cease to import immediately.</a:t>
            </a:r>
          </a:p>
        </p:txBody>
      </p:sp>
      <p:sp>
        <p:nvSpPr>
          <p:cNvPr id="9" name="Content Placeholder 8">
            <a:extLst>
              <a:ext uri="{FF2B5EF4-FFF2-40B4-BE49-F238E27FC236}">
                <a16:creationId xmlns:a16="http://schemas.microsoft.com/office/drawing/2014/main" id="{CBDC6A13-C1F2-4F28-8553-2CB02BB4B11F}"/>
              </a:ext>
            </a:extLst>
          </p:cNvPr>
          <p:cNvSpPr>
            <a:spLocks noGrp="1"/>
          </p:cNvSpPr>
          <p:nvPr>
            <p:ph idx="1"/>
          </p:nvPr>
        </p:nvSpPr>
        <p:spPr>
          <a:xfrm>
            <a:off x="720000" y="1800000"/>
            <a:ext cx="11083554" cy="499063"/>
          </a:xfrm>
        </p:spPr>
        <p:txBody>
          <a:bodyPr/>
          <a:lstStyle/>
          <a:p>
            <a:r>
              <a:rPr lang="en-GB" dirty="0"/>
              <a:t>Text, figure &amp; new definition:</a:t>
            </a:r>
          </a:p>
        </p:txBody>
      </p:sp>
      <p:sp>
        <p:nvSpPr>
          <p:cNvPr id="10" name="Content Placeholder 2">
            <a:extLst>
              <a:ext uri="{FF2B5EF4-FFF2-40B4-BE49-F238E27FC236}">
                <a16:creationId xmlns:a16="http://schemas.microsoft.com/office/drawing/2014/main" id="{80271034-43C0-46B8-B76A-659E20717281}"/>
              </a:ext>
            </a:extLst>
          </p:cNvPr>
          <p:cNvSpPr txBox="1">
            <a:spLocks/>
          </p:cNvSpPr>
          <p:nvPr/>
        </p:nvSpPr>
        <p:spPr>
          <a:xfrm>
            <a:off x="6583046" y="5033554"/>
            <a:ext cx="5376000" cy="3648892"/>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fontAlgn="base">
              <a:spcBef>
                <a:spcPts val="0"/>
              </a:spcBef>
              <a:buNone/>
            </a:pPr>
            <a:endParaRPr lang="en-GB" sz="1200" b="0" dirty="0"/>
          </a:p>
        </p:txBody>
      </p:sp>
      <p:sp>
        <p:nvSpPr>
          <p:cNvPr id="12" name="Rectangle 11">
            <a:extLst>
              <a:ext uri="{FF2B5EF4-FFF2-40B4-BE49-F238E27FC236}">
                <a16:creationId xmlns:a16="http://schemas.microsoft.com/office/drawing/2014/main" id="{741C520B-287C-4D03-A620-5081EC2495E0}"/>
              </a:ext>
            </a:extLst>
          </p:cNvPr>
          <p:cNvSpPr/>
          <p:nvPr/>
        </p:nvSpPr>
        <p:spPr>
          <a:xfrm>
            <a:off x="6583046" y="5033554"/>
            <a:ext cx="5080537" cy="1015663"/>
          </a:xfrm>
          <a:prstGeom prst="rect">
            <a:avLst/>
          </a:prstGeom>
        </p:spPr>
        <p:txBody>
          <a:bodyPr wrap="square">
            <a:spAutoFit/>
          </a:bodyPr>
          <a:lstStyle/>
          <a:p>
            <a:r>
              <a:rPr lang="en-GB" sz="1200" b="1" dirty="0">
                <a:solidFill>
                  <a:srgbClr val="00598E"/>
                </a:solidFill>
              </a:rPr>
              <a:t>Rated Import Capacity</a:t>
            </a:r>
          </a:p>
          <a:p>
            <a:r>
              <a:rPr lang="en-GB" sz="1200" dirty="0">
                <a:solidFill>
                  <a:srgbClr val="00598E"/>
                </a:solidFill>
              </a:rPr>
              <a:t>The normal maximum </a:t>
            </a:r>
            <a:r>
              <a:rPr lang="en-GB" sz="1200" b="1" dirty="0">
                <a:solidFill>
                  <a:srgbClr val="00598E"/>
                </a:solidFill>
              </a:rPr>
              <a:t>Active Po</a:t>
            </a:r>
            <a:r>
              <a:rPr lang="en-GB" sz="1200" dirty="0">
                <a:solidFill>
                  <a:srgbClr val="00598E"/>
                </a:solidFill>
              </a:rPr>
              <a:t>wer capacity of a </a:t>
            </a:r>
            <a:r>
              <a:rPr lang="en-GB" sz="1200" b="1" dirty="0">
                <a:solidFill>
                  <a:srgbClr val="00598E"/>
                </a:solidFill>
              </a:rPr>
              <a:t>Power Generating Module i</a:t>
            </a:r>
            <a:r>
              <a:rPr lang="en-GB" sz="1200" dirty="0">
                <a:solidFill>
                  <a:srgbClr val="00598E"/>
                </a:solidFill>
              </a:rPr>
              <a:t>ncorporating </a:t>
            </a:r>
            <a:r>
              <a:rPr lang="en-GB" sz="1200" b="1" dirty="0">
                <a:solidFill>
                  <a:srgbClr val="00598E"/>
                </a:solidFill>
              </a:rPr>
              <a:t>Electricity Storage</a:t>
            </a:r>
            <a:r>
              <a:rPr lang="en-GB" sz="1200" dirty="0">
                <a:solidFill>
                  <a:srgbClr val="00598E"/>
                </a:solidFill>
              </a:rPr>
              <a:t>, </a:t>
            </a:r>
            <a:r>
              <a:rPr lang="en-GB" sz="1200" dirty="0" err="1">
                <a:solidFill>
                  <a:srgbClr val="00598E"/>
                </a:solidFill>
              </a:rPr>
              <a:t>ie</a:t>
            </a:r>
            <a:r>
              <a:rPr lang="en-GB" sz="1200" dirty="0">
                <a:solidFill>
                  <a:srgbClr val="00598E"/>
                </a:solidFill>
              </a:rPr>
              <a:t> the maximum possible flow of </a:t>
            </a:r>
            <a:r>
              <a:rPr lang="en-GB" sz="1200" b="1" dirty="0">
                <a:solidFill>
                  <a:srgbClr val="00598E"/>
                </a:solidFill>
              </a:rPr>
              <a:t>Active Power </a:t>
            </a:r>
            <a:r>
              <a:rPr lang="en-GB" sz="1200" dirty="0">
                <a:solidFill>
                  <a:srgbClr val="00598E"/>
                </a:solidFill>
              </a:rPr>
              <a:t>into the </a:t>
            </a:r>
            <a:r>
              <a:rPr lang="en-GB" sz="1200" b="1" dirty="0">
                <a:solidFill>
                  <a:srgbClr val="00598E"/>
                </a:solidFill>
              </a:rPr>
              <a:t>Power Generating Module </a:t>
            </a:r>
            <a:r>
              <a:rPr lang="en-GB" sz="1200" dirty="0">
                <a:solidFill>
                  <a:srgbClr val="00598E"/>
                </a:solidFill>
              </a:rPr>
              <a:t>terminals when replenishing its energy store</a:t>
            </a:r>
          </a:p>
        </p:txBody>
      </p:sp>
    </p:spTree>
    <p:extLst>
      <p:ext uri="{BB962C8B-B14F-4D97-AF65-F5344CB8AC3E}">
        <p14:creationId xmlns:p14="http://schemas.microsoft.com/office/powerpoint/2010/main" val="20154522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F2FE2-953D-4FE0-BF96-CD1AEEF0FF60}"/>
              </a:ext>
            </a:extLst>
          </p:cNvPr>
          <p:cNvSpPr>
            <a:spLocks noGrp="1"/>
          </p:cNvSpPr>
          <p:nvPr>
            <p:ph type="title"/>
          </p:nvPr>
        </p:nvSpPr>
        <p:spPr/>
        <p:txBody>
          <a:bodyPr/>
          <a:lstStyle/>
          <a:p>
            <a:r>
              <a:rPr lang="en-GB" dirty="0"/>
              <a:t>G98 &amp; G99 Changing to Generate on Falling Frequency, all Types</a:t>
            </a:r>
          </a:p>
        </p:txBody>
      </p:sp>
      <p:sp>
        <p:nvSpPr>
          <p:cNvPr id="3" name="Content Placeholder 2">
            <a:extLst>
              <a:ext uri="{FF2B5EF4-FFF2-40B4-BE49-F238E27FC236}">
                <a16:creationId xmlns:a16="http://schemas.microsoft.com/office/drawing/2014/main" id="{9EBE0B72-BBF7-4490-BC15-1154045E39BA}"/>
              </a:ext>
            </a:extLst>
          </p:cNvPr>
          <p:cNvSpPr>
            <a:spLocks noGrp="1"/>
          </p:cNvSpPr>
          <p:nvPr>
            <p:ph idx="1"/>
          </p:nvPr>
        </p:nvSpPr>
        <p:spPr>
          <a:xfrm>
            <a:off x="720000" y="1800000"/>
            <a:ext cx="11083554" cy="481646"/>
          </a:xfrm>
        </p:spPr>
        <p:txBody>
          <a:bodyPr/>
          <a:lstStyle/>
          <a:p>
            <a:r>
              <a:rPr lang="en-GB" dirty="0"/>
              <a:t>Compliance – example text (similar for synchronous and other Types):</a:t>
            </a:r>
          </a:p>
          <a:p>
            <a:endParaRPr lang="en-GB" dirty="0"/>
          </a:p>
        </p:txBody>
      </p:sp>
      <p:sp>
        <p:nvSpPr>
          <p:cNvPr id="4" name="Slide Number Placeholder 3">
            <a:extLst>
              <a:ext uri="{FF2B5EF4-FFF2-40B4-BE49-F238E27FC236}">
                <a16:creationId xmlns:a16="http://schemas.microsoft.com/office/drawing/2014/main" id="{B953E296-8697-42A2-8688-0D0D9976D5B7}"/>
              </a:ext>
            </a:extLst>
          </p:cNvPr>
          <p:cNvSpPr>
            <a:spLocks noGrp="1"/>
          </p:cNvSpPr>
          <p:nvPr>
            <p:ph type="sldNum" sz="quarter" idx="12"/>
          </p:nvPr>
        </p:nvSpPr>
        <p:spPr/>
        <p:txBody>
          <a:bodyPr/>
          <a:lstStyle/>
          <a:p>
            <a:fld id="{98FF217E-B86F-EA42-9607-BE163228A213}" type="slidenum">
              <a:rPr lang="en-GB" smtClean="0"/>
              <a:pPr/>
              <a:t>65</a:t>
            </a:fld>
            <a:endParaRPr lang="en-GB"/>
          </a:p>
        </p:txBody>
      </p:sp>
      <p:sp>
        <p:nvSpPr>
          <p:cNvPr id="6" name="Rectangle 5">
            <a:extLst>
              <a:ext uri="{FF2B5EF4-FFF2-40B4-BE49-F238E27FC236}">
                <a16:creationId xmlns:a16="http://schemas.microsoft.com/office/drawing/2014/main" id="{8598B389-BFBB-4D62-BE7B-E79E493F3E79}"/>
              </a:ext>
            </a:extLst>
          </p:cNvPr>
          <p:cNvSpPr/>
          <p:nvPr/>
        </p:nvSpPr>
        <p:spPr>
          <a:xfrm>
            <a:off x="1001486" y="2436663"/>
            <a:ext cx="8334103" cy="2585323"/>
          </a:xfrm>
          <a:prstGeom prst="rect">
            <a:avLst/>
          </a:prstGeom>
        </p:spPr>
        <p:txBody>
          <a:bodyPr wrap="square">
            <a:spAutoFit/>
          </a:bodyPr>
          <a:lstStyle/>
          <a:p>
            <a:pPr algn="just">
              <a:spcBef>
                <a:spcPts val="500"/>
              </a:spcBef>
              <a:spcAft>
                <a:spcPts val="1000"/>
              </a:spcAft>
            </a:pPr>
            <a:r>
              <a:rPr lang="en-GB" sz="1400" b="1" dirty="0">
                <a:latin typeface="Arial" panose="020B0604020202020204" pitchFamily="34" charset="0"/>
                <a:ea typeface="Batang" panose="02030600000101010101" pitchFamily="18" charset="-127"/>
                <a:cs typeface="Times New Roman" panose="02020603050405020304" pitchFamily="18" charset="0"/>
              </a:rPr>
              <a:t>Power Park Modules</a:t>
            </a:r>
            <a:r>
              <a:rPr lang="en-GB" sz="1400" dirty="0">
                <a:latin typeface="Arial" panose="020B0604020202020204" pitchFamily="34" charset="0"/>
                <a:ea typeface="Batang" panose="02030600000101010101" pitchFamily="18" charset="-127"/>
                <a:cs typeface="Times New Roman" panose="02020603050405020304" pitchFamily="18" charset="0"/>
              </a:rPr>
              <a:t> which include </a:t>
            </a:r>
            <a:r>
              <a:rPr lang="en-GB" sz="1400" b="1" dirty="0">
                <a:latin typeface="Arial" panose="020B0604020202020204" pitchFamily="34" charset="0"/>
                <a:ea typeface="Batang" panose="02030600000101010101" pitchFamily="18" charset="-127"/>
                <a:cs typeface="Times New Roman" panose="02020603050405020304" pitchFamily="18" charset="0"/>
              </a:rPr>
              <a:t>Electricity Storage</a:t>
            </a:r>
            <a:endParaRPr lang="en-GB" sz="1100" dirty="0">
              <a:latin typeface="Arial" panose="020B0604020202020204" pitchFamily="34" charset="0"/>
              <a:ea typeface="Times New Roman" panose="02020603050405020304" pitchFamily="18" charset="0"/>
              <a:cs typeface="Times New Roman" panose="02020603050405020304" pitchFamily="18" charset="0"/>
            </a:endParaRPr>
          </a:p>
          <a:p>
            <a:pPr algn="just">
              <a:spcBef>
                <a:spcPts val="500"/>
              </a:spcBef>
              <a:spcAft>
                <a:spcPts val="1000"/>
              </a:spcAft>
            </a:pPr>
            <a:r>
              <a:rPr lang="en-GB" sz="1400" dirty="0">
                <a:latin typeface="Arial" panose="020B0604020202020204" pitchFamily="34" charset="0"/>
                <a:ea typeface="Batang" panose="02030600000101010101" pitchFamily="18" charset="-127"/>
                <a:cs typeface="Times New Roman" panose="02020603050405020304" pitchFamily="18" charset="0"/>
              </a:rPr>
              <a:t>The tests should be carried out to demonstrate how the </a:t>
            </a:r>
            <a:r>
              <a:rPr lang="en-GB" sz="1400" b="1" dirty="0">
                <a:latin typeface="Arial" panose="020B0604020202020204" pitchFamily="34" charset="0"/>
                <a:ea typeface="Batang" panose="02030600000101010101" pitchFamily="18" charset="-127"/>
                <a:cs typeface="Times New Roman" panose="02020603050405020304" pitchFamily="18" charset="0"/>
              </a:rPr>
              <a:t>Power Park Module Active Power</a:t>
            </a:r>
            <a:r>
              <a:rPr lang="en-GB" sz="1400" dirty="0">
                <a:latin typeface="Arial" panose="020B0604020202020204" pitchFamily="34" charset="0"/>
                <a:ea typeface="Batang" panose="02030600000101010101" pitchFamily="18" charset="-127"/>
                <a:cs typeface="Times New Roman" panose="02020603050405020304" pitchFamily="18" charset="0"/>
              </a:rPr>
              <a:t> when acting as a load (</a:t>
            </a:r>
            <a:r>
              <a:rPr lang="en-GB" sz="1400" dirty="0" err="1">
                <a:latin typeface="Arial" panose="020B0604020202020204" pitchFamily="34" charset="0"/>
                <a:ea typeface="Batang" panose="02030600000101010101" pitchFamily="18" charset="-127"/>
                <a:cs typeface="Times New Roman" panose="02020603050405020304" pitchFamily="18" charset="0"/>
              </a:rPr>
              <a:t>ie</a:t>
            </a:r>
            <a:r>
              <a:rPr lang="en-GB" sz="1400" dirty="0">
                <a:latin typeface="Arial" panose="020B0604020202020204" pitchFamily="34" charset="0"/>
                <a:ea typeface="Batang" panose="02030600000101010101" pitchFamily="18" charset="-127"/>
                <a:cs typeface="Times New Roman" panose="02020603050405020304" pitchFamily="18" charset="0"/>
              </a:rPr>
              <a:t> replenishing its energy store) responds to changes in system frequency. </a:t>
            </a:r>
            <a:endParaRPr lang="en-GB" sz="1100" dirty="0">
              <a:latin typeface="Arial" panose="020B0604020202020204" pitchFamily="34" charset="0"/>
              <a:ea typeface="Times New Roman" panose="02020603050405020304" pitchFamily="18" charset="0"/>
              <a:cs typeface="Times New Roman" panose="02020603050405020304" pitchFamily="18" charset="0"/>
            </a:endParaRPr>
          </a:p>
          <a:p>
            <a:pPr algn="just">
              <a:spcBef>
                <a:spcPts val="500"/>
              </a:spcBef>
              <a:spcAft>
                <a:spcPts val="1000"/>
              </a:spcAft>
            </a:pPr>
            <a:r>
              <a:rPr lang="en-GB" sz="1400" dirty="0">
                <a:latin typeface="Arial" panose="020B0604020202020204" pitchFamily="34" charset="0"/>
                <a:ea typeface="Batang" panose="02030600000101010101" pitchFamily="18" charset="-127"/>
                <a:cs typeface="Times New Roman" panose="02020603050405020304" pitchFamily="18" charset="0"/>
              </a:rPr>
              <a:t>In general, four tests are proposed, one set of two at </a:t>
            </a:r>
            <a:r>
              <a:rPr lang="en-GB" sz="1400" b="1" dirty="0">
                <a:latin typeface="Arial" panose="020B0604020202020204" pitchFamily="34" charset="0"/>
                <a:ea typeface="Batang" panose="02030600000101010101" pitchFamily="18" charset="-127"/>
                <a:cs typeface="Times New Roman" panose="02020603050405020304" pitchFamily="18" charset="0"/>
              </a:rPr>
              <a:t>Rated Import Capacity</a:t>
            </a:r>
            <a:r>
              <a:rPr lang="en-GB" sz="1400" dirty="0">
                <a:latin typeface="Arial" panose="020B0604020202020204" pitchFamily="34" charset="0"/>
                <a:ea typeface="Batang" panose="02030600000101010101" pitchFamily="18" charset="-127"/>
                <a:cs typeface="Times New Roman" panose="02020603050405020304" pitchFamily="18" charset="0"/>
              </a:rPr>
              <a:t>, and one set of two at 40% of  </a:t>
            </a:r>
            <a:r>
              <a:rPr lang="en-GB" sz="1400" b="1" dirty="0">
                <a:latin typeface="Arial" panose="020B0604020202020204" pitchFamily="34" charset="0"/>
                <a:ea typeface="Batang" panose="02030600000101010101" pitchFamily="18" charset="-127"/>
                <a:cs typeface="Times New Roman" panose="02020603050405020304" pitchFamily="18" charset="0"/>
              </a:rPr>
              <a:t>Rated Import Capacity</a:t>
            </a:r>
            <a:r>
              <a:rPr lang="en-GB" sz="1400" dirty="0">
                <a:latin typeface="Arial" panose="020B0604020202020204" pitchFamily="34" charset="0"/>
                <a:ea typeface="Batang" panose="02030600000101010101" pitchFamily="18" charset="-127"/>
                <a:cs typeface="Times New Roman" panose="02020603050405020304" pitchFamily="18" charset="0"/>
              </a:rPr>
              <a:t>.</a:t>
            </a:r>
            <a:endParaRPr lang="en-GB" sz="1100" dirty="0">
              <a:latin typeface="Arial" panose="020B0604020202020204" pitchFamily="34" charset="0"/>
              <a:ea typeface="Times New Roman" panose="02020603050405020304" pitchFamily="18" charset="0"/>
              <a:cs typeface="Times New Roman" panose="02020603050405020304" pitchFamily="18" charset="0"/>
            </a:endParaRPr>
          </a:p>
          <a:p>
            <a:pPr algn="just">
              <a:spcBef>
                <a:spcPts val="500"/>
              </a:spcBef>
              <a:spcAft>
                <a:spcPts val="1000"/>
              </a:spcAft>
            </a:pPr>
            <a:r>
              <a:rPr lang="en-GB" sz="1400" dirty="0">
                <a:latin typeface="Arial" panose="020B0604020202020204" pitchFamily="34" charset="0"/>
                <a:ea typeface="Batang" panose="02030600000101010101" pitchFamily="18" charset="-127"/>
                <a:cs typeface="Times New Roman" panose="02020603050405020304" pitchFamily="18" charset="0"/>
              </a:rPr>
              <a:t>In both cases the test is to reduce frequency from 50 Hz at 2 Hzs</a:t>
            </a:r>
            <a:r>
              <a:rPr lang="en-GB" sz="1400" baseline="30000" dirty="0">
                <a:latin typeface="Arial" panose="020B0604020202020204" pitchFamily="34" charset="0"/>
                <a:ea typeface="Batang" panose="02030600000101010101" pitchFamily="18" charset="-127"/>
                <a:cs typeface="Times New Roman" panose="02020603050405020304" pitchFamily="18" charset="0"/>
              </a:rPr>
              <a:t>-1</a:t>
            </a:r>
            <a:r>
              <a:rPr lang="en-GB" sz="1400" dirty="0">
                <a:latin typeface="Arial" panose="020B0604020202020204" pitchFamily="34" charset="0"/>
                <a:ea typeface="Batang" panose="02030600000101010101" pitchFamily="18" charset="-127"/>
                <a:cs typeface="Times New Roman" panose="02020603050405020304" pitchFamily="18" charset="0"/>
              </a:rPr>
              <a:t>. In the first case the lower frequency reached will be 49.0 Hz and the second case the lower frequency will be 48.8 Hz.</a:t>
            </a:r>
            <a:endParaRPr lang="en-GB" sz="1100" dirty="0">
              <a:latin typeface="Arial" panose="020B0604020202020204" pitchFamily="34" charset="0"/>
              <a:ea typeface="Times New Roman" panose="02020603050405020304" pitchFamily="18" charset="0"/>
              <a:cs typeface="Times New Roman" panose="02020603050405020304" pitchFamily="18" charset="0"/>
            </a:endParaRPr>
          </a:p>
          <a:p>
            <a:pPr algn="just">
              <a:spcBef>
                <a:spcPts val="500"/>
              </a:spcBef>
              <a:spcAft>
                <a:spcPts val="1000"/>
              </a:spcAft>
            </a:pPr>
            <a:r>
              <a:rPr lang="en-GB" sz="1400" dirty="0">
                <a:latin typeface="Arial" panose="020B0604020202020204" pitchFamily="34" charset="0"/>
                <a:ea typeface="Batang" panose="02030600000101010101" pitchFamily="18" charset="-127"/>
                <a:cs typeface="Times New Roman" panose="02020603050405020304" pitchFamily="18" charset="0"/>
              </a:rPr>
              <a:t>In all cases the response should meet the requirements of 11.2.3.3.</a:t>
            </a:r>
            <a:endParaRPr lang="en-GB" sz="11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63652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48089-A362-4F28-BC14-EA1413F716B0}"/>
              </a:ext>
            </a:extLst>
          </p:cNvPr>
          <p:cNvSpPr>
            <a:spLocks noGrp="1"/>
          </p:cNvSpPr>
          <p:nvPr>
            <p:ph type="title"/>
          </p:nvPr>
        </p:nvSpPr>
        <p:spPr/>
        <p:txBody>
          <a:bodyPr/>
          <a:lstStyle/>
          <a:p>
            <a:r>
              <a:rPr lang="en-GB" dirty="0"/>
              <a:t>G99 Compliance of V2G</a:t>
            </a:r>
          </a:p>
        </p:txBody>
      </p:sp>
      <p:sp>
        <p:nvSpPr>
          <p:cNvPr id="3" name="Content Placeholder 2">
            <a:extLst>
              <a:ext uri="{FF2B5EF4-FFF2-40B4-BE49-F238E27FC236}">
                <a16:creationId xmlns:a16="http://schemas.microsoft.com/office/drawing/2014/main" id="{AF1140DA-E74F-41A8-A750-B1B2214A90E8}"/>
              </a:ext>
            </a:extLst>
          </p:cNvPr>
          <p:cNvSpPr>
            <a:spLocks noGrp="1"/>
          </p:cNvSpPr>
          <p:nvPr>
            <p:ph idx="1"/>
          </p:nvPr>
        </p:nvSpPr>
        <p:spPr/>
        <p:txBody>
          <a:bodyPr/>
          <a:lstStyle/>
          <a:p>
            <a:pPr lvl="1" fontAlgn="base"/>
            <a:r>
              <a:rPr lang="en-GB" sz="1600" b="1" dirty="0">
                <a:solidFill>
                  <a:srgbClr val="00598E"/>
                </a:solidFill>
                <a:effectLst>
                  <a:glow>
                    <a:srgbClr val="000000"/>
                  </a:glow>
                  <a:outerShdw sx="0" sy="0">
                    <a:srgbClr val="000000"/>
                  </a:outerShdw>
                  <a:reflection stA="0" endPos="0" fadeDir="0" sx="0" sy="0"/>
                </a:effectLst>
              </a:rPr>
              <a:t>New text:</a:t>
            </a:r>
          </a:p>
          <a:p>
            <a:pPr lvl="1" fontAlgn="base"/>
            <a:r>
              <a:rPr lang="en-GB" sz="1600" b="1" dirty="0">
                <a:solidFill>
                  <a:srgbClr val="00598E"/>
                </a:solidFill>
                <a:effectLst>
                  <a:glow>
                    <a:srgbClr val="000000"/>
                  </a:glow>
                  <a:outerShdw sx="0" sy="0">
                    <a:srgbClr val="000000"/>
                  </a:outerShdw>
                  <a:reflection stA="0" endPos="0" fadeDir="0" sx="0" sy="0"/>
                </a:effectLst>
              </a:rPr>
              <a:t>Compliance of Vehicle to Grid Electric Vehicles</a:t>
            </a:r>
          </a:p>
          <a:p>
            <a:pPr lvl="2" fontAlgn="base"/>
            <a:r>
              <a:rPr lang="en-GB" sz="1600" dirty="0">
                <a:solidFill>
                  <a:srgbClr val="00598E"/>
                </a:solidFill>
                <a:effectLst>
                  <a:glow>
                    <a:srgbClr val="000000"/>
                  </a:glow>
                  <a:outerShdw sx="0" sy="0">
                    <a:srgbClr val="000000"/>
                  </a:outerShdw>
                  <a:reflection stA="0" endPos="0" fadeDir="0" sx="0" sy="0"/>
                </a:effectLst>
              </a:rPr>
              <a:t>The owner of the installation where a </a:t>
            </a:r>
            <a:r>
              <a:rPr lang="en-GB" sz="1600" b="1" dirty="0">
                <a:solidFill>
                  <a:srgbClr val="00598E"/>
                </a:solidFill>
                <a:effectLst>
                  <a:glow>
                    <a:srgbClr val="000000"/>
                  </a:glow>
                  <a:outerShdw sx="0" sy="0">
                    <a:srgbClr val="000000"/>
                  </a:outerShdw>
                  <a:reflection stA="0" endPos="0" fadeDir="0" sx="0" sy="0"/>
                </a:effectLst>
              </a:rPr>
              <a:t>Vehicle to Grid Electric Vehicle</a:t>
            </a:r>
            <a:r>
              <a:rPr lang="en-GB" sz="1600" dirty="0">
                <a:solidFill>
                  <a:srgbClr val="00598E"/>
                </a:solidFill>
                <a:effectLst>
                  <a:glow>
                    <a:srgbClr val="000000"/>
                  </a:glow>
                  <a:outerShdw sx="0" sy="0">
                    <a:srgbClr val="000000"/>
                  </a:outerShdw>
                  <a:reflection stA="0" endPos="0" fadeDir="0" sx="0" sy="0"/>
                </a:effectLst>
              </a:rPr>
              <a:t> is connected to the </a:t>
            </a:r>
            <a:r>
              <a:rPr lang="en-GB" sz="1600" b="1" dirty="0">
                <a:solidFill>
                  <a:srgbClr val="00598E"/>
                </a:solidFill>
                <a:effectLst>
                  <a:glow>
                    <a:srgbClr val="000000"/>
                  </a:glow>
                  <a:outerShdw sx="0" sy="0">
                    <a:srgbClr val="000000"/>
                  </a:outerShdw>
                  <a:reflection stA="0" endPos="0" fadeDir="0" sx="0" sy="0"/>
                </a:effectLst>
              </a:rPr>
              <a:t>Distribution Network</a:t>
            </a:r>
            <a:r>
              <a:rPr lang="en-GB" sz="1600" dirty="0">
                <a:solidFill>
                  <a:srgbClr val="00598E"/>
                </a:solidFill>
                <a:effectLst>
                  <a:glow>
                    <a:srgbClr val="000000"/>
                  </a:glow>
                  <a:outerShdw sx="0" sy="0">
                    <a:srgbClr val="000000"/>
                  </a:outerShdw>
                  <a:reflection stA="0" endPos="0" fadeDir="0" sx="0" sy="0"/>
                </a:effectLst>
              </a:rPr>
              <a:t> is a </a:t>
            </a:r>
            <a:r>
              <a:rPr lang="en-GB" sz="1600" b="1" dirty="0">
                <a:solidFill>
                  <a:srgbClr val="00598E"/>
                </a:solidFill>
                <a:effectLst>
                  <a:glow>
                    <a:srgbClr val="000000"/>
                  </a:glow>
                  <a:outerShdw sx="0" sy="0">
                    <a:srgbClr val="000000"/>
                  </a:outerShdw>
                  <a:reflection stA="0" endPos="0" fadeDir="0" sx="0" sy="0"/>
                </a:effectLst>
              </a:rPr>
              <a:t>Generator</a:t>
            </a:r>
            <a:r>
              <a:rPr lang="en-GB" sz="1600" dirty="0">
                <a:solidFill>
                  <a:srgbClr val="00598E"/>
                </a:solidFill>
                <a:effectLst>
                  <a:glow>
                    <a:srgbClr val="000000"/>
                  </a:glow>
                  <a:outerShdw sx="0" sy="0">
                    <a:srgbClr val="000000"/>
                  </a:outerShdw>
                  <a:reflection stA="0" endPos="0" fadeDir="0" sx="0" sy="0"/>
                </a:effectLst>
              </a:rPr>
              <a:t> and is responsible for compliance of the </a:t>
            </a:r>
            <a:r>
              <a:rPr lang="en-GB" sz="1600" b="1" dirty="0">
                <a:solidFill>
                  <a:srgbClr val="00598E"/>
                </a:solidFill>
                <a:effectLst>
                  <a:glow>
                    <a:srgbClr val="000000"/>
                  </a:glow>
                  <a:outerShdw sx="0" sy="0">
                    <a:srgbClr val="000000"/>
                  </a:outerShdw>
                  <a:reflection stA="0" endPos="0" fadeDir="0" sx="0" sy="0"/>
                </a:effectLst>
              </a:rPr>
              <a:t>Vehicle to Grid Electric Vehicle</a:t>
            </a:r>
            <a:r>
              <a:rPr lang="en-GB" sz="1600" dirty="0">
                <a:solidFill>
                  <a:srgbClr val="00598E"/>
                </a:solidFill>
                <a:effectLst>
                  <a:glow>
                    <a:srgbClr val="000000"/>
                  </a:glow>
                  <a:outerShdw sx="0" sy="0">
                    <a:srgbClr val="000000"/>
                  </a:outerShdw>
                  <a:reflection stA="0" endPos="0" fadeDir="0" sx="0" sy="0"/>
                </a:effectLst>
              </a:rPr>
              <a:t> with this EREC G99.</a:t>
            </a:r>
          </a:p>
          <a:p>
            <a:endParaRPr lang="en-GB" sz="1600" b="0" dirty="0"/>
          </a:p>
        </p:txBody>
      </p:sp>
      <p:sp>
        <p:nvSpPr>
          <p:cNvPr id="4" name="Slide Number Placeholder 3">
            <a:extLst>
              <a:ext uri="{FF2B5EF4-FFF2-40B4-BE49-F238E27FC236}">
                <a16:creationId xmlns:a16="http://schemas.microsoft.com/office/drawing/2014/main" id="{90AF7869-269A-49DD-BBB9-C2C5A5FE2137}"/>
              </a:ext>
            </a:extLst>
          </p:cNvPr>
          <p:cNvSpPr>
            <a:spLocks noGrp="1"/>
          </p:cNvSpPr>
          <p:nvPr>
            <p:ph type="sldNum" sz="quarter" idx="12"/>
          </p:nvPr>
        </p:nvSpPr>
        <p:spPr/>
        <p:txBody>
          <a:bodyPr/>
          <a:lstStyle/>
          <a:p>
            <a:fld id="{98FF217E-B86F-EA42-9607-BE163228A213}" type="slidenum">
              <a:rPr lang="en-GB" smtClean="0"/>
              <a:pPr/>
              <a:t>66</a:t>
            </a:fld>
            <a:endParaRPr lang="en-GB"/>
          </a:p>
        </p:txBody>
      </p:sp>
    </p:spTree>
    <p:extLst>
      <p:ext uri="{BB962C8B-B14F-4D97-AF65-F5344CB8AC3E}">
        <p14:creationId xmlns:p14="http://schemas.microsoft.com/office/powerpoint/2010/main" val="11787938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3526D-6B25-4DCA-8266-255F41E3BB42}"/>
              </a:ext>
            </a:extLst>
          </p:cNvPr>
          <p:cNvSpPr>
            <a:spLocks noGrp="1"/>
          </p:cNvSpPr>
          <p:nvPr>
            <p:ph type="title"/>
          </p:nvPr>
        </p:nvSpPr>
        <p:spPr/>
        <p:txBody>
          <a:bodyPr/>
          <a:lstStyle/>
          <a:p>
            <a:r>
              <a:rPr lang="en-GB" dirty="0"/>
              <a:t>G99 Demonstration of Compliance</a:t>
            </a:r>
          </a:p>
        </p:txBody>
      </p:sp>
      <p:sp>
        <p:nvSpPr>
          <p:cNvPr id="3" name="Content Placeholder 2">
            <a:extLst>
              <a:ext uri="{FF2B5EF4-FFF2-40B4-BE49-F238E27FC236}">
                <a16:creationId xmlns:a16="http://schemas.microsoft.com/office/drawing/2014/main" id="{ED81D944-F0A6-4E4A-BD68-42E9B4084E06}"/>
              </a:ext>
            </a:extLst>
          </p:cNvPr>
          <p:cNvSpPr>
            <a:spLocks noGrp="1"/>
          </p:cNvSpPr>
          <p:nvPr>
            <p:ph idx="1"/>
          </p:nvPr>
        </p:nvSpPr>
        <p:spPr/>
        <p:txBody>
          <a:bodyPr/>
          <a:lstStyle/>
          <a:p>
            <a:pPr marL="7937" lvl="2" indent="0" fontAlgn="base">
              <a:buNone/>
            </a:pPr>
            <a:r>
              <a:rPr lang="en-GB" sz="2000" dirty="0">
                <a:solidFill>
                  <a:srgbClr val="00598E"/>
                </a:solidFill>
                <a:effectLst>
                  <a:glow>
                    <a:srgbClr val="000000"/>
                  </a:glow>
                  <a:outerShdw sx="0" sy="0">
                    <a:srgbClr val="000000"/>
                  </a:outerShdw>
                  <a:reflection stA="0" endPos="0" fadeDir="0" sx="0" sy="0"/>
                </a:effectLst>
              </a:rPr>
              <a:t>New para 15.1.3 to consider combined and independent capability:</a:t>
            </a:r>
          </a:p>
          <a:p>
            <a:pPr marL="7937" lvl="2" indent="0" fontAlgn="base">
              <a:buNone/>
            </a:pPr>
            <a:r>
              <a:rPr lang="en-GB" sz="1600" dirty="0">
                <a:solidFill>
                  <a:srgbClr val="00598E"/>
                </a:solidFill>
                <a:effectLst>
                  <a:glow>
                    <a:srgbClr val="000000"/>
                  </a:glow>
                  <a:outerShdw sx="0" sy="0">
                    <a:srgbClr val="000000"/>
                  </a:outerShdw>
                  <a:reflection stA="0" endPos="0" fadeDir="0" sx="0" sy="0"/>
                </a:effectLst>
              </a:rPr>
              <a:t>Compliance at a </a:t>
            </a:r>
            <a:r>
              <a:rPr lang="en-GB" sz="1600" b="1" dirty="0">
                <a:solidFill>
                  <a:srgbClr val="00598E"/>
                </a:solidFill>
                <a:effectLst>
                  <a:glow>
                    <a:srgbClr val="000000"/>
                  </a:glow>
                  <a:outerShdw sx="0" sy="0">
                    <a:srgbClr val="000000"/>
                  </a:outerShdw>
                  <a:reflection stA="0" endPos="0" fadeDir="0" sx="0" sy="0"/>
                </a:effectLst>
              </a:rPr>
              <a:t>Generator’s Installation </a:t>
            </a:r>
            <a:r>
              <a:rPr lang="en-GB" sz="1600" dirty="0">
                <a:solidFill>
                  <a:srgbClr val="00598E"/>
                </a:solidFill>
                <a:effectLst>
                  <a:glow>
                    <a:srgbClr val="000000"/>
                  </a:glow>
                  <a:outerShdw sx="0" sy="0">
                    <a:srgbClr val="000000"/>
                  </a:outerShdw>
                  <a:reflection stA="0" endPos="0" fadeDir="0" sx="0" sy="0"/>
                </a:effectLst>
              </a:rPr>
              <a:t>with, for example: </a:t>
            </a:r>
          </a:p>
          <a:p>
            <a:pPr marL="285750" lvl="0" indent="-285750">
              <a:buFont typeface="Arial" panose="020B0604020202020204" pitchFamily="34" charset="0"/>
              <a:buChar char="•"/>
            </a:pPr>
            <a:r>
              <a:rPr lang="en-GB" sz="1600" b="0" dirty="0"/>
              <a:t>both </a:t>
            </a:r>
            <a:r>
              <a:rPr lang="en-GB" sz="1600" dirty="0"/>
              <a:t>Electricity Storage </a:t>
            </a:r>
            <a:r>
              <a:rPr lang="en-GB" sz="1600" b="0" dirty="0"/>
              <a:t>devices and demand, or</a:t>
            </a:r>
          </a:p>
          <a:p>
            <a:pPr marL="285750" lvl="0" indent="-285750">
              <a:buFont typeface="Arial" panose="020B0604020202020204" pitchFamily="34" charset="0"/>
              <a:buChar char="•"/>
            </a:pPr>
            <a:r>
              <a:rPr lang="en-GB" sz="1600" b="0" dirty="0"/>
              <a:t>both </a:t>
            </a:r>
            <a:r>
              <a:rPr lang="en-GB" sz="1600" dirty="0"/>
              <a:t>Power Generating Unit</a:t>
            </a:r>
            <a:r>
              <a:rPr lang="en-GB" sz="1600" b="0" dirty="0"/>
              <a:t>s and/or </a:t>
            </a:r>
            <a:r>
              <a:rPr lang="en-GB" sz="1600" dirty="0"/>
              <a:t>Power Generating Module</a:t>
            </a:r>
            <a:r>
              <a:rPr lang="en-GB" sz="1600" b="0" dirty="0"/>
              <a:t>s that are not </a:t>
            </a:r>
            <a:r>
              <a:rPr lang="en-GB" sz="1600" dirty="0"/>
              <a:t>Electricity Storage </a:t>
            </a:r>
            <a:r>
              <a:rPr lang="en-GB" sz="1600" b="0" dirty="0"/>
              <a:t>devices, and </a:t>
            </a:r>
            <a:r>
              <a:rPr lang="en-GB" sz="1600" dirty="0"/>
              <a:t>Electricity Storage </a:t>
            </a:r>
            <a:r>
              <a:rPr lang="en-GB" sz="1600" b="0" dirty="0"/>
              <a:t>devices,</a:t>
            </a:r>
          </a:p>
          <a:p>
            <a:r>
              <a:rPr lang="en-GB" sz="1600" b="0" dirty="0"/>
              <a:t>can be demonstrated through the combined capability of all </a:t>
            </a:r>
            <a:r>
              <a:rPr lang="en-GB" sz="1600" dirty="0"/>
              <a:t>Power Generating Module</a:t>
            </a:r>
            <a:r>
              <a:rPr lang="en-GB" sz="1600" b="0" dirty="0"/>
              <a:t>s that form the </a:t>
            </a:r>
            <a:r>
              <a:rPr lang="en-GB" sz="1600" dirty="0"/>
              <a:t>Generator’s</a:t>
            </a:r>
            <a:r>
              <a:rPr lang="en-GB" sz="1600" b="0" dirty="0"/>
              <a:t> </a:t>
            </a:r>
            <a:r>
              <a:rPr lang="en-GB" sz="1600" dirty="0"/>
              <a:t>Installation</a:t>
            </a:r>
            <a:r>
              <a:rPr lang="en-GB" sz="1600" b="0" dirty="0"/>
              <a:t>. Demonstration that each </a:t>
            </a:r>
            <a:r>
              <a:rPr lang="en-GB" sz="1600" dirty="0"/>
              <a:t>Power Generating Module </a:t>
            </a:r>
            <a:r>
              <a:rPr lang="en-GB" sz="1600" b="0" dirty="0"/>
              <a:t>(including </a:t>
            </a:r>
            <a:r>
              <a:rPr lang="en-GB" sz="1600" dirty="0"/>
              <a:t>Electricity Storage </a:t>
            </a:r>
            <a:r>
              <a:rPr lang="en-GB" sz="1600" b="0" dirty="0"/>
              <a:t>devices) individually meets the requirements in this EREC G99 is required where the </a:t>
            </a:r>
            <a:r>
              <a:rPr lang="en-GB" sz="1600" dirty="0"/>
              <a:t>Generator</a:t>
            </a:r>
            <a:r>
              <a:rPr lang="en-GB" sz="1600" b="0" dirty="0"/>
              <a:t> intends to operate the </a:t>
            </a:r>
            <a:r>
              <a:rPr lang="en-GB" sz="1600" dirty="0"/>
              <a:t>Power Generating Unit</a:t>
            </a:r>
            <a:r>
              <a:rPr lang="en-GB" sz="1600" b="0" dirty="0"/>
              <a:t>s in their installation individually, for example, if the </a:t>
            </a:r>
            <a:r>
              <a:rPr lang="en-GB" sz="1600" dirty="0"/>
              <a:t>Electricity Storage </a:t>
            </a:r>
            <a:r>
              <a:rPr lang="en-GB" sz="1600" b="0" dirty="0"/>
              <a:t>devices are out of service. </a:t>
            </a:r>
          </a:p>
          <a:p>
            <a:r>
              <a:rPr lang="en-GB" sz="1600" b="0" dirty="0"/>
              <a:t>For a </a:t>
            </a:r>
            <a:r>
              <a:rPr lang="en-GB" sz="1600" dirty="0"/>
              <a:t>Type A Power Generating Module </a:t>
            </a:r>
            <a:r>
              <a:rPr lang="en-GB" sz="1600" b="0" dirty="0"/>
              <a:t>comprised of more than one </a:t>
            </a:r>
            <a:r>
              <a:rPr lang="en-GB" sz="1600" dirty="0"/>
              <a:t>Power Generating Unit</a:t>
            </a:r>
            <a:r>
              <a:rPr lang="en-GB" sz="1600" b="0" dirty="0"/>
              <a:t>s with separate primary energy sources, demonstration of compliance of each group of </a:t>
            </a:r>
            <a:r>
              <a:rPr lang="en-GB" sz="1600" dirty="0"/>
              <a:t>Power Generating Unit</a:t>
            </a:r>
            <a:r>
              <a:rPr lang="en-GB" sz="1600" b="0" dirty="0"/>
              <a:t>s with a separate primary energy source is an acceptable method of demonstrating compliance for the </a:t>
            </a:r>
            <a:r>
              <a:rPr lang="en-GB" sz="1600" dirty="0"/>
              <a:t>Power Park Module</a:t>
            </a:r>
            <a:r>
              <a:rPr lang="en-GB" sz="1600" b="0" dirty="0"/>
              <a:t>.</a:t>
            </a:r>
          </a:p>
          <a:p>
            <a:endParaRPr lang="en-GB" dirty="0"/>
          </a:p>
        </p:txBody>
      </p:sp>
      <p:sp>
        <p:nvSpPr>
          <p:cNvPr id="4" name="Slide Number Placeholder 3">
            <a:extLst>
              <a:ext uri="{FF2B5EF4-FFF2-40B4-BE49-F238E27FC236}">
                <a16:creationId xmlns:a16="http://schemas.microsoft.com/office/drawing/2014/main" id="{4D50697C-66D6-4573-9542-E365388AE160}"/>
              </a:ext>
            </a:extLst>
          </p:cNvPr>
          <p:cNvSpPr>
            <a:spLocks noGrp="1"/>
          </p:cNvSpPr>
          <p:nvPr>
            <p:ph type="sldNum" sz="quarter" idx="12"/>
          </p:nvPr>
        </p:nvSpPr>
        <p:spPr/>
        <p:txBody>
          <a:bodyPr/>
          <a:lstStyle/>
          <a:p>
            <a:fld id="{98FF217E-B86F-EA42-9607-BE163228A213}" type="slidenum">
              <a:rPr lang="en-GB" smtClean="0"/>
              <a:pPr/>
              <a:t>67</a:t>
            </a:fld>
            <a:endParaRPr lang="en-GB"/>
          </a:p>
        </p:txBody>
      </p:sp>
    </p:spTree>
    <p:extLst>
      <p:ext uri="{BB962C8B-B14F-4D97-AF65-F5344CB8AC3E}">
        <p14:creationId xmlns:p14="http://schemas.microsoft.com/office/powerpoint/2010/main" val="33087327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8A4C-AA42-40F6-8156-698ED00F4417}"/>
              </a:ext>
            </a:extLst>
          </p:cNvPr>
          <p:cNvSpPr>
            <a:spLocks noGrp="1"/>
          </p:cNvSpPr>
          <p:nvPr>
            <p:ph type="title"/>
          </p:nvPr>
        </p:nvSpPr>
        <p:spPr/>
        <p:txBody>
          <a:bodyPr/>
          <a:lstStyle/>
          <a:p>
            <a:r>
              <a:rPr lang="en-GB" dirty="0"/>
              <a:t>G99 V2G</a:t>
            </a:r>
          </a:p>
        </p:txBody>
      </p:sp>
      <p:sp>
        <p:nvSpPr>
          <p:cNvPr id="3" name="Content Placeholder 2">
            <a:extLst>
              <a:ext uri="{FF2B5EF4-FFF2-40B4-BE49-F238E27FC236}">
                <a16:creationId xmlns:a16="http://schemas.microsoft.com/office/drawing/2014/main" id="{F388BF6B-BD2B-4A40-95CF-1FD41F1D8C75}"/>
              </a:ext>
            </a:extLst>
          </p:cNvPr>
          <p:cNvSpPr>
            <a:spLocks noGrp="1"/>
          </p:cNvSpPr>
          <p:nvPr>
            <p:ph idx="1"/>
          </p:nvPr>
        </p:nvSpPr>
        <p:spPr/>
        <p:txBody>
          <a:bodyPr/>
          <a:lstStyle/>
          <a:p>
            <a:r>
              <a:rPr lang="en-GB" sz="1600" dirty="0"/>
              <a:t>Associated new definition:</a:t>
            </a:r>
          </a:p>
          <a:p>
            <a:r>
              <a:rPr lang="en-GB" dirty="0"/>
              <a:t>Vehicle to Grid Electric Vehicle</a:t>
            </a:r>
          </a:p>
          <a:p>
            <a:r>
              <a:rPr lang="en-GB" b="0" dirty="0"/>
              <a:t>An electric vehicle and any associated internal or external charging devices that can import electricity from and export electricity to the </a:t>
            </a:r>
            <a:r>
              <a:rPr lang="en-GB" dirty="0"/>
              <a:t>Distribution Network</a:t>
            </a:r>
            <a:r>
              <a:rPr lang="en-GB" b="0" dirty="0"/>
              <a:t>. </a:t>
            </a:r>
          </a:p>
          <a:p>
            <a:endParaRPr lang="en-GB" sz="1600" dirty="0"/>
          </a:p>
        </p:txBody>
      </p:sp>
      <p:sp>
        <p:nvSpPr>
          <p:cNvPr id="4" name="Slide Number Placeholder 3">
            <a:extLst>
              <a:ext uri="{FF2B5EF4-FFF2-40B4-BE49-F238E27FC236}">
                <a16:creationId xmlns:a16="http://schemas.microsoft.com/office/drawing/2014/main" id="{BCCDFFF6-1AE9-452D-93DD-921CCE2E548F}"/>
              </a:ext>
            </a:extLst>
          </p:cNvPr>
          <p:cNvSpPr>
            <a:spLocks noGrp="1"/>
          </p:cNvSpPr>
          <p:nvPr>
            <p:ph type="sldNum" sz="quarter" idx="12"/>
          </p:nvPr>
        </p:nvSpPr>
        <p:spPr/>
        <p:txBody>
          <a:bodyPr/>
          <a:lstStyle/>
          <a:p>
            <a:fld id="{98FF217E-B86F-EA42-9607-BE163228A213}" type="slidenum">
              <a:rPr lang="en-GB" smtClean="0"/>
              <a:pPr/>
              <a:t>68</a:t>
            </a:fld>
            <a:endParaRPr lang="en-GB"/>
          </a:p>
        </p:txBody>
      </p:sp>
    </p:spTree>
    <p:extLst>
      <p:ext uri="{BB962C8B-B14F-4D97-AF65-F5344CB8AC3E}">
        <p14:creationId xmlns:p14="http://schemas.microsoft.com/office/powerpoint/2010/main" val="17694337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8A4C-AA42-40F6-8156-698ED00F4417}"/>
              </a:ext>
            </a:extLst>
          </p:cNvPr>
          <p:cNvSpPr>
            <a:spLocks noGrp="1"/>
          </p:cNvSpPr>
          <p:nvPr>
            <p:ph type="title"/>
          </p:nvPr>
        </p:nvSpPr>
        <p:spPr/>
        <p:txBody>
          <a:bodyPr/>
          <a:lstStyle/>
          <a:p>
            <a:r>
              <a:rPr lang="en-GB" dirty="0"/>
              <a:t>G99 Mods to Definitions</a:t>
            </a:r>
          </a:p>
        </p:txBody>
      </p:sp>
      <p:sp>
        <p:nvSpPr>
          <p:cNvPr id="4" name="Slide Number Placeholder 3">
            <a:extLst>
              <a:ext uri="{FF2B5EF4-FFF2-40B4-BE49-F238E27FC236}">
                <a16:creationId xmlns:a16="http://schemas.microsoft.com/office/drawing/2014/main" id="{BCCDFFF6-1AE9-452D-93DD-921CCE2E548F}"/>
              </a:ext>
            </a:extLst>
          </p:cNvPr>
          <p:cNvSpPr>
            <a:spLocks noGrp="1"/>
          </p:cNvSpPr>
          <p:nvPr>
            <p:ph type="sldNum" sz="quarter" idx="12"/>
          </p:nvPr>
        </p:nvSpPr>
        <p:spPr/>
        <p:txBody>
          <a:bodyPr/>
          <a:lstStyle/>
          <a:p>
            <a:fld id="{98FF217E-B86F-EA42-9607-BE163228A213}" type="slidenum">
              <a:rPr lang="en-GB" smtClean="0"/>
              <a:pPr/>
              <a:t>69</a:t>
            </a:fld>
            <a:endParaRPr lang="en-GB"/>
          </a:p>
        </p:txBody>
      </p:sp>
      <p:sp>
        <p:nvSpPr>
          <p:cNvPr id="7" name="Content Placeholder 2">
            <a:extLst>
              <a:ext uri="{FF2B5EF4-FFF2-40B4-BE49-F238E27FC236}">
                <a16:creationId xmlns:a16="http://schemas.microsoft.com/office/drawing/2014/main" id="{94FD7539-4215-4497-8DA8-1B164663DB21}"/>
              </a:ext>
            </a:extLst>
          </p:cNvPr>
          <p:cNvSpPr txBox="1">
            <a:spLocks/>
          </p:cNvSpPr>
          <p:nvPr/>
        </p:nvSpPr>
        <p:spPr>
          <a:xfrm>
            <a:off x="554223" y="1708560"/>
            <a:ext cx="11083554" cy="3960000"/>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Generating Unit</a:t>
            </a:r>
          </a:p>
          <a:p>
            <a:r>
              <a:rPr lang="en-GB" sz="1600" b="0" dirty="0"/>
              <a:t>Any apparatus which produces electricity. This includes micro-generators and </a:t>
            </a:r>
            <a:r>
              <a:rPr lang="en-GB" sz="1600" b="0" dirty="0">
                <a:solidFill>
                  <a:srgbClr val="FF0000"/>
                </a:solidFill>
              </a:rPr>
              <a:t>controllable</a:t>
            </a:r>
            <a:r>
              <a:rPr lang="en-GB" sz="1600" b="0" dirty="0"/>
              <a:t> </a:t>
            </a:r>
            <a:r>
              <a:rPr lang="en-GB" sz="1600" dirty="0"/>
              <a:t>Electricity Storage </a:t>
            </a:r>
            <a:r>
              <a:rPr lang="en-GB" sz="1600" b="0" dirty="0"/>
              <a:t>devices. </a:t>
            </a:r>
            <a:r>
              <a:rPr lang="en-GB" sz="1600" b="0" dirty="0">
                <a:solidFill>
                  <a:srgbClr val="FF0000"/>
                </a:solidFill>
              </a:rPr>
              <a:t>A </a:t>
            </a:r>
            <a:r>
              <a:rPr lang="en-GB" sz="1600" dirty="0">
                <a:solidFill>
                  <a:srgbClr val="FF0000"/>
                </a:solidFill>
              </a:rPr>
              <a:t>Vehicle to Grid Electric Vehicle </a:t>
            </a:r>
            <a:r>
              <a:rPr lang="en-GB" sz="1600" b="0" dirty="0">
                <a:solidFill>
                  <a:srgbClr val="FF0000"/>
                </a:solidFill>
              </a:rPr>
              <a:t>is considered as an </a:t>
            </a:r>
            <a:r>
              <a:rPr lang="en-GB" sz="1600" dirty="0">
                <a:solidFill>
                  <a:srgbClr val="FF0000"/>
                </a:solidFill>
              </a:rPr>
              <a:t>Electricity Storage device</a:t>
            </a:r>
            <a:r>
              <a:rPr lang="en-GB" sz="1600" b="0" dirty="0">
                <a:solidFill>
                  <a:srgbClr val="FF0000"/>
                </a:solidFill>
              </a:rPr>
              <a:t>.  Where an electric vehicle and/or its charger have been configured such that the electric vehicle cannot operate as a </a:t>
            </a:r>
            <a:r>
              <a:rPr lang="en-GB" sz="1600" dirty="0">
                <a:solidFill>
                  <a:srgbClr val="FF0000"/>
                </a:solidFill>
              </a:rPr>
              <a:t>Vehicle to Grid Electric Vehicle</a:t>
            </a:r>
            <a:r>
              <a:rPr lang="en-GB" sz="1600" b="0" dirty="0">
                <a:solidFill>
                  <a:srgbClr val="FF0000"/>
                </a:solidFill>
              </a:rPr>
              <a:t>, then it shall be considered as a load and is not included in the requirements of this EREC G99.</a:t>
            </a:r>
          </a:p>
          <a:p>
            <a:r>
              <a:rPr lang="en-GB" sz="1600" dirty="0"/>
              <a:t>Synchronous Power Generating Module</a:t>
            </a:r>
          </a:p>
          <a:p>
            <a:r>
              <a:rPr lang="en-GB" sz="1600" b="0" dirty="0"/>
              <a:t>Means an indivisible set of </a:t>
            </a:r>
            <a:r>
              <a:rPr lang="en-GB" sz="1600" dirty="0"/>
              <a:t>Generating Units </a:t>
            </a:r>
            <a:r>
              <a:rPr lang="en-GB" sz="1600" b="0" dirty="0"/>
              <a:t>(</a:t>
            </a:r>
            <a:r>
              <a:rPr lang="en-GB" sz="1600" b="0" dirty="0" err="1"/>
              <a:t>ie</a:t>
            </a:r>
            <a:r>
              <a:rPr lang="en-GB" sz="1600" b="0" dirty="0"/>
              <a:t> one or more units which cannot operate independently of each other) </a:t>
            </a:r>
            <a:r>
              <a:rPr lang="en-GB" sz="1600" b="0" dirty="0">
                <a:solidFill>
                  <a:srgbClr val="FF0000"/>
                </a:solidFill>
              </a:rPr>
              <a:t>(including </a:t>
            </a:r>
            <a:r>
              <a:rPr lang="en-GB" sz="1600" dirty="0">
                <a:solidFill>
                  <a:srgbClr val="FF0000"/>
                </a:solidFill>
              </a:rPr>
              <a:t>Electricity Storage </a:t>
            </a:r>
            <a:r>
              <a:rPr lang="en-GB" sz="1600" b="0" dirty="0">
                <a:solidFill>
                  <a:srgbClr val="FF0000"/>
                </a:solidFill>
              </a:rPr>
              <a:t>devices) </a:t>
            </a:r>
            <a:r>
              <a:rPr lang="en-GB" sz="1600" b="0" dirty="0"/>
              <a:t>which can generate electrical energy such that the frequency of the generated voltage, the generator speed and the frequency of network voltage are in a constant ratio and thus in </a:t>
            </a:r>
            <a:r>
              <a:rPr lang="en-GB" sz="1600" dirty="0"/>
              <a:t>Synchronism</a:t>
            </a:r>
            <a:r>
              <a:rPr lang="en-GB" sz="1600" b="0" dirty="0"/>
              <a:t>. Each set of </a:t>
            </a:r>
            <a:r>
              <a:rPr lang="en-GB" sz="1600" dirty="0"/>
              <a:t>Generating Units </a:t>
            </a:r>
            <a:r>
              <a:rPr lang="en-GB" sz="1600" b="0" dirty="0"/>
              <a:t>which cannot run independently from each other (such as those </a:t>
            </a:r>
            <a:r>
              <a:rPr lang="en-GB" sz="1600" dirty="0"/>
              <a:t>Generating Units </a:t>
            </a:r>
            <a:r>
              <a:rPr lang="en-GB" sz="1600" b="0" dirty="0"/>
              <a:t>on a common shaft or as part of an integrated </a:t>
            </a:r>
            <a:r>
              <a:rPr lang="en-GB" sz="1600" dirty="0"/>
              <a:t>CCGT Module</a:t>
            </a:r>
            <a:r>
              <a:rPr lang="en-GB" sz="1600" b="0" dirty="0"/>
              <a:t>), but can run independent of any other generating equipment, form an individual </a:t>
            </a:r>
            <a:r>
              <a:rPr lang="en-GB" sz="1600" dirty="0"/>
              <a:t>Synchronous Power Generating Module</a:t>
            </a:r>
            <a:r>
              <a:rPr lang="en-GB" sz="1600" b="0" dirty="0"/>
              <a:t>. Any prime mover and alternator combination that can run as an independent unit (irrespective of normal operating practice) is a </a:t>
            </a:r>
            <a:r>
              <a:rPr lang="en-GB" sz="1600" dirty="0"/>
              <a:t>Synchronous Power Generating Module</a:t>
            </a:r>
            <a:r>
              <a:rPr lang="en-GB" sz="1600" b="0" dirty="0"/>
              <a:t>. </a:t>
            </a:r>
            <a:endParaRPr lang="en-GB" sz="1600" b="0" dirty="0">
              <a:solidFill>
                <a:srgbClr val="FF0000"/>
              </a:solidFill>
            </a:endParaRPr>
          </a:p>
          <a:p>
            <a:endParaRPr lang="en-GB" b="0" dirty="0">
              <a:solidFill>
                <a:srgbClr val="FF0000"/>
              </a:solidFill>
            </a:endParaRPr>
          </a:p>
        </p:txBody>
      </p:sp>
    </p:spTree>
    <p:extLst>
      <p:ext uri="{BB962C8B-B14F-4D97-AF65-F5344CB8AC3E}">
        <p14:creationId xmlns:p14="http://schemas.microsoft.com/office/powerpoint/2010/main" val="1066958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9C4BB6C-17CD-469E-AF80-F0C7C6D743BA}"/>
              </a:ext>
            </a:extLst>
          </p:cNvPr>
          <p:cNvSpPr>
            <a:spLocks noGrp="1"/>
          </p:cNvSpPr>
          <p:nvPr>
            <p:ph type="title"/>
          </p:nvPr>
        </p:nvSpPr>
        <p:spPr/>
        <p:txBody>
          <a:bodyPr/>
          <a:lstStyle/>
          <a:p>
            <a:r>
              <a:rPr lang="en-GB" dirty="0"/>
              <a:t>EREC G98 Housekeeping modes</a:t>
            </a:r>
          </a:p>
        </p:txBody>
      </p:sp>
      <p:sp>
        <p:nvSpPr>
          <p:cNvPr id="10" name="Content Placeholder 9">
            <a:extLst>
              <a:ext uri="{FF2B5EF4-FFF2-40B4-BE49-F238E27FC236}">
                <a16:creationId xmlns:a16="http://schemas.microsoft.com/office/drawing/2014/main" id="{A82DBAB9-03C7-43D0-B674-0C4BB46E67A9}"/>
              </a:ext>
            </a:extLst>
          </p:cNvPr>
          <p:cNvSpPr>
            <a:spLocks noGrp="1"/>
          </p:cNvSpPr>
          <p:nvPr>
            <p:ph idx="1"/>
          </p:nvPr>
        </p:nvSpPr>
        <p:spPr/>
        <p:txBody>
          <a:bodyPr/>
          <a:lstStyle/>
          <a:p>
            <a:pPr marL="342900" indent="-342900">
              <a:buFont typeface="Arial" panose="020B0604020202020204" pitchFamily="34" charset="0"/>
              <a:buChar char="•"/>
            </a:pPr>
            <a:r>
              <a:rPr lang="en-GB" b="0" dirty="0"/>
              <a:t>Amended definition of Registered Capacity to align with G99</a:t>
            </a:r>
          </a:p>
          <a:p>
            <a:pPr marL="342900" indent="-342900">
              <a:buFont typeface="Arial" panose="020B0604020202020204" pitchFamily="34" charset="0"/>
              <a:buChar char="•"/>
            </a:pPr>
            <a:r>
              <a:rPr lang="en-GB" b="0" dirty="0"/>
              <a:t>Mods to G98 and G99 for small rotating machines – Mike Kay will discuss later in the agenda</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endParaRPr lang="en-GB" b="0" dirty="0"/>
          </a:p>
        </p:txBody>
      </p:sp>
      <p:sp>
        <p:nvSpPr>
          <p:cNvPr id="3" name="Slide Number Placeholder 2">
            <a:extLst>
              <a:ext uri="{FF2B5EF4-FFF2-40B4-BE49-F238E27FC236}">
                <a16:creationId xmlns:a16="http://schemas.microsoft.com/office/drawing/2014/main" id="{FD13DB3E-9F45-4B68-8F30-0BC998E95C2A}"/>
              </a:ext>
            </a:extLst>
          </p:cNvPr>
          <p:cNvSpPr>
            <a:spLocks noGrp="1"/>
          </p:cNvSpPr>
          <p:nvPr>
            <p:ph type="sldNum" sz="quarter" idx="12"/>
          </p:nvPr>
        </p:nvSpPr>
        <p:spPr/>
        <p:txBody>
          <a:bodyPr/>
          <a:lstStyle/>
          <a:p>
            <a:fld id="{98FF217E-B86F-EA42-9607-BE163228A213}" type="slidenum">
              <a:rPr lang="en-GB" smtClean="0"/>
              <a:t>7</a:t>
            </a:fld>
            <a:endParaRPr lang="en-GB"/>
          </a:p>
        </p:txBody>
      </p:sp>
    </p:spTree>
    <p:extLst>
      <p:ext uri="{BB962C8B-B14F-4D97-AF65-F5344CB8AC3E}">
        <p14:creationId xmlns:p14="http://schemas.microsoft.com/office/powerpoint/2010/main" val="29901911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06D5-5FC7-4FB7-9F08-A16E694C2C20}"/>
              </a:ext>
            </a:extLst>
          </p:cNvPr>
          <p:cNvSpPr>
            <a:spLocks noGrp="1"/>
          </p:cNvSpPr>
          <p:nvPr>
            <p:ph type="title"/>
          </p:nvPr>
        </p:nvSpPr>
        <p:spPr/>
        <p:txBody>
          <a:bodyPr/>
          <a:lstStyle/>
          <a:p>
            <a:r>
              <a:rPr lang="en-GB" dirty="0"/>
              <a:t>G99 Applicability to non-controllable storage technology </a:t>
            </a:r>
          </a:p>
        </p:txBody>
      </p:sp>
      <p:sp>
        <p:nvSpPr>
          <p:cNvPr id="3" name="Content Placeholder 2">
            <a:extLst>
              <a:ext uri="{FF2B5EF4-FFF2-40B4-BE49-F238E27FC236}">
                <a16:creationId xmlns:a16="http://schemas.microsoft.com/office/drawing/2014/main" id="{B2428229-CC19-45D8-81FB-F72718D1BBEF}"/>
              </a:ext>
            </a:extLst>
          </p:cNvPr>
          <p:cNvSpPr>
            <a:spLocks noGrp="1"/>
          </p:cNvSpPr>
          <p:nvPr>
            <p:ph idx="1"/>
          </p:nvPr>
        </p:nvSpPr>
        <p:spPr/>
        <p:txBody>
          <a:bodyPr/>
          <a:lstStyle/>
          <a:p>
            <a:r>
              <a:rPr lang="en-GB" b="0" dirty="0"/>
              <a:t>New para 7.1.3: similar logic para 7.1.2 - short term sources of energy such as regeneration and the ability of a device to support a power island for more than a few seconds:</a:t>
            </a:r>
          </a:p>
          <a:p>
            <a:r>
              <a:rPr lang="en-GB" b="0" dirty="0"/>
              <a:t>In general the technical requirements in EREC G99 will not apply for non controllable storage technology such as synchronous compensators and synchronous flywheels. This is because there will be no need to make any specific design accommodation for such equipment as it is unlikely that they will support any possible power island for a significant length of time. Where such equipment can act as a source of electrical energy for more than a few seconds (say typically 20 s), the </a:t>
            </a:r>
            <a:r>
              <a:rPr lang="en-GB" dirty="0"/>
              <a:t>DNO</a:t>
            </a:r>
            <a:r>
              <a:rPr lang="en-GB" b="0" dirty="0"/>
              <a:t> will advise the </a:t>
            </a:r>
            <a:r>
              <a:rPr lang="en-GB" dirty="0"/>
              <a:t>Customer</a:t>
            </a:r>
            <a:r>
              <a:rPr lang="en-GB" b="0" dirty="0"/>
              <a:t> if the </a:t>
            </a:r>
            <a:r>
              <a:rPr lang="en-GB" dirty="0"/>
              <a:t>Customer’s Installation </a:t>
            </a:r>
            <a:r>
              <a:rPr lang="en-GB" b="0" dirty="0"/>
              <a:t>requires any special consideration, such as reverse power protection or short circuit current contribution assessment, on a case by case basis.</a:t>
            </a:r>
          </a:p>
        </p:txBody>
      </p:sp>
      <p:sp>
        <p:nvSpPr>
          <p:cNvPr id="4" name="Slide Number Placeholder 3">
            <a:extLst>
              <a:ext uri="{FF2B5EF4-FFF2-40B4-BE49-F238E27FC236}">
                <a16:creationId xmlns:a16="http://schemas.microsoft.com/office/drawing/2014/main" id="{EE34D46D-9FF7-41B8-B2E0-2D7271BF6BA4}"/>
              </a:ext>
            </a:extLst>
          </p:cNvPr>
          <p:cNvSpPr>
            <a:spLocks noGrp="1"/>
          </p:cNvSpPr>
          <p:nvPr>
            <p:ph type="sldNum" sz="quarter" idx="12"/>
          </p:nvPr>
        </p:nvSpPr>
        <p:spPr/>
        <p:txBody>
          <a:bodyPr/>
          <a:lstStyle/>
          <a:p>
            <a:fld id="{98FF217E-B86F-EA42-9607-BE163228A213}" type="slidenum">
              <a:rPr lang="en-GB" smtClean="0"/>
              <a:pPr/>
              <a:t>70</a:t>
            </a:fld>
            <a:endParaRPr lang="en-GB"/>
          </a:p>
        </p:txBody>
      </p:sp>
    </p:spTree>
    <p:extLst>
      <p:ext uri="{BB962C8B-B14F-4D97-AF65-F5344CB8AC3E}">
        <p14:creationId xmlns:p14="http://schemas.microsoft.com/office/powerpoint/2010/main" val="27993793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2848F-94DD-4A91-A546-27FEA64B06B4}"/>
              </a:ext>
            </a:extLst>
          </p:cNvPr>
          <p:cNvSpPr>
            <a:spLocks noGrp="1"/>
          </p:cNvSpPr>
          <p:nvPr>
            <p:ph type="title"/>
          </p:nvPr>
        </p:nvSpPr>
        <p:spPr/>
        <p:txBody>
          <a:bodyPr/>
          <a:lstStyle/>
          <a:p>
            <a:r>
              <a:rPr lang="en-GB" dirty="0"/>
              <a:t>Illustrative Examples</a:t>
            </a:r>
          </a:p>
        </p:txBody>
      </p:sp>
      <p:sp>
        <p:nvSpPr>
          <p:cNvPr id="3" name="Content Placeholder 2">
            <a:extLst>
              <a:ext uri="{FF2B5EF4-FFF2-40B4-BE49-F238E27FC236}">
                <a16:creationId xmlns:a16="http://schemas.microsoft.com/office/drawing/2014/main" id="{6C088735-BCBD-4AB5-946D-16168AB0EF7F}"/>
              </a:ext>
            </a:extLst>
          </p:cNvPr>
          <p:cNvSpPr>
            <a:spLocks noGrp="1"/>
          </p:cNvSpPr>
          <p:nvPr>
            <p:ph idx="1"/>
          </p:nvPr>
        </p:nvSpPr>
        <p:spPr/>
        <p:txBody>
          <a:bodyPr/>
          <a:lstStyle/>
          <a:p>
            <a:r>
              <a:rPr lang="en-GB" sz="2000" dirty="0">
                <a:solidFill>
                  <a:srgbClr val="00598E"/>
                </a:solidFill>
              </a:rPr>
              <a:t>Updated figure 4.6</a:t>
            </a:r>
          </a:p>
          <a:p>
            <a:endParaRPr lang="en-GB" sz="3200" dirty="0">
              <a:solidFill>
                <a:srgbClr val="00598E"/>
              </a:solidFill>
            </a:endParaRPr>
          </a:p>
          <a:p>
            <a:endParaRPr lang="en-GB" dirty="0"/>
          </a:p>
        </p:txBody>
      </p:sp>
      <p:sp>
        <p:nvSpPr>
          <p:cNvPr id="4" name="Slide Number Placeholder 3">
            <a:extLst>
              <a:ext uri="{FF2B5EF4-FFF2-40B4-BE49-F238E27FC236}">
                <a16:creationId xmlns:a16="http://schemas.microsoft.com/office/drawing/2014/main" id="{12ED0BCA-702A-48AB-857D-19F2EA6B4D89}"/>
              </a:ext>
            </a:extLst>
          </p:cNvPr>
          <p:cNvSpPr>
            <a:spLocks noGrp="1"/>
          </p:cNvSpPr>
          <p:nvPr>
            <p:ph type="sldNum" sz="quarter" idx="12"/>
          </p:nvPr>
        </p:nvSpPr>
        <p:spPr/>
        <p:txBody>
          <a:bodyPr/>
          <a:lstStyle/>
          <a:p>
            <a:fld id="{98FF217E-B86F-EA42-9607-BE163228A213}" type="slidenum">
              <a:rPr lang="en-GB" smtClean="0"/>
              <a:pPr/>
              <a:t>71</a:t>
            </a:fld>
            <a:endParaRPr lang="en-GB"/>
          </a:p>
        </p:txBody>
      </p:sp>
      <p:pic>
        <p:nvPicPr>
          <p:cNvPr id="5" name="Picture 4">
            <a:extLst>
              <a:ext uri="{FF2B5EF4-FFF2-40B4-BE49-F238E27FC236}">
                <a16:creationId xmlns:a16="http://schemas.microsoft.com/office/drawing/2014/main" id="{FAEFEBE7-E3AC-4986-BAAC-2811CA3E6FCA}"/>
              </a:ext>
            </a:extLst>
          </p:cNvPr>
          <p:cNvPicPr>
            <a:picLocks noChangeAspect="1"/>
          </p:cNvPicPr>
          <p:nvPr/>
        </p:nvPicPr>
        <p:blipFill>
          <a:blip r:embed="rId2"/>
          <a:stretch>
            <a:fillRect/>
          </a:stretch>
        </p:blipFill>
        <p:spPr>
          <a:xfrm>
            <a:off x="6396328" y="513805"/>
            <a:ext cx="2692940" cy="4956727"/>
          </a:xfrm>
          <a:prstGeom prst="rect">
            <a:avLst/>
          </a:prstGeom>
        </p:spPr>
      </p:pic>
      <p:sp>
        <p:nvSpPr>
          <p:cNvPr id="6" name="Rectangle 1">
            <a:extLst>
              <a:ext uri="{FF2B5EF4-FFF2-40B4-BE49-F238E27FC236}">
                <a16:creationId xmlns:a16="http://schemas.microsoft.com/office/drawing/2014/main" id="{5AC89CE3-08F2-43A1-BDAD-257ED8147135}"/>
              </a:ext>
            </a:extLst>
          </p:cNvPr>
          <p:cNvSpPr>
            <a:spLocks noChangeArrowheads="1"/>
          </p:cNvSpPr>
          <p:nvPr/>
        </p:nvSpPr>
        <p:spPr bwMode="auto">
          <a:xfrm>
            <a:off x="720000" y="2407387"/>
            <a:ext cx="4500978" cy="326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 x 4 MW </a:t>
            </a:r>
            <a:r>
              <a:rPr kumimoji="0" lang="en-GB" altLang="zh-CN"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Type B</a:t>
            </a:r>
            <a:r>
              <a:rPr kumimoji="0" lang="en-GB"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Gas Engines plus 1 x 500 kW asynchronous </a:t>
            </a:r>
            <a:r>
              <a:rPr kumimoji="0" lang="en-GB" altLang="zh-CN"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Generating Unit</a:t>
            </a:r>
            <a:r>
              <a:rPr kumimoji="0" lang="en-GB"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plus 1 x 500 kW </a:t>
            </a:r>
            <a:r>
              <a:rPr kumimoji="0" lang="en-GB" altLang="zh-CN"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Inverter</a:t>
            </a:r>
            <a:r>
              <a:rPr kumimoji="0" lang="en-GB"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plus 1 x 500 kW </a:t>
            </a:r>
            <a:r>
              <a:rPr kumimoji="0" lang="en-GB" altLang="zh-CN"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Inverter</a:t>
            </a:r>
            <a:r>
              <a:rPr kumimoji="0" lang="en-GB"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with 200 kW Integral </a:t>
            </a:r>
            <a:r>
              <a:rPr kumimoji="0" lang="en-GB" altLang="zh-CN"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Electricity Storage</a:t>
            </a:r>
            <a:r>
              <a:rPr kumimoji="0" lang="en-GB"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plus 1 MW </a:t>
            </a:r>
            <a:r>
              <a:rPr kumimoji="0" lang="en-GB" altLang="zh-CN"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Electricity Storage</a:t>
            </a:r>
            <a:r>
              <a:rPr kumimoji="0" lang="en-GB"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device</a:t>
            </a:r>
            <a:endParaRPr kumimoji="0" lang="en-GB" altLang="zh-CN" sz="1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3 x 4 MW </a:t>
            </a:r>
            <a:r>
              <a:rPr kumimoji="0" lang="en-GB" altLang="zh-CN"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Type B Synchronous Power Generating Module</a:t>
            </a:r>
            <a:r>
              <a:rPr kumimoji="0" lang="en-GB"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 plus (1.5 MW + 1 MW) 2.5 MW </a:t>
            </a:r>
            <a:r>
              <a:rPr kumimoji="0" lang="en-GB" altLang="zh-CN"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Type B Power Park Module</a:t>
            </a:r>
            <a:r>
              <a:rPr kumimoji="0" lang="en-GB"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zh-CN" sz="1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14.5 MW </a:t>
            </a:r>
            <a:r>
              <a:rPr kumimoji="0" lang="en-GB" altLang="zh-CN"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Power Generating Facility</a:t>
            </a:r>
            <a:r>
              <a:rPr kumimoji="0" lang="en-GB" altLang="zh-CN"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(Large power station in North of Scotland)</a:t>
            </a:r>
            <a:endParaRPr kumimoji="0" lang="en-GB" altLang="zh-CN" sz="1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zh-CN"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Note the </a:t>
            </a:r>
            <a:r>
              <a:rPr kumimoji="0" lang="en-GB" altLang="zh-CN"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Electricity Storage</a:t>
            </a:r>
            <a:r>
              <a:rPr kumimoji="0" lang="en-GB" altLang="zh-CN"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device using the same </a:t>
            </a:r>
            <a:r>
              <a:rPr kumimoji="0" lang="en-GB" altLang="zh-CN"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Inverter</a:t>
            </a:r>
            <a:r>
              <a:rPr kumimoji="0" lang="en-GB" altLang="zh-CN"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as the PV does not contribute to the </a:t>
            </a:r>
            <a:r>
              <a:rPr kumimoji="0" lang="en-GB" altLang="zh-CN"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Power Park Module Registered Capacity</a:t>
            </a:r>
            <a:r>
              <a:rPr kumimoji="0" lang="en-GB" altLang="zh-CN"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because the </a:t>
            </a:r>
            <a:r>
              <a:rPr kumimoji="0" lang="en-GB" altLang="zh-CN"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Registered Capacity</a:t>
            </a:r>
            <a:r>
              <a:rPr kumimoji="0" lang="en-GB" altLang="zh-CN"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is based on the </a:t>
            </a:r>
            <a:r>
              <a:rPr kumimoji="0" lang="en-GB" altLang="zh-CN"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Inverter</a:t>
            </a:r>
            <a:r>
              <a:rPr kumimoji="0" lang="en-GB" altLang="zh-CN"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rating. The </a:t>
            </a:r>
            <a:r>
              <a:rPr kumimoji="0" lang="en-GB" altLang="zh-CN"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Electricity Storage</a:t>
            </a:r>
            <a:r>
              <a:rPr kumimoji="0" lang="en-GB" altLang="zh-CN"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device using a dedicated </a:t>
            </a:r>
            <a:r>
              <a:rPr kumimoji="0" lang="en-GB" altLang="zh-CN"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Inverter</a:t>
            </a:r>
            <a:r>
              <a:rPr kumimoji="0" lang="en-GB" altLang="zh-CN"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is included in the </a:t>
            </a:r>
            <a:r>
              <a:rPr kumimoji="0" lang="en-GB" altLang="zh-CN"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Power Park Module</a:t>
            </a:r>
            <a:r>
              <a:rPr kumimoji="0" lang="en-GB" altLang="zh-CN" sz="1100" b="1"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a:t>
            </a:r>
            <a:r>
              <a:rPr kumimoji="0" lang="en-GB" altLang="zh-CN"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zh-CN"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and</a:t>
            </a:r>
            <a:r>
              <a:rPr kumimoji="0" lang="en-GB" altLang="zh-CN"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Power Generating Facility Registered Capacity</a:t>
            </a:r>
            <a:r>
              <a:rPr kumimoji="0" lang="en-GB" altLang="zh-CN"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GB" altLang="zh-CN"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170426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8FA3-8D30-4548-8DC4-8A473E8B997E}"/>
              </a:ext>
            </a:extLst>
          </p:cNvPr>
          <p:cNvSpPr>
            <a:spLocks noGrp="1"/>
          </p:cNvSpPr>
          <p:nvPr>
            <p:ph type="title"/>
          </p:nvPr>
        </p:nvSpPr>
        <p:spPr/>
        <p:txBody>
          <a:bodyPr/>
          <a:lstStyle/>
          <a:p>
            <a:r>
              <a:rPr lang="en-GB" dirty="0"/>
              <a:t>Footnote 6</a:t>
            </a:r>
          </a:p>
        </p:txBody>
      </p:sp>
      <p:sp>
        <p:nvSpPr>
          <p:cNvPr id="3" name="Content Placeholder 2">
            <a:extLst>
              <a:ext uri="{FF2B5EF4-FFF2-40B4-BE49-F238E27FC236}">
                <a16:creationId xmlns:a16="http://schemas.microsoft.com/office/drawing/2014/main" id="{EF851BE3-8948-4BDC-A1A5-AD1A4BC9F6A4}"/>
              </a:ext>
            </a:extLst>
          </p:cNvPr>
          <p:cNvSpPr>
            <a:spLocks noGrp="1"/>
          </p:cNvSpPr>
          <p:nvPr>
            <p:ph idx="1"/>
          </p:nvPr>
        </p:nvSpPr>
        <p:spPr/>
        <p:txBody>
          <a:bodyPr/>
          <a:lstStyle/>
          <a:p>
            <a:r>
              <a:rPr lang="en-GB" dirty="0"/>
              <a:t>For storage commissioned before [01 September 22] please see Annex A4.2.</a:t>
            </a:r>
          </a:p>
        </p:txBody>
      </p:sp>
      <p:sp>
        <p:nvSpPr>
          <p:cNvPr id="4" name="Slide Number Placeholder 3">
            <a:extLst>
              <a:ext uri="{FF2B5EF4-FFF2-40B4-BE49-F238E27FC236}">
                <a16:creationId xmlns:a16="http://schemas.microsoft.com/office/drawing/2014/main" id="{19BCCC5A-AFF4-465D-9928-64C1C83F8391}"/>
              </a:ext>
            </a:extLst>
          </p:cNvPr>
          <p:cNvSpPr>
            <a:spLocks noGrp="1"/>
          </p:cNvSpPr>
          <p:nvPr>
            <p:ph type="sldNum" sz="quarter" idx="12"/>
          </p:nvPr>
        </p:nvSpPr>
        <p:spPr/>
        <p:txBody>
          <a:bodyPr/>
          <a:lstStyle/>
          <a:p>
            <a:fld id="{98FF217E-B86F-EA42-9607-BE163228A213}" type="slidenum">
              <a:rPr lang="en-GB" smtClean="0"/>
              <a:pPr/>
              <a:t>72</a:t>
            </a:fld>
            <a:endParaRPr lang="en-GB"/>
          </a:p>
        </p:txBody>
      </p:sp>
    </p:spTree>
    <p:extLst>
      <p:ext uri="{BB962C8B-B14F-4D97-AF65-F5344CB8AC3E}">
        <p14:creationId xmlns:p14="http://schemas.microsoft.com/office/powerpoint/2010/main" val="6486570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2848F-94DD-4A91-A546-27FEA64B06B4}"/>
              </a:ext>
            </a:extLst>
          </p:cNvPr>
          <p:cNvSpPr>
            <a:spLocks noGrp="1"/>
          </p:cNvSpPr>
          <p:nvPr>
            <p:ph type="title"/>
          </p:nvPr>
        </p:nvSpPr>
        <p:spPr/>
        <p:txBody>
          <a:bodyPr/>
          <a:lstStyle/>
          <a:p>
            <a:r>
              <a:rPr lang="en-GB" dirty="0"/>
              <a:t>Illustrative Examples</a:t>
            </a:r>
          </a:p>
        </p:txBody>
      </p:sp>
      <p:sp>
        <p:nvSpPr>
          <p:cNvPr id="3" name="Content Placeholder 2">
            <a:extLst>
              <a:ext uri="{FF2B5EF4-FFF2-40B4-BE49-F238E27FC236}">
                <a16:creationId xmlns:a16="http://schemas.microsoft.com/office/drawing/2014/main" id="{6C088735-BCBD-4AB5-946D-16168AB0EF7F}"/>
              </a:ext>
            </a:extLst>
          </p:cNvPr>
          <p:cNvSpPr>
            <a:spLocks noGrp="1"/>
          </p:cNvSpPr>
          <p:nvPr>
            <p:ph idx="1"/>
          </p:nvPr>
        </p:nvSpPr>
        <p:spPr/>
        <p:txBody>
          <a:bodyPr/>
          <a:lstStyle/>
          <a:p>
            <a:r>
              <a:rPr lang="en-GB" sz="2000" dirty="0"/>
              <a:t>Five new connection scenarios considering: </a:t>
            </a:r>
            <a:endParaRPr lang="en-GB" sz="3200" dirty="0"/>
          </a:p>
          <a:p>
            <a:pPr marL="465138" lvl="1" indent="-457200">
              <a:buFont typeface="+mj-lt"/>
              <a:buAutoNum type="arabicPeriod"/>
            </a:pPr>
            <a:r>
              <a:rPr lang="en-GB" sz="2000" dirty="0">
                <a:solidFill>
                  <a:srgbClr val="00598E"/>
                </a:solidFill>
              </a:rPr>
              <a:t>additional electricity storage devices to a site with existing storage installed under EREC G83 or G59; </a:t>
            </a:r>
            <a:endParaRPr lang="en-GB" sz="3200" dirty="0">
              <a:solidFill>
                <a:srgbClr val="00598E"/>
              </a:solidFill>
            </a:endParaRPr>
          </a:p>
          <a:p>
            <a:pPr marL="465138" lvl="1" indent="-457200">
              <a:buFont typeface="+mj-lt"/>
              <a:buAutoNum type="arabicPeriod"/>
            </a:pPr>
            <a:r>
              <a:rPr lang="en-GB" sz="2000" dirty="0">
                <a:solidFill>
                  <a:srgbClr val="00598E"/>
                </a:solidFill>
              </a:rPr>
              <a:t>additional electricity storage devices to a site with existing electricity storage devices installed under EREC G98 or G99; </a:t>
            </a:r>
            <a:endParaRPr lang="en-GB" sz="3200" dirty="0">
              <a:solidFill>
                <a:srgbClr val="00598E"/>
              </a:solidFill>
            </a:endParaRPr>
          </a:p>
          <a:p>
            <a:pPr marL="465138" lvl="1" indent="-457200">
              <a:buFont typeface="+mj-lt"/>
              <a:buAutoNum type="arabicPeriod"/>
            </a:pPr>
            <a:r>
              <a:rPr lang="en-GB" sz="2000" dirty="0">
                <a:solidFill>
                  <a:srgbClr val="00598E"/>
                </a:solidFill>
              </a:rPr>
              <a:t>a V2G installation where the EV is connected at AC; </a:t>
            </a:r>
            <a:endParaRPr lang="en-GB" sz="3200" dirty="0">
              <a:solidFill>
                <a:srgbClr val="00598E"/>
              </a:solidFill>
            </a:endParaRPr>
          </a:p>
          <a:p>
            <a:pPr marL="465138" lvl="1" indent="-457200">
              <a:buFont typeface="+mj-lt"/>
              <a:buAutoNum type="arabicPeriod"/>
            </a:pPr>
            <a:r>
              <a:rPr lang="en-GB" sz="2000" dirty="0">
                <a:solidFill>
                  <a:srgbClr val="00598E"/>
                </a:solidFill>
              </a:rPr>
              <a:t>a V2G installation where the EV is connected via DC; and</a:t>
            </a:r>
            <a:endParaRPr lang="en-GB" sz="3200" dirty="0">
              <a:solidFill>
                <a:srgbClr val="00598E"/>
              </a:solidFill>
            </a:endParaRPr>
          </a:p>
          <a:p>
            <a:pPr marL="465138" lvl="1" indent="-457200">
              <a:buFont typeface="+mj-lt"/>
              <a:buAutoNum type="arabicPeriod"/>
            </a:pPr>
            <a:r>
              <a:rPr lang="en-GB" sz="2000" dirty="0">
                <a:solidFill>
                  <a:srgbClr val="00598E"/>
                </a:solidFill>
              </a:rPr>
              <a:t>a combined V2G and solar PV installation connected to a site with an existing electricity storage device</a:t>
            </a:r>
            <a:endParaRPr lang="en-GB" sz="3200" dirty="0">
              <a:solidFill>
                <a:srgbClr val="00598E"/>
              </a:solidFill>
            </a:endParaRPr>
          </a:p>
          <a:p>
            <a:endParaRPr lang="en-GB" dirty="0"/>
          </a:p>
        </p:txBody>
      </p:sp>
      <p:sp>
        <p:nvSpPr>
          <p:cNvPr id="4" name="Slide Number Placeholder 3">
            <a:extLst>
              <a:ext uri="{FF2B5EF4-FFF2-40B4-BE49-F238E27FC236}">
                <a16:creationId xmlns:a16="http://schemas.microsoft.com/office/drawing/2014/main" id="{12ED0BCA-702A-48AB-857D-19F2EA6B4D89}"/>
              </a:ext>
            </a:extLst>
          </p:cNvPr>
          <p:cNvSpPr>
            <a:spLocks noGrp="1"/>
          </p:cNvSpPr>
          <p:nvPr>
            <p:ph type="sldNum" sz="quarter" idx="12"/>
          </p:nvPr>
        </p:nvSpPr>
        <p:spPr/>
        <p:txBody>
          <a:bodyPr/>
          <a:lstStyle/>
          <a:p>
            <a:fld id="{98FF217E-B86F-EA42-9607-BE163228A213}" type="slidenum">
              <a:rPr lang="en-GB" smtClean="0"/>
              <a:pPr/>
              <a:t>73</a:t>
            </a:fld>
            <a:endParaRPr lang="en-GB"/>
          </a:p>
        </p:txBody>
      </p:sp>
    </p:spTree>
    <p:extLst>
      <p:ext uri="{BB962C8B-B14F-4D97-AF65-F5344CB8AC3E}">
        <p14:creationId xmlns:p14="http://schemas.microsoft.com/office/powerpoint/2010/main" val="18115284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094CF-D0EB-479C-B0B2-DB1CC02A1273}"/>
              </a:ext>
            </a:extLst>
          </p:cNvPr>
          <p:cNvSpPr>
            <a:spLocks noGrp="1"/>
          </p:cNvSpPr>
          <p:nvPr>
            <p:ph type="title"/>
          </p:nvPr>
        </p:nvSpPr>
        <p:spPr/>
        <p:txBody>
          <a:bodyPr/>
          <a:lstStyle/>
          <a:p>
            <a:r>
              <a:rPr lang="en-GB" dirty="0"/>
              <a:t>Additions to Table 6.1 Example connection scenarios</a:t>
            </a:r>
          </a:p>
        </p:txBody>
      </p:sp>
      <p:graphicFrame>
        <p:nvGraphicFramePr>
          <p:cNvPr id="5" name="Content Placeholder 4">
            <a:extLst>
              <a:ext uri="{FF2B5EF4-FFF2-40B4-BE49-F238E27FC236}">
                <a16:creationId xmlns:a16="http://schemas.microsoft.com/office/drawing/2014/main" id="{2E10117B-4ED6-4EB1-9CB4-86C33F0C0B46}"/>
              </a:ext>
            </a:extLst>
          </p:cNvPr>
          <p:cNvGraphicFramePr>
            <a:graphicFrameLocks noGrp="1"/>
          </p:cNvGraphicFramePr>
          <p:nvPr>
            <p:ph idx="1"/>
            <p:extLst>
              <p:ext uri="{D42A27DB-BD31-4B8C-83A1-F6EECF244321}">
                <p14:modId xmlns:p14="http://schemas.microsoft.com/office/powerpoint/2010/main" val="1126785716"/>
              </p:ext>
            </p:extLst>
          </p:nvPr>
        </p:nvGraphicFramePr>
        <p:xfrm>
          <a:off x="125360" y="1378776"/>
          <a:ext cx="11678194" cy="4603624"/>
        </p:xfrm>
        <a:graphic>
          <a:graphicData uri="http://schemas.openxmlformats.org/drawingml/2006/table">
            <a:tbl>
              <a:tblPr firstRow="1" firstCol="1" bandRow="1">
                <a:tableStyleId>{5C22544A-7EE6-4342-B048-85BDC9FD1C3A}</a:tableStyleId>
              </a:tblPr>
              <a:tblGrid>
                <a:gridCol w="905690">
                  <a:extLst>
                    <a:ext uri="{9D8B030D-6E8A-4147-A177-3AD203B41FA5}">
                      <a16:colId xmlns:a16="http://schemas.microsoft.com/office/drawing/2014/main" val="4244955155"/>
                    </a:ext>
                  </a:extLst>
                </a:gridCol>
                <a:gridCol w="2330459">
                  <a:extLst>
                    <a:ext uri="{9D8B030D-6E8A-4147-A177-3AD203B41FA5}">
                      <a16:colId xmlns:a16="http://schemas.microsoft.com/office/drawing/2014/main" val="3015273202"/>
                    </a:ext>
                  </a:extLst>
                </a:gridCol>
                <a:gridCol w="2116182">
                  <a:extLst>
                    <a:ext uri="{9D8B030D-6E8A-4147-A177-3AD203B41FA5}">
                      <a16:colId xmlns:a16="http://schemas.microsoft.com/office/drawing/2014/main" val="3066214563"/>
                    </a:ext>
                  </a:extLst>
                </a:gridCol>
                <a:gridCol w="6325863">
                  <a:extLst>
                    <a:ext uri="{9D8B030D-6E8A-4147-A177-3AD203B41FA5}">
                      <a16:colId xmlns:a16="http://schemas.microsoft.com/office/drawing/2014/main" val="1448930586"/>
                    </a:ext>
                  </a:extLst>
                </a:gridCol>
              </a:tblGrid>
              <a:tr h="592679">
                <a:tc>
                  <a:txBody>
                    <a:bodyPr/>
                    <a:lstStyle/>
                    <a:p>
                      <a:pPr marL="40005" algn="l">
                        <a:spcBef>
                          <a:spcPts val="500"/>
                        </a:spcBef>
                        <a:spcAft>
                          <a:spcPts val="500"/>
                        </a:spcAft>
                      </a:pPr>
                      <a:r>
                        <a:rPr lang="en-GB" sz="1100" spc="0" dirty="0">
                          <a:solidFill>
                            <a:schemeClr val="bg1"/>
                          </a:solidFill>
                          <a:effectLst/>
                          <a:latin typeface="Arial" panose="020B0604020202020204" pitchFamily="34" charset="0"/>
                          <a:ea typeface="Times New Roman" panose="02020603050405020304" pitchFamily="18" charset="0"/>
                        </a:rPr>
                        <a:t>Scenario Number</a:t>
                      </a:r>
                      <a:endParaRPr lang="en-GB" sz="1600" spc="40" dirty="0">
                        <a:solidFill>
                          <a:schemeClr val="bg1"/>
                        </a:solidFill>
                        <a:effectLst/>
                        <a:latin typeface="Arial" panose="020B0604020202020204" pitchFamily="34" charset="0"/>
                        <a:ea typeface="Times New Roman" panose="02020603050405020304" pitchFamily="18" charset="0"/>
                      </a:endParaRPr>
                    </a:p>
                  </a:txBody>
                  <a:tcPr marL="68580" marR="68580" marT="0" marB="0"/>
                </a:tc>
                <a:tc>
                  <a:txBody>
                    <a:bodyPr/>
                    <a:lstStyle/>
                    <a:p>
                      <a:pPr marL="40005" algn="l">
                        <a:spcBef>
                          <a:spcPts val="500"/>
                        </a:spcBef>
                        <a:spcAft>
                          <a:spcPts val="500"/>
                        </a:spcAft>
                      </a:pPr>
                      <a:r>
                        <a:rPr lang="en-GB" sz="1100" spc="0">
                          <a:solidFill>
                            <a:schemeClr val="bg1"/>
                          </a:solidFill>
                          <a:effectLst/>
                          <a:latin typeface="Arial" panose="020B0604020202020204" pitchFamily="34" charset="0"/>
                          <a:ea typeface="Times New Roman" panose="02020603050405020304" pitchFamily="18" charset="0"/>
                        </a:rPr>
                        <a:t>Details of the existing </a:t>
                      </a:r>
                      <a:r>
                        <a:rPr lang="en-GB" sz="1100" b="1" spc="0">
                          <a:solidFill>
                            <a:schemeClr val="bg1"/>
                          </a:solidFill>
                          <a:effectLst/>
                          <a:latin typeface="Arial" panose="020B0604020202020204" pitchFamily="34" charset="0"/>
                          <a:ea typeface="Times New Roman" panose="02020603050405020304" pitchFamily="18" charset="0"/>
                        </a:rPr>
                        <a:t>Power Generating Facility</a:t>
                      </a:r>
                      <a:endParaRPr lang="en-GB" sz="1600" spc="40">
                        <a:solidFill>
                          <a:schemeClr val="bg1"/>
                        </a:solidFill>
                        <a:effectLst/>
                        <a:latin typeface="Arial" panose="020B0604020202020204" pitchFamily="34" charset="0"/>
                        <a:ea typeface="Times New Roman" panose="02020603050405020304" pitchFamily="18" charset="0"/>
                      </a:endParaRPr>
                    </a:p>
                  </a:txBody>
                  <a:tcPr marL="68580" marR="68580" marT="0" marB="0"/>
                </a:tc>
                <a:tc>
                  <a:txBody>
                    <a:bodyPr/>
                    <a:lstStyle/>
                    <a:p>
                      <a:pPr marL="40005" algn="l">
                        <a:spcBef>
                          <a:spcPts val="500"/>
                        </a:spcBef>
                        <a:spcAft>
                          <a:spcPts val="500"/>
                        </a:spcAft>
                      </a:pPr>
                      <a:r>
                        <a:rPr lang="en-GB" sz="1100" spc="0">
                          <a:solidFill>
                            <a:schemeClr val="bg1"/>
                          </a:solidFill>
                          <a:effectLst/>
                          <a:latin typeface="Arial" panose="020B0604020202020204" pitchFamily="34" charset="0"/>
                          <a:ea typeface="Times New Roman" panose="02020603050405020304" pitchFamily="18" charset="0"/>
                        </a:rPr>
                        <a:t>Planned expansion to the </a:t>
                      </a:r>
                      <a:r>
                        <a:rPr lang="en-GB" sz="1100" b="1" spc="0">
                          <a:solidFill>
                            <a:schemeClr val="bg1"/>
                          </a:solidFill>
                          <a:effectLst/>
                          <a:latin typeface="Arial" panose="020B0604020202020204" pitchFamily="34" charset="0"/>
                          <a:ea typeface="Times New Roman" panose="02020603050405020304" pitchFamily="18" charset="0"/>
                        </a:rPr>
                        <a:t>Power Generating Facility</a:t>
                      </a:r>
                      <a:endParaRPr lang="en-GB" sz="1600" spc="40">
                        <a:solidFill>
                          <a:schemeClr val="bg1"/>
                        </a:solidFill>
                        <a:effectLst/>
                        <a:latin typeface="Arial" panose="020B0604020202020204" pitchFamily="34" charset="0"/>
                        <a:ea typeface="Times New Roman" panose="02020603050405020304" pitchFamily="18" charset="0"/>
                      </a:endParaRPr>
                    </a:p>
                  </a:txBody>
                  <a:tcPr marL="68580" marR="68580" marT="0" marB="0"/>
                </a:tc>
                <a:tc>
                  <a:txBody>
                    <a:bodyPr/>
                    <a:lstStyle/>
                    <a:p>
                      <a:pPr marL="40005" algn="l">
                        <a:spcBef>
                          <a:spcPts val="500"/>
                        </a:spcBef>
                        <a:spcAft>
                          <a:spcPts val="500"/>
                        </a:spcAft>
                      </a:pPr>
                      <a:r>
                        <a:rPr lang="en-GB" sz="1100" spc="0" dirty="0">
                          <a:solidFill>
                            <a:schemeClr val="bg1"/>
                          </a:solidFill>
                          <a:effectLst/>
                          <a:latin typeface="Arial" panose="020B0604020202020204" pitchFamily="34" charset="0"/>
                          <a:ea typeface="Times New Roman" panose="02020603050405020304" pitchFamily="18" charset="0"/>
                        </a:rPr>
                        <a:t>Compliance requirements</a:t>
                      </a:r>
                      <a:endParaRPr lang="en-GB" sz="1600" spc="40" dirty="0">
                        <a:solidFill>
                          <a:schemeClr val="bg1"/>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702979018"/>
                  </a:ext>
                </a:extLst>
              </a:tr>
              <a:tr h="592679">
                <a:tc>
                  <a:txBody>
                    <a:bodyPr/>
                    <a:lstStyle/>
                    <a:p>
                      <a:pPr marL="40005" algn="l">
                        <a:spcBef>
                          <a:spcPts val="500"/>
                        </a:spcBef>
                        <a:spcAft>
                          <a:spcPts val="500"/>
                        </a:spcAft>
                      </a:pPr>
                      <a:r>
                        <a:rPr lang="en-GB" sz="1100" spc="0" dirty="0">
                          <a:effectLst/>
                        </a:rPr>
                        <a:t>7</a:t>
                      </a:r>
                      <a:endParaRPr lang="en-GB" sz="1200" spc="40" dirty="0">
                        <a:effectLst/>
                        <a:latin typeface="Arial" panose="020B0604020202020204" pitchFamily="34" charset="0"/>
                        <a:ea typeface="Times New Roman" panose="02020603050405020304" pitchFamily="18" charset="0"/>
                      </a:endParaRPr>
                    </a:p>
                  </a:txBody>
                  <a:tcPr marL="39157" marR="39157" marT="0" marB="0"/>
                </a:tc>
                <a:tc>
                  <a:txBody>
                    <a:bodyPr/>
                    <a:lstStyle/>
                    <a:p>
                      <a:pPr marL="40005" algn="l">
                        <a:spcBef>
                          <a:spcPts val="500"/>
                        </a:spcBef>
                        <a:spcAft>
                          <a:spcPts val="500"/>
                        </a:spcAft>
                      </a:pPr>
                      <a:r>
                        <a:rPr lang="en-GB" sz="1100" b="1" spc="0" dirty="0">
                          <a:effectLst/>
                        </a:rPr>
                        <a:t>Power Park Module </a:t>
                      </a:r>
                      <a:r>
                        <a:rPr lang="en-GB" sz="1100" spc="0" dirty="0">
                          <a:effectLst/>
                        </a:rPr>
                        <a:t>commissioned under EREC G98 or EREC G99</a:t>
                      </a:r>
                      <a:endParaRPr lang="en-GB" sz="1200" spc="40" dirty="0">
                        <a:effectLst/>
                        <a:latin typeface="Arial" panose="020B0604020202020204" pitchFamily="34" charset="0"/>
                        <a:ea typeface="Times New Roman" panose="02020603050405020304" pitchFamily="18" charset="0"/>
                      </a:endParaRPr>
                    </a:p>
                  </a:txBody>
                  <a:tcPr marL="39157" marR="39157" marT="0" marB="0"/>
                </a:tc>
                <a:tc>
                  <a:txBody>
                    <a:bodyPr/>
                    <a:lstStyle/>
                    <a:p>
                      <a:pPr marL="40005" algn="l">
                        <a:spcBef>
                          <a:spcPts val="500"/>
                        </a:spcBef>
                        <a:spcAft>
                          <a:spcPts val="500"/>
                        </a:spcAft>
                      </a:pPr>
                      <a:r>
                        <a:rPr lang="en-GB" sz="1100" b="1" spc="0" dirty="0">
                          <a:effectLst/>
                        </a:rPr>
                        <a:t>Electricity Storage </a:t>
                      </a:r>
                      <a:r>
                        <a:rPr lang="en-GB" sz="1100" spc="0" dirty="0">
                          <a:effectLst/>
                        </a:rPr>
                        <a:t>AC coupled – </a:t>
                      </a:r>
                      <a:r>
                        <a:rPr lang="en-GB" sz="1100" spc="0" dirty="0" err="1">
                          <a:effectLst/>
                        </a:rPr>
                        <a:t>ie</a:t>
                      </a:r>
                      <a:r>
                        <a:rPr lang="en-GB" sz="1100" spc="0" dirty="0">
                          <a:effectLst/>
                        </a:rPr>
                        <a:t> storage complete with its own </a:t>
                      </a:r>
                      <a:r>
                        <a:rPr lang="en-GB" sz="1100" b="1" spc="0" dirty="0">
                          <a:effectLst/>
                        </a:rPr>
                        <a:t>Inverters</a:t>
                      </a:r>
                      <a:r>
                        <a:rPr lang="en-GB" sz="1100" spc="0" dirty="0">
                          <a:effectLst/>
                        </a:rPr>
                        <a:t> Figure 6.7</a:t>
                      </a:r>
                      <a:endParaRPr lang="en-GB" sz="1200" spc="40" dirty="0">
                        <a:effectLst/>
                        <a:latin typeface="Arial" panose="020B0604020202020204" pitchFamily="34" charset="0"/>
                        <a:ea typeface="Times New Roman" panose="02020603050405020304" pitchFamily="18" charset="0"/>
                      </a:endParaRPr>
                    </a:p>
                  </a:txBody>
                  <a:tcPr marL="39157" marR="39157" marT="0" marB="0"/>
                </a:tc>
                <a:tc>
                  <a:txBody>
                    <a:bodyPr/>
                    <a:lstStyle/>
                    <a:p>
                      <a:pPr marL="40005" algn="l">
                        <a:spcBef>
                          <a:spcPts val="500"/>
                        </a:spcBef>
                        <a:spcAft>
                          <a:spcPts val="500"/>
                        </a:spcAft>
                      </a:pPr>
                      <a:r>
                        <a:rPr lang="en-GB" sz="1100" spc="0" dirty="0">
                          <a:solidFill>
                            <a:srgbClr val="FF0000"/>
                          </a:solidFill>
                          <a:effectLst/>
                        </a:rPr>
                        <a:t>Units in the original </a:t>
                      </a:r>
                      <a:r>
                        <a:rPr lang="en-GB" sz="1100" b="1" spc="0" dirty="0">
                          <a:solidFill>
                            <a:srgbClr val="FF0000"/>
                          </a:solidFill>
                          <a:effectLst/>
                        </a:rPr>
                        <a:t>Power Park Module </a:t>
                      </a:r>
                      <a:r>
                        <a:rPr lang="en-GB" sz="1100" spc="0" dirty="0">
                          <a:solidFill>
                            <a:srgbClr val="FF0000"/>
                          </a:solidFill>
                          <a:effectLst/>
                        </a:rPr>
                        <a:t>and the new </a:t>
                      </a:r>
                      <a:r>
                        <a:rPr lang="en-GB" sz="1100" b="1" spc="0" dirty="0">
                          <a:solidFill>
                            <a:srgbClr val="FF0000"/>
                          </a:solidFill>
                          <a:effectLst/>
                        </a:rPr>
                        <a:t>Electricity Storage </a:t>
                      </a:r>
                      <a:r>
                        <a:rPr lang="en-GB" sz="1100" spc="0" dirty="0">
                          <a:solidFill>
                            <a:srgbClr val="FF0000"/>
                          </a:solidFill>
                          <a:effectLst/>
                        </a:rPr>
                        <a:t>devices</a:t>
                      </a:r>
                      <a:r>
                        <a:rPr lang="en-GB" sz="1100" spc="0" baseline="30000" dirty="0">
                          <a:solidFill>
                            <a:srgbClr val="FF0000"/>
                          </a:solidFill>
                          <a:effectLst/>
                        </a:rPr>
                        <a:t>6</a:t>
                      </a:r>
                      <a:r>
                        <a:rPr lang="en-GB" sz="1100" spc="0" dirty="0">
                          <a:solidFill>
                            <a:srgbClr val="FF0000"/>
                          </a:solidFill>
                          <a:effectLst/>
                        </a:rPr>
                        <a:t> aggregated to form a new single </a:t>
                      </a:r>
                      <a:r>
                        <a:rPr lang="en-GB" sz="1100" b="1" spc="0" dirty="0">
                          <a:solidFill>
                            <a:srgbClr val="FF0000"/>
                          </a:solidFill>
                          <a:effectLst/>
                        </a:rPr>
                        <a:t>Power Generating Module</a:t>
                      </a:r>
                      <a:r>
                        <a:rPr lang="en-GB" sz="1100" spc="0" dirty="0">
                          <a:solidFill>
                            <a:srgbClr val="FF0000"/>
                          </a:solidFill>
                          <a:effectLst/>
                        </a:rPr>
                        <a:t>. Compliance required for the new module size, with EREC G99</a:t>
                      </a:r>
                      <a:r>
                        <a:rPr lang="en-GB" sz="1100" spc="0" baseline="30000" dirty="0">
                          <a:solidFill>
                            <a:srgbClr val="FF0000"/>
                          </a:solidFill>
                          <a:effectLst/>
                        </a:rPr>
                        <a:t>8</a:t>
                      </a:r>
                      <a:r>
                        <a:rPr lang="en-GB" sz="1100" spc="0" dirty="0">
                          <a:solidFill>
                            <a:srgbClr val="FF0000"/>
                          </a:solidFill>
                          <a:effectLst/>
                        </a:rPr>
                        <a:t> and with operational requirements.</a:t>
                      </a:r>
                      <a:endParaRPr lang="en-GB" sz="1200" spc="40" dirty="0">
                        <a:solidFill>
                          <a:srgbClr val="FF0000"/>
                        </a:solidFill>
                        <a:effectLst/>
                        <a:latin typeface="Arial" panose="020B0604020202020204" pitchFamily="34" charset="0"/>
                        <a:ea typeface="Times New Roman" panose="02020603050405020304" pitchFamily="18" charset="0"/>
                      </a:endParaRPr>
                    </a:p>
                  </a:txBody>
                  <a:tcPr marL="39157" marR="39157" marT="0" marB="0"/>
                </a:tc>
                <a:extLst>
                  <a:ext uri="{0D108BD9-81ED-4DB2-BD59-A6C34878D82A}">
                    <a16:rowId xmlns:a16="http://schemas.microsoft.com/office/drawing/2014/main" val="3476356042"/>
                  </a:ext>
                </a:extLst>
              </a:tr>
              <a:tr h="592679">
                <a:tc>
                  <a:txBody>
                    <a:bodyPr/>
                    <a:lstStyle/>
                    <a:p>
                      <a:pPr marL="40005" algn="l" defTabSz="914400" rtl="0" eaLnBrk="1" latinLnBrk="0" hangingPunct="1">
                        <a:spcBef>
                          <a:spcPts val="500"/>
                        </a:spcBef>
                        <a:spcAft>
                          <a:spcPts val="500"/>
                        </a:spcAft>
                      </a:pPr>
                      <a:r>
                        <a:rPr lang="en-GB" sz="1100" b="1" kern="1200" spc="0" dirty="0">
                          <a:solidFill>
                            <a:schemeClr val="lt1"/>
                          </a:solidFill>
                          <a:effectLst/>
                          <a:latin typeface="+mn-lt"/>
                          <a:ea typeface="+mn-ea"/>
                          <a:cs typeface="+mn-cs"/>
                        </a:rPr>
                        <a:t>8</a:t>
                      </a:r>
                    </a:p>
                  </a:txBody>
                  <a:tcPr marL="39157" marR="39157" marT="0" marB="0"/>
                </a:tc>
                <a:tc>
                  <a:txBody>
                    <a:bodyPr/>
                    <a:lstStyle/>
                    <a:p>
                      <a:pPr marL="40005" algn="l">
                        <a:spcBef>
                          <a:spcPts val="500"/>
                        </a:spcBef>
                        <a:spcAft>
                          <a:spcPts val="500"/>
                        </a:spcAft>
                      </a:pPr>
                      <a:r>
                        <a:rPr lang="en-GB" sz="1100" b="1" spc="0" dirty="0">
                          <a:solidFill>
                            <a:srgbClr val="FF0000"/>
                          </a:solidFill>
                          <a:effectLst/>
                        </a:rPr>
                        <a:t>Electricity Storage </a:t>
                      </a:r>
                      <a:r>
                        <a:rPr lang="en-GB" sz="1100" spc="0" dirty="0">
                          <a:solidFill>
                            <a:srgbClr val="FF0000"/>
                          </a:solidFill>
                          <a:effectLst/>
                        </a:rPr>
                        <a:t>commissioned under EREC G83 or EREC G59</a:t>
                      </a:r>
                      <a:endParaRPr lang="en-GB" sz="1200" spc="40" dirty="0">
                        <a:solidFill>
                          <a:srgbClr val="FF0000"/>
                        </a:solidFill>
                        <a:effectLst/>
                        <a:latin typeface="Arial" panose="020B0604020202020204" pitchFamily="34" charset="0"/>
                        <a:ea typeface="Times New Roman" panose="02020603050405020304" pitchFamily="18" charset="0"/>
                      </a:endParaRPr>
                    </a:p>
                  </a:txBody>
                  <a:tcPr marL="39157" marR="39157" marT="0" marB="0"/>
                </a:tc>
                <a:tc>
                  <a:txBody>
                    <a:bodyPr/>
                    <a:lstStyle/>
                    <a:p>
                      <a:pPr marL="40005" algn="l">
                        <a:spcBef>
                          <a:spcPts val="500"/>
                        </a:spcBef>
                        <a:spcAft>
                          <a:spcPts val="500"/>
                        </a:spcAft>
                      </a:pPr>
                      <a:r>
                        <a:rPr lang="en-GB" sz="1100" b="1" spc="0" dirty="0">
                          <a:solidFill>
                            <a:srgbClr val="FF0000"/>
                          </a:solidFill>
                          <a:effectLst/>
                        </a:rPr>
                        <a:t>Electricity Storage </a:t>
                      </a:r>
                      <a:r>
                        <a:rPr lang="en-GB" sz="1100" spc="0" dirty="0">
                          <a:solidFill>
                            <a:srgbClr val="FF0000"/>
                          </a:solidFill>
                          <a:effectLst/>
                        </a:rPr>
                        <a:t>AC coupled – </a:t>
                      </a:r>
                      <a:r>
                        <a:rPr lang="en-GB" sz="1100" spc="0" dirty="0" err="1">
                          <a:solidFill>
                            <a:srgbClr val="FF0000"/>
                          </a:solidFill>
                          <a:effectLst/>
                        </a:rPr>
                        <a:t>ie</a:t>
                      </a:r>
                      <a:r>
                        <a:rPr lang="en-GB" sz="1100" spc="0" dirty="0">
                          <a:solidFill>
                            <a:srgbClr val="FF0000"/>
                          </a:solidFill>
                          <a:effectLst/>
                        </a:rPr>
                        <a:t> storage complete with its own </a:t>
                      </a:r>
                      <a:r>
                        <a:rPr lang="en-GB" sz="1100" b="1" spc="0" dirty="0">
                          <a:solidFill>
                            <a:srgbClr val="FF0000"/>
                          </a:solidFill>
                          <a:effectLst/>
                        </a:rPr>
                        <a:t>Inverters</a:t>
                      </a:r>
                      <a:r>
                        <a:rPr lang="en-GB" sz="1100" spc="0" dirty="0">
                          <a:solidFill>
                            <a:srgbClr val="FF0000"/>
                          </a:solidFill>
                          <a:effectLst/>
                        </a:rPr>
                        <a:t> Figure 6.8</a:t>
                      </a:r>
                      <a:endParaRPr lang="en-GB" sz="1200" spc="40" dirty="0">
                        <a:solidFill>
                          <a:srgbClr val="FF0000"/>
                        </a:solidFill>
                        <a:effectLst/>
                        <a:latin typeface="Arial" panose="020B0604020202020204" pitchFamily="34" charset="0"/>
                        <a:ea typeface="Times New Roman" panose="02020603050405020304" pitchFamily="18" charset="0"/>
                      </a:endParaRPr>
                    </a:p>
                  </a:txBody>
                  <a:tcPr marL="39157" marR="39157" marT="0" marB="0"/>
                </a:tc>
                <a:tc>
                  <a:txBody>
                    <a:bodyPr/>
                    <a:lstStyle/>
                    <a:p>
                      <a:pPr marL="40005" algn="l">
                        <a:spcBef>
                          <a:spcPts val="500"/>
                        </a:spcBef>
                        <a:spcAft>
                          <a:spcPts val="500"/>
                        </a:spcAft>
                      </a:pPr>
                      <a:r>
                        <a:rPr lang="en-GB" sz="1100" spc="0" dirty="0">
                          <a:solidFill>
                            <a:srgbClr val="FF0000"/>
                          </a:solidFill>
                          <a:effectLst/>
                        </a:rPr>
                        <a:t>Original and additional </a:t>
                      </a:r>
                      <a:r>
                        <a:rPr lang="en-GB" sz="1100" b="1" spc="0" dirty="0">
                          <a:solidFill>
                            <a:srgbClr val="FF0000"/>
                          </a:solidFill>
                          <a:effectLst/>
                        </a:rPr>
                        <a:t>Electricity Storage </a:t>
                      </a:r>
                      <a:r>
                        <a:rPr lang="en-GB" sz="1100" spc="0" dirty="0">
                          <a:solidFill>
                            <a:srgbClr val="FF0000"/>
                          </a:solidFill>
                          <a:effectLst/>
                        </a:rPr>
                        <a:t>devices</a:t>
                      </a:r>
                      <a:r>
                        <a:rPr lang="en-GB" sz="1100" spc="0" baseline="30000" dirty="0">
                          <a:solidFill>
                            <a:srgbClr val="FF0000"/>
                          </a:solidFill>
                          <a:effectLst/>
                        </a:rPr>
                        <a:t>6</a:t>
                      </a:r>
                      <a:r>
                        <a:rPr lang="en-GB" sz="1100" spc="0" dirty="0">
                          <a:solidFill>
                            <a:srgbClr val="FF0000"/>
                          </a:solidFill>
                          <a:effectLst/>
                        </a:rPr>
                        <a:t> treated separately. Additional </a:t>
                      </a:r>
                      <a:r>
                        <a:rPr lang="en-GB" sz="1100" b="1" spc="0" dirty="0">
                          <a:solidFill>
                            <a:srgbClr val="FF0000"/>
                          </a:solidFill>
                          <a:effectLst/>
                        </a:rPr>
                        <a:t>Electricity Storage</a:t>
                      </a:r>
                      <a:r>
                        <a:rPr lang="en-GB" sz="1100" spc="0" dirty="0">
                          <a:solidFill>
                            <a:srgbClr val="FF0000"/>
                          </a:solidFill>
                          <a:effectLst/>
                        </a:rPr>
                        <a:t> devices need to comply with EREC G99; all need to comply with operational requirements.</a:t>
                      </a:r>
                      <a:endParaRPr lang="en-GB" sz="1200" spc="40" dirty="0">
                        <a:solidFill>
                          <a:srgbClr val="FF0000"/>
                        </a:solidFill>
                        <a:effectLst/>
                        <a:latin typeface="Arial" panose="020B0604020202020204" pitchFamily="34" charset="0"/>
                        <a:ea typeface="Times New Roman" panose="02020603050405020304" pitchFamily="18" charset="0"/>
                      </a:endParaRPr>
                    </a:p>
                  </a:txBody>
                  <a:tcPr marL="39157" marR="39157" marT="0" marB="0"/>
                </a:tc>
                <a:extLst>
                  <a:ext uri="{0D108BD9-81ED-4DB2-BD59-A6C34878D82A}">
                    <a16:rowId xmlns:a16="http://schemas.microsoft.com/office/drawing/2014/main" val="421258739"/>
                  </a:ext>
                </a:extLst>
              </a:tr>
              <a:tr h="592679">
                <a:tc>
                  <a:txBody>
                    <a:bodyPr/>
                    <a:lstStyle/>
                    <a:p>
                      <a:pPr marL="40005" algn="l">
                        <a:spcBef>
                          <a:spcPts val="500"/>
                        </a:spcBef>
                        <a:spcAft>
                          <a:spcPts val="500"/>
                        </a:spcAft>
                      </a:pPr>
                      <a:r>
                        <a:rPr lang="en-GB" sz="1100" spc="0">
                          <a:effectLst/>
                        </a:rPr>
                        <a:t>9</a:t>
                      </a:r>
                      <a:endParaRPr lang="en-GB" sz="1200" spc="40">
                        <a:effectLst/>
                        <a:latin typeface="Arial" panose="020B0604020202020204" pitchFamily="34" charset="0"/>
                        <a:ea typeface="Times New Roman" panose="02020603050405020304" pitchFamily="18" charset="0"/>
                      </a:endParaRPr>
                    </a:p>
                  </a:txBody>
                  <a:tcPr marL="39157" marR="39157" marT="0" marB="0"/>
                </a:tc>
                <a:tc>
                  <a:txBody>
                    <a:bodyPr/>
                    <a:lstStyle/>
                    <a:p>
                      <a:pPr marL="40005" algn="l">
                        <a:spcBef>
                          <a:spcPts val="500"/>
                        </a:spcBef>
                        <a:spcAft>
                          <a:spcPts val="500"/>
                        </a:spcAft>
                      </a:pPr>
                      <a:r>
                        <a:rPr lang="en-GB" sz="1100" b="1" spc="0" dirty="0">
                          <a:solidFill>
                            <a:srgbClr val="FF0000"/>
                          </a:solidFill>
                          <a:effectLst/>
                        </a:rPr>
                        <a:t>Electricity Storage </a:t>
                      </a:r>
                      <a:r>
                        <a:rPr lang="en-GB" sz="1100" spc="0" dirty="0">
                          <a:solidFill>
                            <a:srgbClr val="FF0000"/>
                          </a:solidFill>
                          <a:effectLst/>
                        </a:rPr>
                        <a:t>commissioned under EREC G98 or EREC G99</a:t>
                      </a:r>
                      <a:endParaRPr lang="en-GB" sz="1200" spc="40" dirty="0">
                        <a:solidFill>
                          <a:srgbClr val="FF0000"/>
                        </a:solidFill>
                        <a:effectLst/>
                        <a:latin typeface="Arial" panose="020B0604020202020204" pitchFamily="34" charset="0"/>
                        <a:ea typeface="Times New Roman" panose="02020603050405020304" pitchFamily="18" charset="0"/>
                      </a:endParaRPr>
                    </a:p>
                  </a:txBody>
                  <a:tcPr marL="39157" marR="39157" marT="0" marB="0"/>
                </a:tc>
                <a:tc>
                  <a:txBody>
                    <a:bodyPr/>
                    <a:lstStyle/>
                    <a:p>
                      <a:pPr marL="40005" algn="l">
                        <a:spcBef>
                          <a:spcPts val="500"/>
                        </a:spcBef>
                        <a:spcAft>
                          <a:spcPts val="500"/>
                        </a:spcAft>
                      </a:pPr>
                      <a:r>
                        <a:rPr lang="en-GB" sz="1100" b="1" spc="0" dirty="0">
                          <a:solidFill>
                            <a:srgbClr val="FF0000"/>
                          </a:solidFill>
                          <a:effectLst/>
                        </a:rPr>
                        <a:t>Electricity Storage </a:t>
                      </a:r>
                      <a:r>
                        <a:rPr lang="en-GB" sz="1100" spc="0" dirty="0">
                          <a:solidFill>
                            <a:srgbClr val="FF0000"/>
                          </a:solidFill>
                          <a:effectLst/>
                        </a:rPr>
                        <a:t>AC coupled – </a:t>
                      </a:r>
                      <a:r>
                        <a:rPr lang="en-GB" sz="1100" spc="0" dirty="0" err="1">
                          <a:solidFill>
                            <a:srgbClr val="FF0000"/>
                          </a:solidFill>
                          <a:effectLst/>
                        </a:rPr>
                        <a:t>ie</a:t>
                      </a:r>
                      <a:r>
                        <a:rPr lang="en-GB" sz="1100" spc="0" dirty="0">
                          <a:solidFill>
                            <a:srgbClr val="FF0000"/>
                          </a:solidFill>
                          <a:effectLst/>
                        </a:rPr>
                        <a:t> storage complete with its own </a:t>
                      </a:r>
                      <a:r>
                        <a:rPr lang="en-GB" sz="1100" b="1" spc="0" dirty="0">
                          <a:solidFill>
                            <a:srgbClr val="FF0000"/>
                          </a:solidFill>
                          <a:effectLst/>
                        </a:rPr>
                        <a:t>Inverters</a:t>
                      </a:r>
                      <a:r>
                        <a:rPr lang="en-GB" sz="1100" spc="0" dirty="0">
                          <a:solidFill>
                            <a:srgbClr val="FF0000"/>
                          </a:solidFill>
                          <a:effectLst/>
                        </a:rPr>
                        <a:t> Figure 6.9</a:t>
                      </a:r>
                      <a:endParaRPr lang="en-GB" sz="1200" spc="40" dirty="0">
                        <a:solidFill>
                          <a:srgbClr val="FF0000"/>
                        </a:solidFill>
                        <a:effectLst/>
                        <a:latin typeface="Arial" panose="020B0604020202020204" pitchFamily="34" charset="0"/>
                        <a:ea typeface="Times New Roman" panose="02020603050405020304" pitchFamily="18" charset="0"/>
                      </a:endParaRPr>
                    </a:p>
                  </a:txBody>
                  <a:tcPr marL="39157" marR="39157" marT="0" marB="0"/>
                </a:tc>
                <a:tc>
                  <a:txBody>
                    <a:bodyPr/>
                    <a:lstStyle/>
                    <a:p>
                      <a:pPr marL="40005" indent="-2540" algn="l">
                        <a:spcBef>
                          <a:spcPts val="500"/>
                        </a:spcBef>
                        <a:spcAft>
                          <a:spcPts val="500"/>
                        </a:spcAft>
                      </a:pPr>
                      <a:r>
                        <a:rPr lang="en-GB" sz="1100" b="1" spc="0" dirty="0">
                          <a:solidFill>
                            <a:srgbClr val="FF0000"/>
                          </a:solidFill>
                          <a:effectLst/>
                        </a:rPr>
                        <a:t>Electricity Storage</a:t>
                      </a:r>
                      <a:r>
                        <a:rPr lang="en-GB" sz="1100" spc="0" dirty="0">
                          <a:solidFill>
                            <a:srgbClr val="FF0000"/>
                          </a:solidFill>
                          <a:effectLst/>
                        </a:rPr>
                        <a:t> devices</a:t>
                      </a:r>
                      <a:r>
                        <a:rPr lang="en-GB" sz="1100" spc="0" baseline="30000" dirty="0">
                          <a:solidFill>
                            <a:srgbClr val="FF0000"/>
                          </a:solidFill>
                          <a:effectLst/>
                        </a:rPr>
                        <a:t>6</a:t>
                      </a:r>
                      <a:r>
                        <a:rPr lang="en-GB" sz="1100" spc="0" dirty="0">
                          <a:solidFill>
                            <a:srgbClr val="FF0000"/>
                          </a:solidFill>
                          <a:effectLst/>
                        </a:rPr>
                        <a:t> aggregated to form a new single </a:t>
                      </a:r>
                      <a:r>
                        <a:rPr lang="en-GB" sz="1100" b="1" spc="0" dirty="0">
                          <a:solidFill>
                            <a:srgbClr val="FF0000"/>
                          </a:solidFill>
                          <a:effectLst/>
                        </a:rPr>
                        <a:t>Power Generating Module</a:t>
                      </a:r>
                      <a:r>
                        <a:rPr lang="en-GB" sz="1100" spc="0" dirty="0">
                          <a:solidFill>
                            <a:srgbClr val="FF0000"/>
                          </a:solidFill>
                          <a:effectLst/>
                        </a:rPr>
                        <a:t>. Compliance required for the new module size, with EREC G99 and with operational requirements.</a:t>
                      </a:r>
                      <a:endParaRPr lang="en-GB" sz="1200" spc="40" dirty="0">
                        <a:solidFill>
                          <a:srgbClr val="FF0000"/>
                        </a:solidFill>
                        <a:effectLst/>
                        <a:latin typeface="Arial" panose="020B0604020202020204" pitchFamily="34" charset="0"/>
                        <a:ea typeface="Times New Roman" panose="02020603050405020304" pitchFamily="18" charset="0"/>
                      </a:endParaRPr>
                    </a:p>
                  </a:txBody>
                  <a:tcPr marL="39157" marR="39157" marT="0" marB="0"/>
                </a:tc>
                <a:extLst>
                  <a:ext uri="{0D108BD9-81ED-4DB2-BD59-A6C34878D82A}">
                    <a16:rowId xmlns:a16="http://schemas.microsoft.com/office/drawing/2014/main" val="3242961500"/>
                  </a:ext>
                </a:extLst>
              </a:tr>
              <a:tr h="640274">
                <a:tc>
                  <a:txBody>
                    <a:bodyPr/>
                    <a:lstStyle/>
                    <a:p>
                      <a:pPr marL="40005" algn="l">
                        <a:spcBef>
                          <a:spcPts val="500"/>
                        </a:spcBef>
                        <a:spcAft>
                          <a:spcPts val="500"/>
                        </a:spcAft>
                      </a:pPr>
                      <a:r>
                        <a:rPr lang="en-GB" sz="1100" spc="0">
                          <a:effectLst/>
                        </a:rPr>
                        <a:t>10</a:t>
                      </a:r>
                      <a:endParaRPr lang="en-GB" sz="1200" spc="40">
                        <a:effectLst/>
                        <a:latin typeface="Arial" panose="020B0604020202020204" pitchFamily="34" charset="0"/>
                        <a:ea typeface="Times New Roman" panose="02020603050405020304" pitchFamily="18" charset="0"/>
                      </a:endParaRPr>
                    </a:p>
                  </a:txBody>
                  <a:tcPr marL="39157" marR="39157" marT="0" marB="0"/>
                </a:tc>
                <a:tc>
                  <a:txBody>
                    <a:bodyPr/>
                    <a:lstStyle/>
                    <a:p>
                      <a:pPr marL="40005" algn="l">
                        <a:spcBef>
                          <a:spcPts val="500"/>
                        </a:spcBef>
                        <a:spcAft>
                          <a:spcPts val="500"/>
                        </a:spcAft>
                      </a:pPr>
                      <a:r>
                        <a:rPr lang="en-GB" sz="1100" b="1" spc="0" dirty="0">
                          <a:solidFill>
                            <a:srgbClr val="FF0000"/>
                          </a:solidFill>
                          <a:effectLst/>
                        </a:rPr>
                        <a:t>Electricity Storage </a:t>
                      </a:r>
                      <a:r>
                        <a:rPr lang="en-GB" sz="1100" spc="0" dirty="0">
                          <a:solidFill>
                            <a:srgbClr val="FF0000"/>
                          </a:solidFill>
                          <a:effectLst/>
                        </a:rPr>
                        <a:t>and / or Solar </a:t>
                      </a:r>
                      <a:r>
                        <a:rPr lang="en-GB" sz="1100" b="1" spc="0" dirty="0">
                          <a:solidFill>
                            <a:srgbClr val="FF0000"/>
                          </a:solidFill>
                          <a:effectLst/>
                        </a:rPr>
                        <a:t>Power Park Module </a:t>
                      </a:r>
                      <a:r>
                        <a:rPr lang="en-GB" sz="1100" spc="0" dirty="0">
                          <a:solidFill>
                            <a:srgbClr val="FF0000"/>
                          </a:solidFill>
                          <a:effectLst/>
                        </a:rPr>
                        <a:t>commissioned under EREC G98 or EREC G99</a:t>
                      </a:r>
                      <a:endParaRPr lang="en-GB" sz="1200" spc="40" dirty="0">
                        <a:solidFill>
                          <a:srgbClr val="FF0000"/>
                        </a:solidFill>
                        <a:effectLst/>
                        <a:latin typeface="Arial" panose="020B0604020202020204" pitchFamily="34" charset="0"/>
                        <a:ea typeface="Times New Roman" panose="02020603050405020304" pitchFamily="18" charset="0"/>
                      </a:endParaRPr>
                    </a:p>
                  </a:txBody>
                  <a:tcPr marL="39157" marR="39157" marT="0" marB="0"/>
                </a:tc>
                <a:tc>
                  <a:txBody>
                    <a:bodyPr/>
                    <a:lstStyle/>
                    <a:p>
                      <a:pPr marL="40005" algn="l">
                        <a:spcBef>
                          <a:spcPts val="500"/>
                        </a:spcBef>
                        <a:spcAft>
                          <a:spcPts val="500"/>
                        </a:spcAft>
                      </a:pPr>
                      <a:r>
                        <a:rPr lang="en-GB" sz="1100" b="1" spc="0" dirty="0">
                          <a:solidFill>
                            <a:srgbClr val="FF0000"/>
                          </a:solidFill>
                          <a:effectLst/>
                        </a:rPr>
                        <a:t>Vehicle to Grid Electric Vehicle  </a:t>
                      </a:r>
                      <a:r>
                        <a:rPr lang="en-GB" sz="1100" spc="0" dirty="0">
                          <a:solidFill>
                            <a:srgbClr val="FF0000"/>
                          </a:solidFill>
                          <a:effectLst/>
                        </a:rPr>
                        <a:t>connected AC Figure 6.10</a:t>
                      </a:r>
                      <a:endParaRPr lang="en-GB" sz="1200" spc="40" dirty="0">
                        <a:solidFill>
                          <a:srgbClr val="FF0000"/>
                        </a:solidFill>
                        <a:effectLst/>
                        <a:latin typeface="Arial" panose="020B0604020202020204" pitchFamily="34" charset="0"/>
                        <a:ea typeface="Times New Roman" panose="02020603050405020304" pitchFamily="18" charset="0"/>
                      </a:endParaRPr>
                    </a:p>
                  </a:txBody>
                  <a:tcPr marL="39157" marR="39157" marT="0" marB="0"/>
                </a:tc>
                <a:tc>
                  <a:txBody>
                    <a:bodyPr/>
                    <a:lstStyle/>
                    <a:p>
                      <a:pPr marL="40005" indent="-2540" algn="l">
                        <a:spcBef>
                          <a:spcPts val="500"/>
                        </a:spcBef>
                        <a:spcAft>
                          <a:spcPts val="500"/>
                        </a:spcAft>
                      </a:pPr>
                      <a:r>
                        <a:rPr lang="en-GB" sz="1100" spc="0" dirty="0">
                          <a:solidFill>
                            <a:srgbClr val="FF0000"/>
                          </a:solidFill>
                          <a:effectLst/>
                        </a:rPr>
                        <a:t>The </a:t>
                      </a:r>
                      <a:r>
                        <a:rPr lang="en-GB" sz="1100" b="1" spc="0" dirty="0">
                          <a:solidFill>
                            <a:srgbClr val="FF0000"/>
                          </a:solidFill>
                          <a:effectLst/>
                        </a:rPr>
                        <a:t>Inverter</a:t>
                      </a:r>
                      <a:r>
                        <a:rPr lang="en-GB" sz="1100" spc="0" dirty="0">
                          <a:solidFill>
                            <a:srgbClr val="FF0000"/>
                          </a:solidFill>
                          <a:effectLst/>
                        </a:rPr>
                        <a:t> on board the </a:t>
                      </a:r>
                      <a:r>
                        <a:rPr lang="en-GB" sz="1100" b="1" spc="0" dirty="0">
                          <a:solidFill>
                            <a:srgbClr val="FF0000"/>
                          </a:solidFill>
                          <a:effectLst/>
                        </a:rPr>
                        <a:t>Vehicle to Grid Electric Vehicle </a:t>
                      </a:r>
                      <a:r>
                        <a:rPr lang="en-GB" sz="1100" spc="0" dirty="0">
                          <a:solidFill>
                            <a:srgbClr val="FF0000"/>
                          </a:solidFill>
                          <a:effectLst/>
                        </a:rPr>
                        <a:t>is </a:t>
                      </a:r>
                      <a:r>
                        <a:rPr lang="en-GB" sz="1100" b="1" spc="0" dirty="0">
                          <a:solidFill>
                            <a:srgbClr val="FF0000"/>
                          </a:solidFill>
                          <a:effectLst/>
                        </a:rPr>
                        <a:t>a Power Generating Module</a:t>
                      </a:r>
                      <a:r>
                        <a:rPr lang="en-GB" sz="1100" spc="0" baseline="30000" dirty="0">
                          <a:solidFill>
                            <a:srgbClr val="FF0000"/>
                          </a:solidFill>
                          <a:effectLst/>
                        </a:rPr>
                        <a:t>6</a:t>
                      </a:r>
                      <a:r>
                        <a:rPr lang="en-GB" sz="1100" spc="0" dirty="0">
                          <a:solidFill>
                            <a:srgbClr val="FF0000"/>
                          </a:solidFill>
                          <a:effectLst/>
                        </a:rPr>
                        <a:t>. The </a:t>
                      </a:r>
                      <a:r>
                        <a:rPr lang="en-GB" sz="1100" b="1" spc="0" dirty="0">
                          <a:solidFill>
                            <a:srgbClr val="FF0000"/>
                          </a:solidFill>
                          <a:effectLst/>
                        </a:rPr>
                        <a:t>Customer</a:t>
                      </a:r>
                      <a:r>
                        <a:rPr lang="en-GB" sz="1100" spc="0" dirty="0">
                          <a:solidFill>
                            <a:srgbClr val="FF0000"/>
                          </a:solidFill>
                          <a:effectLst/>
                        </a:rPr>
                        <a:t> is a </a:t>
                      </a:r>
                      <a:r>
                        <a:rPr lang="en-GB" sz="1100" b="1" spc="0" dirty="0">
                          <a:solidFill>
                            <a:srgbClr val="FF0000"/>
                          </a:solidFill>
                          <a:effectLst/>
                        </a:rPr>
                        <a:t>Generator</a:t>
                      </a:r>
                      <a:r>
                        <a:rPr lang="en-GB" sz="1100" spc="0" dirty="0">
                          <a:solidFill>
                            <a:srgbClr val="FF0000"/>
                          </a:solidFill>
                          <a:effectLst/>
                        </a:rPr>
                        <a:t> and must ensure that the </a:t>
                      </a:r>
                      <a:r>
                        <a:rPr lang="en-GB" sz="1100" b="1" spc="0" dirty="0">
                          <a:solidFill>
                            <a:srgbClr val="FF0000"/>
                          </a:solidFill>
                          <a:effectLst/>
                        </a:rPr>
                        <a:t>Vehicle to Grid Electric Vehicle </a:t>
                      </a:r>
                      <a:r>
                        <a:rPr lang="en-GB" sz="1100" spc="0" dirty="0">
                          <a:solidFill>
                            <a:srgbClr val="FF0000"/>
                          </a:solidFill>
                          <a:effectLst/>
                        </a:rPr>
                        <a:t>and installation is fully compliant with EREC G99.</a:t>
                      </a:r>
                      <a:endParaRPr lang="en-GB" sz="1200" spc="40" dirty="0">
                        <a:solidFill>
                          <a:srgbClr val="FF0000"/>
                        </a:solidFill>
                        <a:effectLst/>
                        <a:latin typeface="Arial" panose="020B0604020202020204" pitchFamily="34" charset="0"/>
                        <a:ea typeface="Times New Roman" panose="02020603050405020304" pitchFamily="18" charset="0"/>
                      </a:endParaRPr>
                    </a:p>
                  </a:txBody>
                  <a:tcPr marL="39157" marR="39157" marT="0" marB="0"/>
                </a:tc>
                <a:extLst>
                  <a:ext uri="{0D108BD9-81ED-4DB2-BD59-A6C34878D82A}">
                    <a16:rowId xmlns:a16="http://schemas.microsoft.com/office/drawing/2014/main" val="3437632096"/>
                  </a:ext>
                </a:extLst>
              </a:tr>
              <a:tr h="640274">
                <a:tc>
                  <a:txBody>
                    <a:bodyPr/>
                    <a:lstStyle/>
                    <a:p>
                      <a:pPr marL="40005" algn="l">
                        <a:spcBef>
                          <a:spcPts val="500"/>
                        </a:spcBef>
                        <a:spcAft>
                          <a:spcPts val="500"/>
                        </a:spcAft>
                      </a:pPr>
                      <a:r>
                        <a:rPr lang="en-GB" sz="1100" spc="0">
                          <a:effectLst/>
                        </a:rPr>
                        <a:t>11</a:t>
                      </a:r>
                      <a:endParaRPr lang="en-GB" sz="1200" spc="40">
                        <a:effectLst/>
                        <a:latin typeface="Arial" panose="020B0604020202020204" pitchFamily="34" charset="0"/>
                        <a:ea typeface="Times New Roman" panose="02020603050405020304" pitchFamily="18" charset="0"/>
                      </a:endParaRPr>
                    </a:p>
                  </a:txBody>
                  <a:tcPr marL="39157" marR="39157" marT="0" marB="0"/>
                </a:tc>
                <a:tc>
                  <a:txBody>
                    <a:bodyPr/>
                    <a:lstStyle/>
                    <a:p>
                      <a:pPr marL="40005" algn="l">
                        <a:spcBef>
                          <a:spcPts val="500"/>
                        </a:spcBef>
                        <a:spcAft>
                          <a:spcPts val="500"/>
                        </a:spcAft>
                      </a:pPr>
                      <a:r>
                        <a:rPr lang="en-GB" sz="1100" b="1" spc="0" dirty="0">
                          <a:solidFill>
                            <a:srgbClr val="FF0000"/>
                          </a:solidFill>
                          <a:effectLst/>
                        </a:rPr>
                        <a:t>Electricity Storage </a:t>
                      </a:r>
                      <a:r>
                        <a:rPr lang="en-GB" sz="1100" spc="0" dirty="0">
                          <a:solidFill>
                            <a:srgbClr val="FF0000"/>
                          </a:solidFill>
                          <a:effectLst/>
                        </a:rPr>
                        <a:t>and / or Solar </a:t>
                      </a:r>
                      <a:r>
                        <a:rPr lang="en-GB" sz="1100" b="1" spc="0" dirty="0">
                          <a:solidFill>
                            <a:srgbClr val="FF0000"/>
                          </a:solidFill>
                          <a:effectLst/>
                        </a:rPr>
                        <a:t>Power Park Module </a:t>
                      </a:r>
                      <a:r>
                        <a:rPr lang="en-GB" sz="1100" spc="0" dirty="0">
                          <a:solidFill>
                            <a:srgbClr val="FF0000"/>
                          </a:solidFill>
                          <a:effectLst/>
                        </a:rPr>
                        <a:t>commissioned under EREC G98 or EREC G99</a:t>
                      </a:r>
                      <a:endParaRPr lang="en-GB" sz="1200" spc="40" dirty="0">
                        <a:solidFill>
                          <a:srgbClr val="FF0000"/>
                        </a:solidFill>
                        <a:effectLst/>
                        <a:latin typeface="Arial" panose="020B0604020202020204" pitchFamily="34" charset="0"/>
                        <a:ea typeface="Times New Roman" panose="02020603050405020304" pitchFamily="18" charset="0"/>
                      </a:endParaRPr>
                    </a:p>
                  </a:txBody>
                  <a:tcPr marL="39157" marR="39157" marT="0" marB="0"/>
                </a:tc>
                <a:tc>
                  <a:txBody>
                    <a:bodyPr/>
                    <a:lstStyle/>
                    <a:p>
                      <a:pPr marL="40005" algn="l">
                        <a:spcBef>
                          <a:spcPts val="500"/>
                        </a:spcBef>
                        <a:spcAft>
                          <a:spcPts val="500"/>
                        </a:spcAft>
                      </a:pPr>
                      <a:r>
                        <a:rPr lang="en-GB" sz="1100" b="1" spc="0" dirty="0">
                          <a:solidFill>
                            <a:srgbClr val="FF0000"/>
                          </a:solidFill>
                          <a:effectLst/>
                        </a:rPr>
                        <a:t>Vehicle to Grid Electric Vehicle </a:t>
                      </a:r>
                      <a:r>
                        <a:rPr lang="en-GB" sz="1100" spc="0" dirty="0">
                          <a:solidFill>
                            <a:srgbClr val="FF0000"/>
                          </a:solidFill>
                          <a:effectLst/>
                        </a:rPr>
                        <a:t>connected DC Figure 6.11</a:t>
                      </a:r>
                      <a:endParaRPr lang="en-GB" sz="1200" spc="40" dirty="0">
                        <a:solidFill>
                          <a:srgbClr val="FF0000"/>
                        </a:solidFill>
                        <a:effectLst/>
                        <a:latin typeface="Arial" panose="020B0604020202020204" pitchFamily="34" charset="0"/>
                        <a:ea typeface="Times New Roman" panose="02020603050405020304" pitchFamily="18" charset="0"/>
                      </a:endParaRPr>
                    </a:p>
                  </a:txBody>
                  <a:tcPr marL="39157" marR="39157" marT="0" marB="0"/>
                </a:tc>
                <a:tc>
                  <a:txBody>
                    <a:bodyPr/>
                    <a:lstStyle/>
                    <a:p>
                      <a:pPr marL="40005" indent="-2540" algn="l">
                        <a:spcBef>
                          <a:spcPts val="500"/>
                        </a:spcBef>
                        <a:spcAft>
                          <a:spcPts val="500"/>
                        </a:spcAft>
                      </a:pPr>
                      <a:r>
                        <a:rPr lang="en-GB" sz="1100" spc="0" dirty="0">
                          <a:solidFill>
                            <a:srgbClr val="FF0000"/>
                          </a:solidFill>
                          <a:effectLst/>
                        </a:rPr>
                        <a:t>The </a:t>
                      </a:r>
                      <a:r>
                        <a:rPr lang="en-GB" sz="1100" b="1" spc="0" dirty="0">
                          <a:solidFill>
                            <a:srgbClr val="FF0000"/>
                          </a:solidFill>
                          <a:effectLst/>
                        </a:rPr>
                        <a:t>Vehicle to Grid Electric Vehicle Inverter </a:t>
                      </a:r>
                      <a:r>
                        <a:rPr lang="en-GB" sz="1100" spc="0" dirty="0">
                          <a:solidFill>
                            <a:srgbClr val="FF0000"/>
                          </a:solidFill>
                          <a:effectLst/>
                        </a:rPr>
                        <a:t>is a </a:t>
                      </a:r>
                      <a:r>
                        <a:rPr lang="en-GB" sz="1100" b="1" spc="0" dirty="0">
                          <a:solidFill>
                            <a:srgbClr val="FF0000"/>
                          </a:solidFill>
                          <a:effectLst/>
                        </a:rPr>
                        <a:t>Power Generating Module</a:t>
                      </a:r>
                      <a:r>
                        <a:rPr lang="en-GB" sz="1100" spc="0" baseline="30000" dirty="0">
                          <a:solidFill>
                            <a:srgbClr val="FF0000"/>
                          </a:solidFill>
                          <a:effectLst/>
                        </a:rPr>
                        <a:t>6</a:t>
                      </a:r>
                      <a:r>
                        <a:rPr lang="en-GB" sz="1100" spc="0" dirty="0">
                          <a:solidFill>
                            <a:srgbClr val="FF0000"/>
                          </a:solidFill>
                          <a:effectLst/>
                        </a:rPr>
                        <a:t>. The </a:t>
                      </a:r>
                      <a:r>
                        <a:rPr lang="en-GB" sz="1100" b="1" spc="0" dirty="0">
                          <a:solidFill>
                            <a:srgbClr val="FF0000"/>
                          </a:solidFill>
                          <a:effectLst/>
                        </a:rPr>
                        <a:t>Customer</a:t>
                      </a:r>
                      <a:r>
                        <a:rPr lang="en-GB" sz="1100" spc="0" dirty="0">
                          <a:solidFill>
                            <a:srgbClr val="FF0000"/>
                          </a:solidFill>
                          <a:effectLst/>
                        </a:rPr>
                        <a:t> is a </a:t>
                      </a:r>
                      <a:r>
                        <a:rPr lang="en-GB" sz="1100" b="1" spc="0" dirty="0">
                          <a:solidFill>
                            <a:srgbClr val="FF0000"/>
                          </a:solidFill>
                          <a:effectLst/>
                        </a:rPr>
                        <a:t>Generator</a:t>
                      </a:r>
                      <a:r>
                        <a:rPr lang="en-GB" sz="1100" spc="0" dirty="0">
                          <a:solidFill>
                            <a:srgbClr val="FF0000"/>
                          </a:solidFill>
                          <a:effectLst/>
                        </a:rPr>
                        <a:t> and must ensure that the </a:t>
                      </a:r>
                      <a:r>
                        <a:rPr lang="en-GB" sz="1100" b="1" spc="0" dirty="0">
                          <a:solidFill>
                            <a:srgbClr val="FF0000"/>
                          </a:solidFill>
                          <a:effectLst/>
                        </a:rPr>
                        <a:t>Vehicle to Grid Electric Vehicle </a:t>
                      </a:r>
                      <a:r>
                        <a:rPr lang="en-GB" sz="1100" spc="0" dirty="0">
                          <a:solidFill>
                            <a:srgbClr val="FF0000"/>
                          </a:solidFill>
                          <a:effectLst/>
                        </a:rPr>
                        <a:t>installation is fully compliant with EREC G99.</a:t>
                      </a:r>
                      <a:endParaRPr lang="en-GB" sz="1200" spc="40" dirty="0">
                        <a:solidFill>
                          <a:srgbClr val="FF0000"/>
                        </a:solidFill>
                        <a:effectLst/>
                        <a:latin typeface="Arial" panose="020B0604020202020204" pitchFamily="34" charset="0"/>
                        <a:ea typeface="Times New Roman" panose="02020603050405020304" pitchFamily="18" charset="0"/>
                      </a:endParaRPr>
                    </a:p>
                  </a:txBody>
                  <a:tcPr marL="39157" marR="39157" marT="0" marB="0"/>
                </a:tc>
                <a:extLst>
                  <a:ext uri="{0D108BD9-81ED-4DB2-BD59-A6C34878D82A}">
                    <a16:rowId xmlns:a16="http://schemas.microsoft.com/office/drawing/2014/main" val="1644957580"/>
                  </a:ext>
                </a:extLst>
              </a:tr>
              <a:tr h="891788">
                <a:tc>
                  <a:txBody>
                    <a:bodyPr/>
                    <a:lstStyle/>
                    <a:p>
                      <a:pPr marL="40005" algn="l">
                        <a:spcBef>
                          <a:spcPts val="500"/>
                        </a:spcBef>
                        <a:spcAft>
                          <a:spcPts val="500"/>
                        </a:spcAft>
                      </a:pPr>
                      <a:r>
                        <a:rPr lang="en-GB" sz="1100" spc="0">
                          <a:effectLst/>
                        </a:rPr>
                        <a:t>12</a:t>
                      </a:r>
                      <a:endParaRPr lang="en-GB" sz="1200" spc="40">
                        <a:effectLst/>
                        <a:latin typeface="Arial" panose="020B0604020202020204" pitchFamily="34" charset="0"/>
                        <a:ea typeface="Times New Roman" panose="02020603050405020304" pitchFamily="18" charset="0"/>
                      </a:endParaRPr>
                    </a:p>
                  </a:txBody>
                  <a:tcPr marL="39157" marR="39157" marT="0" marB="0"/>
                </a:tc>
                <a:tc>
                  <a:txBody>
                    <a:bodyPr/>
                    <a:lstStyle/>
                    <a:p>
                      <a:pPr marL="40005" algn="l">
                        <a:spcBef>
                          <a:spcPts val="500"/>
                        </a:spcBef>
                        <a:spcAft>
                          <a:spcPts val="500"/>
                        </a:spcAft>
                      </a:pPr>
                      <a:r>
                        <a:rPr lang="en-GB" sz="1100" b="1" spc="0" dirty="0">
                          <a:solidFill>
                            <a:srgbClr val="FF0000"/>
                          </a:solidFill>
                          <a:effectLst/>
                        </a:rPr>
                        <a:t>Electricity Storage </a:t>
                      </a:r>
                      <a:r>
                        <a:rPr lang="en-GB" sz="1100" spc="0" dirty="0">
                          <a:solidFill>
                            <a:srgbClr val="FF0000"/>
                          </a:solidFill>
                          <a:effectLst/>
                        </a:rPr>
                        <a:t>commissioned under EREC G98 or EREC G99</a:t>
                      </a:r>
                      <a:endParaRPr lang="en-GB" sz="1200" spc="40" dirty="0">
                        <a:solidFill>
                          <a:srgbClr val="FF0000"/>
                        </a:solidFill>
                        <a:effectLst/>
                        <a:latin typeface="Arial" panose="020B0604020202020204" pitchFamily="34" charset="0"/>
                        <a:ea typeface="Times New Roman" panose="02020603050405020304" pitchFamily="18" charset="0"/>
                      </a:endParaRPr>
                    </a:p>
                  </a:txBody>
                  <a:tcPr marL="39157" marR="39157" marT="0" marB="0"/>
                </a:tc>
                <a:tc>
                  <a:txBody>
                    <a:bodyPr/>
                    <a:lstStyle/>
                    <a:p>
                      <a:pPr marL="40005" algn="l">
                        <a:spcBef>
                          <a:spcPts val="500"/>
                        </a:spcBef>
                        <a:spcAft>
                          <a:spcPts val="500"/>
                        </a:spcAft>
                      </a:pPr>
                      <a:r>
                        <a:rPr lang="en-GB" sz="1100" spc="0" dirty="0">
                          <a:solidFill>
                            <a:srgbClr val="FF0000"/>
                          </a:solidFill>
                          <a:effectLst/>
                        </a:rPr>
                        <a:t>Combined </a:t>
                      </a:r>
                      <a:r>
                        <a:rPr lang="en-GB" sz="1100" b="1" spc="0" dirty="0">
                          <a:solidFill>
                            <a:srgbClr val="FF0000"/>
                          </a:solidFill>
                          <a:effectLst/>
                        </a:rPr>
                        <a:t>Vehicle to Grid Electric Vehicle </a:t>
                      </a:r>
                      <a:r>
                        <a:rPr lang="en-GB" sz="1100" spc="0" dirty="0">
                          <a:solidFill>
                            <a:srgbClr val="FF0000"/>
                          </a:solidFill>
                          <a:effectLst/>
                        </a:rPr>
                        <a:t>and solar PV connected at DC Figure 6.12</a:t>
                      </a:r>
                      <a:endParaRPr lang="en-GB" sz="1200" spc="40" dirty="0">
                        <a:solidFill>
                          <a:srgbClr val="FF0000"/>
                        </a:solidFill>
                        <a:effectLst/>
                        <a:latin typeface="Arial" panose="020B0604020202020204" pitchFamily="34" charset="0"/>
                        <a:ea typeface="Times New Roman" panose="02020603050405020304" pitchFamily="18" charset="0"/>
                      </a:endParaRPr>
                    </a:p>
                  </a:txBody>
                  <a:tcPr marL="39157" marR="39157" marT="0" marB="0"/>
                </a:tc>
                <a:tc>
                  <a:txBody>
                    <a:bodyPr/>
                    <a:lstStyle/>
                    <a:p>
                      <a:pPr marL="40005" indent="-2540" algn="l">
                        <a:spcBef>
                          <a:spcPts val="500"/>
                        </a:spcBef>
                        <a:spcAft>
                          <a:spcPts val="500"/>
                        </a:spcAft>
                      </a:pPr>
                      <a:r>
                        <a:rPr lang="en-GB" sz="1100" b="1" spc="0" dirty="0">
                          <a:solidFill>
                            <a:srgbClr val="FF0000"/>
                          </a:solidFill>
                          <a:effectLst/>
                        </a:rPr>
                        <a:t>Existing Electricity Storage </a:t>
                      </a:r>
                      <a:r>
                        <a:rPr lang="en-GB" sz="1100" spc="0" dirty="0">
                          <a:solidFill>
                            <a:srgbClr val="FF0000"/>
                          </a:solidFill>
                          <a:effectLst/>
                        </a:rPr>
                        <a:t>devices</a:t>
                      </a:r>
                      <a:r>
                        <a:rPr lang="en-GB" sz="1100" spc="0" baseline="30000" dirty="0">
                          <a:solidFill>
                            <a:srgbClr val="FF0000"/>
                          </a:solidFill>
                          <a:effectLst/>
                        </a:rPr>
                        <a:t>6</a:t>
                      </a:r>
                      <a:r>
                        <a:rPr lang="en-GB" sz="1100" spc="0" dirty="0">
                          <a:solidFill>
                            <a:srgbClr val="FF0000"/>
                          </a:solidFill>
                          <a:effectLst/>
                        </a:rPr>
                        <a:t> aggregated with the combined </a:t>
                      </a:r>
                      <a:r>
                        <a:rPr lang="en-GB" sz="1100" b="1" spc="0" dirty="0">
                          <a:solidFill>
                            <a:srgbClr val="FF0000"/>
                          </a:solidFill>
                          <a:effectLst/>
                        </a:rPr>
                        <a:t>Vehicle to Grid Electric Vehicle </a:t>
                      </a:r>
                      <a:r>
                        <a:rPr lang="en-GB" sz="1100" spc="0" dirty="0">
                          <a:solidFill>
                            <a:srgbClr val="FF0000"/>
                          </a:solidFill>
                          <a:effectLst/>
                        </a:rPr>
                        <a:t>and solar PV to form a new </a:t>
                      </a:r>
                      <a:r>
                        <a:rPr lang="en-GB" sz="1100" b="1" spc="0" dirty="0">
                          <a:solidFill>
                            <a:srgbClr val="FF0000"/>
                          </a:solidFill>
                          <a:effectLst/>
                        </a:rPr>
                        <a:t>Power Generating Module</a:t>
                      </a:r>
                      <a:r>
                        <a:rPr lang="en-GB" sz="1100" spc="0" baseline="30000" dirty="0">
                          <a:solidFill>
                            <a:srgbClr val="FF0000"/>
                          </a:solidFill>
                          <a:effectLst/>
                        </a:rPr>
                        <a:t>6</a:t>
                      </a:r>
                      <a:r>
                        <a:rPr lang="en-GB" sz="1100" spc="0" dirty="0">
                          <a:solidFill>
                            <a:srgbClr val="FF0000"/>
                          </a:solidFill>
                          <a:effectLst/>
                        </a:rPr>
                        <a:t>. Compliance required for the new module size, with EREC G99 and with operational requirements. The </a:t>
                      </a:r>
                      <a:r>
                        <a:rPr lang="en-GB" sz="1100" b="1" spc="0" dirty="0">
                          <a:solidFill>
                            <a:srgbClr val="FF0000"/>
                          </a:solidFill>
                          <a:effectLst/>
                        </a:rPr>
                        <a:t>Customer</a:t>
                      </a:r>
                      <a:r>
                        <a:rPr lang="en-GB" sz="1100" spc="0" dirty="0">
                          <a:solidFill>
                            <a:srgbClr val="FF0000"/>
                          </a:solidFill>
                          <a:effectLst/>
                        </a:rPr>
                        <a:t> is a </a:t>
                      </a:r>
                      <a:r>
                        <a:rPr lang="en-GB" sz="1100" b="1" spc="0" dirty="0">
                          <a:solidFill>
                            <a:srgbClr val="FF0000"/>
                          </a:solidFill>
                          <a:effectLst/>
                        </a:rPr>
                        <a:t>Generator</a:t>
                      </a:r>
                      <a:r>
                        <a:rPr lang="en-GB" sz="1100" spc="0" dirty="0">
                          <a:solidFill>
                            <a:srgbClr val="FF0000"/>
                          </a:solidFill>
                          <a:effectLst/>
                        </a:rPr>
                        <a:t> and must ensure that the </a:t>
                      </a:r>
                      <a:r>
                        <a:rPr lang="en-GB" sz="1100" b="1" spc="0" dirty="0">
                          <a:solidFill>
                            <a:srgbClr val="FF0000"/>
                          </a:solidFill>
                          <a:effectLst/>
                        </a:rPr>
                        <a:t>Vehicle to Grid Electric Vehicle </a:t>
                      </a:r>
                      <a:r>
                        <a:rPr lang="en-GB" sz="1100" spc="0" dirty="0">
                          <a:solidFill>
                            <a:srgbClr val="FF0000"/>
                          </a:solidFill>
                          <a:effectLst/>
                        </a:rPr>
                        <a:t>installation is fully compliant with EREC G99.</a:t>
                      </a:r>
                      <a:endParaRPr lang="en-GB" sz="1200" spc="40" dirty="0">
                        <a:solidFill>
                          <a:srgbClr val="FF0000"/>
                        </a:solidFill>
                        <a:effectLst/>
                        <a:latin typeface="Arial" panose="020B0604020202020204" pitchFamily="34" charset="0"/>
                        <a:ea typeface="Times New Roman" panose="02020603050405020304" pitchFamily="18" charset="0"/>
                      </a:endParaRPr>
                    </a:p>
                  </a:txBody>
                  <a:tcPr marL="39157" marR="39157" marT="0" marB="0"/>
                </a:tc>
                <a:extLst>
                  <a:ext uri="{0D108BD9-81ED-4DB2-BD59-A6C34878D82A}">
                    <a16:rowId xmlns:a16="http://schemas.microsoft.com/office/drawing/2014/main" val="2092252391"/>
                  </a:ext>
                </a:extLst>
              </a:tr>
            </a:tbl>
          </a:graphicData>
        </a:graphic>
      </p:graphicFrame>
      <p:sp>
        <p:nvSpPr>
          <p:cNvPr id="4" name="Slide Number Placeholder 3">
            <a:extLst>
              <a:ext uri="{FF2B5EF4-FFF2-40B4-BE49-F238E27FC236}">
                <a16:creationId xmlns:a16="http://schemas.microsoft.com/office/drawing/2014/main" id="{04479C12-5E7B-418D-85B7-7804E04CF4AE}"/>
              </a:ext>
            </a:extLst>
          </p:cNvPr>
          <p:cNvSpPr>
            <a:spLocks noGrp="1"/>
          </p:cNvSpPr>
          <p:nvPr>
            <p:ph type="sldNum" sz="quarter" idx="12"/>
          </p:nvPr>
        </p:nvSpPr>
        <p:spPr/>
        <p:txBody>
          <a:bodyPr/>
          <a:lstStyle/>
          <a:p>
            <a:fld id="{98FF217E-B86F-EA42-9607-BE163228A213}" type="slidenum">
              <a:rPr lang="en-GB" smtClean="0"/>
              <a:pPr/>
              <a:t>74</a:t>
            </a:fld>
            <a:endParaRPr lang="en-GB"/>
          </a:p>
        </p:txBody>
      </p:sp>
    </p:spTree>
    <p:extLst>
      <p:ext uri="{BB962C8B-B14F-4D97-AF65-F5344CB8AC3E}">
        <p14:creationId xmlns:p14="http://schemas.microsoft.com/office/powerpoint/2010/main" val="4480227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3F86-92A6-4E9E-A630-61F204618452}"/>
              </a:ext>
            </a:extLst>
          </p:cNvPr>
          <p:cNvSpPr>
            <a:spLocks noGrp="1"/>
          </p:cNvSpPr>
          <p:nvPr>
            <p:ph type="title"/>
          </p:nvPr>
        </p:nvSpPr>
        <p:spPr/>
        <p:txBody>
          <a:bodyPr/>
          <a:lstStyle/>
          <a:p>
            <a:r>
              <a:rPr lang="en-GB" dirty="0"/>
              <a:t>Revised Figure 6.7</a:t>
            </a:r>
          </a:p>
        </p:txBody>
      </p:sp>
      <p:sp>
        <p:nvSpPr>
          <p:cNvPr id="4" name="Slide Number Placeholder 3">
            <a:extLst>
              <a:ext uri="{FF2B5EF4-FFF2-40B4-BE49-F238E27FC236}">
                <a16:creationId xmlns:a16="http://schemas.microsoft.com/office/drawing/2014/main" id="{26BE26A3-ED32-4E05-8E02-F9F4D70D3C9C}"/>
              </a:ext>
            </a:extLst>
          </p:cNvPr>
          <p:cNvSpPr>
            <a:spLocks noGrp="1"/>
          </p:cNvSpPr>
          <p:nvPr>
            <p:ph type="sldNum" sz="quarter" idx="12"/>
          </p:nvPr>
        </p:nvSpPr>
        <p:spPr/>
        <p:txBody>
          <a:bodyPr/>
          <a:lstStyle/>
          <a:p>
            <a:fld id="{98FF217E-B86F-EA42-9607-BE163228A213}" type="slidenum">
              <a:rPr lang="en-GB" smtClean="0"/>
              <a:pPr/>
              <a:t>75</a:t>
            </a:fld>
            <a:endParaRPr lang="en-GB"/>
          </a:p>
        </p:txBody>
      </p:sp>
      <p:sp>
        <p:nvSpPr>
          <p:cNvPr id="18" name="Rectangle 7">
            <a:extLst>
              <a:ext uri="{FF2B5EF4-FFF2-40B4-BE49-F238E27FC236}">
                <a16:creationId xmlns:a16="http://schemas.microsoft.com/office/drawing/2014/main" id="{1955FF8F-03A1-4344-AB37-DC838C7B8515}"/>
              </a:ext>
            </a:extLst>
          </p:cNvPr>
          <p:cNvSpPr>
            <a:spLocks noChangeArrowheads="1"/>
          </p:cNvSpPr>
          <p:nvPr/>
        </p:nvSpPr>
        <p:spPr bwMode="auto">
          <a:xfrm>
            <a:off x="574766" y="2072571"/>
            <a:ext cx="452845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Figure 6.7. Example: Existing 60 kW Type A Power Park Module to EREC G99 plus later addition of 3 x 10 kW Electricity Storage devices with own Inverters</a:t>
            </a:r>
            <a:endParaRPr kumimoji="0" lang="en-GB"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(60 kW + 30 kW</a:t>
            </a:r>
            <a:r>
              <a:rPr kumimoji="0" lang="en-GB" altLang="en-US" sz="1600" b="1"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a:t>
            </a:r>
            <a:r>
              <a:rPr kumimoji="0" lang="en-GB"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90 kW Type A Power Park Module </a:t>
            </a:r>
            <a:endParaRPr kumimoji="0" lang="en-GB"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90 kW Power Generating Facility</a:t>
            </a:r>
            <a:endParaRPr kumimoji="0" lang="en-GB" altLang="en-US" sz="28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CA330BF7-F982-4A98-AEF6-4C301E43DC27}"/>
              </a:ext>
            </a:extLst>
          </p:cNvPr>
          <p:cNvPicPr>
            <a:picLocks noChangeAspect="1"/>
          </p:cNvPicPr>
          <p:nvPr/>
        </p:nvPicPr>
        <p:blipFill>
          <a:blip r:embed="rId2"/>
          <a:stretch>
            <a:fillRect/>
          </a:stretch>
        </p:blipFill>
        <p:spPr>
          <a:xfrm>
            <a:off x="6276717" y="1145850"/>
            <a:ext cx="3011685" cy="4566300"/>
          </a:xfrm>
          <a:prstGeom prst="rect">
            <a:avLst/>
          </a:prstGeom>
        </p:spPr>
      </p:pic>
    </p:spTree>
    <p:extLst>
      <p:ext uri="{BB962C8B-B14F-4D97-AF65-F5344CB8AC3E}">
        <p14:creationId xmlns:p14="http://schemas.microsoft.com/office/powerpoint/2010/main" val="1608295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3F86-92A6-4E9E-A630-61F204618452}"/>
              </a:ext>
            </a:extLst>
          </p:cNvPr>
          <p:cNvSpPr>
            <a:spLocks noGrp="1"/>
          </p:cNvSpPr>
          <p:nvPr>
            <p:ph type="title"/>
          </p:nvPr>
        </p:nvSpPr>
        <p:spPr/>
        <p:txBody>
          <a:bodyPr/>
          <a:lstStyle/>
          <a:p>
            <a:r>
              <a:rPr lang="en-GB" dirty="0"/>
              <a:t>Revised Figure 6.8</a:t>
            </a:r>
          </a:p>
        </p:txBody>
      </p:sp>
      <p:sp>
        <p:nvSpPr>
          <p:cNvPr id="4" name="Slide Number Placeholder 3">
            <a:extLst>
              <a:ext uri="{FF2B5EF4-FFF2-40B4-BE49-F238E27FC236}">
                <a16:creationId xmlns:a16="http://schemas.microsoft.com/office/drawing/2014/main" id="{26BE26A3-ED32-4E05-8E02-F9F4D70D3C9C}"/>
              </a:ext>
            </a:extLst>
          </p:cNvPr>
          <p:cNvSpPr>
            <a:spLocks noGrp="1"/>
          </p:cNvSpPr>
          <p:nvPr>
            <p:ph type="sldNum" sz="quarter" idx="12"/>
          </p:nvPr>
        </p:nvSpPr>
        <p:spPr/>
        <p:txBody>
          <a:bodyPr/>
          <a:lstStyle/>
          <a:p>
            <a:fld id="{98FF217E-B86F-EA42-9607-BE163228A213}" type="slidenum">
              <a:rPr lang="en-GB" smtClean="0"/>
              <a:pPr/>
              <a:t>76</a:t>
            </a:fld>
            <a:endParaRPr lang="en-GB"/>
          </a:p>
        </p:txBody>
      </p:sp>
      <p:pic>
        <p:nvPicPr>
          <p:cNvPr id="3" name="Picture 2">
            <a:extLst>
              <a:ext uri="{FF2B5EF4-FFF2-40B4-BE49-F238E27FC236}">
                <a16:creationId xmlns:a16="http://schemas.microsoft.com/office/drawing/2014/main" id="{71FBCA4B-2217-4E38-9B0D-286E47818554}"/>
              </a:ext>
            </a:extLst>
          </p:cNvPr>
          <p:cNvPicPr>
            <a:picLocks noChangeAspect="1"/>
          </p:cNvPicPr>
          <p:nvPr/>
        </p:nvPicPr>
        <p:blipFill>
          <a:blip r:embed="rId2"/>
          <a:stretch>
            <a:fillRect/>
          </a:stretch>
        </p:blipFill>
        <p:spPr>
          <a:xfrm>
            <a:off x="6610546" y="901999"/>
            <a:ext cx="3011685" cy="4810161"/>
          </a:xfrm>
          <a:prstGeom prst="rect">
            <a:avLst/>
          </a:prstGeom>
        </p:spPr>
      </p:pic>
      <p:sp>
        <p:nvSpPr>
          <p:cNvPr id="5" name="Rectangle 1">
            <a:extLst>
              <a:ext uri="{FF2B5EF4-FFF2-40B4-BE49-F238E27FC236}">
                <a16:creationId xmlns:a16="http://schemas.microsoft.com/office/drawing/2014/main" id="{CAA9A486-E544-4B9C-837E-55ADA3E3A4E8}"/>
              </a:ext>
            </a:extLst>
          </p:cNvPr>
          <p:cNvSpPr>
            <a:spLocks noChangeArrowheads="1"/>
          </p:cNvSpPr>
          <p:nvPr/>
        </p:nvSpPr>
        <p:spPr bwMode="auto">
          <a:xfrm>
            <a:off x="418011" y="1802605"/>
            <a:ext cx="516344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Figure 6.8. Example: Existing 3 x 20 kW Electricity Storage devices to EREC G59 plus later addition of 3 x 10 kW Electricity Storage devices</a:t>
            </a:r>
            <a:r>
              <a:rPr kumimoji="0" lang="en-GB" altLang="en-US" sz="1600" b="1" i="0" u="none" strike="noStrike" cap="none" normalizeH="0" baseline="30000" dirty="0">
                <a:ln>
                  <a:noFill/>
                </a:ln>
                <a:solidFill>
                  <a:schemeClr val="tx1"/>
                </a:solidFill>
                <a:effectLst/>
                <a:ea typeface="Times New Roman" panose="02020603050405020304" pitchFamily="18" charset="0"/>
                <a:cs typeface="Arial" panose="020B0604020202020204" pitchFamily="34" charset="0"/>
              </a:rPr>
              <a:t>6</a:t>
            </a:r>
            <a:r>
              <a:rPr kumimoji="0" lang="en-GB" altLang="en-US" sz="16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with own Inverters</a:t>
            </a:r>
            <a:endParaRPr kumimoji="0" lang="en-GB"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60 kW Electricity Storage + 30 kW Type A Power Park Module </a:t>
            </a:r>
            <a:endParaRPr kumimoji="0" lang="en-GB"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90 kW Power Generating Facility</a:t>
            </a:r>
            <a:endParaRPr kumimoji="0" lang="en-GB" altLang="en-US"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9394580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3F86-92A6-4E9E-A630-61F204618452}"/>
              </a:ext>
            </a:extLst>
          </p:cNvPr>
          <p:cNvSpPr>
            <a:spLocks noGrp="1"/>
          </p:cNvSpPr>
          <p:nvPr>
            <p:ph type="title"/>
          </p:nvPr>
        </p:nvSpPr>
        <p:spPr/>
        <p:txBody>
          <a:bodyPr/>
          <a:lstStyle/>
          <a:p>
            <a:r>
              <a:rPr lang="en-GB" dirty="0"/>
              <a:t>Revised Figure 6.9</a:t>
            </a:r>
          </a:p>
        </p:txBody>
      </p:sp>
      <p:sp>
        <p:nvSpPr>
          <p:cNvPr id="4" name="Slide Number Placeholder 3">
            <a:extLst>
              <a:ext uri="{FF2B5EF4-FFF2-40B4-BE49-F238E27FC236}">
                <a16:creationId xmlns:a16="http://schemas.microsoft.com/office/drawing/2014/main" id="{26BE26A3-ED32-4E05-8E02-F9F4D70D3C9C}"/>
              </a:ext>
            </a:extLst>
          </p:cNvPr>
          <p:cNvSpPr>
            <a:spLocks noGrp="1"/>
          </p:cNvSpPr>
          <p:nvPr>
            <p:ph type="sldNum" sz="quarter" idx="12"/>
          </p:nvPr>
        </p:nvSpPr>
        <p:spPr/>
        <p:txBody>
          <a:bodyPr/>
          <a:lstStyle/>
          <a:p>
            <a:fld id="{98FF217E-B86F-EA42-9607-BE163228A213}" type="slidenum">
              <a:rPr lang="en-GB" smtClean="0"/>
              <a:pPr/>
              <a:t>77</a:t>
            </a:fld>
            <a:endParaRPr lang="en-GB"/>
          </a:p>
        </p:txBody>
      </p:sp>
      <p:sp>
        <p:nvSpPr>
          <p:cNvPr id="16" name="Rectangle 6">
            <a:extLst>
              <a:ext uri="{FF2B5EF4-FFF2-40B4-BE49-F238E27FC236}">
                <a16:creationId xmlns:a16="http://schemas.microsoft.com/office/drawing/2014/main" id="{5B541C1A-551F-49C9-8F8C-97AFEAA13639}"/>
              </a:ext>
            </a:extLst>
          </p:cNvPr>
          <p:cNvSpPr>
            <a:spLocks noChangeArrowheads="1"/>
          </p:cNvSpPr>
          <p:nvPr/>
        </p:nvSpPr>
        <p:spPr bwMode="auto">
          <a:xfrm>
            <a:off x="522515" y="2521062"/>
            <a:ext cx="501613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Figure 6.9. Example: Existing 60 kW Type A Power Park Module to EREC G99 plus later addition of 3 x 10 kW Electricity Storage devices</a:t>
            </a:r>
            <a:r>
              <a:rPr kumimoji="0" lang="en-GB" altLang="en-US" sz="1600" b="1"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a:t>
            </a:r>
            <a:r>
              <a:rPr kumimoji="0" lang="en-GB"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with own Inverters</a:t>
            </a:r>
            <a:endParaRPr kumimoji="0" lang="en-GB"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(60 kW + 30 kW) 90 kW Type A Power Park Module </a:t>
            </a:r>
            <a:endParaRPr kumimoji="0" lang="en-GB"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90 kW Power Generating Facility</a:t>
            </a:r>
            <a:endParaRPr kumimoji="0" lang="en-GB" altLang="en-US" sz="2800" b="0" i="0" u="none" strike="noStrike" cap="none" normalizeH="0" baseline="0" dirty="0">
              <a:ln>
                <a:noFill/>
              </a:ln>
              <a:solidFill>
                <a:schemeClr val="tx1"/>
              </a:solidFill>
              <a:effectLst/>
              <a:latin typeface="Arial" panose="020B0604020202020204" pitchFamily="34" charset="0"/>
            </a:endParaRPr>
          </a:p>
        </p:txBody>
      </p:sp>
      <p:pic>
        <p:nvPicPr>
          <p:cNvPr id="17" name="Picture 16">
            <a:extLst>
              <a:ext uri="{FF2B5EF4-FFF2-40B4-BE49-F238E27FC236}">
                <a16:creationId xmlns:a16="http://schemas.microsoft.com/office/drawing/2014/main" id="{24A2D48B-F5B5-4421-AFC0-510A06C4C652}"/>
              </a:ext>
            </a:extLst>
          </p:cNvPr>
          <p:cNvPicPr>
            <a:picLocks noChangeAspect="1"/>
          </p:cNvPicPr>
          <p:nvPr/>
        </p:nvPicPr>
        <p:blipFill>
          <a:blip r:embed="rId2"/>
          <a:stretch>
            <a:fillRect/>
          </a:stretch>
        </p:blipFill>
        <p:spPr>
          <a:xfrm>
            <a:off x="7004490" y="1319806"/>
            <a:ext cx="2638301" cy="4218387"/>
          </a:xfrm>
          <a:prstGeom prst="rect">
            <a:avLst/>
          </a:prstGeom>
        </p:spPr>
      </p:pic>
    </p:spTree>
    <p:extLst>
      <p:ext uri="{BB962C8B-B14F-4D97-AF65-F5344CB8AC3E}">
        <p14:creationId xmlns:p14="http://schemas.microsoft.com/office/powerpoint/2010/main" val="15968274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3F86-92A6-4E9E-A630-61F204618452}"/>
              </a:ext>
            </a:extLst>
          </p:cNvPr>
          <p:cNvSpPr>
            <a:spLocks noGrp="1"/>
          </p:cNvSpPr>
          <p:nvPr>
            <p:ph type="title"/>
          </p:nvPr>
        </p:nvSpPr>
        <p:spPr/>
        <p:txBody>
          <a:bodyPr/>
          <a:lstStyle/>
          <a:p>
            <a:r>
              <a:rPr lang="en-GB" dirty="0"/>
              <a:t>New Figure 6.10</a:t>
            </a:r>
          </a:p>
        </p:txBody>
      </p:sp>
      <p:sp>
        <p:nvSpPr>
          <p:cNvPr id="4" name="Slide Number Placeholder 3">
            <a:extLst>
              <a:ext uri="{FF2B5EF4-FFF2-40B4-BE49-F238E27FC236}">
                <a16:creationId xmlns:a16="http://schemas.microsoft.com/office/drawing/2014/main" id="{26BE26A3-ED32-4E05-8E02-F9F4D70D3C9C}"/>
              </a:ext>
            </a:extLst>
          </p:cNvPr>
          <p:cNvSpPr>
            <a:spLocks noGrp="1"/>
          </p:cNvSpPr>
          <p:nvPr>
            <p:ph type="sldNum" sz="quarter" idx="12"/>
          </p:nvPr>
        </p:nvSpPr>
        <p:spPr/>
        <p:txBody>
          <a:bodyPr/>
          <a:lstStyle/>
          <a:p>
            <a:fld id="{98FF217E-B86F-EA42-9607-BE163228A213}" type="slidenum">
              <a:rPr lang="en-GB" smtClean="0"/>
              <a:pPr/>
              <a:t>78</a:t>
            </a:fld>
            <a:endParaRPr lang="en-GB"/>
          </a:p>
        </p:txBody>
      </p:sp>
      <p:sp>
        <p:nvSpPr>
          <p:cNvPr id="13" name="Rectangle 4">
            <a:extLst>
              <a:ext uri="{FF2B5EF4-FFF2-40B4-BE49-F238E27FC236}">
                <a16:creationId xmlns:a16="http://schemas.microsoft.com/office/drawing/2014/main" id="{CD33C866-D15C-42E6-A195-89ECB6E8EAFE}"/>
              </a:ext>
            </a:extLst>
          </p:cNvPr>
          <p:cNvSpPr>
            <a:spLocks noChangeArrowheads="1"/>
          </p:cNvSpPr>
          <p:nvPr/>
        </p:nvSpPr>
        <p:spPr bwMode="auto">
          <a:xfrm>
            <a:off x="817506" y="1873094"/>
            <a:ext cx="5433134" cy="3331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a:t>
            </a:r>
            <a:r>
              <a:rPr kumimoji="0" lang="en-GB"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Vehicle to Grid Electric Vehicle</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is a </a:t>
            </a:r>
            <a:r>
              <a:rPr kumimoji="0" lang="en-GB"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Power Generating Unit</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The </a:t>
            </a:r>
            <a:r>
              <a:rPr kumimoji="0" lang="en-GB"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Power Generating Module</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is comprised of the stationary </a:t>
            </a:r>
            <a:r>
              <a:rPr kumimoji="0" lang="en-GB"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Electricity Storage </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device</a:t>
            </a:r>
            <a:r>
              <a:rPr kumimoji="0" lang="en-GB"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solar</a:t>
            </a:r>
            <a:r>
              <a:rPr kumimoji="0" lang="en-GB"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PV</a:t>
            </a:r>
            <a:r>
              <a:rPr kumimoji="0" lang="en-GB"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Power Park Module </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and the </a:t>
            </a:r>
            <a:r>
              <a:rPr kumimoji="0" lang="en-GB"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Vehicle to Grid Electric Vehicle</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GB"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Before a </a:t>
            </a:r>
            <a:r>
              <a:rPr kumimoji="0" lang="en-GB"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Vehicle to Grid Electric Vehicle</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is connected to the fixed installation the </a:t>
            </a:r>
            <a:r>
              <a:rPr kumimoji="0" lang="en-GB"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Customer</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must ensure there is an appropriate </a:t>
            </a:r>
            <a:r>
              <a:rPr kumimoji="0" lang="en-GB"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Connection Agreement</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with the </a:t>
            </a:r>
            <a:r>
              <a:rPr kumimoji="0" lang="en-GB"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DNO</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 that the</a:t>
            </a:r>
            <a:r>
              <a:rPr kumimoji="0" lang="en-GB"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whole </a:t>
            </a:r>
            <a:r>
              <a:rPr kumimoji="0" lang="en-GB"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Power Generating Module</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is compliant with this EREC G99.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Figure 6.10 Example of a Vehicle to Grid Electric Vehicle where the charging device is included in the EV and there is a stationary Electricity Storage device</a:t>
            </a:r>
            <a:r>
              <a:rPr kumimoji="0" lang="en-GB" altLang="en-US" sz="1600" b="1"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a:t>
            </a:r>
            <a:r>
              <a:rPr kumimoji="0" lang="en-GB" alt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 a solar PV Power Park Module at the same premises  </a:t>
            </a:r>
            <a:endParaRPr kumimoji="0" lang="en-GB" altLang="en-US" sz="2800" b="0" i="0" u="none" strike="noStrike" cap="none" normalizeH="0" baseline="0" dirty="0">
              <a:ln>
                <a:noFill/>
              </a:ln>
              <a:solidFill>
                <a:schemeClr val="tx1"/>
              </a:solidFill>
              <a:effectLst/>
              <a:latin typeface="Arial" panose="020B0604020202020204" pitchFamily="34" charset="0"/>
            </a:endParaRPr>
          </a:p>
        </p:txBody>
      </p:sp>
      <p:pic>
        <p:nvPicPr>
          <p:cNvPr id="14" name="Picture 13">
            <a:extLst>
              <a:ext uri="{FF2B5EF4-FFF2-40B4-BE49-F238E27FC236}">
                <a16:creationId xmlns:a16="http://schemas.microsoft.com/office/drawing/2014/main" id="{B97B0563-52B9-4CB6-B4C1-4809A1E3BB33}"/>
              </a:ext>
            </a:extLst>
          </p:cNvPr>
          <p:cNvPicPr>
            <a:picLocks noChangeAspect="1"/>
          </p:cNvPicPr>
          <p:nvPr/>
        </p:nvPicPr>
        <p:blipFill>
          <a:blip r:embed="rId2"/>
          <a:stretch>
            <a:fillRect/>
          </a:stretch>
        </p:blipFill>
        <p:spPr>
          <a:xfrm>
            <a:off x="7740512" y="1638427"/>
            <a:ext cx="3002533" cy="3581146"/>
          </a:xfrm>
          <a:prstGeom prst="rect">
            <a:avLst/>
          </a:prstGeom>
        </p:spPr>
      </p:pic>
    </p:spTree>
    <p:extLst>
      <p:ext uri="{BB962C8B-B14F-4D97-AF65-F5344CB8AC3E}">
        <p14:creationId xmlns:p14="http://schemas.microsoft.com/office/powerpoint/2010/main" val="18673785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3F86-92A6-4E9E-A630-61F204618452}"/>
              </a:ext>
            </a:extLst>
          </p:cNvPr>
          <p:cNvSpPr>
            <a:spLocks noGrp="1"/>
          </p:cNvSpPr>
          <p:nvPr>
            <p:ph type="title"/>
          </p:nvPr>
        </p:nvSpPr>
        <p:spPr/>
        <p:txBody>
          <a:bodyPr/>
          <a:lstStyle/>
          <a:p>
            <a:r>
              <a:rPr lang="en-GB" dirty="0"/>
              <a:t>New Figure 6.11</a:t>
            </a:r>
          </a:p>
        </p:txBody>
      </p:sp>
      <p:sp>
        <p:nvSpPr>
          <p:cNvPr id="4" name="Slide Number Placeholder 3">
            <a:extLst>
              <a:ext uri="{FF2B5EF4-FFF2-40B4-BE49-F238E27FC236}">
                <a16:creationId xmlns:a16="http://schemas.microsoft.com/office/drawing/2014/main" id="{26BE26A3-ED32-4E05-8E02-F9F4D70D3C9C}"/>
              </a:ext>
            </a:extLst>
          </p:cNvPr>
          <p:cNvSpPr>
            <a:spLocks noGrp="1"/>
          </p:cNvSpPr>
          <p:nvPr>
            <p:ph type="sldNum" sz="quarter" idx="12"/>
          </p:nvPr>
        </p:nvSpPr>
        <p:spPr/>
        <p:txBody>
          <a:bodyPr/>
          <a:lstStyle/>
          <a:p>
            <a:fld id="{98FF217E-B86F-EA42-9607-BE163228A213}" type="slidenum">
              <a:rPr lang="en-GB" smtClean="0"/>
              <a:pPr/>
              <a:t>79</a:t>
            </a:fld>
            <a:endParaRPr lang="en-GB"/>
          </a:p>
        </p:txBody>
      </p:sp>
      <p:sp>
        <p:nvSpPr>
          <p:cNvPr id="12" name="Rectangle 3">
            <a:extLst>
              <a:ext uri="{FF2B5EF4-FFF2-40B4-BE49-F238E27FC236}">
                <a16:creationId xmlns:a16="http://schemas.microsoft.com/office/drawing/2014/main" id="{FFEFEA26-5BC2-41D3-9886-8E25C92B8DC0}"/>
              </a:ext>
            </a:extLst>
          </p:cNvPr>
          <p:cNvSpPr>
            <a:spLocks noChangeArrowheads="1"/>
          </p:cNvSpPr>
          <p:nvPr/>
        </p:nvSpPr>
        <p:spPr bwMode="auto">
          <a:xfrm>
            <a:off x="568171" y="1763159"/>
            <a:ext cx="5708342" cy="3331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t>
            </a:r>
            <a:r>
              <a:rPr kumimoji="0" lang="en-GB" altLang="en-US" sz="1200" b="0"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he </a:t>
            </a:r>
            <a:r>
              <a:rPr kumimoji="0" lang="en-GB" altLang="en-US" sz="1200" b="1"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Vehicle to Grid Electric Vehicle</a:t>
            </a:r>
            <a:r>
              <a:rPr kumimoji="0" lang="en-GB" altLang="en-US" sz="1200" b="0"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in the </a:t>
            </a:r>
            <a:r>
              <a:rPr kumimoji="0" lang="en-GB" altLang="en-US" sz="1200" b="1"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Customer’s Installation</a:t>
            </a:r>
            <a:r>
              <a:rPr kumimoji="0" lang="en-GB" altLang="en-US" sz="1200" b="0"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is a </a:t>
            </a:r>
            <a:r>
              <a:rPr kumimoji="0" lang="en-GB" altLang="en-US" sz="1200" b="1"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Power Generating Unit</a:t>
            </a:r>
            <a:r>
              <a:rPr kumimoji="0" lang="en-GB" altLang="en-US" sz="1200" b="0"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The </a:t>
            </a:r>
            <a:r>
              <a:rPr kumimoji="0" lang="en-GB" altLang="en-US" sz="1200" b="1"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Power Generating Module</a:t>
            </a:r>
            <a:r>
              <a:rPr kumimoji="0" lang="en-GB" altLang="en-US" sz="1200" b="0"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is comprised of the stationary </a:t>
            </a:r>
            <a:r>
              <a:rPr kumimoji="0" lang="en-GB" altLang="en-US" sz="1200" b="1"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Electricity Storage </a:t>
            </a:r>
            <a:r>
              <a:rPr kumimoji="0" lang="en-GB" altLang="en-US" sz="1200" b="0"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device</a:t>
            </a:r>
            <a:r>
              <a:rPr kumimoji="0" lang="en-GB" altLang="en-US" sz="1200" b="1"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n-US" sz="1200" b="0"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solar</a:t>
            </a:r>
            <a:r>
              <a:rPr kumimoji="0" lang="en-GB" altLang="en-US" sz="1200" b="1"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n-US" sz="1200" b="0"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PV</a:t>
            </a:r>
            <a:r>
              <a:rPr kumimoji="0" lang="en-GB" altLang="en-US" sz="1200" b="1"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Power Park Module </a:t>
            </a:r>
            <a:r>
              <a:rPr kumimoji="0" lang="en-GB" altLang="en-US" sz="1200" b="0"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and the </a:t>
            </a:r>
            <a:r>
              <a:rPr kumimoji="0" lang="en-GB" altLang="en-US" sz="1200" b="1"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Vehicle to Grid Electric Vehicle Power Generating Unit</a:t>
            </a:r>
            <a:r>
              <a:rPr kumimoji="0" lang="en-GB" altLang="en-US" sz="1200" b="0"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GB" altLang="en-US" sz="105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Before an </a:t>
            </a:r>
            <a:r>
              <a:rPr kumimoji="0" lang="en-GB" altLang="zh-CN" sz="1200" b="1" i="0" u="none" strike="noStrike" cap="none" normalizeH="0" baseline="0" dirty="0" bmk="_Hlk51783767">
                <a:ln>
                  <a:noFill/>
                </a:ln>
                <a:solidFill>
                  <a:schemeClr val="tx1"/>
                </a:solidFill>
                <a:effectLst/>
                <a:latin typeface="Arial Bold" panose="020B0704020202020204" pitchFamily="34" charset="0"/>
                <a:ea typeface="Times New Roman" panose="02020603050405020304" pitchFamily="18" charset="0"/>
                <a:cs typeface="Arial" panose="020B0604020202020204" pitchFamily="34" charset="0"/>
              </a:rPr>
              <a:t>Vehicle to Grid Electric Vehicle</a:t>
            </a:r>
            <a:r>
              <a:rPr kumimoji="0" lang="en-GB" altLang="zh-CN" sz="1200" b="1" i="0" u="none" strike="noStrike" cap="none" normalizeH="0" baseline="0" dirty="0" bmk="_Hlk51783767">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zh-CN" sz="1200" b="0" i="0" u="none" strike="noStrike" cap="none" normalizeH="0" baseline="0" dirty="0" bmk="_Hlk51783767">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is connected to the fixed installation the </a:t>
            </a:r>
            <a:r>
              <a:rPr kumimoji="0" lang="en-GB" altLang="zh-CN" sz="1200" b="1" i="0" u="none" strike="noStrike" cap="none" normalizeH="0" baseline="0" dirty="0" bmk="_Hlk51783767">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Customer</a:t>
            </a:r>
            <a:r>
              <a:rPr kumimoji="0" lang="en-GB" altLang="zh-CN" sz="1200" b="0" i="0" u="none" strike="noStrike" cap="none" normalizeH="0" baseline="0" dirty="0" bmk="_Hlk51783767">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must ensure there is an appropriate </a:t>
            </a:r>
            <a:r>
              <a:rPr kumimoji="0" lang="en-GB" altLang="zh-CN" sz="1200" b="1" i="0" u="none" strike="noStrike" cap="none" normalizeH="0" baseline="0" dirty="0" bmk="_Hlk51783767">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Connection Agreement</a:t>
            </a:r>
            <a:r>
              <a:rPr kumimoji="0" lang="en-GB" altLang="zh-CN" sz="1200" b="0" i="0" u="none" strike="noStrike" cap="none" normalizeH="0" baseline="0" dirty="0" bmk="_Hlk51783767">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with the </a:t>
            </a:r>
            <a:r>
              <a:rPr kumimoji="0" lang="en-GB" altLang="zh-CN" sz="1200" b="1" i="0" u="none" strike="noStrike" cap="none" normalizeH="0" baseline="0" dirty="0" bmk="_Hlk51783767">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DNO</a:t>
            </a:r>
            <a:r>
              <a:rPr kumimoji="0" lang="en-GB" altLang="zh-CN" sz="1200" b="0" i="0" u="none" strike="noStrike" cap="none" normalizeH="0" baseline="0" dirty="0" bmk="_Hlk51783767">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and that the whole </a:t>
            </a:r>
            <a:r>
              <a:rPr kumimoji="0" lang="en-GB" altLang="zh-CN" sz="1200" b="1" i="0" u="none" strike="noStrike" cap="none" normalizeH="0" baseline="0" dirty="0" bmk="_Hlk51783767">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Power Generating Module</a:t>
            </a:r>
            <a:r>
              <a:rPr kumimoji="0" lang="en-GB" altLang="zh-CN" sz="1200" b="0" i="0" u="none" strike="noStrike" cap="none" normalizeH="0" baseline="0" dirty="0" bmk="_Hlk51783767">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is compliant with EREC G99.</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zh-CN" sz="1200" dirty="0" bmk="_Hlk51783767">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1200" b="0" i="0" u="none" strike="noStrike" cap="none" normalizeH="0" baseline="0" dirty="0" bmk="_Hlk51783767">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Figure 6.11 Example of a Vehicle to Grid Electric Vehicle where the Inverter is located in the Customer’s Installation and there is a stationary Electricity Storage device</a:t>
            </a:r>
            <a:r>
              <a:rPr kumimoji="0" lang="en-GB" altLang="zh-CN" sz="1600" b="1"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a:t>
            </a:r>
            <a:r>
              <a:rPr kumimoji="0" lang="en-GB" altLang="zh-CN"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 a solar PV Power Park Module at the same premises  </a:t>
            </a:r>
            <a:endParaRPr kumimoji="0" lang="en-GB" altLang="zh-CN" sz="28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0B9FEA08-C69F-458C-ACFF-FA596569209B}"/>
              </a:ext>
            </a:extLst>
          </p:cNvPr>
          <p:cNvPicPr>
            <a:picLocks noChangeAspect="1"/>
          </p:cNvPicPr>
          <p:nvPr/>
        </p:nvPicPr>
        <p:blipFill>
          <a:blip r:embed="rId2"/>
          <a:stretch>
            <a:fillRect/>
          </a:stretch>
        </p:blipFill>
        <p:spPr>
          <a:xfrm>
            <a:off x="7493398" y="1603518"/>
            <a:ext cx="3534750" cy="3650962"/>
          </a:xfrm>
          <a:prstGeom prst="rect">
            <a:avLst/>
          </a:prstGeom>
        </p:spPr>
      </p:pic>
    </p:spTree>
    <p:extLst>
      <p:ext uri="{BB962C8B-B14F-4D97-AF65-F5344CB8AC3E}">
        <p14:creationId xmlns:p14="http://schemas.microsoft.com/office/powerpoint/2010/main" val="3661430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2D524-5083-4C16-81DE-B4101F457FD8}"/>
              </a:ext>
            </a:extLst>
          </p:cNvPr>
          <p:cNvSpPr>
            <a:spLocks noGrp="1"/>
          </p:cNvSpPr>
          <p:nvPr>
            <p:ph type="title"/>
          </p:nvPr>
        </p:nvSpPr>
        <p:spPr/>
        <p:txBody>
          <a:bodyPr/>
          <a:lstStyle/>
          <a:p>
            <a:r>
              <a:rPr lang="en-GB" dirty="0"/>
              <a:t>Removal of references to EN 50438 (1)</a:t>
            </a:r>
          </a:p>
        </p:txBody>
      </p:sp>
      <p:sp>
        <p:nvSpPr>
          <p:cNvPr id="3" name="Content Placeholder 2">
            <a:extLst>
              <a:ext uri="{FF2B5EF4-FFF2-40B4-BE49-F238E27FC236}">
                <a16:creationId xmlns:a16="http://schemas.microsoft.com/office/drawing/2014/main" id="{4D5016C9-AC08-4DA2-A3AF-C0D47F4BD835}"/>
              </a:ext>
            </a:extLst>
          </p:cNvPr>
          <p:cNvSpPr>
            <a:spLocks noGrp="1"/>
          </p:cNvSpPr>
          <p:nvPr>
            <p:ph idx="1"/>
          </p:nvPr>
        </p:nvSpPr>
        <p:spPr/>
        <p:txBody>
          <a:bodyPr/>
          <a:lstStyle/>
          <a:p>
            <a:pPr marL="342900" indent="-342900">
              <a:buFont typeface="Arial" panose="020B0604020202020204" pitchFamily="34" charset="0"/>
              <a:buChar char="•"/>
            </a:pPr>
            <a:r>
              <a:rPr lang="en-GB" b="0" dirty="0"/>
              <a:t>In the initial drafting of EREC G98 from EREC G83, a number of requirements were removed from G98 and replaced with references to EN 50438, in order to align with Standard documentation. </a:t>
            </a:r>
          </a:p>
          <a:p>
            <a:pPr marL="342900" indent="-342900">
              <a:buFont typeface="Arial" panose="020B0604020202020204" pitchFamily="34" charset="0"/>
              <a:buChar char="•"/>
            </a:pPr>
            <a:r>
              <a:rPr lang="en-GB" b="0" dirty="0"/>
              <a:t>EN 50438 has now been withdrawn; and replaced with EN 50549 Part 1, but this does not fully replicate EN 50438 and does not detail test requirements.  Test requirements are expected to be detailed in EN 50439 Part 10 which is currently in draft. </a:t>
            </a:r>
          </a:p>
          <a:p>
            <a:pPr marL="342900" indent="-342900">
              <a:buFont typeface="Arial" panose="020B0604020202020204" pitchFamily="34" charset="0"/>
              <a:buChar char="•"/>
            </a:pPr>
            <a:r>
              <a:rPr lang="en-GB" b="0" dirty="0"/>
              <a:t>The DNOs and the DER technical forum agreed a preference to remove reference to EN 50438 from G98, and reinstate the requirements that had previously been removed. </a:t>
            </a:r>
          </a:p>
          <a:p>
            <a:pPr marL="342900" indent="-342900">
              <a:buFont typeface="Arial" panose="020B0604020202020204" pitchFamily="34" charset="0"/>
              <a:buChar char="•"/>
            </a:pPr>
            <a:r>
              <a:rPr lang="en-GB" b="0" dirty="0"/>
              <a:t>This results in lots of modifications in EREC G98 – examples on next slide.</a:t>
            </a:r>
          </a:p>
        </p:txBody>
      </p:sp>
      <p:sp>
        <p:nvSpPr>
          <p:cNvPr id="4" name="Slide Number Placeholder 3">
            <a:extLst>
              <a:ext uri="{FF2B5EF4-FFF2-40B4-BE49-F238E27FC236}">
                <a16:creationId xmlns:a16="http://schemas.microsoft.com/office/drawing/2014/main" id="{E650D0F4-9D63-44CA-B2F9-5CEFB8CA56FE}"/>
              </a:ext>
            </a:extLst>
          </p:cNvPr>
          <p:cNvSpPr>
            <a:spLocks noGrp="1"/>
          </p:cNvSpPr>
          <p:nvPr>
            <p:ph type="sldNum" sz="quarter" idx="12"/>
          </p:nvPr>
        </p:nvSpPr>
        <p:spPr/>
        <p:txBody>
          <a:bodyPr/>
          <a:lstStyle/>
          <a:p>
            <a:fld id="{98FF217E-B86F-EA42-9607-BE163228A213}" type="slidenum">
              <a:rPr lang="en-GB" smtClean="0"/>
              <a:pPr/>
              <a:t>8</a:t>
            </a:fld>
            <a:endParaRPr lang="en-GB"/>
          </a:p>
        </p:txBody>
      </p:sp>
    </p:spTree>
    <p:extLst>
      <p:ext uri="{BB962C8B-B14F-4D97-AF65-F5344CB8AC3E}">
        <p14:creationId xmlns:p14="http://schemas.microsoft.com/office/powerpoint/2010/main" val="35224686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3F86-92A6-4E9E-A630-61F204618452}"/>
              </a:ext>
            </a:extLst>
          </p:cNvPr>
          <p:cNvSpPr>
            <a:spLocks noGrp="1"/>
          </p:cNvSpPr>
          <p:nvPr>
            <p:ph type="title"/>
          </p:nvPr>
        </p:nvSpPr>
        <p:spPr/>
        <p:txBody>
          <a:bodyPr/>
          <a:lstStyle/>
          <a:p>
            <a:r>
              <a:rPr lang="en-GB" dirty="0"/>
              <a:t>New Figure 6.12</a:t>
            </a:r>
          </a:p>
        </p:txBody>
      </p:sp>
      <p:sp>
        <p:nvSpPr>
          <p:cNvPr id="4" name="Slide Number Placeholder 3">
            <a:extLst>
              <a:ext uri="{FF2B5EF4-FFF2-40B4-BE49-F238E27FC236}">
                <a16:creationId xmlns:a16="http://schemas.microsoft.com/office/drawing/2014/main" id="{26BE26A3-ED32-4E05-8E02-F9F4D70D3C9C}"/>
              </a:ext>
            </a:extLst>
          </p:cNvPr>
          <p:cNvSpPr>
            <a:spLocks noGrp="1"/>
          </p:cNvSpPr>
          <p:nvPr>
            <p:ph type="sldNum" sz="quarter" idx="12"/>
          </p:nvPr>
        </p:nvSpPr>
        <p:spPr/>
        <p:txBody>
          <a:bodyPr/>
          <a:lstStyle/>
          <a:p>
            <a:fld id="{98FF217E-B86F-EA42-9607-BE163228A213}" type="slidenum">
              <a:rPr lang="en-GB" smtClean="0"/>
              <a:pPr/>
              <a:t>80</a:t>
            </a:fld>
            <a:endParaRPr lang="en-GB"/>
          </a:p>
        </p:txBody>
      </p:sp>
      <p:sp>
        <p:nvSpPr>
          <p:cNvPr id="9" name="Rectangle 2">
            <a:extLst>
              <a:ext uri="{FF2B5EF4-FFF2-40B4-BE49-F238E27FC236}">
                <a16:creationId xmlns:a16="http://schemas.microsoft.com/office/drawing/2014/main" id="{8E9F012E-DCAF-418F-8658-815AD32DB6CF}"/>
              </a:ext>
            </a:extLst>
          </p:cNvPr>
          <p:cNvSpPr>
            <a:spLocks noChangeArrowheads="1"/>
          </p:cNvSpPr>
          <p:nvPr/>
        </p:nvSpPr>
        <p:spPr bwMode="auto">
          <a:xfrm>
            <a:off x="580663" y="1793937"/>
            <a:ext cx="5618656" cy="327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a:t>
            </a:r>
            <a:r>
              <a:rPr kumimoji="0" lang="en-GB"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Inverter</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in the </a:t>
            </a:r>
            <a:r>
              <a:rPr kumimoji="0" lang="en-GB"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Vehicle to Grid Electric Vehicle</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is combined with the solar PV and is a </a:t>
            </a:r>
            <a:r>
              <a:rPr kumimoji="0" lang="en-GB"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Power Park Unit</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The </a:t>
            </a:r>
            <a:r>
              <a:rPr kumimoji="0" lang="en-GB"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Power Generating Module</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is comprised of the stationary </a:t>
            </a:r>
            <a:r>
              <a:rPr kumimoji="0" lang="en-GB"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Electricity Storage </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device and the combined</a:t>
            </a:r>
            <a:r>
              <a:rPr kumimoji="0" lang="en-GB"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Vehicle to Grid Electric Vehicle</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 solar</a:t>
            </a:r>
            <a:r>
              <a:rPr kumimoji="0" lang="en-GB"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PV</a:t>
            </a:r>
            <a:r>
              <a:rPr kumimoji="0" lang="en-GB"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Power Park Unit</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GB"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Before an </a:t>
            </a:r>
            <a:r>
              <a:rPr kumimoji="0" lang="en-GB" altLang="zh-CN" sz="1200" b="1" i="0" u="none" strike="noStrike" cap="none" normalizeH="0" baseline="0" dirty="0">
                <a:ln>
                  <a:noFill/>
                </a:ln>
                <a:solidFill>
                  <a:schemeClr val="tx1"/>
                </a:solidFill>
                <a:effectLst/>
                <a:latin typeface="Arial Bold" panose="020B0704020202020204" pitchFamily="34" charset="0"/>
                <a:ea typeface="Times New Roman" panose="02020603050405020304" pitchFamily="18" charset="0"/>
                <a:cs typeface="Arial" panose="020B0604020202020204" pitchFamily="34" charset="0"/>
              </a:rPr>
              <a:t>Vehicle to Grid Electric Vehicle</a:t>
            </a:r>
            <a:r>
              <a:rPr kumimoji="0" lang="en-GB" altLang="zh-CN"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zh-CN"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is connected to the fixed installation the </a:t>
            </a:r>
            <a:r>
              <a:rPr kumimoji="0" lang="en-GB" altLang="zh-CN"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Customer</a:t>
            </a:r>
            <a:r>
              <a:rPr kumimoji="0" lang="en-GB" altLang="zh-CN"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must ensure there is an appropriate </a:t>
            </a:r>
            <a:r>
              <a:rPr kumimoji="0" lang="en-GB" altLang="zh-CN"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Connection Agreement</a:t>
            </a:r>
            <a:r>
              <a:rPr kumimoji="0" lang="en-GB" altLang="zh-CN"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with the </a:t>
            </a:r>
            <a:r>
              <a:rPr kumimoji="0" lang="en-GB" altLang="zh-CN"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DNO</a:t>
            </a:r>
            <a:r>
              <a:rPr kumimoji="0" lang="en-GB" altLang="zh-CN"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and that the </a:t>
            </a:r>
            <a:r>
              <a:rPr kumimoji="0" lang="en-GB" altLang="zh-CN"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Power Generating Module</a:t>
            </a:r>
            <a:r>
              <a:rPr kumimoji="0" lang="en-GB" altLang="zh-CN"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is compliant with EREC G99.</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zh-CN" sz="12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12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zh-CN" sz="12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12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Figure 6.12 Example of a Vehicle to Grid Electric Vehicle with a combined Inverter also facilitating solar PV and a stationary Electricity Storage device</a:t>
            </a:r>
            <a:r>
              <a:rPr kumimoji="0" lang="en-GB" altLang="zh-CN" sz="1600" b="1"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a:t>
            </a:r>
            <a:r>
              <a:rPr kumimoji="0" lang="en-GB" altLang="zh-CN"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the same premises  </a:t>
            </a:r>
            <a:endParaRPr kumimoji="0" lang="en-GB" altLang="zh-CN" sz="28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D39482BE-64B6-4B78-AF6A-3FDE0734BFD1}"/>
              </a:ext>
            </a:extLst>
          </p:cNvPr>
          <p:cNvPicPr>
            <a:picLocks noChangeAspect="1"/>
          </p:cNvPicPr>
          <p:nvPr/>
        </p:nvPicPr>
        <p:blipFill>
          <a:blip r:embed="rId2"/>
          <a:stretch>
            <a:fillRect/>
          </a:stretch>
        </p:blipFill>
        <p:spPr>
          <a:xfrm>
            <a:off x="7199332" y="1703931"/>
            <a:ext cx="3564643" cy="3681837"/>
          </a:xfrm>
          <a:prstGeom prst="rect">
            <a:avLst/>
          </a:prstGeom>
        </p:spPr>
      </p:pic>
    </p:spTree>
    <p:extLst>
      <p:ext uri="{BB962C8B-B14F-4D97-AF65-F5344CB8AC3E}">
        <p14:creationId xmlns:p14="http://schemas.microsoft.com/office/powerpoint/2010/main" val="27589004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07A76-8933-44BE-B1C7-DCA08AED6B7B}"/>
              </a:ext>
            </a:extLst>
          </p:cNvPr>
          <p:cNvSpPr>
            <a:spLocks noGrp="1"/>
          </p:cNvSpPr>
          <p:nvPr>
            <p:ph type="title"/>
          </p:nvPr>
        </p:nvSpPr>
        <p:spPr/>
        <p:txBody>
          <a:bodyPr/>
          <a:lstStyle/>
          <a:p>
            <a:r>
              <a:rPr lang="en-GB" dirty="0"/>
              <a:t>Application forms</a:t>
            </a:r>
          </a:p>
        </p:txBody>
      </p:sp>
      <p:sp>
        <p:nvSpPr>
          <p:cNvPr id="3" name="Content Placeholder 2">
            <a:extLst>
              <a:ext uri="{FF2B5EF4-FFF2-40B4-BE49-F238E27FC236}">
                <a16:creationId xmlns:a16="http://schemas.microsoft.com/office/drawing/2014/main" id="{87204669-C02C-488D-BBDE-56E2380B4997}"/>
              </a:ext>
            </a:extLst>
          </p:cNvPr>
          <p:cNvSpPr>
            <a:spLocks noGrp="1"/>
          </p:cNvSpPr>
          <p:nvPr>
            <p:ph idx="1"/>
          </p:nvPr>
        </p:nvSpPr>
        <p:spPr/>
        <p:txBody>
          <a:bodyPr/>
          <a:lstStyle/>
          <a:p>
            <a:r>
              <a:rPr lang="en-GB" dirty="0"/>
              <a:t>Record of technology type</a:t>
            </a:r>
          </a:p>
          <a:p>
            <a:r>
              <a:rPr lang="en-GB" dirty="0"/>
              <a:t>Annex A forms A1-1 and A1-2</a:t>
            </a:r>
          </a:p>
          <a:p>
            <a:endParaRPr lang="en-GB" dirty="0"/>
          </a:p>
        </p:txBody>
      </p:sp>
      <p:sp>
        <p:nvSpPr>
          <p:cNvPr id="4" name="Slide Number Placeholder 3">
            <a:extLst>
              <a:ext uri="{FF2B5EF4-FFF2-40B4-BE49-F238E27FC236}">
                <a16:creationId xmlns:a16="http://schemas.microsoft.com/office/drawing/2014/main" id="{171F0C5C-3FA9-4E3B-9730-AA7B94C357FC}"/>
              </a:ext>
            </a:extLst>
          </p:cNvPr>
          <p:cNvSpPr>
            <a:spLocks noGrp="1"/>
          </p:cNvSpPr>
          <p:nvPr>
            <p:ph type="sldNum" sz="quarter" idx="12"/>
          </p:nvPr>
        </p:nvSpPr>
        <p:spPr/>
        <p:txBody>
          <a:bodyPr/>
          <a:lstStyle/>
          <a:p>
            <a:fld id="{98FF217E-B86F-EA42-9607-BE163228A213}" type="slidenum">
              <a:rPr lang="en-GB" smtClean="0"/>
              <a:pPr/>
              <a:t>81</a:t>
            </a:fld>
            <a:endParaRPr lang="en-GB"/>
          </a:p>
        </p:txBody>
      </p:sp>
    </p:spTree>
    <p:extLst>
      <p:ext uri="{BB962C8B-B14F-4D97-AF65-F5344CB8AC3E}">
        <p14:creationId xmlns:p14="http://schemas.microsoft.com/office/powerpoint/2010/main" val="13370019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62A4E-FB92-44A2-B857-F163AC8388A9}"/>
              </a:ext>
            </a:extLst>
          </p:cNvPr>
          <p:cNvSpPr>
            <a:spLocks noGrp="1"/>
          </p:cNvSpPr>
          <p:nvPr>
            <p:ph type="title"/>
          </p:nvPr>
        </p:nvSpPr>
        <p:spPr/>
        <p:txBody>
          <a:bodyPr/>
          <a:lstStyle/>
          <a:p>
            <a:r>
              <a:rPr lang="en-GB" dirty="0"/>
              <a:t>EV Connection Process</a:t>
            </a:r>
          </a:p>
        </p:txBody>
      </p:sp>
      <p:sp>
        <p:nvSpPr>
          <p:cNvPr id="3" name="Content Placeholder 2">
            <a:extLst>
              <a:ext uri="{FF2B5EF4-FFF2-40B4-BE49-F238E27FC236}">
                <a16:creationId xmlns:a16="http://schemas.microsoft.com/office/drawing/2014/main" id="{A35FD541-6651-4A3D-938A-4FE60AA76EA0}"/>
              </a:ext>
            </a:extLst>
          </p:cNvPr>
          <p:cNvSpPr>
            <a:spLocks noGrp="1"/>
          </p:cNvSpPr>
          <p:nvPr>
            <p:ph idx="1"/>
          </p:nvPr>
        </p:nvSpPr>
        <p:spPr/>
        <p:txBody>
          <a:bodyPr/>
          <a:lstStyle/>
          <a:p>
            <a:r>
              <a:rPr lang="en-GB" b="0" dirty="0"/>
              <a:t>Not included in G98 and G99 </a:t>
            </a:r>
          </a:p>
          <a:p>
            <a:r>
              <a:rPr lang="en-GB" b="0" dirty="0"/>
              <a:t>New form for connection of EVs and HPs</a:t>
            </a:r>
          </a:p>
          <a:p>
            <a:r>
              <a:rPr lang="en-GB" b="0" dirty="0"/>
              <a:t>Included in consultation for comment</a:t>
            </a:r>
          </a:p>
        </p:txBody>
      </p:sp>
      <p:sp>
        <p:nvSpPr>
          <p:cNvPr id="4" name="Slide Number Placeholder 3">
            <a:extLst>
              <a:ext uri="{FF2B5EF4-FFF2-40B4-BE49-F238E27FC236}">
                <a16:creationId xmlns:a16="http://schemas.microsoft.com/office/drawing/2014/main" id="{2A09268F-DE73-4F0E-A11B-DB017C9E7DB3}"/>
              </a:ext>
            </a:extLst>
          </p:cNvPr>
          <p:cNvSpPr>
            <a:spLocks noGrp="1"/>
          </p:cNvSpPr>
          <p:nvPr>
            <p:ph type="sldNum" sz="quarter" idx="12"/>
          </p:nvPr>
        </p:nvSpPr>
        <p:spPr/>
        <p:txBody>
          <a:bodyPr/>
          <a:lstStyle/>
          <a:p>
            <a:fld id="{98FF217E-B86F-EA42-9607-BE163228A213}" type="slidenum">
              <a:rPr lang="en-GB" smtClean="0"/>
              <a:pPr/>
              <a:t>82</a:t>
            </a:fld>
            <a:endParaRPr lang="en-GB"/>
          </a:p>
        </p:txBody>
      </p:sp>
    </p:spTree>
    <p:extLst>
      <p:ext uri="{BB962C8B-B14F-4D97-AF65-F5344CB8AC3E}">
        <p14:creationId xmlns:p14="http://schemas.microsoft.com/office/powerpoint/2010/main" val="34834597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991E6-0369-4789-A907-AEEC69B5DFCC}"/>
              </a:ext>
            </a:extLst>
          </p:cNvPr>
          <p:cNvSpPr>
            <a:spLocks noGrp="1"/>
          </p:cNvSpPr>
          <p:nvPr>
            <p:ph type="title"/>
          </p:nvPr>
        </p:nvSpPr>
        <p:spPr/>
        <p:txBody>
          <a:bodyPr/>
          <a:lstStyle/>
          <a:p>
            <a:r>
              <a:rPr lang="en-GB" dirty="0"/>
              <a:t>G100</a:t>
            </a:r>
          </a:p>
        </p:txBody>
      </p:sp>
      <p:sp>
        <p:nvSpPr>
          <p:cNvPr id="3" name="Content Placeholder 2">
            <a:extLst>
              <a:ext uri="{FF2B5EF4-FFF2-40B4-BE49-F238E27FC236}">
                <a16:creationId xmlns:a16="http://schemas.microsoft.com/office/drawing/2014/main" id="{3268CEEE-26CF-4D33-AB26-38D570B46EAF}"/>
              </a:ext>
            </a:extLst>
          </p:cNvPr>
          <p:cNvSpPr>
            <a:spLocks noGrp="1"/>
          </p:cNvSpPr>
          <p:nvPr>
            <p:ph idx="1"/>
          </p:nvPr>
        </p:nvSpPr>
        <p:spPr>
          <a:xfrm>
            <a:off x="720000" y="1449000"/>
            <a:ext cx="11083554" cy="3960000"/>
          </a:xfrm>
        </p:spPr>
        <p:txBody>
          <a:bodyPr/>
          <a:lstStyle/>
          <a:p>
            <a:r>
              <a:rPr lang="en-US" sz="1800" dirty="0"/>
              <a:t>A meeting was held with stakeholders on 30 November.</a:t>
            </a:r>
          </a:p>
          <a:p>
            <a:r>
              <a:rPr lang="en-US" sz="1800" dirty="0"/>
              <a:t>Approach welcomed by stakeholders.</a:t>
            </a:r>
          </a:p>
          <a:p>
            <a:r>
              <a:rPr lang="en-US" sz="1800" dirty="0"/>
              <a:t>The significant areas for discussion etc include:</a:t>
            </a:r>
          </a:p>
          <a:p>
            <a:pPr marL="293688" lvl="1" indent="-285750">
              <a:buFont typeface="Arial" panose="020B0604020202020204" pitchFamily="34" charset="0"/>
              <a:buChar char="•"/>
            </a:pPr>
            <a:r>
              <a:rPr lang="en-US" sz="1800" dirty="0"/>
              <a:t>Voltage rise limits</a:t>
            </a:r>
          </a:p>
          <a:p>
            <a:pPr marL="293688" lvl="1" indent="-285750">
              <a:buFont typeface="Arial" panose="020B0604020202020204" pitchFamily="34" charset="0"/>
              <a:buChar char="•"/>
            </a:pPr>
            <a:r>
              <a:rPr lang="en-US" sz="1800" dirty="0"/>
              <a:t>Multiple G100 devices in one installation</a:t>
            </a:r>
          </a:p>
          <a:p>
            <a:pPr marL="293688" lvl="1" indent="-285750">
              <a:buFont typeface="Arial" panose="020B0604020202020204" pitchFamily="34" charset="0"/>
              <a:buChar char="•"/>
            </a:pPr>
            <a:r>
              <a:rPr lang="en-US" sz="1800" dirty="0"/>
              <a:t>Communications and cybersecurity</a:t>
            </a:r>
          </a:p>
          <a:p>
            <a:r>
              <a:rPr lang="en-US" sz="1800" dirty="0"/>
              <a:t>The next meeting is 06 January 2021</a:t>
            </a:r>
          </a:p>
          <a:p>
            <a:endParaRPr lang="en-US" sz="1800" dirty="0"/>
          </a:p>
          <a:p>
            <a:endParaRPr lang="en-US" sz="1800" dirty="0"/>
          </a:p>
          <a:p>
            <a:endParaRPr lang="en-US" sz="1800" dirty="0"/>
          </a:p>
          <a:p>
            <a:endParaRPr lang="en-US" sz="1800" dirty="0"/>
          </a:p>
          <a:p>
            <a:endParaRPr lang="en-US" sz="1800" dirty="0"/>
          </a:p>
          <a:p>
            <a:endParaRPr lang="en-GB" sz="1800" dirty="0"/>
          </a:p>
        </p:txBody>
      </p:sp>
      <p:sp>
        <p:nvSpPr>
          <p:cNvPr id="4" name="Slide Number Placeholder 3">
            <a:extLst>
              <a:ext uri="{FF2B5EF4-FFF2-40B4-BE49-F238E27FC236}">
                <a16:creationId xmlns:a16="http://schemas.microsoft.com/office/drawing/2014/main" id="{5791EF17-84FD-42EC-A57D-AC55792D5170}"/>
              </a:ext>
            </a:extLst>
          </p:cNvPr>
          <p:cNvSpPr>
            <a:spLocks noGrp="1"/>
          </p:cNvSpPr>
          <p:nvPr>
            <p:ph type="sldNum" sz="quarter" idx="12"/>
          </p:nvPr>
        </p:nvSpPr>
        <p:spPr/>
        <p:txBody>
          <a:bodyPr/>
          <a:lstStyle/>
          <a:p>
            <a:fld id="{98FF217E-B86F-EA42-9607-BE163228A213}" type="slidenum">
              <a:rPr lang="en-GB" smtClean="0"/>
              <a:pPr/>
              <a:t>83</a:t>
            </a:fld>
            <a:endParaRPr lang="en-GB"/>
          </a:p>
        </p:txBody>
      </p:sp>
    </p:spTree>
    <p:extLst>
      <p:ext uri="{BB962C8B-B14F-4D97-AF65-F5344CB8AC3E}">
        <p14:creationId xmlns:p14="http://schemas.microsoft.com/office/powerpoint/2010/main" val="29083726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1B8EC-3DB0-4C09-8902-F722D9A79531}"/>
              </a:ext>
            </a:extLst>
          </p:cNvPr>
          <p:cNvSpPr>
            <a:spLocks noGrp="1"/>
          </p:cNvSpPr>
          <p:nvPr>
            <p:ph type="ctrTitle"/>
          </p:nvPr>
        </p:nvSpPr>
        <p:spPr/>
        <p:txBody>
          <a:bodyPr/>
          <a:lstStyle/>
          <a:p>
            <a:r>
              <a:rPr lang="en-GB" dirty="0"/>
              <a:t>Type Test Register etc Update</a:t>
            </a:r>
          </a:p>
        </p:txBody>
      </p:sp>
      <p:sp>
        <p:nvSpPr>
          <p:cNvPr id="3" name="Slide Number Placeholder 2">
            <a:extLst>
              <a:ext uri="{FF2B5EF4-FFF2-40B4-BE49-F238E27FC236}">
                <a16:creationId xmlns:a16="http://schemas.microsoft.com/office/drawing/2014/main" id="{82BB6D04-4913-4D16-B514-21A4446C3372}"/>
              </a:ext>
            </a:extLst>
          </p:cNvPr>
          <p:cNvSpPr>
            <a:spLocks noGrp="1"/>
          </p:cNvSpPr>
          <p:nvPr>
            <p:ph type="sldNum" sz="quarter" idx="12"/>
          </p:nvPr>
        </p:nvSpPr>
        <p:spPr/>
        <p:txBody>
          <a:bodyPr/>
          <a:lstStyle/>
          <a:p>
            <a:fld id="{98FF217E-B86F-EA42-9607-BE163228A213}" type="slidenum">
              <a:rPr lang="en-GB" smtClean="0"/>
              <a:t>84</a:t>
            </a:fld>
            <a:endParaRPr lang="en-GB"/>
          </a:p>
        </p:txBody>
      </p:sp>
    </p:spTree>
    <p:extLst>
      <p:ext uri="{BB962C8B-B14F-4D97-AF65-F5344CB8AC3E}">
        <p14:creationId xmlns:p14="http://schemas.microsoft.com/office/powerpoint/2010/main" val="6301690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1CD4-C25A-4CA4-B7BD-A9A13C85B279}"/>
              </a:ext>
            </a:extLst>
          </p:cNvPr>
          <p:cNvSpPr>
            <a:spLocks noGrp="1"/>
          </p:cNvSpPr>
          <p:nvPr>
            <p:ph type="ctrTitle"/>
          </p:nvPr>
        </p:nvSpPr>
        <p:spPr/>
        <p:txBody>
          <a:bodyPr/>
          <a:lstStyle/>
          <a:p>
            <a:r>
              <a:rPr lang="en-GB" dirty="0"/>
              <a:t>Wrap up:</a:t>
            </a:r>
          </a:p>
        </p:txBody>
      </p:sp>
      <p:sp>
        <p:nvSpPr>
          <p:cNvPr id="3" name="Slide Number Placeholder 2">
            <a:extLst>
              <a:ext uri="{FF2B5EF4-FFF2-40B4-BE49-F238E27FC236}">
                <a16:creationId xmlns:a16="http://schemas.microsoft.com/office/drawing/2014/main" id="{A0D43732-FC11-4C8F-A6F1-73AC716C8D29}"/>
              </a:ext>
            </a:extLst>
          </p:cNvPr>
          <p:cNvSpPr>
            <a:spLocks noGrp="1"/>
          </p:cNvSpPr>
          <p:nvPr>
            <p:ph type="sldNum" sz="quarter" idx="12"/>
          </p:nvPr>
        </p:nvSpPr>
        <p:spPr/>
        <p:txBody>
          <a:bodyPr/>
          <a:lstStyle/>
          <a:p>
            <a:fld id="{98FF217E-B86F-EA42-9607-BE163228A213}" type="slidenum">
              <a:rPr lang="en-GB" smtClean="0"/>
              <a:t>85</a:t>
            </a:fld>
            <a:endParaRPr lang="en-GB"/>
          </a:p>
        </p:txBody>
      </p:sp>
    </p:spTree>
    <p:extLst>
      <p:ext uri="{BB962C8B-B14F-4D97-AF65-F5344CB8AC3E}">
        <p14:creationId xmlns:p14="http://schemas.microsoft.com/office/powerpoint/2010/main" val="7449912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21D9-1041-47F3-87A1-90B768349E7A}"/>
              </a:ext>
            </a:extLst>
          </p:cNvPr>
          <p:cNvSpPr>
            <a:spLocks noGrp="1"/>
          </p:cNvSpPr>
          <p:nvPr>
            <p:ph type="title"/>
          </p:nvPr>
        </p:nvSpPr>
        <p:spPr/>
        <p:txBody>
          <a:bodyPr/>
          <a:lstStyle/>
          <a:p>
            <a:r>
              <a:rPr lang="en-US" dirty="0"/>
              <a:t>Minutes of previous meeting and actions</a:t>
            </a:r>
            <a:endParaRPr lang="en-GB" dirty="0"/>
          </a:p>
        </p:txBody>
      </p:sp>
      <p:sp>
        <p:nvSpPr>
          <p:cNvPr id="3" name="Content Placeholder 2">
            <a:extLst>
              <a:ext uri="{FF2B5EF4-FFF2-40B4-BE49-F238E27FC236}">
                <a16:creationId xmlns:a16="http://schemas.microsoft.com/office/drawing/2014/main" id="{89F4AE9E-7CB6-424B-B41E-445B4A7538FE}"/>
              </a:ext>
            </a:extLst>
          </p:cNvPr>
          <p:cNvSpPr>
            <a:spLocks noGrp="1"/>
          </p:cNvSpPr>
          <p:nvPr>
            <p:ph idx="1"/>
          </p:nvPr>
        </p:nvSpPr>
        <p:spPr/>
        <p:txBody>
          <a:bodyPr/>
          <a:lstStyle/>
          <a:p>
            <a:r>
              <a:rPr lang="en-GB" dirty="0"/>
              <a:t>Outstanding matters arising not on the agenda:</a:t>
            </a:r>
          </a:p>
          <a:p>
            <a:pPr marL="350838" lvl="1" indent="-342900">
              <a:buFont typeface="Arial" panose="020B0604020202020204" pitchFamily="34" charset="0"/>
              <a:buChar char="•"/>
            </a:pPr>
            <a:r>
              <a:rPr lang="en-GB" dirty="0"/>
              <a:t>None?</a:t>
            </a:r>
          </a:p>
        </p:txBody>
      </p:sp>
      <p:sp>
        <p:nvSpPr>
          <p:cNvPr id="4" name="Slide Number Placeholder 3">
            <a:extLst>
              <a:ext uri="{FF2B5EF4-FFF2-40B4-BE49-F238E27FC236}">
                <a16:creationId xmlns:a16="http://schemas.microsoft.com/office/drawing/2014/main" id="{FED31D21-6F61-41A7-A137-2265A054AF7D}"/>
              </a:ext>
            </a:extLst>
          </p:cNvPr>
          <p:cNvSpPr>
            <a:spLocks noGrp="1"/>
          </p:cNvSpPr>
          <p:nvPr>
            <p:ph type="sldNum" sz="quarter" idx="12"/>
          </p:nvPr>
        </p:nvSpPr>
        <p:spPr/>
        <p:txBody>
          <a:bodyPr/>
          <a:lstStyle/>
          <a:p>
            <a:fld id="{98FF217E-B86F-EA42-9607-BE163228A213}" type="slidenum">
              <a:rPr lang="en-GB" smtClean="0"/>
              <a:pPr/>
              <a:t>86</a:t>
            </a:fld>
            <a:endParaRPr lang="en-GB"/>
          </a:p>
        </p:txBody>
      </p:sp>
    </p:spTree>
    <p:extLst>
      <p:ext uri="{BB962C8B-B14F-4D97-AF65-F5344CB8AC3E}">
        <p14:creationId xmlns:p14="http://schemas.microsoft.com/office/powerpoint/2010/main" val="27161088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432C-F251-4836-BE5F-1FE4CD6DF5B5}"/>
              </a:ext>
            </a:extLst>
          </p:cNvPr>
          <p:cNvSpPr>
            <a:spLocks noGrp="1"/>
          </p:cNvSpPr>
          <p:nvPr>
            <p:ph type="title"/>
          </p:nvPr>
        </p:nvSpPr>
        <p:spPr/>
        <p:txBody>
          <a:bodyPr/>
          <a:lstStyle/>
          <a:p>
            <a:r>
              <a:rPr lang="en-GB" dirty="0"/>
              <a:t>AOB and next meeting</a:t>
            </a:r>
          </a:p>
        </p:txBody>
      </p:sp>
      <p:sp>
        <p:nvSpPr>
          <p:cNvPr id="3" name="Content Placeholder 2">
            <a:extLst>
              <a:ext uri="{FF2B5EF4-FFF2-40B4-BE49-F238E27FC236}">
                <a16:creationId xmlns:a16="http://schemas.microsoft.com/office/drawing/2014/main" id="{719A2E5D-6B92-4FC0-A23E-29EEDD9D1047}"/>
              </a:ext>
            </a:extLst>
          </p:cNvPr>
          <p:cNvSpPr>
            <a:spLocks noGrp="1"/>
          </p:cNvSpPr>
          <p:nvPr>
            <p:ph idx="1"/>
          </p:nvPr>
        </p:nvSpPr>
        <p:spPr/>
        <p:txBody>
          <a:bodyPr/>
          <a:lstStyle/>
          <a:p>
            <a:r>
              <a:rPr lang="en-US" dirty="0"/>
              <a:t>AOB</a:t>
            </a:r>
          </a:p>
          <a:p>
            <a:pPr marL="342900" indent="-342900">
              <a:buFont typeface="Arial" panose="020B0604020202020204" pitchFamily="34" charset="0"/>
              <a:buChar char="•"/>
            </a:pPr>
            <a:r>
              <a:rPr lang="en-US" dirty="0"/>
              <a:t>None</a:t>
            </a:r>
          </a:p>
          <a:p>
            <a:endParaRPr lang="en-US" dirty="0"/>
          </a:p>
          <a:p>
            <a:endParaRPr lang="en-US" dirty="0"/>
          </a:p>
          <a:p>
            <a:r>
              <a:rPr lang="en-US" dirty="0"/>
              <a:t>Next meeting</a:t>
            </a:r>
          </a:p>
          <a:p>
            <a:pPr marL="342900" indent="-342900">
              <a:buFont typeface="Arial" panose="020B0604020202020204" pitchFamily="34" charset="0"/>
              <a:buChar char="•"/>
            </a:pPr>
            <a:r>
              <a:rPr lang="en-US" dirty="0"/>
              <a:t>Around March?</a:t>
            </a:r>
          </a:p>
          <a:p>
            <a:endParaRPr lang="en-GB" dirty="0"/>
          </a:p>
        </p:txBody>
      </p:sp>
      <p:sp>
        <p:nvSpPr>
          <p:cNvPr id="4" name="Slide Number Placeholder 3">
            <a:extLst>
              <a:ext uri="{FF2B5EF4-FFF2-40B4-BE49-F238E27FC236}">
                <a16:creationId xmlns:a16="http://schemas.microsoft.com/office/drawing/2014/main" id="{82B5373E-78E7-4A6F-A325-68ABF9AFB1E1}"/>
              </a:ext>
            </a:extLst>
          </p:cNvPr>
          <p:cNvSpPr>
            <a:spLocks noGrp="1"/>
          </p:cNvSpPr>
          <p:nvPr>
            <p:ph type="sldNum" sz="quarter" idx="12"/>
          </p:nvPr>
        </p:nvSpPr>
        <p:spPr/>
        <p:txBody>
          <a:bodyPr/>
          <a:lstStyle/>
          <a:p>
            <a:fld id="{98FF217E-B86F-EA42-9607-BE163228A213}" type="slidenum">
              <a:rPr lang="en-GB" smtClean="0"/>
              <a:pPr/>
              <a:t>87</a:t>
            </a:fld>
            <a:endParaRPr lang="en-GB"/>
          </a:p>
        </p:txBody>
      </p:sp>
    </p:spTree>
    <p:extLst>
      <p:ext uri="{BB962C8B-B14F-4D97-AF65-F5344CB8AC3E}">
        <p14:creationId xmlns:p14="http://schemas.microsoft.com/office/powerpoint/2010/main" val="32878620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5B636-C4F7-E446-BF51-8D378F13666F}"/>
              </a:ext>
            </a:extLst>
          </p:cNvPr>
          <p:cNvSpPr>
            <a:spLocks noGrp="1"/>
          </p:cNvSpPr>
          <p:nvPr>
            <p:ph type="body" sz="quarter" idx="10"/>
          </p:nvPr>
        </p:nvSpPr>
        <p:spPr/>
        <p:txBody>
          <a:bodyPr/>
          <a:lstStyle/>
          <a:p>
            <a:r>
              <a:rPr lang="en-GB"/>
              <a:t>© ENA 2020</a:t>
            </a:r>
          </a:p>
        </p:txBody>
      </p:sp>
    </p:spTree>
    <p:extLst>
      <p:ext uri="{BB962C8B-B14F-4D97-AF65-F5344CB8AC3E}">
        <p14:creationId xmlns:p14="http://schemas.microsoft.com/office/powerpoint/2010/main" val="2316590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2D524-5083-4C16-81DE-B4101F457FD8}"/>
              </a:ext>
            </a:extLst>
          </p:cNvPr>
          <p:cNvSpPr>
            <a:spLocks noGrp="1"/>
          </p:cNvSpPr>
          <p:nvPr>
            <p:ph type="title"/>
          </p:nvPr>
        </p:nvSpPr>
        <p:spPr/>
        <p:txBody>
          <a:bodyPr/>
          <a:lstStyle/>
          <a:p>
            <a:r>
              <a:rPr lang="en-GB" dirty="0"/>
              <a:t>Removal of references to EN 50438 (2) - Example</a:t>
            </a:r>
          </a:p>
        </p:txBody>
      </p:sp>
      <p:sp>
        <p:nvSpPr>
          <p:cNvPr id="4" name="Slide Number Placeholder 3">
            <a:extLst>
              <a:ext uri="{FF2B5EF4-FFF2-40B4-BE49-F238E27FC236}">
                <a16:creationId xmlns:a16="http://schemas.microsoft.com/office/drawing/2014/main" id="{E650D0F4-9D63-44CA-B2F9-5CEFB8CA56FE}"/>
              </a:ext>
            </a:extLst>
          </p:cNvPr>
          <p:cNvSpPr>
            <a:spLocks noGrp="1"/>
          </p:cNvSpPr>
          <p:nvPr>
            <p:ph type="sldNum" sz="quarter" idx="12"/>
          </p:nvPr>
        </p:nvSpPr>
        <p:spPr/>
        <p:txBody>
          <a:bodyPr/>
          <a:lstStyle/>
          <a:p>
            <a:fld id="{98FF217E-B86F-EA42-9607-BE163228A213}" type="slidenum">
              <a:rPr lang="en-GB" smtClean="0"/>
              <a:pPr/>
              <a:t>9</a:t>
            </a:fld>
            <a:endParaRPr lang="en-GB"/>
          </a:p>
        </p:txBody>
      </p:sp>
      <p:pic>
        <p:nvPicPr>
          <p:cNvPr id="5" name="Picture 4">
            <a:extLst>
              <a:ext uri="{FF2B5EF4-FFF2-40B4-BE49-F238E27FC236}">
                <a16:creationId xmlns:a16="http://schemas.microsoft.com/office/drawing/2014/main" id="{F1AD6475-227B-4D08-917E-C22732249B24}"/>
              </a:ext>
            </a:extLst>
          </p:cNvPr>
          <p:cNvPicPr>
            <a:picLocks noChangeAspect="1"/>
          </p:cNvPicPr>
          <p:nvPr/>
        </p:nvPicPr>
        <p:blipFill>
          <a:blip r:embed="rId2"/>
          <a:stretch>
            <a:fillRect/>
          </a:stretch>
        </p:blipFill>
        <p:spPr>
          <a:xfrm>
            <a:off x="720000" y="1479711"/>
            <a:ext cx="8734425" cy="4225764"/>
          </a:xfrm>
          <a:prstGeom prst="rect">
            <a:avLst/>
          </a:prstGeom>
        </p:spPr>
      </p:pic>
    </p:spTree>
    <p:extLst>
      <p:ext uri="{BB962C8B-B14F-4D97-AF65-F5344CB8AC3E}">
        <p14:creationId xmlns:p14="http://schemas.microsoft.com/office/powerpoint/2010/main" val="1743455334"/>
      </p:ext>
    </p:extLst>
  </p:cSld>
  <p:clrMapOvr>
    <a:masterClrMapping/>
  </p:clrMapOvr>
</p:sld>
</file>

<file path=ppt/theme/theme1.xml><?xml version="1.0" encoding="utf-8"?>
<a:theme xmlns:a="http://schemas.openxmlformats.org/drawingml/2006/main" name="Office Theme">
  <a:themeElements>
    <a:clrScheme name="ENA">
      <a:dk1>
        <a:srgbClr val="484D51"/>
      </a:dk1>
      <a:lt1>
        <a:srgbClr val="FFFFFF"/>
      </a:lt1>
      <a:dk2>
        <a:srgbClr val="00598E"/>
      </a:dk2>
      <a:lt2>
        <a:srgbClr val="F3F3F3"/>
      </a:lt2>
      <a:accent1>
        <a:srgbClr val="00598E"/>
      </a:accent1>
      <a:accent2>
        <a:srgbClr val="4378A8"/>
      </a:accent2>
      <a:accent3>
        <a:srgbClr val="FF7132"/>
      </a:accent3>
      <a:accent4>
        <a:srgbClr val="009FE3"/>
      </a:accent4>
      <a:accent5>
        <a:srgbClr val="FFE600"/>
      </a:accent5>
      <a:accent6>
        <a:srgbClr val="BECC00"/>
      </a:accent6>
      <a:hlink>
        <a:srgbClr val="484D51"/>
      </a:hlink>
      <a:folHlink>
        <a:srgbClr val="A6AC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8302575D-EF3B-47DF-869B-ED1BE988BB06}" vid="{6D040666-18DC-4F86-852C-4A276574A4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39CB0D2B30E148A7988E9920D3A83D" ma:contentTypeVersion="0" ma:contentTypeDescription="Create a new document." ma:contentTypeScope="" ma:versionID="c2ef872fcd29c345b71ce4124963e626">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1D2EFC-FBD4-40BC-B092-96164D082C9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0547903-9C0E-41D2-835C-88E82A0502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AD3A548-A1E0-44F6-86C2-A5326A328A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ENA new</Template>
  <TotalTime>556</TotalTime>
  <Words>9786</Words>
  <Application>Microsoft Office PowerPoint</Application>
  <PresentationFormat>Widescreen</PresentationFormat>
  <Paragraphs>595</Paragraphs>
  <Slides>88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88</vt:i4>
      </vt:variant>
    </vt:vector>
  </HeadingPairs>
  <TitlesOfParts>
    <vt:vector size="97" baseType="lpstr">
      <vt:lpstr>Arial</vt:lpstr>
      <vt:lpstr>Arial Bold</vt:lpstr>
      <vt:lpstr>Calibri</vt:lpstr>
      <vt:lpstr>Segoe UI</vt:lpstr>
      <vt:lpstr>Segoe UI Semibold</vt:lpstr>
      <vt:lpstr>Symbol</vt:lpstr>
      <vt:lpstr>System Font Regular</vt:lpstr>
      <vt:lpstr>Times New Roman</vt:lpstr>
      <vt:lpstr>Office Theme</vt:lpstr>
      <vt:lpstr>DER Technical Forum</vt:lpstr>
      <vt:lpstr>Welcome, Housekeeping and Introductions</vt:lpstr>
      <vt:lpstr>Agenda</vt:lpstr>
      <vt:lpstr>Update on housekeeping modifications</vt:lpstr>
      <vt:lpstr>Revised Timeline following 03/12/20 DCRP</vt:lpstr>
      <vt:lpstr>EREC G98 </vt:lpstr>
      <vt:lpstr>EREC G98 Housekeeping modes</vt:lpstr>
      <vt:lpstr>Removal of references to EN 50438 (1)</vt:lpstr>
      <vt:lpstr>Removal of references to EN 50438 (2) - Example</vt:lpstr>
      <vt:lpstr>Removal of references to EN 50438 (3) – Example: operating temperature</vt:lpstr>
      <vt:lpstr>Update Figure 2 Circuit Diagram</vt:lpstr>
      <vt:lpstr>Modification to G83 installations</vt:lpstr>
      <vt:lpstr>Minimum Stable Operating Level</vt:lpstr>
      <vt:lpstr>Cyber security (1)</vt:lpstr>
      <vt:lpstr>Cyber security (2)</vt:lpstr>
      <vt:lpstr>Compliance forms</vt:lpstr>
      <vt:lpstr>EREC G99 </vt:lpstr>
      <vt:lpstr>EREC G99 Housekeeping mods (1)</vt:lpstr>
      <vt:lpstr>EREC G99 Housekeeping mods (2)</vt:lpstr>
      <vt:lpstr>EREC G99 Housekeeping mods (3)</vt:lpstr>
      <vt:lpstr>Provision of a model (1)</vt:lpstr>
      <vt:lpstr>Provision of a model (2)</vt:lpstr>
      <vt:lpstr>Intentional islanding (1)</vt:lpstr>
      <vt:lpstr>Intentional islanding (2)</vt:lpstr>
      <vt:lpstr>Output power with falling frequency for gas turbines (1)</vt:lpstr>
      <vt:lpstr>Output power with falling frequency for gas turbines (2)</vt:lpstr>
      <vt:lpstr>Rapid resynchronisation (1)</vt:lpstr>
      <vt:lpstr>Rapid resynchronisation (2)</vt:lpstr>
      <vt:lpstr>Family approach to type testing (1)</vt:lpstr>
      <vt:lpstr>Family approach to type testing (2)</vt:lpstr>
      <vt:lpstr>Family approach to type testing (3)</vt:lpstr>
      <vt:lpstr>Power Quality Assessments and Type Testing</vt:lpstr>
      <vt:lpstr>Harmonics and Voltage Fluctuation proposal for G99</vt:lpstr>
      <vt:lpstr>Proposed small mods re use of Type Tested G99</vt:lpstr>
      <vt:lpstr>Proposed mods to Table in S 22.1 to make PQ type testing possibilities clearer</vt:lpstr>
      <vt:lpstr>Proposed mods re use of Type Tested G99 to clarify type test options</vt:lpstr>
      <vt:lpstr>Proposed mods re use of Type Tested G99 to clarify type test options</vt:lpstr>
      <vt:lpstr>Modelling equivalent of Customer’s Installation (1)</vt:lpstr>
      <vt:lpstr>Modelling equivalent of Customer’s Installation (2)</vt:lpstr>
      <vt:lpstr>Simulation studies for reactive power capability (1) </vt:lpstr>
      <vt:lpstr>Simulation studies for reactive power capability (2) </vt:lpstr>
      <vt:lpstr>Figures C.5.2 and C.5.3 (unchanged)</vt:lpstr>
      <vt:lpstr>Annex C.6 Functional specification for dynamic system monitoring (1)</vt:lpstr>
      <vt:lpstr>Annex C.6 Functional specification for dynamic system monitoring (2)</vt:lpstr>
      <vt:lpstr>Compliance forms – Type A (1)</vt:lpstr>
      <vt:lpstr>Compliance forms – Type A (2)</vt:lpstr>
      <vt:lpstr>PGMD</vt:lpstr>
      <vt:lpstr>New Issues</vt:lpstr>
      <vt:lpstr>New Issues</vt:lpstr>
      <vt:lpstr>Changes for small rotating machines:</vt:lpstr>
      <vt:lpstr>G99 A2</vt:lpstr>
      <vt:lpstr>The problem</vt:lpstr>
      <vt:lpstr>G98 Modifications</vt:lpstr>
      <vt:lpstr>G99 Modifications</vt:lpstr>
      <vt:lpstr>G99 – Form A2-1</vt:lpstr>
      <vt:lpstr>New Issues - 2</vt:lpstr>
      <vt:lpstr>Unresolved Previous Issue</vt:lpstr>
      <vt:lpstr>Update on Storage and G100</vt:lpstr>
      <vt:lpstr>Storage – DCRP/MP/20/06</vt:lpstr>
      <vt:lpstr>Distribution Code</vt:lpstr>
      <vt:lpstr>G98 &amp; G99 Implementation Date</vt:lpstr>
      <vt:lpstr>G98 and G99 Regulatory Status and Removal of Storage Exclusions</vt:lpstr>
      <vt:lpstr>G98 &amp; G99 Changing to Generate on Falling Frequency, all Types</vt:lpstr>
      <vt:lpstr>G98 &amp; G99 Changing to Generate on Falling Frequency, all Types</vt:lpstr>
      <vt:lpstr>G98 &amp; G99 Changing to Generate on Falling Frequency, all Types</vt:lpstr>
      <vt:lpstr>G99 Compliance of V2G</vt:lpstr>
      <vt:lpstr>G99 Demonstration of Compliance</vt:lpstr>
      <vt:lpstr>G99 V2G</vt:lpstr>
      <vt:lpstr>G99 Mods to Definitions</vt:lpstr>
      <vt:lpstr>G99 Applicability to non-controllable storage technology </vt:lpstr>
      <vt:lpstr>Illustrative Examples</vt:lpstr>
      <vt:lpstr>Footnote 6</vt:lpstr>
      <vt:lpstr>Illustrative Examples</vt:lpstr>
      <vt:lpstr>Additions to Table 6.1 Example connection scenarios</vt:lpstr>
      <vt:lpstr>Revised Figure 6.7</vt:lpstr>
      <vt:lpstr>Revised Figure 6.8</vt:lpstr>
      <vt:lpstr>Revised Figure 6.9</vt:lpstr>
      <vt:lpstr>New Figure 6.10</vt:lpstr>
      <vt:lpstr>New Figure 6.11</vt:lpstr>
      <vt:lpstr>New Figure 6.12</vt:lpstr>
      <vt:lpstr>Application forms</vt:lpstr>
      <vt:lpstr>EV Connection Process</vt:lpstr>
      <vt:lpstr>G100</vt:lpstr>
      <vt:lpstr>Type Test Register etc Update</vt:lpstr>
      <vt:lpstr>Wrap up:</vt:lpstr>
      <vt:lpstr>Minutes of previous meeting and actions</vt:lpstr>
      <vt:lpstr>AOB and next meeting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Technical Forum</dc:title>
  <dc:creator>Mike Kay</dc:creator>
  <cp:lastModifiedBy>ENA</cp:lastModifiedBy>
  <cp:revision>38</cp:revision>
  <dcterms:created xsi:type="dcterms:W3CDTF">2020-11-02T12:06:14Z</dcterms:created>
  <dcterms:modified xsi:type="dcterms:W3CDTF">2020-12-15T15:57:29Z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0x010100C639CB0D2B30E148A7988E9920D3A83D</vt:lpwstr>
  </property>
</Properties>
</file>