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110"/>
  </p:notesMasterIdLst>
  <p:sldIdLst>
    <p:sldId id="264" r:id="rId3"/>
    <p:sldId id="457" r:id="rId4"/>
    <p:sldId id="459" r:id="rId5"/>
    <p:sldId id="458" r:id="rId6"/>
    <p:sldId id="265" r:id="rId7"/>
    <p:sldId id="444" r:id="rId8"/>
    <p:sldId id="445" r:id="rId9"/>
    <p:sldId id="449" r:id="rId10"/>
    <p:sldId id="447" r:id="rId11"/>
    <p:sldId id="448" r:id="rId12"/>
    <p:sldId id="450" r:id="rId13"/>
    <p:sldId id="451" r:id="rId14"/>
    <p:sldId id="453" r:id="rId15"/>
    <p:sldId id="452" r:id="rId16"/>
    <p:sldId id="454" r:id="rId17"/>
    <p:sldId id="460" r:id="rId18"/>
    <p:sldId id="461" r:id="rId19"/>
    <p:sldId id="462"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523" r:id="rId81"/>
    <p:sldId id="524" r:id="rId82"/>
    <p:sldId id="525" r:id="rId83"/>
    <p:sldId id="526" r:id="rId84"/>
    <p:sldId id="455" r:id="rId85"/>
    <p:sldId id="456" r:id="rId86"/>
    <p:sldId id="263" r:id="rId87"/>
    <p:sldId id="402"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259"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2" d="100"/>
          <a:sy n="42" d="100"/>
        </p:scale>
        <p:origin x="72"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file:///C:\Data\G5_4_1\Stage%202%20sub%20Group\Meeting%209\Harmonic%20current%20emissions%203-phxls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G5_4_1\Stage%202%20sub%20Group\Meeting%209\Harmonic%20current%20emissions%203-phxls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a\G5_4_1\Stage%202%20sub%20Group\Meeting%209%20(full%20WG)\Harmonic%20current%20emissions%203-phxls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G5_4_1\Stage%202%20sub%20Group\Meeting%209\Harmonic%20current%20emissions%203-phxls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ata\G5_4_1\Full%20WG\Final%2002_08_18\Derivation%20of%20Table%207%20&amp;%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G5_4_1\Stage%202%20sub%20Group\Meeting%209%20(full%20WG)\Harmonic%20current%20emissions%203-phxls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ata\G5_4_1\Full%20WG\Final%2002_08_18\Derivation%20of%20Table%207%20&amp;%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ata\G5_4_1\Stage%202%20sub%20Group\Meeting%2010\R%20prop%20root%20h\Zh%20v%20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IEC 61000-3-2 Class A</a:t>
            </a:r>
          </a:p>
        </c:rich>
      </c:tx>
      <c:overlay val="0"/>
    </c:title>
    <c:autoTitleDeleted val="0"/>
    <c:plotArea>
      <c:layout/>
      <c:barChart>
        <c:barDir val="col"/>
        <c:grouping val="clustered"/>
        <c:varyColors val="0"/>
        <c:ser>
          <c:idx val="1"/>
          <c:order val="0"/>
          <c:tx>
            <c:strRef>
              <c:f>'1ph'!$D$2</c:f>
              <c:strCache>
                <c:ptCount val="1"/>
                <c:pt idx="0">
                  <c:v>IEC 61000-3-2 Class A (A)</c:v>
                </c:pt>
              </c:strCache>
            </c:strRef>
          </c:tx>
          <c:invertIfNegative val="0"/>
          <c:cat>
            <c:numRef>
              <c:f>'1ph'!$A$3:$A$41</c:f>
              <c:numCache>
                <c:formatCode>General</c:formatCode>
                <c:ptCount val="3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numCache>
            </c:numRef>
          </c:cat>
          <c:val>
            <c:numRef>
              <c:f>'1ph'!$D$3:$D$41</c:f>
              <c:numCache>
                <c:formatCode>General</c:formatCode>
                <c:ptCount val="39"/>
                <c:pt idx="0">
                  <c:v>1.08</c:v>
                </c:pt>
                <c:pt idx="1">
                  <c:v>2.2999999999999998</c:v>
                </c:pt>
                <c:pt idx="2">
                  <c:v>0.43</c:v>
                </c:pt>
                <c:pt idx="3">
                  <c:v>1.1399999999999999</c:v>
                </c:pt>
                <c:pt idx="4">
                  <c:v>0.3</c:v>
                </c:pt>
                <c:pt idx="5">
                  <c:v>0.77</c:v>
                </c:pt>
                <c:pt idx="6">
                  <c:v>0.23</c:v>
                </c:pt>
                <c:pt idx="7">
                  <c:v>0.4</c:v>
                </c:pt>
                <c:pt idx="8">
                  <c:v>0.184</c:v>
                </c:pt>
                <c:pt idx="9">
                  <c:v>0.33</c:v>
                </c:pt>
                <c:pt idx="10">
                  <c:v>0.15333333333333335</c:v>
                </c:pt>
                <c:pt idx="11">
                  <c:v>0.21</c:v>
                </c:pt>
                <c:pt idx="12">
                  <c:v>0.13142857142857142</c:v>
                </c:pt>
                <c:pt idx="13">
                  <c:v>0.15</c:v>
                </c:pt>
                <c:pt idx="14">
                  <c:v>0.115</c:v>
                </c:pt>
                <c:pt idx="15">
                  <c:v>0.13235294117647059</c:v>
                </c:pt>
                <c:pt idx="16">
                  <c:v>0.10222222222222223</c:v>
                </c:pt>
                <c:pt idx="17">
                  <c:v>0.11842105263157894</c:v>
                </c:pt>
                <c:pt idx="18">
                  <c:v>9.1999999999999998E-2</c:v>
                </c:pt>
                <c:pt idx="19">
                  <c:v>0.10714285714285714</c:v>
                </c:pt>
                <c:pt idx="20">
                  <c:v>8.3636363636363634E-2</c:v>
                </c:pt>
                <c:pt idx="21">
                  <c:v>9.7826086956521743E-2</c:v>
                </c:pt>
                <c:pt idx="22">
                  <c:v>7.6666666666666675E-2</c:v>
                </c:pt>
                <c:pt idx="23">
                  <c:v>0.09</c:v>
                </c:pt>
                <c:pt idx="24">
                  <c:v>7.0769230769230779E-2</c:v>
                </c:pt>
                <c:pt idx="25">
                  <c:v>8.3333333333333329E-2</c:v>
                </c:pt>
                <c:pt idx="26">
                  <c:v>6.5714285714285711E-2</c:v>
                </c:pt>
                <c:pt idx="27">
                  <c:v>7.7586206896551727E-2</c:v>
                </c:pt>
                <c:pt idx="28">
                  <c:v>6.1333333333333337E-2</c:v>
                </c:pt>
                <c:pt idx="29">
                  <c:v>7.2580645161290328E-2</c:v>
                </c:pt>
                <c:pt idx="30">
                  <c:v>5.7500000000000002E-2</c:v>
                </c:pt>
                <c:pt idx="31">
                  <c:v>6.8181818181818177E-2</c:v>
                </c:pt>
                <c:pt idx="32">
                  <c:v>5.4117647058823534E-2</c:v>
                </c:pt>
                <c:pt idx="33">
                  <c:v>6.4285714285714279E-2</c:v>
                </c:pt>
                <c:pt idx="34">
                  <c:v>5.1111111111111114E-2</c:v>
                </c:pt>
                <c:pt idx="35">
                  <c:v>6.0810810810810814E-2</c:v>
                </c:pt>
                <c:pt idx="36">
                  <c:v>4.8421052631578948E-2</c:v>
                </c:pt>
                <c:pt idx="37">
                  <c:v>5.7692307692307696E-2</c:v>
                </c:pt>
                <c:pt idx="38">
                  <c:v>4.5999999999999999E-2</c:v>
                </c:pt>
              </c:numCache>
            </c:numRef>
          </c:val>
        </c:ser>
        <c:dLbls>
          <c:showLegendKey val="0"/>
          <c:showVal val="0"/>
          <c:showCatName val="0"/>
          <c:showSerName val="0"/>
          <c:showPercent val="0"/>
          <c:showBubbleSize val="0"/>
        </c:dLbls>
        <c:gapWidth val="150"/>
        <c:axId val="165970824"/>
        <c:axId val="165971216"/>
      </c:barChart>
      <c:catAx>
        <c:axId val="165970824"/>
        <c:scaling>
          <c:orientation val="minMax"/>
        </c:scaling>
        <c:delete val="0"/>
        <c:axPos val="b"/>
        <c:title>
          <c:tx>
            <c:rich>
              <a:bodyPr/>
              <a:lstStyle/>
              <a:p>
                <a:pPr>
                  <a:defRPr/>
                </a:pPr>
                <a:r>
                  <a:rPr lang="en-GB"/>
                  <a:t>Harmonic</a:t>
                </a:r>
                <a:r>
                  <a:rPr lang="en-GB" baseline="0"/>
                  <a:t> h</a:t>
                </a:r>
                <a:endParaRPr lang="en-GB"/>
              </a:p>
            </c:rich>
          </c:tx>
          <c:overlay val="0"/>
        </c:title>
        <c:numFmt formatCode="General" sourceLinked="1"/>
        <c:majorTickMark val="out"/>
        <c:minorTickMark val="none"/>
        <c:tickLblPos val="nextTo"/>
        <c:crossAx val="165971216"/>
        <c:crosses val="autoZero"/>
        <c:auto val="1"/>
        <c:lblAlgn val="ctr"/>
        <c:lblOffset val="100"/>
        <c:noMultiLvlLbl val="0"/>
      </c:catAx>
      <c:valAx>
        <c:axId val="165971216"/>
        <c:scaling>
          <c:orientation val="minMax"/>
        </c:scaling>
        <c:delete val="0"/>
        <c:axPos val="l"/>
        <c:majorGridlines/>
        <c:title>
          <c:tx>
            <c:rich>
              <a:bodyPr rot="-5400000" vert="horz"/>
              <a:lstStyle/>
              <a:p>
                <a:pPr>
                  <a:defRPr/>
                </a:pPr>
                <a:r>
                  <a:rPr lang="en-GB"/>
                  <a:t>Current</a:t>
                </a:r>
                <a:r>
                  <a:rPr lang="en-GB" baseline="0"/>
                  <a:t> (A)</a:t>
                </a:r>
                <a:endParaRPr lang="en-GB"/>
              </a:p>
            </c:rich>
          </c:tx>
          <c:overlay val="0"/>
        </c:title>
        <c:numFmt formatCode="General" sourceLinked="1"/>
        <c:majorTickMark val="out"/>
        <c:minorTickMark val="none"/>
        <c:tickLblPos val="nextTo"/>
        <c:crossAx val="165970824"/>
        <c:crosses val="autoZero"/>
        <c:crossBetween val="between"/>
      </c:valAx>
    </c:plotArea>
    <c:legend>
      <c:legendPos val="r"/>
      <c:overlay val="0"/>
    </c:legend>
    <c:plotVisOnly val="1"/>
    <c:dispBlanksAs val="gap"/>
    <c:showDLblsOverMax val="0"/>
  </c:chart>
  <c:spPr>
    <a:solidFill>
      <a:srgbClr val="92D050"/>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IEC61000-3-12 </a:t>
            </a:r>
            <a:r>
              <a:rPr lang="en-GB" dirty="0" err="1"/>
              <a:t>R</a:t>
            </a:r>
            <a:r>
              <a:rPr lang="en-GB" baseline="-25000" dirty="0" err="1"/>
              <a:t>sce</a:t>
            </a:r>
            <a:r>
              <a:rPr lang="en-GB" dirty="0"/>
              <a:t> </a:t>
            </a:r>
            <a:r>
              <a:rPr lang="en-GB" dirty="0" smtClean="0"/>
              <a:t>= 33</a:t>
            </a:r>
            <a:endParaRPr lang="en-GB" dirty="0"/>
          </a:p>
        </c:rich>
      </c:tx>
      <c:overlay val="0"/>
    </c:title>
    <c:autoTitleDeleted val="0"/>
    <c:plotArea>
      <c:layout/>
      <c:barChart>
        <c:barDir val="col"/>
        <c:grouping val="clustered"/>
        <c:varyColors val="0"/>
        <c:ser>
          <c:idx val="1"/>
          <c:order val="0"/>
          <c:invertIfNegative val="0"/>
          <c:cat>
            <c:numRef>
              <c:f>'3ph'!$A$3:$A$14</c:f>
              <c:numCache>
                <c:formatCode>General</c:formatCode>
                <c:ptCount val="12"/>
                <c:pt idx="0">
                  <c:v>2</c:v>
                </c:pt>
                <c:pt idx="1">
                  <c:v>3</c:v>
                </c:pt>
                <c:pt idx="2">
                  <c:v>4</c:v>
                </c:pt>
                <c:pt idx="3">
                  <c:v>5</c:v>
                </c:pt>
                <c:pt idx="4">
                  <c:v>6</c:v>
                </c:pt>
                <c:pt idx="5">
                  <c:v>7</c:v>
                </c:pt>
                <c:pt idx="6">
                  <c:v>8</c:v>
                </c:pt>
                <c:pt idx="7">
                  <c:v>9</c:v>
                </c:pt>
                <c:pt idx="8">
                  <c:v>10</c:v>
                </c:pt>
                <c:pt idx="9">
                  <c:v>11</c:v>
                </c:pt>
                <c:pt idx="10">
                  <c:v>12</c:v>
                </c:pt>
                <c:pt idx="11">
                  <c:v>13</c:v>
                </c:pt>
              </c:numCache>
            </c:numRef>
          </c:cat>
          <c:val>
            <c:numRef>
              <c:f>'3ph'!$B$3:$B$14</c:f>
            </c:numRef>
          </c:val>
        </c:ser>
        <c:ser>
          <c:idx val="2"/>
          <c:order val="1"/>
          <c:invertIfNegative val="0"/>
          <c:cat>
            <c:numRef>
              <c:f>'3ph'!$A$3:$A$14</c:f>
              <c:numCache>
                <c:formatCode>General</c:formatCode>
                <c:ptCount val="12"/>
                <c:pt idx="0">
                  <c:v>2</c:v>
                </c:pt>
                <c:pt idx="1">
                  <c:v>3</c:v>
                </c:pt>
                <c:pt idx="2">
                  <c:v>4</c:v>
                </c:pt>
                <c:pt idx="3">
                  <c:v>5</c:v>
                </c:pt>
                <c:pt idx="4">
                  <c:v>6</c:v>
                </c:pt>
                <c:pt idx="5">
                  <c:v>7</c:v>
                </c:pt>
                <c:pt idx="6">
                  <c:v>8</c:v>
                </c:pt>
                <c:pt idx="7">
                  <c:v>9</c:v>
                </c:pt>
                <c:pt idx="8">
                  <c:v>10</c:v>
                </c:pt>
                <c:pt idx="9">
                  <c:v>11</c:v>
                </c:pt>
                <c:pt idx="10">
                  <c:v>12</c:v>
                </c:pt>
                <c:pt idx="11">
                  <c:v>13</c:v>
                </c:pt>
              </c:numCache>
            </c:numRef>
          </c:cat>
          <c:val>
            <c:numRef>
              <c:f>'3ph'!$C$3:$C$14</c:f>
            </c:numRef>
          </c:val>
        </c:ser>
        <c:ser>
          <c:idx val="3"/>
          <c:order val="2"/>
          <c:tx>
            <c:strRef>
              <c:f>'3ph'!$D$1:$D$2</c:f>
              <c:strCache>
                <c:ptCount val="1"/>
                <c:pt idx="0">
                  <c:v>IEC61000-3-12 Rsce 33</c:v>
                </c:pt>
              </c:strCache>
            </c:strRef>
          </c:tx>
          <c:invertIfNegative val="0"/>
          <c:cat>
            <c:numRef>
              <c:f>'3ph'!$A$3:$A$14</c:f>
              <c:numCache>
                <c:formatCode>General</c:formatCode>
                <c:ptCount val="12"/>
                <c:pt idx="0">
                  <c:v>2</c:v>
                </c:pt>
                <c:pt idx="1">
                  <c:v>3</c:v>
                </c:pt>
                <c:pt idx="2">
                  <c:v>4</c:v>
                </c:pt>
                <c:pt idx="3">
                  <c:v>5</c:v>
                </c:pt>
                <c:pt idx="4">
                  <c:v>6</c:v>
                </c:pt>
                <c:pt idx="5">
                  <c:v>7</c:v>
                </c:pt>
                <c:pt idx="6">
                  <c:v>8</c:v>
                </c:pt>
                <c:pt idx="7">
                  <c:v>9</c:v>
                </c:pt>
                <c:pt idx="8">
                  <c:v>10</c:v>
                </c:pt>
                <c:pt idx="9">
                  <c:v>11</c:v>
                </c:pt>
                <c:pt idx="10">
                  <c:v>12</c:v>
                </c:pt>
                <c:pt idx="11">
                  <c:v>13</c:v>
                </c:pt>
              </c:numCache>
            </c:numRef>
          </c:cat>
          <c:val>
            <c:numRef>
              <c:f>'3ph'!$D$3:$D$14</c:f>
              <c:numCache>
                <c:formatCode>General</c:formatCode>
                <c:ptCount val="12"/>
                <c:pt idx="0">
                  <c:v>8</c:v>
                </c:pt>
                <c:pt idx="2">
                  <c:v>4</c:v>
                </c:pt>
                <c:pt idx="3">
                  <c:v>10.7</c:v>
                </c:pt>
                <c:pt idx="4">
                  <c:v>2.6666666666666665</c:v>
                </c:pt>
                <c:pt idx="5">
                  <c:v>7.2</c:v>
                </c:pt>
                <c:pt idx="6">
                  <c:v>2</c:v>
                </c:pt>
                <c:pt idx="8">
                  <c:v>1.6</c:v>
                </c:pt>
                <c:pt idx="9">
                  <c:v>3.1</c:v>
                </c:pt>
                <c:pt idx="10">
                  <c:v>1.3333333333333333</c:v>
                </c:pt>
                <c:pt idx="11">
                  <c:v>2</c:v>
                </c:pt>
              </c:numCache>
            </c:numRef>
          </c:val>
        </c:ser>
        <c:dLbls>
          <c:showLegendKey val="0"/>
          <c:showVal val="0"/>
          <c:showCatName val="0"/>
          <c:showSerName val="0"/>
          <c:showPercent val="0"/>
          <c:showBubbleSize val="0"/>
        </c:dLbls>
        <c:gapWidth val="150"/>
        <c:axId val="336009208"/>
        <c:axId val="336009600"/>
      </c:barChart>
      <c:catAx>
        <c:axId val="336009208"/>
        <c:scaling>
          <c:orientation val="minMax"/>
        </c:scaling>
        <c:delete val="0"/>
        <c:axPos val="b"/>
        <c:title>
          <c:tx>
            <c:rich>
              <a:bodyPr/>
              <a:lstStyle/>
              <a:p>
                <a:pPr>
                  <a:defRPr/>
                </a:pPr>
                <a:r>
                  <a:rPr lang="en-US"/>
                  <a:t>Harmonic h</a:t>
                </a:r>
              </a:p>
            </c:rich>
          </c:tx>
          <c:overlay val="0"/>
        </c:title>
        <c:numFmt formatCode="General" sourceLinked="1"/>
        <c:majorTickMark val="out"/>
        <c:minorTickMark val="none"/>
        <c:tickLblPos val="nextTo"/>
        <c:crossAx val="336009600"/>
        <c:crosses val="autoZero"/>
        <c:auto val="1"/>
        <c:lblAlgn val="ctr"/>
        <c:lblOffset val="100"/>
        <c:noMultiLvlLbl val="0"/>
      </c:catAx>
      <c:valAx>
        <c:axId val="336009600"/>
        <c:scaling>
          <c:orientation val="minMax"/>
        </c:scaling>
        <c:delete val="0"/>
        <c:axPos val="l"/>
        <c:majorGridlines/>
        <c:title>
          <c:tx>
            <c:rich>
              <a:bodyPr rot="-5400000" vert="horz"/>
              <a:lstStyle/>
              <a:p>
                <a:pPr>
                  <a:defRPr/>
                </a:pPr>
                <a:r>
                  <a:rPr lang="en-GB" dirty="0" err="1" smtClean="0"/>
                  <a:t>I</a:t>
                </a:r>
                <a:r>
                  <a:rPr lang="en-GB" baseline="-25000" dirty="0" err="1" smtClean="0"/>
                  <a:t>h</a:t>
                </a:r>
                <a:r>
                  <a:rPr lang="en-GB" dirty="0" smtClean="0"/>
                  <a:t>/I</a:t>
                </a:r>
                <a:r>
                  <a:rPr lang="en-GB" baseline="-25000" dirty="0" smtClean="0"/>
                  <a:t> ref</a:t>
                </a:r>
                <a:r>
                  <a:rPr lang="en-GB" dirty="0" smtClean="0"/>
                  <a:t>%</a:t>
                </a:r>
                <a:endParaRPr lang="en-GB" dirty="0"/>
              </a:p>
            </c:rich>
          </c:tx>
          <c:overlay val="0"/>
        </c:title>
        <c:numFmt formatCode="General" sourceLinked="1"/>
        <c:majorTickMark val="out"/>
        <c:minorTickMark val="none"/>
        <c:tickLblPos val="nextTo"/>
        <c:crossAx val="336009208"/>
        <c:crosses val="autoZero"/>
        <c:crossBetween val="between"/>
      </c:valAx>
    </c:plotArea>
    <c:legend>
      <c:legendPos val="r"/>
      <c:overlay val="0"/>
    </c:legend>
    <c:plotVisOnly val="1"/>
    <c:dispBlanksAs val="gap"/>
    <c:showDLblsOverMax val="0"/>
  </c:chart>
  <c:spPr>
    <a:solidFill>
      <a:schemeClr val="accent6">
        <a:lumMod val="60000"/>
        <a:lumOff val="40000"/>
      </a:schemeClr>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'3ph'!$B$1:$B$2</c:f>
              <c:strCache>
                <c:ptCount val="1"/>
                <c:pt idx="0">
                  <c:v>AFE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'3ph'!$B$3:$B$51</c:f>
              <c:numCache>
                <c:formatCode>0.000</c:formatCode>
                <c:ptCount val="49"/>
                <c:pt idx="0">
                  <c:v>4.0000000000000001E-3</c:v>
                </c:pt>
                <c:pt idx="1">
                  <c:v>5.0000000000000001E-3</c:v>
                </c:pt>
                <c:pt idx="2">
                  <c:v>2.0999999999999999E-3</c:v>
                </c:pt>
                <c:pt idx="3">
                  <c:v>3.3700000000000001E-2</c:v>
                </c:pt>
                <c:pt idx="4">
                  <c:v>2.0999999999999999E-3</c:v>
                </c:pt>
                <c:pt idx="5">
                  <c:v>1.4500000000000001E-2</c:v>
                </c:pt>
                <c:pt idx="6">
                  <c:v>8.9999999999999998E-4</c:v>
                </c:pt>
                <c:pt idx="7">
                  <c:v>1E-3</c:v>
                </c:pt>
                <c:pt idx="8">
                  <c:v>8.0000000000000004E-4</c:v>
                </c:pt>
                <c:pt idx="9">
                  <c:v>3.5999999999999999E-3</c:v>
                </c:pt>
                <c:pt idx="10">
                  <c:v>5.9999999999999995E-4</c:v>
                </c:pt>
                <c:pt idx="11">
                  <c:v>3.5999999999999999E-3</c:v>
                </c:pt>
                <c:pt idx="12">
                  <c:v>4.0000000000000002E-4</c:v>
                </c:pt>
                <c:pt idx="13">
                  <c:v>6.9999999999999999E-4</c:v>
                </c:pt>
                <c:pt idx="14">
                  <c:v>4.0000000000000002E-4</c:v>
                </c:pt>
                <c:pt idx="15">
                  <c:v>1.4E-3</c:v>
                </c:pt>
                <c:pt idx="16">
                  <c:v>4.0000000000000002E-4</c:v>
                </c:pt>
                <c:pt idx="17">
                  <c:v>2.2000000000000001E-3</c:v>
                </c:pt>
                <c:pt idx="18">
                  <c:v>4.0000000000000002E-4</c:v>
                </c:pt>
                <c:pt idx="19">
                  <c:v>5.9999999999999995E-4</c:v>
                </c:pt>
                <c:pt idx="20">
                  <c:v>5.0000000000000001E-4</c:v>
                </c:pt>
                <c:pt idx="21">
                  <c:v>2.3E-3</c:v>
                </c:pt>
                <c:pt idx="22">
                  <c:v>4.0000000000000002E-4</c:v>
                </c:pt>
                <c:pt idx="23">
                  <c:v>2.3999999999999998E-3</c:v>
                </c:pt>
                <c:pt idx="24">
                  <c:v>5.0000000000000001E-4</c:v>
                </c:pt>
                <c:pt idx="25">
                  <c:v>5.9999999999999995E-4</c:v>
                </c:pt>
                <c:pt idx="26">
                  <c:v>5.0000000000000001E-4</c:v>
                </c:pt>
                <c:pt idx="27">
                  <c:v>6.9999999999999999E-4</c:v>
                </c:pt>
                <c:pt idx="28">
                  <c:v>4.0000000000000002E-4</c:v>
                </c:pt>
                <c:pt idx="29">
                  <c:v>1.1000000000000001E-3</c:v>
                </c:pt>
                <c:pt idx="30">
                  <c:v>2.9999999999999997E-4</c:v>
                </c:pt>
                <c:pt idx="31">
                  <c:v>2.9999999999999997E-4</c:v>
                </c:pt>
                <c:pt idx="32">
                  <c:v>2.9999999999999997E-4</c:v>
                </c:pt>
                <c:pt idx="33">
                  <c:v>5.9999999999999995E-4</c:v>
                </c:pt>
                <c:pt idx="34">
                  <c:v>2.0000000000000001E-4</c:v>
                </c:pt>
                <c:pt idx="35">
                  <c:v>5.9999999999999995E-4</c:v>
                </c:pt>
                <c:pt idx="36">
                  <c:v>2.0000000000000001E-4</c:v>
                </c:pt>
                <c:pt idx="37">
                  <c:v>2.0000000000000001E-4</c:v>
                </c:pt>
                <c:pt idx="38">
                  <c:v>2.0000000000000001E-4</c:v>
                </c:pt>
                <c:pt idx="39">
                  <c:v>4.0000000000000002E-4</c:v>
                </c:pt>
                <c:pt idx="40">
                  <c:v>2.0000000000000001E-4</c:v>
                </c:pt>
                <c:pt idx="41">
                  <c:v>4.0000000000000002E-4</c:v>
                </c:pt>
                <c:pt idx="42">
                  <c:v>2.0000000000000001E-4</c:v>
                </c:pt>
                <c:pt idx="43">
                  <c:v>2.0000000000000001E-4</c:v>
                </c:pt>
                <c:pt idx="44">
                  <c:v>2.0000000000000001E-4</c:v>
                </c:pt>
                <c:pt idx="45">
                  <c:v>4.0000000000000002E-4</c:v>
                </c:pt>
                <c:pt idx="46">
                  <c:v>2.0000000000000001E-4</c:v>
                </c:pt>
                <c:pt idx="47">
                  <c:v>4.0000000000000002E-4</c:v>
                </c:pt>
                <c:pt idx="48">
                  <c:v>4.0000000000000002E-4</c:v>
                </c:pt>
              </c:numCache>
            </c:numRef>
          </c:val>
        </c:ser>
        <c:ser>
          <c:idx val="2"/>
          <c:order val="1"/>
          <c:tx>
            <c:strRef>
              <c:f>'3ph'!$C$1:$C$2</c:f>
              <c:strCache>
                <c:ptCount val="1"/>
                <c:pt idx="0">
                  <c:v>6-pulse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'3ph'!$C$3:$C$51</c:f>
              <c:numCache>
                <c:formatCode>0.000</c:formatCode>
                <c:ptCount val="49"/>
                <c:pt idx="0">
                  <c:v>4.0000000000000002E-4</c:v>
                </c:pt>
                <c:pt idx="1">
                  <c:v>4.0000000000000002E-4</c:v>
                </c:pt>
                <c:pt idx="2">
                  <c:v>4.0000000000000002E-4</c:v>
                </c:pt>
                <c:pt idx="3">
                  <c:v>0.314</c:v>
                </c:pt>
                <c:pt idx="4">
                  <c:v>4.0000000000000002E-4</c:v>
                </c:pt>
                <c:pt idx="5">
                  <c:v>0.109</c:v>
                </c:pt>
                <c:pt idx="6">
                  <c:v>4.0000000000000002E-4</c:v>
                </c:pt>
                <c:pt idx="7">
                  <c:v>4.0000000000000002E-4</c:v>
                </c:pt>
                <c:pt idx="8">
                  <c:v>4.0000000000000002E-4</c:v>
                </c:pt>
                <c:pt idx="9">
                  <c:v>7.0000000000000007E-2</c:v>
                </c:pt>
                <c:pt idx="10">
                  <c:v>4.0000000000000002E-4</c:v>
                </c:pt>
                <c:pt idx="11">
                  <c:v>3.9E-2</c:v>
                </c:pt>
                <c:pt idx="12">
                  <c:v>4.0000000000000002E-4</c:v>
                </c:pt>
                <c:pt idx="13">
                  <c:v>4.0000000000000002E-4</c:v>
                </c:pt>
                <c:pt idx="14">
                  <c:v>4.0000000000000002E-4</c:v>
                </c:pt>
                <c:pt idx="15">
                  <c:v>2.7E-2</c:v>
                </c:pt>
                <c:pt idx="16">
                  <c:v>4.0000000000000002E-4</c:v>
                </c:pt>
                <c:pt idx="17">
                  <c:v>1.9E-2</c:v>
                </c:pt>
                <c:pt idx="18">
                  <c:v>4.0000000000000002E-4</c:v>
                </c:pt>
                <c:pt idx="19">
                  <c:v>4.0000000000000002E-4</c:v>
                </c:pt>
                <c:pt idx="20">
                  <c:v>4.0000000000000002E-4</c:v>
                </c:pt>
                <c:pt idx="21">
                  <c:v>0.01</c:v>
                </c:pt>
                <c:pt idx="22">
                  <c:v>4.0000000000000002E-4</c:v>
                </c:pt>
                <c:pt idx="23">
                  <c:v>0.01</c:v>
                </c:pt>
                <c:pt idx="24">
                  <c:v>4.0000000000000002E-4</c:v>
                </c:pt>
                <c:pt idx="25">
                  <c:v>4.0000000000000002E-4</c:v>
                </c:pt>
                <c:pt idx="26">
                  <c:v>4.0000000000000002E-4</c:v>
                </c:pt>
                <c:pt idx="27">
                  <c:v>6.0000000000000001E-3</c:v>
                </c:pt>
                <c:pt idx="28">
                  <c:v>4.0000000000000002E-4</c:v>
                </c:pt>
                <c:pt idx="29">
                  <c:v>7.0000000000000001E-3</c:v>
                </c:pt>
                <c:pt idx="30">
                  <c:v>4.0000000000000002E-4</c:v>
                </c:pt>
                <c:pt idx="31">
                  <c:v>4.0000000000000002E-4</c:v>
                </c:pt>
                <c:pt idx="32">
                  <c:v>4.0000000000000002E-4</c:v>
                </c:pt>
                <c:pt idx="33">
                  <c:v>6.0000000000000001E-3</c:v>
                </c:pt>
                <c:pt idx="34">
                  <c:v>4.0000000000000002E-4</c:v>
                </c:pt>
                <c:pt idx="35">
                  <c:v>5.0000000000000001E-3</c:v>
                </c:pt>
                <c:pt idx="36">
                  <c:v>4.0000000000000002E-4</c:v>
                </c:pt>
                <c:pt idx="37">
                  <c:v>4.0000000000000002E-4</c:v>
                </c:pt>
                <c:pt idx="38">
                  <c:v>4.0000000000000002E-4</c:v>
                </c:pt>
                <c:pt idx="39">
                  <c:v>4.0000000000000001E-3</c:v>
                </c:pt>
                <c:pt idx="40">
                  <c:v>4.0000000000000002E-4</c:v>
                </c:pt>
                <c:pt idx="41">
                  <c:v>4.0000000000000001E-3</c:v>
                </c:pt>
                <c:pt idx="42">
                  <c:v>4.0000000000000002E-4</c:v>
                </c:pt>
                <c:pt idx="43">
                  <c:v>4.0000000000000002E-4</c:v>
                </c:pt>
                <c:pt idx="44">
                  <c:v>4.0000000000000002E-4</c:v>
                </c:pt>
                <c:pt idx="45">
                  <c:v>3.0000000000000001E-3</c:v>
                </c:pt>
                <c:pt idx="46">
                  <c:v>4.0000000000000002E-4</c:v>
                </c:pt>
                <c:pt idx="47">
                  <c:v>2E-3</c:v>
                </c:pt>
                <c:pt idx="48">
                  <c:v>4.0000000000000002E-4</c:v>
                </c:pt>
              </c:numCache>
            </c:numRef>
          </c:val>
        </c:ser>
        <c:ser>
          <c:idx val="3"/>
          <c:order val="2"/>
          <c:tx>
            <c:strRef>
              <c:f>'3ph'!$D$1:$D$2</c:f>
              <c:strCache>
                <c:ptCount val="1"/>
                <c:pt idx="0">
                  <c:v>12-pulse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'3ph'!$D$3:$D$51</c:f>
              <c:numCache>
                <c:formatCode>0.000</c:formatCode>
                <c:ptCount val="49"/>
                <c:pt idx="0">
                  <c:v>1E-10</c:v>
                </c:pt>
                <c:pt idx="1">
                  <c:v>1E-10</c:v>
                </c:pt>
                <c:pt idx="2">
                  <c:v>1E-10</c:v>
                </c:pt>
                <c:pt idx="3">
                  <c:v>4.0000000000000001E-3</c:v>
                </c:pt>
                <c:pt idx="4">
                  <c:v>1E-10</c:v>
                </c:pt>
                <c:pt idx="5">
                  <c:v>2E-3</c:v>
                </c:pt>
                <c:pt idx="6">
                  <c:v>1E-10</c:v>
                </c:pt>
                <c:pt idx="7">
                  <c:v>1E-10</c:v>
                </c:pt>
                <c:pt idx="8">
                  <c:v>1E-10</c:v>
                </c:pt>
                <c:pt idx="9">
                  <c:v>4.8000000000000001E-2</c:v>
                </c:pt>
                <c:pt idx="10">
                  <c:v>1E-10</c:v>
                </c:pt>
                <c:pt idx="11">
                  <c:v>3.2000000000000001E-2</c:v>
                </c:pt>
                <c:pt idx="12">
                  <c:v>1E-10</c:v>
                </c:pt>
                <c:pt idx="13">
                  <c:v>1E-10</c:v>
                </c:pt>
                <c:pt idx="14">
                  <c:v>1E-10</c:v>
                </c:pt>
                <c:pt idx="15">
                  <c:v>1E-3</c:v>
                </c:pt>
                <c:pt idx="16">
                  <c:v>1E-10</c:v>
                </c:pt>
                <c:pt idx="17">
                  <c:v>1E-10</c:v>
                </c:pt>
                <c:pt idx="18">
                  <c:v>1E-10</c:v>
                </c:pt>
                <c:pt idx="19">
                  <c:v>1E-10</c:v>
                </c:pt>
                <c:pt idx="20">
                  <c:v>1E-10</c:v>
                </c:pt>
                <c:pt idx="21">
                  <c:v>0.01</c:v>
                </c:pt>
                <c:pt idx="22">
                  <c:v>1E-10</c:v>
                </c:pt>
                <c:pt idx="23">
                  <c:v>8.0000000000000002E-3</c:v>
                </c:pt>
                <c:pt idx="24">
                  <c:v>1E-10</c:v>
                </c:pt>
                <c:pt idx="25">
                  <c:v>1E-10</c:v>
                </c:pt>
                <c:pt idx="26">
                  <c:v>1E-10</c:v>
                </c:pt>
                <c:pt idx="27">
                  <c:v>1E-10</c:v>
                </c:pt>
                <c:pt idx="28">
                  <c:v>1E-10</c:v>
                </c:pt>
                <c:pt idx="29">
                  <c:v>1E-10</c:v>
                </c:pt>
                <c:pt idx="30">
                  <c:v>1E-10</c:v>
                </c:pt>
                <c:pt idx="31">
                  <c:v>1E-10</c:v>
                </c:pt>
                <c:pt idx="32">
                  <c:v>1E-10</c:v>
                </c:pt>
                <c:pt idx="33">
                  <c:v>4.0000000000000001E-3</c:v>
                </c:pt>
                <c:pt idx="34">
                  <c:v>1E-10</c:v>
                </c:pt>
                <c:pt idx="35">
                  <c:v>4.0000000000000001E-3</c:v>
                </c:pt>
                <c:pt idx="36">
                  <c:v>1E-10</c:v>
                </c:pt>
                <c:pt idx="37">
                  <c:v>1E-10</c:v>
                </c:pt>
                <c:pt idx="38">
                  <c:v>1E-10</c:v>
                </c:pt>
                <c:pt idx="39">
                  <c:v>1E-10</c:v>
                </c:pt>
                <c:pt idx="40">
                  <c:v>1E-10</c:v>
                </c:pt>
                <c:pt idx="41">
                  <c:v>1E-10</c:v>
                </c:pt>
                <c:pt idx="42">
                  <c:v>1E-10</c:v>
                </c:pt>
                <c:pt idx="43">
                  <c:v>1E-10</c:v>
                </c:pt>
                <c:pt idx="44">
                  <c:v>1E-10</c:v>
                </c:pt>
                <c:pt idx="45">
                  <c:v>2E-3</c:v>
                </c:pt>
                <c:pt idx="46">
                  <c:v>1E-10</c:v>
                </c:pt>
                <c:pt idx="47">
                  <c:v>1E-10</c:v>
                </c:pt>
                <c:pt idx="48">
                  <c:v>1E-10</c:v>
                </c:pt>
              </c:numCache>
            </c:numRef>
          </c:val>
        </c:ser>
        <c:dLbls>
          <c:showLegendKey val="0"/>
          <c:showVal val="0"/>
          <c:showCatName val="0"/>
          <c:showSerName val="0"/>
          <c:showPercent val="0"/>
          <c:showBubbleSize val="0"/>
        </c:dLbls>
        <c:gapWidth val="150"/>
        <c:axId val="336010384"/>
        <c:axId val="336010776"/>
      </c:barChart>
      <c:catAx>
        <c:axId val="336010384"/>
        <c:scaling>
          <c:orientation val="minMax"/>
        </c:scaling>
        <c:delete val="0"/>
        <c:axPos val="b"/>
        <c:title>
          <c:tx>
            <c:rich>
              <a:bodyPr/>
              <a:lstStyle/>
              <a:p>
                <a:pPr>
                  <a:defRPr/>
                </a:pPr>
                <a:r>
                  <a:rPr lang="en-GB"/>
                  <a:t>Harmonic h</a:t>
                </a:r>
              </a:p>
            </c:rich>
          </c:tx>
          <c:overlay val="0"/>
        </c:title>
        <c:numFmt formatCode="General" sourceLinked="1"/>
        <c:majorTickMark val="out"/>
        <c:minorTickMark val="none"/>
        <c:tickLblPos val="nextTo"/>
        <c:crossAx val="336010776"/>
        <c:crosses val="autoZero"/>
        <c:auto val="1"/>
        <c:lblAlgn val="ctr"/>
        <c:lblOffset val="100"/>
        <c:noMultiLvlLbl val="0"/>
      </c:catAx>
      <c:valAx>
        <c:axId val="336010776"/>
        <c:scaling>
          <c:orientation val="minMax"/>
        </c:scaling>
        <c:delete val="0"/>
        <c:axPos val="l"/>
        <c:majorGridlines/>
        <c:title>
          <c:tx>
            <c:rich>
              <a:bodyPr rot="-5400000" vert="horz"/>
              <a:lstStyle/>
              <a:p>
                <a:pPr>
                  <a:defRPr/>
                </a:pPr>
                <a:r>
                  <a:rPr lang="en-GB"/>
                  <a:t>I</a:t>
                </a:r>
                <a:r>
                  <a:rPr lang="en-GB" baseline="-25000"/>
                  <a:t>h</a:t>
                </a:r>
                <a:r>
                  <a:rPr lang="en-GB"/>
                  <a:t>\I</a:t>
                </a:r>
                <a:r>
                  <a:rPr lang="en-GB" baseline="-25000"/>
                  <a:t>1</a:t>
                </a:r>
                <a:r>
                  <a:rPr lang="en-GB"/>
                  <a:t> pu</a:t>
                </a:r>
              </a:p>
            </c:rich>
          </c:tx>
          <c:overlay val="0"/>
        </c:title>
        <c:numFmt formatCode="0.000" sourceLinked="1"/>
        <c:majorTickMark val="out"/>
        <c:minorTickMark val="none"/>
        <c:tickLblPos val="nextTo"/>
        <c:crossAx val="336010384"/>
        <c:crosses val="autoZero"/>
        <c:crossBetween val="between"/>
      </c:valAx>
    </c:plotArea>
    <c:legend>
      <c:legendPos val="r"/>
      <c:overlay val="0"/>
    </c:legend>
    <c:plotVisOnly val="1"/>
    <c:dispBlanksAs val="gap"/>
    <c:showDLblsOverMax val="0"/>
  </c:chart>
  <c:spPr>
    <a:solidFill>
      <a:schemeClr val="accent6">
        <a:lumMod val="40000"/>
        <a:lumOff val="6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1-Phase</a:t>
            </a:r>
            <a:r>
              <a:rPr lang="en-US" baseline="0"/>
              <a:t> </a:t>
            </a:r>
            <a:r>
              <a:rPr lang="en-US"/>
              <a:t>Rectifier 2mF C pu</a:t>
            </a:r>
          </a:p>
        </c:rich>
      </c:tx>
      <c:overlay val="0"/>
    </c:title>
    <c:autoTitleDeleted val="0"/>
    <c:plotArea>
      <c:layout/>
      <c:barChart>
        <c:barDir val="col"/>
        <c:grouping val="clustered"/>
        <c:varyColors val="0"/>
        <c:ser>
          <c:idx val="1"/>
          <c:order val="0"/>
          <c:tx>
            <c:strRef>
              <c:f>'1ph'!$B$1:$B$2</c:f>
              <c:strCache>
                <c:ptCount val="1"/>
                <c:pt idx="0">
                  <c:v>IEC61000-3-12 Rsce 33 pu</c:v>
                </c:pt>
              </c:strCache>
            </c:strRef>
          </c:tx>
          <c:invertIfNegative val="0"/>
          <c:cat>
            <c:numRef>
              <c:f>'1ph'!$A$3:$A$41</c:f>
              <c:numCache>
                <c:formatCode>General</c:formatCode>
                <c:ptCount val="3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numCache>
            </c:numRef>
          </c:cat>
          <c:val>
            <c:numRef>
              <c:f>'1ph'!$B$3:$B$41</c:f>
            </c:numRef>
          </c:val>
        </c:ser>
        <c:ser>
          <c:idx val="2"/>
          <c:order val="1"/>
          <c:tx>
            <c:strRef>
              <c:f>'1ph'!$C$1:$C$2</c:f>
              <c:strCache>
                <c:ptCount val="1"/>
                <c:pt idx="0">
                  <c:v>IEC61000-3-2 Class A 16A pu</c:v>
                </c:pt>
              </c:strCache>
            </c:strRef>
          </c:tx>
          <c:invertIfNegative val="0"/>
          <c:cat>
            <c:numRef>
              <c:f>'1ph'!$A$3:$A$41</c:f>
              <c:numCache>
                <c:formatCode>General</c:formatCode>
                <c:ptCount val="3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numCache>
            </c:numRef>
          </c:cat>
          <c:val>
            <c:numRef>
              <c:f>'1ph'!$C$3:$C$41</c:f>
            </c:numRef>
          </c:val>
        </c:ser>
        <c:ser>
          <c:idx val="3"/>
          <c:order val="2"/>
          <c:invertIfNegative val="0"/>
          <c:cat>
            <c:numRef>
              <c:f>'1ph'!$A$3:$A$41</c:f>
              <c:numCache>
                <c:formatCode>General</c:formatCode>
                <c:ptCount val="3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numCache>
            </c:numRef>
          </c:cat>
          <c:val>
            <c:numRef>
              <c:f>'1ph'!$D$3:$D$41</c:f>
            </c:numRef>
          </c:val>
        </c:ser>
        <c:ser>
          <c:idx val="4"/>
          <c:order val="3"/>
          <c:tx>
            <c:strRef>
              <c:f>'1ph'!$F$1:$F$2</c:f>
              <c:strCache>
                <c:ptCount val="1"/>
                <c:pt idx="0">
                  <c:v>Rectifier 2mF C pu</c:v>
                </c:pt>
              </c:strCache>
            </c:strRef>
          </c:tx>
          <c:invertIfNegative val="0"/>
          <c:cat>
            <c:numRef>
              <c:f>'1ph'!$A$3:$A$41</c:f>
              <c:numCache>
                <c:formatCode>General</c:formatCode>
                <c:ptCount val="3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numCache>
            </c:numRef>
          </c:cat>
          <c:val>
            <c:numRef>
              <c:f>'1ph'!$F$3:$F$41</c:f>
              <c:numCache>
                <c:formatCode>General</c:formatCode>
                <c:ptCount val="39"/>
                <c:pt idx="1">
                  <c:v>0.75780000000000003</c:v>
                </c:pt>
                <c:pt idx="3">
                  <c:v>0.40970000000000001</c:v>
                </c:pt>
                <c:pt idx="5">
                  <c:v>0.13289999999999999</c:v>
                </c:pt>
                <c:pt idx="7">
                  <c:v>6.2199999999999998E-2</c:v>
                </c:pt>
                <c:pt idx="9">
                  <c:v>5.2600000000000001E-2</c:v>
                </c:pt>
                <c:pt idx="11">
                  <c:v>2.6499999999999999E-2</c:v>
                </c:pt>
                <c:pt idx="13">
                  <c:v>2.6100000000000002E-2</c:v>
                </c:pt>
                <c:pt idx="15">
                  <c:v>1.72E-2</c:v>
                </c:pt>
                <c:pt idx="17">
                  <c:v>1.44E-2</c:v>
                </c:pt>
                <c:pt idx="19">
                  <c:v>1.24E-2</c:v>
                </c:pt>
                <c:pt idx="21">
                  <c:v>8.9999999999999993E-3</c:v>
                </c:pt>
                <c:pt idx="23">
                  <c:v>8.8999999999999999E-3</c:v>
                </c:pt>
                <c:pt idx="25">
                  <c:v>6.6E-3</c:v>
                </c:pt>
                <c:pt idx="27">
                  <c:v>6.3E-3</c:v>
                </c:pt>
                <c:pt idx="29">
                  <c:v>5.4000000000000003E-3</c:v>
                </c:pt>
                <c:pt idx="31">
                  <c:v>4.5999999999999999E-3</c:v>
                </c:pt>
                <c:pt idx="33">
                  <c:v>4.4000000000000003E-3</c:v>
                </c:pt>
              </c:numCache>
            </c:numRef>
          </c:val>
        </c:ser>
        <c:dLbls>
          <c:showLegendKey val="0"/>
          <c:showVal val="0"/>
          <c:showCatName val="0"/>
          <c:showSerName val="0"/>
          <c:showPercent val="0"/>
          <c:showBubbleSize val="0"/>
        </c:dLbls>
        <c:gapWidth val="150"/>
        <c:axId val="166089768"/>
        <c:axId val="336011168"/>
      </c:barChart>
      <c:catAx>
        <c:axId val="166089768"/>
        <c:scaling>
          <c:orientation val="minMax"/>
        </c:scaling>
        <c:delete val="0"/>
        <c:axPos val="b"/>
        <c:title>
          <c:tx>
            <c:rich>
              <a:bodyPr/>
              <a:lstStyle/>
              <a:p>
                <a:pPr>
                  <a:defRPr/>
                </a:pPr>
                <a:r>
                  <a:rPr lang="en-GB"/>
                  <a:t>h</a:t>
                </a:r>
              </a:p>
            </c:rich>
          </c:tx>
          <c:overlay val="0"/>
        </c:title>
        <c:numFmt formatCode="General" sourceLinked="1"/>
        <c:majorTickMark val="out"/>
        <c:minorTickMark val="none"/>
        <c:tickLblPos val="nextTo"/>
        <c:crossAx val="336011168"/>
        <c:crosses val="autoZero"/>
        <c:auto val="1"/>
        <c:lblAlgn val="ctr"/>
        <c:lblOffset val="100"/>
        <c:noMultiLvlLbl val="0"/>
      </c:catAx>
      <c:valAx>
        <c:axId val="336011168"/>
        <c:scaling>
          <c:orientation val="minMax"/>
        </c:scaling>
        <c:delete val="0"/>
        <c:axPos val="l"/>
        <c:majorGridlines/>
        <c:title>
          <c:tx>
            <c:rich>
              <a:bodyPr rot="-5400000" vert="horz"/>
              <a:lstStyle/>
              <a:p>
                <a:pPr>
                  <a:defRPr/>
                </a:pPr>
                <a:r>
                  <a:rPr lang="en-GB"/>
                  <a:t>I</a:t>
                </a:r>
                <a:r>
                  <a:rPr lang="en-GB" baseline="-25000"/>
                  <a:t>h</a:t>
                </a:r>
                <a:r>
                  <a:rPr lang="en-GB"/>
                  <a:t>/I</a:t>
                </a:r>
                <a:r>
                  <a:rPr lang="en-GB" baseline="-25000"/>
                  <a:t>1</a:t>
                </a:r>
              </a:p>
            </c:rich>
          </c:tx>
          <c:overlay val="0"/>
        </c:title>
        <c:numFmt formatCode="General" sourceLinked="1"/>
        <c:majorTickMark val="out"/>
        <c:minorTickMark val="none"/>
        <c:tickLblPos val="nextTo"/>
        <c:crossAx val="166089768"/>
        <c:crosses val="autoZero"/>
        <c:crossBetween val="between"/>
      </c:valAx>
    </c:plotArea>
    <c:legend>
      <c:legendPos val="r"/>
      <c:overlay val="0"/>
    </c:legend>
    <c:plotVisOnly val="1"/>
    <c:dispBlanksAs val="gap"/>
    <c:showDLblsOverMax val="0"/>
  </c:chart>
  <c:spPr>
    <a:solidFill>
      <a:schemeClr val="accent6">
        <a:lumMod val="40000"/>
        <a:lumOff val="6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Comparison - EREC G5/4-1 Table 7 versus EREC G5/5</a:t>
            </a:r>
          </a:p>
        </c:rich>
      </c:tx>
      <c:overlay val="1"/>
    </c:title>
    <c:autoTitleDeleted val="0"/>
    <c:plotArea>
      <c:layout/>
      <c:barChart>
        <c:barDir val="col"/>
        <c:grouping val="clustered"/>
        <c:varyColors val="0"/>
        <c:ser>
          <c:idx val="1"/>
          <c:order val="0"/>
          <c:tx>
            <c:strRef>
              <c:f>Sheet1!$G$39</c:f>
              <c:strCache>
                <c:ptCount val="1"/>
                <c:pt idx="0">
                  <c:v>Table 7 value (A)</c:v>
                </c:pt>
              </c:strCache>
            </c:strRef>
          </c:tx>
          <c:invertIfNegative val="0"/>
          <c:cat>
            <c:numRef>
              <c:f>Sheet1!$A$40:$A$88</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Sheet1!$G$40:$G$88</c:f>
              <c:numCache>
                <c:formatCode>0.0</c:formatCode>
                <c:ptCount val="49"/>
                <c:pt idx="0">
                  <c:v>28.867513459481287</c:v>
                </c:pt>
                <c:pt idx="1">
                  <c:v>48.112522432468815</c:v>
                </c:pt>
                <c:pt idx="2">
                  <c:v>9.0210979560879032</c:v>
                </c:pt>
                <c:pt idx="3">
                  <c:v>28.867513459481287</c:v>
                </c:pt>
                <c:pt idx="4">
                  <c:v>3.0070326520293009</c:v>
                </c:pt>
                <c:pt idx="5">
                  <c:v>41.239304942116128</c:v>
                </c:pt>
                <c:pt idx="6">
                  <c:v>7.2168783648703219</c:v>
                </c:pt>
                <c:pt idx="7">
                  <c:v>9.6225044864937637</c:v>
                </c:pt>
                <c:pt idx="8">
                  <c:v>5.7735026918962573</c:v>
                </c:pt>
                <c:pt idx="9">
                  <c:v>39.364791081110852</c:v>
                </c:pt>
                <c:pt idx="10">
                  <c:v>1.2028130608117205</c:v>
                </c:pt>
                <c:pt idx="11">
                  <c:v>27.75722448027047</c:v>
                </c:pt>
                <c:pt idx="12">
                  <c:v>2.0619652471058063</c:v>
                </c:pt>
                <c:pt idx="13">
                  <c:v>1.4433756729740643</c:v>
                </c:pt>
                <c:pt idx="14">
                  <c:v>1.8042195912175805</c:v>
                </c:pt>
                <c:pt idx="15">
                  <c:v>13.584712216226487</c:v>
                </c:pt>
                <c:pt idx="16">
                  <c:v>0.80187537387448027</c:v>
                </c:pt>
                <c:pt idx="17">
                  <c:v>9.1160568819414589</c:v>
                </c:pt>
                <c:pt idx="18">
                  <c:v>1.4433756729740643</c:v>
                </c:pt>
                <c:pt idx="19">
                  <c:v>0.68732174903526877</c:v>
                </c:pt>
                <c:pt idx="20">
                  <c:v>1.3121597027036949</c:v>
                </c:pt>
                <c:pt idx="21">
                  <c:v>7.5306556850820749</c:v>
                </c:pt>
                <c:pt idx="22">
                  <c:v>0.60140653040586023</c:v>
                </c:pt>
                <c:pt idx="23">
                  <c:v>4.0414518843273806</c:v>
                </c:pt>
                <c:pt idx="24">
                  <c:v>1.1102889792108188</c:v>
                </c:pt>
                <c:pt idx="25">
                  <c:v>0.53458358258298677</c:v>
                </c:pt>
                <c:pt idx="26">
                  <c:v>1.0309826235529032</c:v>
                </c:pt>
                <c:pt idx="27">
                  <c:v>3.1407580042122927</c:v>
                </c:pt>
                <c:pt idx="28">
                  <c:v>0.48112522432468813</c:v>
                </c:pt>
                <c:pt idx="29">
                  <c:v>2.8086498527174824</c:v>
                </c:pt>
                <c:pt idx="30">
                  <c:v>0.90210979560879023</c:v>
                </c:pt>
                <c:pt idx="31">
                  <c:v>0.43738656756789834</c:v>
                </c:pt>
                <c:pt idx="32">
                  <c:v>0.84904451351415544</c:v>
                </c:pt>
                <c:pt idx="33">
                  <c:v>2.2976184182036126</c:v>
                </c:pt>
                <c:pt idx="34">
                  <c:v>0.40093768693724013</c:v>
                </c:pt>
                <c:pt idx="35">
                  <c:v>2.0981136517300136</c:v>
                </c:pt>
                <c:pt idx="36">
                  <c:v>0.75967140682845502</c:v>
                </c:pt>
                <c:pt idx="37">
                  <c:v>0.37009632640360629</c:v>
                </c:pt>
                <c:pt idx="38">
                  <c:v>0.72168783648703216</c:v>
                </c:pt>
                <c:pt idx="39">
                  <c:v>1.7773870571423638</c:v>
                </c:pt>
                <c:pt idx="40">
                  <c:v>0.34366087451763438</c:v>
                </c:pt>
                <c:pt idx="41">
                  <c:v>1.6471188047459577</c:v>
                </c:pt>
                <c:pt idx="42">
                  <c:v>0.65607985135184743</c:v>
                </c:pt>
                <c:pt idx="43">
                  <c:v>0.32075014954979214</c:v>
                </c:pt>
                <c:pt idx="44">
                  <c:v>0.62755464042350628</c:v>
                </c:pt>
                <c:pt idx="45">
                  <c:v>1.4309609433287467</c:v>
                </c:pt>
                <c:pt idx="46">
                  <c:v>0.30070326520293011</c:v>
                </c:pt>
                <c:pt idx="47">
                  <c:v>1.3405779886431337</c:v>
                </c:pt>
                <c:pt idx="48">
                  <c:v>0.57735026918962573</c:v>
                </c:pt>
              </c:numCache>
            </c:numRef>
          </c:val>
        </c:ser>
        <c:ser>
          <c:idx val="2"/>
          <c:order val="1"/>
          <c:tx>
            <c:strRef>
              <c:f>Sheet1!$S$39</c:f>
              <c:strCache>
                <c:ptCount val="1"/>
                <c:pt idx="0">
                  <c:v>New Table 7 value (A)</c:v>
                </c:pt>
              </c:strCache>
            </c:strRef>
          </c:tx>
          <c:invertIfNegative val="0"/>
          <c:cat>
            <c:numRef>
              <c:f>Sheet1!$A$40:$A$88</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Sheet1!$S$40:$S$88</c:f>
              <c:numCache>
                <c:formatCode>0.0</c:formatCode>
                <c:ptCount val="49"/>
                <c:pt idx="0">
                  <c:v>28.867513459481287</c:v>
                </c:pt>
                <c:pt idx="1">
                  <c:v>48.112522432468815</c:v>
                </c:pt>
                <c:pt idx="2">
                  <c:v>9.0210979560879032</c:v>
                </c:pt>
                <c:pt idx="3">
                  <c:v>42.896960142373189</c:v>
                </c:pt>
                <c:pt idx="4">
                  <c:v>4.4684333481638738</c:v>
                </c:pt>
                <c:pt idx="5">
                  <c:v>30.640685815980849</c:v>
                </c:pt>
                <c:pt idx="6">
                  <c:v>5.3621200177966486</c:v>
                </c:pt>
                <c:pt idx="7">
                  <c:v>14.2989867141244</c:v>
                </c:pt>
                <c:pt idx="8">
                  <c:v>4.2896960142373191</c:v>
                </c:pt>
                <c:pt idx="9">
                  <c:v>39.364791081110852</c:v>
                </c:pt>
                <c:pt idx="10">
                  <c:v>2.4056261216234409</c:v>
                </c:pt>
                <c:pt idx="11">
                  <c:v>27.75722448027047</c:v>
                </c:pt>
                <c:pt idx="12">
                  <c:v>2.0619652471058063</c:v>
                </c:pt>
                <c:pt idx="13">
                  <c:v>4.8112522432468809</c:v>
                </c:pt>
                <c:pt idx="14">
                  <c:v>1.8042195912175805</c:v>
                </c:pt>
                <c:pt idx="15">
                  <c:v>13.584712216226487</c:v>
                </c:pt>
                <c:pt idx="16">
                  <c:v>1.6037507477489605</c:v>
                </c:pt>
                <c:pt idx="17">
                  <c:v>9.1160568819414589</c:v>
                </c:pt>
                <c:pt idx="18">
                  <c:v>1.4433756729740643</c:v>
                </c:pt>
                <c:pt idx="19">
                  <c:v>1.3746434980705375</c:v>
                </c:pt>
                <c:pt idx="20">
                  <c:v>1.3121597027036949</c:v>
                </c:pt>
                <c:pt idx="21">
                  <c:v>7.5306556850820749</c:v>
                </c:pt>
                <c:pt idx="22">
                  <c:v>1.2028130608117205</c:v>
                </c:pt>
                <c:pt idx="23">
                  <c:v>5.7735026918962582</c:v>
                </c:pt>
                <c:pt idx="24">
                  <c:v>1.1102889792108188</c:v>
                </c:pt>
                <c:pt idx="25">
                  <c:v>1.0691671651659735</c:v>
                </c:pt>
                <c:pt idx="26">
                  <c:v>1.0309826235529032</c:v>
                </c:pt>
                <c:pt idx="27">
                  <c:v>4.2906530112189785</c:v>
                </c:pt>
                <c:pt idx="28">
                  <c:v>0.96225044864937626</c:v>
                </c:pt>
                <c:pt idx="29">
                  <c:v>3.754879482242623</c:v>
                </c:pt>
                <c:pt idx="30">
                  <c:v>0.90210979560879023</c:v>
                </c:pt>
                <c:pt idx="31">
                  <c:v>0.87477313513579669</c:v>
                </c:pt>
                <c:pt idx="32">
                  <c:v>0.84904451351415544</c:v>
                </c:pt>
                <c:pt idx="33">
                  <c:v>2.9456646387225809</c:v>
                </c:pt>
                <c:pt idx="34">
                  <c:v>0.80187537387448027</c:v>
                </c:pt>
                <c:pt idx="35">
                  <c:v>2.6358211705150918</c:v>
                </c:pt>
                <c:pt idx="36">
                  <c:v>0.75967140682845502</c:v>
                </c:pt>
                <c:pt idx="37">
                  <c:v>0.74019265280721258</c:v>
                </c:pt>
                <c:pt idx="38">
                  <c:v>0.72168783648703216</c:v>
                </c:pt>
                <c:pt idx="39">
                  <c:v>2.1466027260173473</c:v>
                </c:pt>
                <c:pt idx="40">
                  <c:v>0.68732174903526877</c:v>
                </c:pt>
                <c:pt idx="41">
                  <c:v>1.9515625648648791</c:v>
                </c:pt>
                <c:pt idx="42">
                  <c:v>0.65607985135184743</c:v>
                </c:pt>
                <c:pt idx="43">
                  <c:v>0.64150029909958428</c:v>
                </c:pt>
                <c:pt idx="44">
                  <c:v>0.62755464042350628</c:v>
                </c:pt>
                <c:pt idx="45">
                  <c:v>1.6335170585944596</c:v>
                </c:pt>
                <c:pt idx="46">
                  <c:v>0.60140653040586023</c:v>
                </c:pt>
                <c:pt idx="47">
                  <c:v>1.5028901217972348</c:v>
                </c:pt>
                <c:pt idx="48">
                  <c:v>0.57735026918962573</c:v>
                </c:pt>
              </c:numCache>
            </c:numRef>
          </c:val>
        </c:ser>
        <c:ser>
          <c:idx val="0"/>
          <c:order val="2"/>
          <c:tx>
            <c:strRef>
              <c:f>Sheet1!$V$39</c:f>
              <c:strCache>
                <c:ptCount val="1"/>
                <c:pt idx="0">
                  <c:v>Stage 2C Table 7 value (A)</c:v>
                </c:pt>
              </c:strCache>
            </c:strRef>
          </c:tx>
          <c:invertIfNegative val="0"/>
          <c:val>
            <c:numRef>
              <c:f>Sheet1!$V$40:$V$88</c:f>
              <c:numCache>
                <c:formatCode>0.0</c:formatCode>
                <c:ptCount val="49"/>
                <c:pt idx="0">
                  <c:v>28.867513459481287</c:v>
                </c:pt>
                <c:pt idx="1">
                  <c:v>48.112522432468815</c:v>
                </c:pt>
                <c:pt idx="2">
                  <c:v>9.0210979560879032</c:v>
                </c:pt>
                <c:pt idx="3">
                  <c:v>52.478345814944632</c:v>
                </c:pt>
                <c:pt idx="4">
                  <c:v>5.4664943557233991</c:v>
                </c:pt>
                <c:pt idx="5">
                  <c:v>37.484532724960452</c:v>
                </c:pt>
                <c:pt idx="6">
                  <c:v>6.559793226868079</c:v>
                </c:pt>
                <c:pt idx="7">
                  <c:v>17.492781938314877</c:v>
                </c:pt>
                <c:pt idx="8">
                  <c:v>5.2478345814944634</c:v>
                </c:pt>
                <c:pt idx="9">
                  <c:v>52.074723806316364</c:v>
                </c:pt>
                <c:pt idx="10">
                  <c:v>3.1823442326082225</c:v>
                </c:pt>
                <c:pt idx="11">
                  <c:v>36.719356530094878</c:v>
                </c:pt>
                <c:pt idx="12">
                  <c:v>2.7277236279499051</c:v>
                </c:pt>
                <c:pt idx="13">
                  <c:v>6.3646884652164442</c:v>
                </c:pt>
                <c:pt idx="14">
                  <c:v>2.3867581744561668</c:v>
                </c:pt>
                <c:pt idx="15">
                  <c:v>17.970885078258195</c:v>
                </c:pt>
                <c:pt idx="16">
                  <c:v>2.1215628217388152</c:v>
                </c:pt>
                <c:pt idx="17">
                  <c:v>12.059409723568001</c:v>
                </c:pt>
                <c:pt idx="18">
                  <c:v>1.9094065395649333</c:v>
                </c:pt>
                <c:pt idx="19">
                  <c:v>1.81848241863327</c:v>
                </c:pt>
                <c:pt idx="20">
                  <c:v>1.7358241268772123</c:v>
                </c:pt>
                <c:pt idx="21">
                  <c:v>9.9621210759909573</c:v>
                </c:pt>
                <c:pt idx="22">
                  <c:v>1.5911721163041113</c:v>
                </c:pt>
                <c:pt idx="23">
                  <c:v>7.6376261582597333</c:v>
                </c:pt>
                <c:pt idx="24">
                  <c:v>1.4687742612037948</c:v>
                </c:pt>
                <c:pt idx="25">
                  <c:v>1.4143752144925432</c:v>
                </c:pt>
                <c:pt idx="26">
                  <c:v>1.3638618139749525</c:v>
                </c:pt>
                <c:pt idx="27">
                  <c:v>5.6760004148779242</c:v>
                </c:pt>
                <c:pt idx="28">
                  <c:v>1.272937693043289</c:v>
                </c:pt>
                <c:pt idx="29">
                  <c:v>4.9672386565164759</c:v>
                </c:pt>
                <c:pt idx="30">
                  <c:v>1.1933790872280834</c:v>
                </c:pt>
                <c:pt idx="31">
                  <c:v>1.1572160845848083</c:v>
                </c:pt>
                <c:pt idx="32">
                  <c:v>1.1231803173911372</c:v>
                </c:pt>
                <c:pt idx="33">
                  <c:v>3.8967480399284362</c:v>
                </c:pt>
                <c:pt idx="34">
                  <c:v>1.0607814108694076</c:v>
                </c:pt>
                <c:pt idx="35">
                  <c:v>3.4868636588110533</c:v>
                </c:pt>
                <c:pt idx="36">
                  <c:v>1.0049508102973335</c:v>
                </c:pt>
                <c:pt idx="37">
                  <c:v>0.97918284080253004</c:v>
                </c:pt>
                <c:pt idx="38">
                  <c:v>0.95470326978246667</c:v>
                </c:pt>
                <c:pt idx="39">
                  <c:v>2.839688488347611</c:v>
                </c:pt>
                <c:pt idx="40">
                  <c:v>0.90924120931663499</c:v>
                </c:pt>
                <c:pt idx="41">
                  <c:v>2.5816746073079146</c:v>
                </c:pt>
                <c:pt idx="42">
                  <c:v>0.86791206343860616</c:v>
                </c:pt>
                <c:pt idx="43">
                  <c:v>0.84862512869552598</c:v>
                </c:pt>
                <c:pt idx="44">
                  <c:v>0.8301767563325797</c:v>
                </c:pt>
                <c:pt idx="45">
                  <c:v>2.1609399497113326</c:v>
                </c:pt>
                <c:pt idx="46">
                  <c:v>0.79558605815205563</c:v>
                </c:pt>
                <c:pt idx="47">
                  <c:v>1.9881367550655284</c:v>
                </c:pt>
                <c:pt idx="48">
                  <c:v>0.76376261582597338</c:v>
                </c:pt>
              </c:numCache>
            </c:numRef>
          </c:val>
        </c:ser>
        <c:dLbls>
          <c:showLegendKey val="0"/>
          <c:showVal val="0"/>
          <c:showCatName val="0"/>
          <c:showSerName val="0"/>
          <c:showPercent val="0"/>
          <c:showBubbleSize val="0"/>
        </c:dLbls>
        <c:gapWidth val="150"/>
        <c:axId val="336012344"/>
        <c:axId val="165969256"/>
      </c:barChart>
      <c:catAx>
        <c:axId val="336012344"/>
        <c:scaling>
          <c:orientation val="minMax"/>
        </c:scaling>
        <c:delete val="0"/>
        <c:axPos val="b"/>
        <c:title>
          <c:tx>
            <c:rich>
              <a:bodyPr/>
              <a:lstStyle/>
              <a:p>
                <a:pPr>
                  <a:defRPr/>
                </a:pPr>
                <a:r>
                  <a:rPr lang="en-US"/>
                  <a:t>Harmonic</a:t>
                </a:r>
              </a:p>
            </c:rich>
          </c:tx>
          <c:overlay val="0"/>
        </c:title>
        <c:numFmt formatCode="General" sourceLinked="1"/>
        <c:majorTickMark val="out"/>
        <c:minorTickMark val="none"/>
        <c:tickLblPos val="nextTo"/>
        <c:crossAx val="165969256"/>
        <c:crosses val="autoZero"/>
        <c:auto val="1"/>
        <c:lblAlgn val="ctr"/>
        <c:lblOffset val="100"/>
        <c:noMultiLvlLbl val="0"/>
      </c:catAx>
      <c:valAx>
        <c:axId val="165969256"/>
        <c:scaling>
          <c:orientation val="minMax"/>
        </c:scaling>
        <c:delete val="0"/>
        <c:axPos val="l"/>
        <c:majorGridlines/>
        <c:title>
          <c:tx>
            <c:rich>
              <a:bodyPr rot="-5400000" vert="horz"/>
              <a:lstStyle/>
              <a:p>
                <a:pPr>
                  <a:defRPr/>
                </a:pPr>
                <a:r>
                  <a:rPr lang="en-US"/>
                  <a:t>Current (A)</a:t>
                </a:r>
              </a:p>
            </c:rich>
          </c:tx>
          <c:overlay val="0"/>
        </c:title>
        <c:numFmt formatCode="0.0" sourceLinked="1"/>
        <c:majorTickMark val="out"/>
        <c:minorTickMark val="none"/>
        <c:tickLblPos val="nextTo"/>
        <c:crossAx val="33601234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'3ph'!$B$1:$B$2</c:f>
              <c:strCache>
                <c:ptCount val="1"/>
                <c:pt idx="0">
                  <c:v>AFE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'3ph'!$B$3:$B$51</c:f>
              <c:numCache>
                <c:formatCode>0.000</c:formatCode>
                <c:ptCount val="49"/>
                <c:pt idx="0">
                  <c:v>4.0000000000000001E-3</c:v>
                </c:pt>
                <c:pt idx="1">
                  <c:v>5.0000000000000001E-3</c:v>
                </c:pt>
                <c:pt idx="2">
                  <c:v>2.0999999999999999E-3</c:v>
                </c:pt>
                <c:pt idx="3">
                  <c:v>3.3700000000000001E-2</c:v>
                </c:pt>
                <c:pt idx="4">
                  <c:v>2.0999999999999999E-3</c:v>
                </c:pt>
                <c:pt idx="5">
                  <c:v>1.4500000000000001E-2</c:v>
                </c:pt>
                <c:pt idx="6">
                  <c:v>8.9999999999999998E-4</c:v>
                </c:pt>
                <c:pt idx="7">
                  <c:v>1E-3</c:v>
                </c:pt>
                <c:pt idx="8">
                  <c:v>8.0000000000000004E-4</c:v>
                </c:pt>
                <c:pt idx="9">
                  <c:v>3.5999999999999999E-3</c:v>
                </c:pt>
                <c:pt idx="10">
                  <c:v>5.9999999999999995E-4</c:v>
                </c:pt>
                <c:pt idx="11">
                  <c:v>3.5999999999999999E-3</c:v>
                </c:pt>
                <c:pt idx="12">
                  <c:v>4.0000000000000002E-4</c:v>
                </c:pt>
                <c:pt idx="13">
                  <c:v>6.9999999999999999E-4</c:v>
                </c:pt>
                <c:pt idx="14">
                  <c:v>4.0000000000000002E-4</c:v>
                </c:pt>
                <c:pt idx="15">
                  <c:v>1.4E-3</c:v>
                </c:pt>
                <c:pt idx="16">
                  <c:v>4.0000000000000002E-4</c:v>
                </c:pt>
                <c:pt idx="17">
                  <c:v>2.2000000000000001E-3</c:v>
                </c:pt>
                <c:pt idx="18">
                  <c:v>4.0000000000000002E-4</c:v>
                </c:pt>
                <c:pt idx="19">
                  <c:v>5.9999999999999995E-4</c:v>
                </c:pt>
                <c:pt idx="20">
                  <c:v>5.0000000000000001E-4</c:v>
                </c:pt>
                <c:pt idx="21">
                  <c:v>2.3E-3</c:v>
                </c:pt>
                <c:pt idx="22">
                  <c:v>4.0000000000000002E-4</c:v>
                </c:pt>
                <c:pt idx="23">
                  <c:v>2.3999999999999998E-3</c:v>
                </c:pt>
                <c:pt idx="24">
                  <c:v>5.0000000000000001E-4</c:v>
                </c:pt>
                <c:pt idx="25">
                  <c:v>5.9999999999999995E-4</c:v>
                </c:pt>
                <c:pt idx="26">
                  <c:v>5.0000000000000001E-4</c:v>
                </c:pt>
                <c:pt idx="27">
                  <c:v>6.9999999999999999E-4</c:v>
                </c:pt>
                <c:pt idx="28">
                  <c:v>4.0000000000000002E-4</c:v>
                </c:pt>
                <c:pt idx="29">
                  <c:v>1.1000000000000001E-3</c:v>
                </c:pt>
                <c:pt idx="30">
                  <c:v>2.9999999999999997E-4</c:v>
                </c:pt>
                <c:pt idx="31">
                  <c:v>2.9999999999999997E-4</c:v>
                </c:pt>
                <c:pt idx="32">
                  <c:v>2.9999999999999997E-4</c:v>
                </c:pt>
                <c:pt idx="33">
                  <c:v>5.9999999999999995E-4</c:v>
                </c:pt>
                <c:pt idx="34">
                  <c:v>2.0000000000000001E-4</c:v>
                </c:pt>
                <c:pt idx="35">
                  <c:v>5.9999999999999995E-4</c:v>
                </c:pt>
                <c:pt idx="36">
                  <c:v>2.0000000000000001E-4</c:v>
                </c:pt>
                <c:pt idx="37">
                  <c:v>2.0000000000000001E-4</c:v>
                </c:pt>
                <c:pt idx="38">
                  <c:v>2.0000000000000001E-4</c:v>
                </c:pt>
                <c:pt idx="39">
                  <c:v>4.0000000000000002E-4</c:v>
                </c:pt>
                <c:pt idx="40">
                  <c:v>2.0000000000000001E-4</c:v>
                </c:pt>
                <c:pt idx="41">
                  <c:v>4.0000000000000002E-4</c:v>
                </c:pt>
                <c:pt idx="42">
                  <c:v>2.0000000000000001E-4</c:v>
                </c:pt>
                <c:pt idx="43">
                  <c:v>2.0000000000000001E-4</c:v>
                </c:pt>
                <c:pt idx="44">
                  <c:v>2.0000000000000001E-4</c:v>
                </c:pt>
                <c:pt idx="45">
                  <c:v>4.0000000000000002E-4</c:v>
                </c:pt>
                <c:pt idx="46">
                  <c:v>2.0000000000000001E-4</c:v>
                </c:pt>
                <c:pt idx="47">
                  <c:v>4.0000000000000002E-4</c:v>
                </c:pt>
                <c:pt idx="48">
                  <c:v>4.0000000000000002E-4</c:v>
                </c:pt>
              </c:numCache>
            </c:numRef>
          </c:val>
        </c:ser>
        <c:ser>
          <c:idx val="2"/>
          <c:order val="1"/>
          <c:tx>
            <c:strRef>
              <c:f>'3ph'!$C$1:$C$2</c:f>
              <c:strCache>
                <c:ptCount val="1"/>
                <c:pt idx="0">
                  <c:v>6-pulse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'3ph'!$C$3:$C$51</c:f>
              <c:numCache>
                <c:formatCode>0.000</c:formatCode>
                <c:ptCount val="49"/>
                <c:pt idx="0">
                  <c:v>4.0000000000000002E-4</c:v>
                </c:pt>
                <c:pt idx="1">
                  <c:v>4.0000000000000002E-4</c:v>
                </c:pt>
                <c:pt idx="2">
                  <c:v>4.0000000000000002E-4</c:v>
                </c:pt>
                <c:pt idx="3">
                  <c:v>0.314</c:v>
                </c:pt>
                <c:pt idx="4">
                  <c:v>4.0000000000000002E-4</c:v>
                </c:pt>
                <c:pt idx="5">
                  <c:v>0.109</c:v>
                </c:pt>
                <c:pt idx="6">
                  <c:v>4.0000000000000002E-4</c:v>
                </c:pt>
                <c:pt idx="7">
                  <c:v>4.0000000000000002E-4</c:v>
                </c:pt>
                <c:pt idx="8">
                  <c:v>4.0000000000000002E-4</c:v>
                </c:pt>
                <c:pt idx="9">
                  <c:v>7.0000000000000007E-2</c:v>
                </c:pt>
                <c:pt idx="10">
                  <c:v>4.0000000000000002E-4</c:v>
                </c:pt>
                <c:pt idx="11">
                  <c:v>3.9E-2</c:v>
                </c:pt>
                <c:pt idx="12">
                  <c:v>4.0000000000000002E-4</c:v>
                </c:pt>
                <c:pt idx="13">
                  <c:v>4.0000000000000002E-4</c:v>
                </c:pt>
                <c:pt idx="14">
                  <c:v>4.0000000000000002E-4</c:v>
                </c:pt>
                <c:pt idx="15">
                  <c:v>2.7E-2</c:v>
                </c:pt>
                <c:pt idx="16">
                  <c:v>4.0000000000000002E-4</c:v>
                </c:pt>
                <c:pt idx="17">
                  <c:v>1.9E-2</c:v>
                </c:pt>
                <c:pt idx="18">
                  <c:v>4.0000000000000002E-4</c:v>
                </c:pt>
                <c:pt idx="19">
                  <c:v>4.0000000000000002E-4</c:v>
                </c:pt>
                <c:pt idx="20">
                  <c:v>4.0000000000000002E-4</c:v>
                </c:pt>
                <c:pt idx="21">
                  <c:v>0.01</c:v>
                </c:pt>
                <c:pt idx="22">
                  <c:v>4.0000000000000002E-4</c:v>
                </c:pt>
                <c:pt idx="23">
                  <c:v>0.01</c:v>
                </c:pt>
                <c:pt idx="24">
                  <c:v>4.0000000000000002E-4</c:v>
                </c:pt>
                <c:pt idx="25">
                  <c:v>4.0000000000000002E-4</c:v>
                </c:pt>
                <c:pt idx="26">
                  <c:v>4.0000000000000002E-4</c:v>
                </c:pt>
                <c:pt idx="27">
                  <c:v>6.0000000000000001E-3</c:v>
                </c:pt>
                <c:pt idx="28">
                  <c:v>4.0000000000000002E-4</c:v>
                </c:pt>
                <c:pt idx="29">
                  <c:v>7.0000000000000001E-3</c:v>
                </c:pt>
                <c:pt idx="30">
                  <c:v>4.0000000000000002E-4</c:v>
                </c:pt>
                <c:pt idx="31">
                  <c:v>4.0000000000000002E-4</c:v>
                </c:pt>
                <c:pt idx="32">
                  <c:v>4.0000000000000002E-4</c:v>
                </c:pt>
                <c:pt idx="33">
                  <c:v>6.0000000000000001E-3</c:v>
                </c:pt>
                <c:pt idx="34">
                  <c:v>4.0000000000000002E-4</c:v>
                </c:pt>
                <c:pt idx="35">
                  <c:v>5.0000000000000001E-3</c:v>
                </c:pt>
                <c:pt idx="36">
                  <c:v>4.0000000000000002E-4</c:v>
                </c:pt>
                <c:pt idx="37">
                  <c:v>4.0000000000000002E-4</c:v>
                </c:pt>
                <c:pt idx="38">
                  <c:v>4.0000000000000002E-4</c:v>
                </c:pt>
                <c:pt idx="39">
                  <c:v>4.0000000000000001E-3</c:v>
                </c:pt>
                <c:pt idx="40">
                  <c:v>4.0000000000000002E-4</c:v>
                </c:pt>
                <c:pt idx="41">
                  <c:v>4.0000000000000001E-3</c:v>
                </c:pt>
                <c:pt idx="42">
                  <c:v>4.0000000000000002E-4</c:v>
                </c:pt>
                <c:pt idx="43">
                  <c:v>4.0000000000000002E-4</c:v>
                </c:pt>
                <c:pt idx="44">
                  <c:v>4.0000000000000002E-4</c:v>
                </c:pt>
                <c:pt idx="45">
                  <c:v>3.0000000000000001E-3</c:v>
                </c:pt>
                <c:pt idx="46">
                  <c:v>4.0000000000000002E-4</c:v>
                </c:pt>
                <c:pt idx="47">
                  <c:v>2E-3</c:v>
                </c:pt>
                <c:pt idx="48">
                  <c:v>4.0000000000000002E-4</c:v>
                </c:pt>
              </c:numCache>
            </c:numRef>
          </c:val>
        </c:ser>
        <c:ser>
          <c:idx val="3"/>
          <c:order val="2"/>
          <c:tx>
            <c:strRef>
              <c:f>'3ph'!$D$1:$D$2</c:f>
              <c:strCache>
                <c:ptCount val="1"/>
                <c:pt idx="0">
                  <c:v>12-pulse Ih/I1 pu</c:v>
                </c:pt>
              </c:strCache>
            </c:strRef>
          </c:tx>
          <c:invertIfNegative val="0"/>
          <c:cat>
            <c:numRef>
              <c:f>'3ph'!$A$3:$A$51</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'3ph'!$D$3:$D$51</c:f>
              <c:numCache>
                <c:formatCode>0.000</c:formatCode>
                <c:ptCount val="49"/>
                <c:pt idx="0">
                  <c:v>1E-10</c:v>
                </c:pt>
                <c:pt idx="1">
                  <c:v>1E-10</c:v>
                </c:pt>
                <c:pt idx="2">
                  <c:v>1E-10</c:v>
                </c:pt>
                <c:pt idx="3">
                  <c:v>4.0000000000000001E-3</c:v>
                </c:pt>
                <c:pt idx="4">
                  <c:v>1E-10</c:v>
                </c:pt>
                <c:pt idx="5">
                  <c:v>2E-3</c:v>
                </c:pt>
                <c:pt idx="6">
                  <c:v>1E-10</c:v>
                </c:pt>
                <c:pt idx="7">
                  <c:v>1E-10</c:v>
                </c:pt>
                <c:pt idx="8">
                  <c:v>1E-10</c:v>
                </c:pt>
                <c:pt idx="9">
                  <c:v>4.8000000000000001E-2</c:v>
                </c:pt>
                <c:pt idx="10">
                  <c:v>1E-10</c:v>
                </c:pt>
                <c:pt idx="11">
                  <c:v>3.2000000000000001E-2</c:v>
                </c:pt>
                <c:pt idx="12">
                  <c:v>1E-10</c:v>
                </c:pt>
                <c:pt idx="13">
                  <c:v>1E-10</c:v>
                </c:pt>
                <c:pt idx="14">
                  <c:v>1E-10</c:v>
                </c:pt>
                <c:pt idx="15">
                  <c:v>1E-3</c:v>
                </c:pt>
                <c:pt idx="16">
                  <c:v>1E-10</c:v>
                </c:pt>
                <c:pt idx="17">
                  <c:v>1E-10</c:v>
                </c:pt>
                <c:pt idx="18">
                  <c:v>1E-10</c:v>
                </c:pt>
                <c:pt idx="19">
                  <c:v>1E-10</c:v>
                </c:pt>
                <c:pt idx="20">
                  <c:v>1E-10</c:v>
                </c:pt>
                <c:pt idx="21">
                  <c:v>0.01</c:v>
                </c:pt>
                <c:pt idx="22">
                  <c:v>1E-10</c:v>
                </c:pt>
                <c:pt idx="23">
                  <c:v>8.0000000000000002E-3</c:v>
                </c:pt>
                <c:pt idx="24">
                  <c:v>1E-10</c:v>
                </c:pt>
                <c:pt idx="25">
                  <c:v>1E-10</c:v>
                </c:pt>
                <c:pt idx="26">
                  <c:v>1E-10</c:v>
                </c:pt>
                <c:pt idx="27">
                  <c:v>1E-10</c:v>
                </c:pt>
                <c:pt idx="28">
                  <c:v>1E-10</c:v>
                </c:pt>
                <c:pt idx="29">
                  <c:v>1E-10</c:v>
                </c:pt>
                <c:pt idx="30">
                  <c:v>1E-10</c:v>
                </c:pt>
                <c:pt idx="31">
                  <c:v>1E-10</c:v>
                </c:pt>
                <c:pt idx="32">
                  <c:v>1E-10</c:v>
                </c:pt>
                <c:pt idx="33">
                  <c:v>4.0000000000000001E-3</c:v>
                </c:pt>
                <c:pt idx="34">
                  <c:v>1E-10</c:v>
                </c:pt>
                <c:pt idx="35">
                  <c:v>4.0000000000000001E-3</c:v>
                </c:pt>
                <c:pt idx="36">
                  <c:v>1E-10</c:v>
                </c:pt>
                <c:pt idx="37">
                  <c:v>1E-10</c:v>
                </c:pt>
                <c:pt idx="38">
                  <c:v>1E-10</c:v>
                </c:pt>
                <c:pt idx="39">
                  <c:v>1E-10</c:v>
                </c:pt>
                <c:pt idx="40">
                  <c:v>1E-10</c:v>
                </c:pt>
                <c:pt idx="41">
                  <c:v>1E-10</c:v>
                </c:pt>
                <c:pt idx="42">
                  <c:v>1E-10</c:v>
                </c:pt>
                <c:pt idx="43">
                  <c:v>1E-10</c:v>
                </c:pt>
                <c:pt idx="44">
                  <c:v>1E-10</c:v>
                </c:pt>
                <c:pt idx="45">
                  <c:v>2E-3</c:v>
                </c:pt>
                <c:pt idx="46">
                  <c:v>1E-10</c:v>
                </c:pt>
                <c:pt idx="47">
                  <c:v>1E-10</c:v>
                </c:pt>
                <c:pt idx="48">
                  <c:v>1E-10</c:v>
                </c:pt>
              </c:numCache>
            </c:numRef>
          </c:val>
        </c:ser>
        <c:dLbls>
          <c:showLegendKey val="0"/>
          <c:showVal val="0"/>
          <c:showCatName val="0"/>
          <c:showSerName val="0"/>
          <c:showPercent val="0"/>
          <c:showBubbleSize val="0"/>
        </c:dLbls>
        <c:gapWidth val="150"/>
        <c:axId val="337862576"/>
        <c:axId val="337862968"/>
      </c:barChart>
      <c:catAx>
        <c:axId val="337862576"/>
        <c:scaling>
          <c:orientation val="minMax"/>
        </c:scaling>
        <c:delete val="0"/>
        <c:axPos val="b"/>
        <c:title>
          <c:tx>
            <c:rich>
              <a:bodyPr/>
              <a:lstStyle/>
              <a:p>
                <a:pPr>
                  <a:defRPr/>
                </a:pPr>
                <a:r>
                  <a:rPr lang="en-GB"/>
                  <a:t>Harmonic h</a:t>
                </a:r>
              </a:p>
            </c:rich>
          </c:tx>
          <c:overlay val="0"/>
        </c:title>
        <c:numFmt formatCode="General" sourceLinked="1"/>
        <c:majorTickMark val="out"/>
        <c:minorTickMark val="none"/>
        <c:tickLblPos val="nextTo"/>
        <c:crossAx val="337862968"/>
        <c:crosses val="autoZero"/>
        <c:auto val="1"/>
        <c:lblAlgn val="ctr"/>
        <c:lblOffset val="100"/>
        <c:noMultiLvlLbl val="0"/>
      </c:catAx>
      <c:valAx>
        <c:axId val="337862968"/>
        <c:scaling>
          <c:orientation val="minMax"/>
        </c:scaling>
        <c:delete val="0"/>
        <c:axPos val="l"/>
        <c:majorGridlines/>
        <c:title>
          <c:tx>
            <c:rich>
              <a:bodyPr rot="-5400000" vert="horz"/>
              <a:lstStyle/>
              <a:p>
                <a:pPr>
                  <a:defRPr/>
                </a:pPr>
                <a:r>
                  <a:rPr lang="en-GB"/>
                  <a:t>I</a:t>
                </a:r>
                <a:r>
                  <a:rPr lang="en-GB" baseline="-25000"/>
                  <a:t>h</a:t>
                </a:r>
                <a:r>
                  <a:rPr lang="en-GB"/>
                  <a:t>\I</a:t>
                </a:r>
                <a:r>
                  <a:rPr lang="en-GB" baseline="-25000"/>
                  <a:t>1</a:t>
                </a:r>
                <a:r>
                  <a:rPr lang="en-GB"/>
                  <a:t> pu</a:t>
                </a:r>
              </a:p>
            </c:rich>
          </c:tx>
          <c:overlay val="0"/>
        </c:title>
        <c:numFmt formatCode="0.000" sourceLinked="1"/>
        <c:majorTickMark val="out"/>
        <c:minorTickMark val="none"/>
        <c:tickLblPos val="nextTo"/>
        <c:crossAx val="337862576"/>
        <c:crosses val="autoZero"/>
        <c:crossBetween val="between"/>
      </c:valAx>
    </c:plotArea>
    <c:legend>
      <c:legendPos val="r"/>
      <c:overlay val="0"/>
    </c:legend>
    <c:plotVisOnly val="1"/>
    <c:dispBlanksAs val="gap"/>
    <c:showDLblsOverMax val="0"/>
  </c:chart>
  <c:spPr>
    <a:solidFill>
      <a:schemeClr val="accent6">
        <a:lumMod val="40000"/>
        <a:lumOff val="60000"/>
      </a:schemeClr>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Comparison - EREC G5/4-1 Table 12 versus EREC G5</a:t>
            </a:r>
          </a:p>
        </c:rich>
      </c:tx>
      <c:overlay val="1"/>
    </c:title>
    <c:autoTitleDeleted val="0"/>
    <c:plotArea>
      <c:layout/>
      <c:barChart>
        <c:barDir val="col"/>
        <c:grouping val="clustered"/>
        <c:varyColors val="0"/>
        <c:ser>
          <c:idx val="1"/>
          <c:order val="0"/>
          <c:tx>
            <c:strRef>
              <c:f>Sheet1!$L$39</c:f>
              <c:strCache>
                <c:ptCount val="1"/>
                <c:pt idx="0">
                  <c:v>Table 12 value (A)</c:v>
                </c:pt>
              </c:strCache>
            </c:strRef>
          </c:tx>
          <c:invertIfNegative val="0"/>
          <c:cat>
            <c:numRef>
              <c:f>Sheet1!$A$40:$A$88</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Sheet1!$L$40:$L$88</c:f>
              <c:numCache>
                <c:formatCode>0.0</c:formatCode>
                <c:ptCount val="49"/>
                <c:pt idx="0">
                  <c:v>4.9205988851388556</c:v>
                </c:pt>
                <c:pt idx="1">
                  <c:v>6.5607985135184741</c:v>
                </c:pt>
                <c:pt idx="2">
                  <c:v>1.6401996283796187</c:v>
                </c:pt>
                <c:pt idx="3">
                  <c:v>3.9364791081110848</c:v>
                </c:pt>
                <c:pt idx="4">
                  <c:v>0.5467332094598728</c:v>
                </c:pt>
                <c:pt idx="5">
                  <c:v>7.4392462580451957</c:v>
                </c:pt>
                <c:pt idx="6">
                  <c:v>0.86791206343860616</c:v>
                </c:pt>
                <c:pt idx="7">
                  <c:v>1.7495462702715934</c:v>
                </c:pt>
                <c:pt idx="8">
                  <c:v>1.3886593015017699</c:v>
                </c:pt>
                <c:pt idx="9">
                  <c:v>6.3120877340989532</c:v>
                </c:pt>
                <c:pt idx="10">
                  <c:v>0.21869328378394914</c:v>
                </c:pt>
                <c:pt idx="11">
                  <c:v>5.3409973134683453</c:v>
                </c:pt>
                <c:pt idx="12">
                  <c:v>0.49594975053634638</c:v>
                </c:pt>
                <c:pt idx="13">
                  <c:v>0.26243194054073898</c:v>
                </c:pt>
                <c:pt idx="14">
                  <c:v>0.43395603171930308</c:v>
                </c:pt>
                <c:pt idx="15">
                  <c:v>3.2674336505923995</c:v>
                </c:pt>
                <c:pt idx="16">
                  <c:v>0.14579552252263278</c:v>
                </c:pt>
                <c:pt idx="17">
                  <c:v>2.1926199497396364</c:v>
                </c:pt>
                <c:pt idx="18">
                  <c:v>0.34716482537544247</c:v>
                </c:pt>
                <c:pt idx="19">
                  <c:v>0.12496759073368523</c:v>
                </c:pt>
                <c:pt idx="20">
                  <c:v>0.31560438670494767</c:v>
                </c:pt>
                <c:pt idx="21">
                  <c:v>1.8112947410892648</c:v>
                </c:pt>
                <c:pt idx="22">
                  <c:v>0.10934664189197457</c:v>
                </c:pt>
                <c:pt idx="23">
                  <c:v>0.97206151105123884</c:v>
                </c:pt>
                <c:pt idx="24">
                  <c:v>0.26704986567341726</c:v>
                </c:pt>
                <c:pt idx="25">
                  <c:v>9.7197015015088525E-2</c:v>
                </c:pt>
                <c:pt idx="26">
                  <c:v>0.24797487526817319</c:v>
                </c:pt>
                <c:pt idx="27">
                  <c:v>0.75542405521648015</c:v>
                </c:pt>
                <c:pt idx="28">
                  <c:v>8.7477313513579666E-2</c:v>
                </c:pt>
                <c:pt idx="29">
                  <c:v>0.67554445728624091</c:v>
                </c:pt>
                <c:pt idx="30">
                  <c:v>0.21697801585965154</c:v>
                </c:pt>
                <c:pt idx="31">
                  <c:v>7.95248304668906E-2</c:v>
                </c:pt>
                <c:pt idx="32">
                  <c:v>0.20421460316202497</c:v>
                </c:pt>
                <c:pt idx="33">
                  <c:v>0.55262972202621452</c:v>
                </c:pt>
                <c:pt idx="34">
                  <c:v>7.2897761261316391E-2</c:v>
                </c:pt>
                <c:pt idx="35">
                  <c:v>0.50464426771156357</c:v>
                </c:pt>
                <c:pt idx="36">
                  <c:v>0.18271832914496972</c:v>
                </c:pt>
                <c:pt idx="37">
                  <c:v>6.7290241164292053E-2</c:v>
                </c:pt>
                <c:pt idx="38">
                  <c:v>0.17358241268772123</c:v>
                </c:pt>
                <c:pt idx="39">
                  <c:v>0.42750219424578578</c:v>
                </c:pt>
                <c:pt idx="40">
                  <c:v>6.2483795366842614E-2</c:v>
                </c:pt>
                <c:pt idx="41">
                  <c:v>0.39616970337597818</c:v>
                </c:pt>
                <c:pt idx="42">
                  <c:v>0.15780219335247384</c:v>
                </c:pt>
                <c:pt idx="43">
                  <c:v>5.8318209009053108E-2</c:v>
                </c:pt>
                <c:pt idx="44">
                  <c:v>0.15094122842410543</c:v>
                </c:pt>
                <c:pt idx="45">
                  <c:v>0.34417879926311407</c:v>
                </c:pt>
                <c:pt idx="46">
                  <c:v>5.4673320945987286E-2</c:v>
                </c:pt>
                <c:pt idx="47">
                  <c:v>0.32243963373062756</c:v>
                </c:pt>
                <c:pt idx="48">
                  <c:v>0.13886593015017698</c:v>
                </c:pt>
              </c:numCache>
            </c:numRef>
          </c:val>
        </c:ser>
        <c:ser>
          <c:idx val="2"/>
          <c:order val="1"/>
          <c:tx>
            <c:strRef>
              <c:f>Sheet1!$AC$39</c:f>
              <c:strCache>
                <c:ptCount val="1"/>
                <c:pt idx="0">
                  <c:v>New Table 12 value (A)</c:v>
                </c:pt>
              </c:strCache>
            </c:strRef>
          </c:tx>
          <c:invertIfNegative val="0"/>
          <c:cat>
            <c:numRef>
              <c:f>Sheet1!$A$40:$A$88</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Sheet1!$AC$40:$AC$88</c:f>
              <c:numCache>
                <c:formatCode>0.0</c:formatCode>
                <c:ptCount val="49"/>
                <c:pt idx="0">
                  <c:v>4.9205988851388556</c:v>
                </c:pt>
                <c:pt idx="1">
                  <c:v>6.5607985135184741</c:v>
                </c:pt>
                <c:pt idx="2">
                  <c:v>1.6401996283796187</c:v>
                </c:pt>
                <c:pt idx="3">
                  <c:v>5.8495854739599809</c:v>
                </c:pt>
                <c:pt idx="4">
                  <c:v>0.81244242693888613</c:v>
                </c:pt>
                <c:pt idx="5">
                  <c:v>4.1782753385428437</c:v>
                </c:pt>
                <c:pt idx="6">
                  <c:v>0.4874654561633317</c:v>
                </c:pt>
                <c:pt idx="7">
                  <c:v>2.5998157662044359</c:v>
                </c:pt>
                <c:pt idx="8">
                  <c:v>0.77994472986133068</c:v>
                </c:pt>
                <c:pt idx="9">
                  <c:v>4.7714898280134364</c:v>
                </c:pt>
                <c:pt idx="10">
                  <c:v>0.43738656756789829</c:v>
                </c:pt>
                <c:pt idx="11">
                  <c:v>4.0374144698575227</c:v>
                </c:pt>
                <c:pt idx="12">
                  <c:v>0.37490277220105572</c:v>
                </c:pt>
                <c:pt idx="13">
                  <c:v>0.69981850810863733</c:v>
                </c:pt>
                <c:pt idx="14">
                  <c:v>0.32803992567592372</c:v>
                </c:pt>
                <c:pt idx="15">
                  <c:v>2.4699476756775431</c:v>
                </c:pt>
                <c:pt idx="16">
                  <c:v>0.29159104504526556</c:v>
                </c:pt>
                <c:pt idx="17">
                  <c:v>2.07183110953215</c:v>
                </c:pt>
                <c:pt idx="18">
                  <c:v>0.26243194054073898</c:v>
                </c:pt>
                <c:pt idx="19">
                  <c:v>0.24993518146737045</c:v>
                </c:pt>
                <c:pt idx="20">
                  <c:v>0.2385744914006718</c:v>
                </c:pt>
                <c:pt idx="21">
                  <c:v>1.3692101245603772</c:v>
                </c:pt>
                <c:pt idx="22">
                  <c:v>0.21869328378394914</c:v>
                </c:pt>
                <c:pt idx="23">
                  <c:v>1.0497277621629559</c:v>
                </c:pt>
                <c:pt idx="24">
                  <c:v>0.20187072349287613</c:v>
                </c:pt>
                <c:pt idx="25">
                  <c:v>0.19439403003017705</c:v>
                </c:pt>
                <c:pt idx="26">
                  <c:v>0.18745138610052786</c:v>
                </c:pt>
                <c:pt idx="27">
                  <c:v>0.78011872931254145</c:v>
                </c:pt>
                <c:pt idx="28">
                  <c:v>0.17495462702715933</c:v>
                </c:pt>
                <c:pt idx="29">
                  <c:v>0.68270536040774965</c:v>
                </c:pt>
                <c:pt idx="30">
                  <c:v>0.16401996283796186</c:v>
                </c:pt>
                <c:pt idx="31">
                  <c:v>0.1590496609337812</c:v>
                </c:pt>
                <c:pt idx="32">
                  <c:v>0.15437172972984645</c:v>
                </c:pt>
                <c:pt idx="33">
                  <c:v>0.53557538885865097</c:v>
                </c:pt>
                <c:pt idx="34">
                  <c:v>0.14579552252263278</c:v>
                </c:pt>
                <c:pt idx="35">
                  <c:v>0.47924021282092588</c:v>
                </c:pt>
                <c:pt idx="36">
                  <c:v>0.13812207396880999</c:v>
                </c:pt>
                <c:pt idx="37">
                  <c:v>0.13458048232858411</c:v>
                </c:pt>
                <c:pt idx="38">
                  <c:v>0.13121597027036949</c:v>
                </c:pt>
                <c:pt idx="39">
                  <c:v>0.39029140473042684</c:v>
                </c:pt>
                <c:pt idx="40">
                  <c:v>0.12496759073368523</c:v>
                </c:pt>
                <c:pt idx="41">
                  <c:v>0.35482955724815984</c:v>
                </c:pt>
                <c:pt idx="42">
                  <c:v>0.1192872457003359</c:v>
                </c:pt>
                <c:pt idx="43">
                  <c:v>0.11663641801810622</c:v>
                </c:pt>
                <c:pt idx="44">
                  <c:v>0.11410084371336478</c:v>
                </c:pt>
                <c:pt idx="45">
                  <c:v>0.29700310156262894</c:v>
                </c:pt>
                <c:pt idx="46">
                  <c:v>0.10934664189197457</c:v>
                </c:pt>
                <c:pt idx="47">
                  <c:v>0.27325274941767907</c:v>
                </c:pt>
                <c:pt idx="48">
                  <c:v>0.10497277621629558</c:v>
                </c:pt>
              </c:numCache>
            </c:numRef>
          </c:val>
        </c:ser>
        <c:ser>
          <c:idx val="3"/>
          <c:order val="2"/>
          <c:tx>
            <c:strRef>
              <c:f>Sheet1!$AF$39</c:f>
              <c:strCache>
                <c:ptCount val="1"/>
                <c:pt idx="0">
                  <c:v>Stage 2C Table 12 value (A)</c:v>
                </c:pt>
              </c:strCache>
            </c:strRef>
          </c:tx>
          <c:invertIfNegative val="0"/>
          <c:cat>
            <c:numRef>
              <c:f>Sheet1!$A$40:$A$88</c:f>
              <c:numCache>
                <c:formatCode>General</c:formatCode>
                <c:ptCount val="49"/>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numCache>
            </c:numRef>
          </c:cat>
          <c:val>
            <c:numRef>
              <c:f>Sheet1!$AF$40:$AF$88</c:f>
              <c:numCache>
                <c:formatCode>0.0</c:formatCode>
                <c:ptCount val="49"/>
                <c:pt idx="0">
                  <c:v>4.9205988851388556</c:v>
                </c:pt>
                <c:pt idx="1">
                  <c:v>6.5607985135184741</c:v>
                </c:pt>
                <c:pt idx="2">
                  <c:v>1.6401996283796187</c:v>
                </c:pt>
                <c:pt idx="3">
                  <c:v>7.156138065674269</c:v>
                </c:pt>
                <c:pt idx="4">
                  <c:v>0.99390806467698167</c:v>
                </c:pt>
                <c:pt idx="5">
                  <c:v>5.1115271897673349</c:v>
                </c:pt>
                <c:pt idx="6">
                  <c:v>0.59634483880618916</c:v>
                </c:pt>
                <c:pt idx="7">
                  <c:v>3.1805058069663414</c:v>
                </c:pt>
                <c:pt idx="8">
                  <c:v>0.95415174208990261</c:v>
                </c:pt>
                <c:pt idx="9">
                  <c:v>6.3120877340989532</c:v>
                </c:pt>
                <c:pt idx="10">
                  <c:v>0.57860804229240403</c:v>
                </c:pt>
                <c:pt idx="11">
                  <c:v>5.3409973134683453</c:v>
                </c:pt>
                <c:pt idx="12">
                  <c:v>0.49594975053634638</c:v>
                </c:pt>
                <c:pt idx="13">
                  <c:v>0.92577286766784661</c:v>
                </c:pt>
                <c:pt idx="14">
                  <c:v>0.43395603171930308</c:v>
                </c:pt>
                <c:pt idx="15">
                  <c:v>3.2674336505923995</c:v>
                </c:pt>
                <c:pt idx="16">
                  <c:v>0.38573869486160278</c:v>
                </c:pt>
                <c:pt idx="17">
                  <c:v>2.7407749371745456</c:v>
                </c:pt>
                <c:pt idx="18">
                  <c:v>0.34716482537544247</c:v>
                </c:pt>
                <c:pt idx="19">
                  <c:v>0.3306331670242309</c:v>
                </c:pt>
                <c:pt idx="20">
                  <c:v>0.31560438670494767</c:v>
                </c:pt>
                <c:pt idx="21">
                  <c:v>1.8112947410892648</c:v>
                </c:pt>
                <c:pt idx="22">
                  <c:v>0.28930402114620202</c:v>
                </c:pt>
                <c:pt idx="23">
                  <c:v>1.3886593015017696</c:v>
                </c:pt>
                <c:pt idx="24">
                  <c:v>0.26704986567341726</c:v>
                </c:pt>
                <c:pt idx="25">
                  <c:v>0.25715912990773515</c:v>
                </c:pt>
                <c:pt idx="26">
                  <c:v>0.24797487526817319</c:v>
                </c:pt>
                <c:pt idx="27">
                  <c:v>1.0320000754323497</c:v>
                </c:pt>
                <c:pt idx="28">
                  <c:v>0.23144321691696165</c:v>
                </c:pt>
                <c:pt idx="29">
                  <c:v>0.90313430118481386</c:v>
                </c:pt>
                <c:pt idx="30">
                  <c:v>0.21697801585965154</c:v>
                </c:pt>
                <c:pt idx="31">
                  <c:v>0.21040292446996511</c:v>
                </c:pt>
                <c:pt idx="32">
                  <c:v>0.20421460316202497</c:v>
                </c:pt>
                <c:pt idx="33">
                  <c:v>0.70849964362335194</c:v>
                </c:pt>
                <c:pt idx="34">
                  <c:v>0.19286934743080139</c:v>
                </c:pt>
                <c:pt idx="35">
                  <c:v>0.63397521069291907</c:v>
                </c:pt>
                <c:pt idx="36">
                  <c:v>0.18271832914496972</c:v>
                </c:pt>
                <c:pt idx="37">
                  <c:v>0.17803324378227819</c:v>
                </c:pt>
                <c:pt idx="38">
                  <c:v>0.17358241268772123</c:v>
                </c:pt>
                <c:pt idx="39">
                  <c:v>0.51630699788138379</c:v>
                </c:pt>
                <c:pt idx="40">
                  <c:v>0.16531658351211545</c:v>
                </c:pt>
                <c:pt idx="41">
                  <c:v>0.4693953831468935</c:v>
                </c:pt>
                <c:pt idx="42">
                  <c:v>0.15780219335247384</c:v>
                </c:pt>
                <c:pt idx="43">
                  <c:v>0.1542954779446411</c:v>
                </c:pt>
                <c:pt idx="44">
                  <c:v>0.15094122842410543</c:v>
                </c:pt>
                <c:pt idx="45">
                  <c:v>0.39289817267478772</c:v>
                </c:pt>
                <c:pt idx="46">
                  <c:v>0.14465201057310101</c:v>
                </c:pt>
                <c:pt idx="47">
                  <c:v>0.3614794100119143</c:v>
                </c:pt>
                <c:pt idx="48">
                  <c:v>0.13886593015017698</c:v>
                </c:pt>
              </c:numCache>
            </c:numRef>
          </c:val>
        </c:ser>
        <c:dLbls>
          <c:showLegendKey val="0"/>
          <c:showVal val="0"/>
          <c:showCatName val="0"/>
          <c:showSerName val="0"/>
          <c:showPercent val="0"/>
          <c:showBubbleSize val="0"/>
        </c:dLbls>
        <c:gapWidth val="150"/>
        <c:axId val="337863752"/>
        <c:axId val="337864144"/>
      </c:barChart>
      <c:catAx>
        <c:axId val="337863752"/>
        <c:scaling>
          <c:orientation val="minMax"/>
        </c:scaling>
        <c:delete val="0"/>
        <c:axPos val="b"/>
        <c:title>
          <c:tx>
            <c:rich>
              <a:bodyPr/>
              <a:lstStyle/>
              <a:p>
                <a:pPr>
                  <a:defRPr/>
                </a:pPr>
                <a:r>
                  <a:rPr lang="en-US"/>
                  <a:t>Harmonic</a:t>
                </a:r>
              </a:p>
            </c:rich>
          </c:tx>
          <c:overlay val="0"/>
        </c:title>
        <c:numFmt formatCode="General" sourceLinked="1"/>
        <c:majorTickMark val="out"/>
        <c:minorTickMark val="none"/>
        <c:tickLblPos val="nextTo"/>
        <c:crossAx val="337864144"/>
        <c:crosses val="autoZero"/>
        <c:auto val="1"/>
        <c:lblAlgn val="ctr"/>
        <c:lblOffset val="100"/>
        <c:noMultiLvlLbl val="0"/>
      </c:catAx>
      <c:valAx>
        <c:axId val="337864144"/>
        <c:scaling>
          <c:orientation val="minMax"/>
        </c:scaling>
        <c:delete val="0"/>
        <c:axPos val="l"/>
        <c:majorGridlines/>
        <c:title>
          <c:tx>
            <c:rich>
              <a:bodyPr rot="-5400000" vert="horz"/>
              <a:lstStyle/>
              <a:p>
                <a:pPr>
                  <a:defRPr/>
                </a:pPr>
                <a:r>
                  <a:rPr lang="en-US"/>
                  <a:t>Current (A)</a:t>
                </a:r>
              </a:p>
            </c:rich>
          </c:tx>
          <c:overlay val="0"/>
        </c:title>
        <c:numFmt formatCode="0.0" sourceLinked="1"/>
        <c:majorTickMark val="out"/>
        <c:minorTickMark val="none"/>
        <c:tickLblPos val="nextTo"/>
        <c:crossAx val="337863752"/>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8"/>
          <c:order val="0"/>
          <c:tx>
            <c:strRef>
              <c:f>LV!$I$3</c:f>
              <c:strCache>
                <c:ptCount val="1"/>
                <c:pt idx="0">
                  <c:v>khZ1 Ω</c:v>
                </c:pt>
              </c:strCache>
            </c:strRef>
          </c:tx>
          <c:cat>
            <c:numRef>
              <c:f>LV!$A$4:$A$53</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LV!$I$4:$I$53</c:f>
              <c:numCache>
                <c:formatCode>General</c:formatCode>
                <c:ptCount val="50"/>
                <c:pt idx="0">
                  <c:v>1.6E-2</c:v>
                </c:pt>
                <c:pt idx="1">
                  <c:v>3.2000000000000001E-2</c:v>
                </c:pt>
                <c:pt idx="2">
                  <c:v>4.8000000000000001E-2</c:v>
                </c:pt>
                <c:pt idx="3">
                  <c:v>6.4000000000000001E-2</c:v>
                </c:pt>
                <c:pt idx="4">
                  <c:v>0.08</c:v>
                </c:pt>
                <c:pt idx="5">
                  <c:v>9.6000000000000002E-2</c:v>
                </c:pt>
                <c:pt idx="6">
                  <c:v>0.112</c:v>
                </c:pt>
                <c:pt idx="7">
                  <c:v>6.4000000000000001E-2</c:v>
                </c:pt>
                <c:pt idx="8">
                  <c:v>7.2000000000000008E-2</c:v>
                </c:pt>
                <c:pt idx="9">
                  <c:v>0.08</c:v>
                </c:pt>
                <c:pt idx="10">
                  <c:v>8.7999999999999995E-2</c:v>
                </c:pt>
                <c:pt idx="11">
                  <c:v>9.6000000000000002E-2</c:v>
                </c:pt>
                <c:pt idx="12">
                  <c:v>0.10400000000000001</c:v>
                </c:pt>
                <c:pt idx="13">
                  <c:v>0.112</c:v>
                </c:pt>
                <c:pt idx="14">
                  <c:v>0.12</c:v>
                </c:pt>
                <c:pt idx="15">
                  <c:v>0.128</c:v>
                </c:pt>
                <c:pt idx="16">
                  <c:v>0.13600000000000001</c:v>
                </c:pt>
                <c:pt idx="17">
                  <c:v>0.14400000000000002</c:v>
                </c:pt>
                <c:pt idx="18">
                  <c:v>0.152</c:v>
                </c:pt>
                <c:pt idx="19">
                  <c:v>0.16</c:v>
                </c:pt>
                <c:pt idx="20">
                  <c:v>0.16800000000000001</c:v>
                </c:pt>
                <c:pt idx="21">
                  <c:v>0.17599999999999999</c:v>
                </c:pt>
                <c:pt idx="22">
                  <c:v>0.184</c:v>
                </c:pt>
                <c:pt idx="23">
                  <c:v>0.192</c:v>
                </c:pt>
                <c:pt idx="24">
                  <c:v>0.2</c:v>
                </c:pt>
                <c:pt idx="25">
                  <c:v>0.20800000000000002</c:v>
                </c:pt>
                <c:pt idx="26">
                  <c:v>0.216</c:v>
                </c:pt>
                <c:pt idx="27">
                  <c:v>0.224</c:v>
                </c:pt>
                <c:pt idx="28">
                  <c:v>0.23200000000000001</c:v>
                </c:pt>
                <c:pt idx="29">
                  <c:v>0.24</c:v>
                </c:pt>
                <c:pt idx="30">
                  <c:v>0.248</c:v>
                </c:pt>
                <c:pt idx="31">
                  <c:v>0.25600000000000001</c:v>
                </c:pt>
                <c:pt idx="32">
                  <c:v>0.26400000000000001</c:v>
                </c:pt>
                <c:pt idx="33">
                  <c:v>0.27200000000000002</c:v>
                </c:pt>
                <c:pt idx="34">
                  <c:v>0.28000000000000003</c:v>
                </c:pt>
                <c:pt idx="35">
                  <c:v>0.28800000000000003</c:v>
                </c:pt>
                <c:pt idx="36">
                  <c:v>0.29599999999999999</c:v>
                </c:pt>
                <c:pt idx="37">
                  <c:v>0.30399999999999999</c:v>
                </c:pt>
                <c:pt idx="38">
                  <c:v>0.312</c:v>
                </c:pt>
                <c:pt idx="39">
                  <c:v>0.32</c:v>
                </c:pt>
                <c:pt idx="40">
                  <c:v>0.32800000000000001</c:v>
                </c:pt>
                <c:pt idx="41">
                  <c:v>0.33600000000000002</c:v>
                </c:pt>
                <c:pt idx="42">
                  <c:v>0.34400000000000003</c:v>
                </c:pt>
                <c:pt idx="43">
                  <c:v>0.35199999999999998</c:v>
                </c:pt>
                <c:pt idx="44">
                  <c:v>0.36</c:v>
                </c:pt>
                <c:pt idx="45">
                  <c:v>0.36799999999999999</c:v>
                </c:pt>
                <c:pt idx="46">
                  <c:v>0.376</c:v>
                </c:pt>
                <c:pt idx="47">
                  <c:v>0.38400000000000001</c:v>
                </c:pt>
                <c:pt idx="48">
                  <c:v>0.39200000000000002</c:v>
                </c:pt>
                <c:pt idx="49">
                  <c:v>0.4</c:v>
                </c:pt>
              </c:numCache>
            </c:numRef>
          </c:val>
          <c:smooth val="0"/>
        </c:ser>
        <c:ser>
          <c:idx val="9"/>
          <c:order val="1"/>
          <c:tx>
            <c:strRef>
              <c:f>LV!$J$3</c:f>
              <c:strCache>
                <c:ptCount val="1"/>
                <c:pt idx="0">
                  <c:v>R1√h+jkhX1Ω</c:v>
                </c:pt>
              </c:strCache>
            </c:strRef>
          </c:tx>
          <c:cat>
            <c:numRef>
              <c:f>LV!$A$4:$A$53</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LV!$J$4:$J$53</c:f>
              <c:numCache>
                <c:formatCode>General</c:formatCode>
                <c:ptCount val="50"/>
                <c:pt idx="0">
                  <c:v>1.6E-2</c:v>
                </c:pt>
                <c:pt idx="1">
                  <c:v>2.7712812921102038E-2</c:v>
                </c:pt>
                <c:pt idx="2">
                  <c:v>3.9191835884530846E-2</c:v>
                </c:pt>
                <c:pt idx="3">
                  <c:v>5.059644256269407E-2</c:v>
                </c:pt>
                <c:pt idx="4">
                  <c:v>6.196773353931867E-2</c:v>
                </c:pt>
                <c:pt idx="5">
                  <c:v>7.3321211119293433E-2</c:v>
                </c:pt>
                <c:pt idx="6">
                  <c:v>8.4664041954066904E-2</c:v>
                </c:pt>
                <c:pt idx="7">
                  <c:v>5.5425625842204077E-2</c:v>
                </c:pt>
                <c:pt idx="8">
                  <c:v>6.118823416311342E-2</c:v>
                </c:pt>
                <c:pt idx="9">
                  <c:v>6.6932802122726051E-2</c:v>
                </c:pt>
                <c:pt idx="10">
                  <c:v>7.2663608498339805E-2</c:v>
                </c:pt>
                <c:pt idx="11">
                  <c:v>7.8383671769061691E-2</c:v>
                </c:pt>
                <c:pt idx="12">
                  <c:v>8.4095184166514556E-2</c:v>
                </c:pt>
                <c:pt idx="13">
                  <c:v>8.97997772825746E-2</c:v>
                </c:pt>
                <c:pt idx="14">
                  <c:v>9.5498691090506585E-2</c:v>
                </c:pt>
                <c:pt idx="15">
                  <c:v>0.10119288512538814</c:v>
                </c:pt>
                <c:pt idx="16">
                  <c:v>0.1068831137270991</c:v>
                </c:pt>
                <c:pt idx="17">
                  <c:v>0.1125699782357623</c:v>
                </c:pt>
                <c:pt idx="18">
                  <c:v>0.11825396399275585</c:v>
                </c:pt>
                <c:pt idx="19">
                  <c:v>0.12393546707863734</c:v>
                </c:pt>
                <c:pt idx="20">
                  <c:v>0.12961481396815719</c:v>
                </c:pt>
                <c:pt idx="21">
                  <c:v>0.13529227620230211</c:v>
                </c:pt>
                <c:pt idx="22">
                  <c:v>0.14096808149364878</c:v>
                </c:pt>
                <c:pt idx="23">
                  <c:v>0.14664242223858687</c:v>
                </c:pt>
                <c:pt idx="24">
                  <c:v>0.15231546211727817</c:v>
                </c:pt>
                <c:pt idx="25">
                  <c:v>0.15798734126505201</c:v>
                </c:pt>
                <c:pt idx="26">
                  <c:v>0.16365818036383026</c:v>
                </c:pt>
                <c:pt idx="27">
                  <c:v>0.16932808390813381</c:v>
                </c:pt>
                <c:pt idx="28">
                  <c:v>0.17499714283381887</c:v>
                </c:pt>
                <c:pt idx="29">
                  <c:v>0.18066543665017945</c:v>
                </c:pt>
                <c:pt idx="30">
                  <c:v>0.18633303518163383</c:v>
                </c:pt>
                <c:pt idx="31">
                  <c:v>0.192</c:v>
                </c:pt>
                <c:pt idx="32">
                  <c:v>0.19766638560969338</c:v>
                </c:pt>
                <c:pt idx="33">
                  <c:v>0.20333224043422135</c:v>
                </c:pt>
                <c:pt idx="34">
                  <c:v>0.20899760764181008</c:v>
                </c:pt>
                <c:pt idx="35">
                  <c:v>0.21466252583997983</c:v>
                </c:pt>
                <c:pt idx="36">
                  <c:v>0.2203270296627266</c:v>
                </c:pt>
                <c:pt idx="37">
                  <c:v>0.22599115026920855</c:v>
                </c:pt>
                <c:pt idx="38">
                  <c:v>0.23165491576912414</c:v>
                </c:pt>
                <c:pt idx="39">
                  <c:v>0.23731835158706122</c:v>
                </c:pt>
                <c:pt idx="40">
                  <c:v>0.24298148077579904</c:v>
                </c:pt>
                <c:pt idx="41">
                  <c:v>0.24864432428672084</c:v>
                </c:pt>
                <c:pt idx="42">
                  <c:v>0.25430690120403732</c:v>
                </c:pt>
                <c:pt idx="43">
                  <c:v>0.25996922894835073</c:v>
                </c:pt>
                <c:pt idx="44">
                  <c:v>0.26563132345414386</c:v>
                </c:pt>
                <c:pt idx="45">
                  <c:v>0.27129319932501073</c:v>
                </c:pt>
                <c:pt idx="46">
                  <c:v>0.27695486996982016</c:v>
                </c:pt>
                <c:pt idx="47">
                  <c:v>0.28261634772249106</c:v>
                </c:pt>
                <c:pt idx="48">
                  <c:v>0.28827764394763605</c:v>
                </c:pt>
                <c:pt idx="49">
                  <c:v>0.29393876913398137</c:v>
                </c:pt>
              </c:numCache>
            </c:numRef>
          </c:val>
          <c:smooth val="0"/>
        </c:ser>
        <c:ser>
          <c:idx val="0"/>
          <c:order val="2"/>
          <c:tx>
            <c:strRef>
              <c:f>LV!$Q$3</c:f>
              <c:strCache>
                <c:ptCount val="1"/>
                <c:pt idx="0">
                  <c:v>R1√h Ω</c:v>
                </c:pt>
              </c:strCache>
            </c:strRef>
          </c:tx>
          <c:val>
            <c:numRef>
              <c:f>LV!$Q$4:$Q$53</c:f>
              <c:numCache>
                <c:formatCode>General</c:formatCode>
                <c:ptCount val="50"/>
                <c:pt idx="0">
                  <c:v>1.131370849898476E-2</c:v>
                </c:pt>
                <c:pt idx="1">
                  <c:v>1.6E-2</c:v>
                </c:pt>
                <c:pt idx="2">
                  <c:v>1.9595917942265423E-2</c:v>
                </c:pt>
                <c:pt idx="3">
                  <c:v>2.262741699796952E-2</c:v>
                </c:pt>
                <c:pt idx="4">
                  <c:v>2.5298221281347035E-2</c:v>
                </c:pt>
                <c:pt idx="5">
                  <c:v>2.7712812921102035E-2</c:v>
                </c:pt>
                <c:pt idx="6">
                  <c:v>2.9933259094191533E-2</c:v>
                </c:pt>
                <c:pt idx="7">
                  <c:v>3.2000000000000001E-2</c:v>
                </c:pt>
                <c:pt idx="8">
                  <c:v>3.3941125496954279E-2</c:v>
                </c:pt>
                <c:pt idx="9">
                  <c:v>3.5777087639996638E-2</c:v>
                </c:pt>
                <c:pt idx="10">
                  <c:v>3.7523326078587438E-2</c:v>
                </c:pt>
                <c:pt idx="11">
                  <c:v>3.9191835884530846E-2</c:v>
                </c:pt>
                <c:pt idx="12">
                  <c:v>4.0792156108742275E-2</c:v>
                </c:pt>
                <c:pt idx="13">
                  <c:v>4.2332020977033445E-2</c:v>
                </c:pt>
                <c:pt idx="14">
                  <c:v>4.381780460041329E-2</c:v>
                </c:pt>
                <c:pt idx="15">
                  <c:v>4.5254833995939041E-2</c:v>
                </c:pt>
                <c:pt idx="16">
                  <c:v>4.6647615158762402E-2</c:v>
                </c:pt>
                <c:pt idx="17">
                  <c:v>4.7999999999999994E-2</c:v>
                </c:pt>
                <c:pt idx="18">
                  <c:v>4.9315312023751813E-2</c:v>
                </c:pt>
                <c:pt idx="19">
                  <c:v>5.059644256269407E-2</c:v>
                </c:pt>
                <c:pt idx="20">
                  <c:v>5.1845925587262878E-2</c:v>
                </c:pt>
                <c:pt idx="21">
                  <c:v>5.3065996645686397E-2</c:v>
                </c:pt>
                <c:pt idx="22">
                  <c:v>5.4258639865002137E-2</c:v>
                </c:pt>
                <c:pt idx="23">
                  <c:v>5.542562584220407E-2</c:v>
                </c:pt>
                <c:pt idx="24">
                  <c:v>5.6568542494923803E-2</c:v>
                </c:pt>
                <c:pt idx="25">
                  <c:v>5.7688820407423826E-2</c:v>
                </c:pt>
                <c:pt idx="26">
                  <c:v>5.8787753826796275E-2</c:v>
                </c:pt>
                <c:pt idx="27">
                  <c:v>5.9866518188383067E-2</c:v>
                </c:pt>
                <c:pt idx="28">
                  <c:v>6.0926184846911265E-2</c:v>
                </c:pt>
                <c:pt idx="29">
                  <c:v>6.196773353931867E-2</c:v>
                </c:pt>
                <c:pt idx="30">
                  <c:v>6.2992062992094477E-2</c:v>
                </c:pt>
                <c:pt idx="31">
                  <c:v>6.4000000000000001E-2</c:v>
                </c:pt>
                <c:pt idx="32">
                  <c:v>6.4992307237087682E-2</c:v>
                </c:pt>
                <c:pt idx="33">
                  <c:v>6.5969690009882564E-2</c:v>
                </c:pt>
                <c:pt idx="34">
                  <c:v>6.6932802122726037E-2</c:v>
                </c:pt>
                <c:pt idx="35">
                  <c:v>6.7882250993908558E-2</c:v>
                </c:pt>
                <c:pt idx="36">
                  <c:v>6.8818602136341014E-2</c:v>
                </c:pt>
                <c:pt idx="37">
                  <c:v>6.9742383096650776E-2</c:v>
                </c:pt>
                <c:pt idx="38">
                  <c:v>7.0654086930622778E-2</c:v>
                </c:pt>
                <c:pt idx="39">
                  <c:v>7.1554175279993276E-2</c:v>
                </c:pt>
                <c:pt idx="40">
                  <c:v>7.2443081105099325E-2</c:v>
                </c:pt>
                <c:pt idx="41">
                  <c:v>7.3321211119293447E-2</c:v>
                </c:pt>
                <c:pt idx="42">
                  <c:v>7.4188947963965621E-2</c:v>
                </c:pt>
                <c:pt idx="43">
                  <c:v>7.5046652157174876E-2</c:v>
                </c:pt>
                <c:pt idx="44">
                  <c:v>7.5894663844041102E-2</c:v>
                </c:pt>
                <c:pt idx="45">
                  <c:v>7.6733304373003505E-2</c:v>
                </c:pt>
                <c:pt idx="46">
                  <c:v>7.7562877718661258E-2</c:v>
                </c:pt>
                <c:pt idx="47">
                  <c:v>7.8383671769061691E-2</c:v>
                </c:pt>
                <c:pt idx="48">
                  <c:v>7.919595949289332E-2</c:v>
                </c:pt>
                <c:pt idx="49">
                  <c:v>0.08</c:v>
                </c:pt>
              </c:numCache>
            </c:numRef>
          </c:val>
          <c:smooth val="0"/>
        </c:ser>
        <c:ser>
          <c:idx val="1"/>
          <c:order val="3"/>
          <c:tx>
            <c:strRef>
              <c:f>LV!$R$3</c:f>
              <c:strCache>
                <c:ptCount val="1"/>
                <c:pt idx="0">
                  <c:v>khX1 Ω</c:v>
                </c:pt>
              </c:strCache>
            </c:strRef>
          </c:tx>
          <c:val>
            <c:numRef>
              <c:f>LV!$R$4:$R$53</c:f>
              <c:numCache>
                <c:formatCode>General</c:formatCode>
                <c:ptCount val="50"/>
                <c:pt idx="0">
                  <c:v>1.131370849898476E-2</c:v>
                </c:pt>
                <c:pt idx="1">
                  <c:v>2.262741699796952E-2</c:v>
                </c:pt>
                <c:pt idx="2">
                  <c:v>3.3941125496954279E-2</c:v>
                </c:pt>
                <c:pt idx="3">
                  <c:v>4.5254833995939041E-2</c:v>
                </c:pt>
                <c:pt idx="4">
                  <c:v>5.6568542494923803E-2</c:v>
                </c:pt>
                <c:pt idx="5">
                  <c:v>6.7882250993908558E-2</c:v>
                </c:pt>
                <c:pt idx="6">
                  <c:v>7.919595949289332E-2</c:v>
                </c:pt>
                <c:pt idx="7">
                  <c:v>4.5254833995939041E-2</c:v>
                </c:pt>
                <c:pt idx="8">
                  <c:v>5.0911688245431422E-2</c:v>
                </c:pt>
                <c:pt idx="9">
                  <c:v>5.6568542494923803E-2</c:v>
                </c:pt>
                <c:pt idx="10">
                  <c:v>6.2225396744416184E-2</c:v>
                </c:pt>
                <c:pt idx="11">
                  <c:v>6.7882250993908558E-2</c:v>
                </c:pt>
                <c:pt idx="12">
                  <c:v>7.3539105243400946E-2</c:v>
                </c:pt>
                <c:pt idx="13">
                  <c:v>7.919595949289332E-2</c:v>
                </c:pt>
                <c:pt idx="14">
                  <c:v>8.4852813742385708E-2</c:v>
                </c:pt>
                <c:pt idx="15">
                  <c:v>9.0509667991878082E-2</c:v>
                </c:pt>
                <c:pt idx="16">
                  <c:v>9.6166522241370456E-2</c:v>
                </c:pt>
                <c:pt idx="17">
                  <c:v>0.10182337649086284</c:v>
                </c:pt>
                <c:pt idx="18">
                  <c:v>0.10748023074035522</c:v>
                </c:pt>
                <c:pt idx="19">
                  <c:v>0.11313708498984761</c:v>
                </c:pt>
                <c:pt idx="20">
                  <c:v>0.11879393923933998</c:v>
                </c:pt>
                <c:pt idx="21">
                  <c:v>0.12445079348883237</c:v>
                </c:pt>
                <c:pt idx="22">
                  <c:v>0.13010764773832476</c:v>
                </c:pt>
                <c:pt idx="23">
                  <c:v>0.13576450198781712</c:v>
                </c:pt>
                <c:pt idx="24">
                  <c:v>0.1414213562373095</c:v>
                </c:pt>
                <c:pt idx="25">
                  <c:v>0.14707821048680189</c:v>
                </c:pt>
                <c:pt idx="26">
                  <c:v>0.15273506473629425</c:v>
                </c:pt>
                <c:pt idx="27">
                  <c:v>0.15839191898578664</c:v>
                </c:pt>
                <c:pt idx="28">
                  <c:v>0.16404877323527903</c:v>
                </c:pt>
                <c:pt idx="29">
                  <c:v>0.16970562748477142</c:v>
                </c:pt>
                <c:pt idx="30">
                  <c:v>0.17536248173426378</c:v>
                </c:pt>
                <c:pt idx="31">
                  <c:v>0.18101933598375616</c:v>
                </c:pt>
                <c:pt idx="32">
                  <c:v>0.18667619023324855</c:v>
                </c:pt>
                <c:pt idx="33">
                  <c:v>0.19233304448274091</c:v>
                </c:pt>
                <c:pt idx="34">
                  <c:v>0.1979898987322333</c:v>
                </c:pt>
                <c:pt idx="35">
                  <c:v>0.20364675298172569</c:v>
                </c:pt>
                <c:pt idx="36">
                  <c:v>0.20930360723121808</c:v>
                </c:pt>
                <c:pt idx="37">
                  <c:v>0.21496046148071044</c:v>
                </c:pt>
                <c:pt idx="38">
                  <c:v>0.22061731573020282</c:v>
                </c:pt>
                <c:pt idx="39">
                  <c:v>0.22627416997969521</c:v>
                </c:pt>
                <c:pt idx="40">
                  <c:v>0.23193102422918757</c:v>
                </c:pt>
                <c:pt idx="41">
                  <c:v>0.23758787847867996</c:v>
                </c:pt>
                <c:pt idx="42">
                  <c:v>0.24324473272817235</c:v>
                </c:pt>
                <c:pt idx="43">
                  <c:v>0.24890158697766473</c:v>
                </c:pt>
                <c:pt idx="44">
                  <c:v>0.2545584412271571</c:v>
                </c:pt>
                <c:pt idx="45">
                  <c:v>0.26021529547664951</c:v>
                </c:pt>
                <c:pt idx="46">
                  <c:v>0.26587214972614187</c:v>
                </c:pt>
                <c:pt idx="47">
                  <c:v>0.27152900397563423</c:v>
                </c:pt>
                <c:pt idx="48">
                  <c:v>0.27718585822512665</c:v>
                </c:pt>
                <c:pt idx="49">
                  <c:v>0.28284271247461901</c:v>
                </c:pt>
              </c:numCache>
            </c:numRef>
          </c:val>
          <c:smooth val="0"/>
        </c:ser>
        <c:dLbls>
          <c:showLegendKey val="0"/>
          <c:showVal val="0"/>
          <c:showCatName val="0"/>
          <c:showSerName val="0"/>
          <c:showPercent val="0"/>
          <c:showBubbleSize val="0"/>
        </c:dLbls>
        <c:marker val="1"/>
        <c:smooth val="0"/>
        <c:axId val="337864928"/>
        <c:axId val="337865320"/>
      </c:lineChart>
      <c:catAx>
        <c:axId val="337864928"/>
        <c:scaling>
          <c:orientation val="minMax"/>
        </c:scaling>
        <c:delete val="0"/>
        <c:axPos val="b"/>
        <c:title>
          <c:tx>
            <c:rich>
              <a:bodyPr/>
              <a:lstStyle/>
              <a:p>
                <a:pPr>
                  <a:defRPr/>
                </a:pPr>
                <a:r>
                  <a:rPr lang="en-GB"/>
                  <a:t>Harmonic</a:t>
                </a:r>
              </a:p>
            </c:rich>
          </c:tx>
          <c:overlay val="0"/>
        </c:title>
        <c:numFmt formatCode="General" sourceLinked="1"/>
        <c:majorTickMark val="out"/>
        <c:minorTickMark val="none"/>
        <c:tickLblPos val="nextTo"/>
        <c:crossAx val="337865320"/>
        <c:crosses val="autoZero"/>
        <c:auto val="1"/>
        <c:lblAlgn val="ctr"/>
        <c:lblOffset val="100"/>
        <c:noMultiLvlLbl val="0"/>
      </c:catAx>
      <c:valAx>
        <c:axId val="337865320"/>
        <c:scaling>
          <c:orientation val="minMax"/>
        </c:scaling>
        <c:delete val="0"/>
        <c:axPos val="l"/>
        <c:majorGridlines/>
        <c:title>
          <c:tx>
            <c:rich>
              <a:bodyPr rot="-5400000" vert="horz"/>
              <a:lstStyle/>
              <a:p>
                <a:pPr>
                  <a:defRPr/>
                </a:pPr>
                <a:r>
                  <a:rPr lang="el-GR"/>
                  <a:t>Ω</a:t>
                </a:r>
                <a:endParaRPr lang="en-GB"/>
              </a:p>
            </c:rich>
          </c:tx>
          <c:overlay val="0"/>
        </c:title>
        <c:numFmt formatCode="General" sourceLinked="1"/>
        <c:majorTickMark val="out"/>
        <c:minorTickMark val="none"/>
        <c:tickLblPos val="nextTo"/>
        <c:crossAx val="33786492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E0C25-AEE6-4240-9BEA-3C05518FDAE3}" type="datetimeFigureOut">
              <a:rPr lang="en-GB" smtClean="0"/>
              <a:t>01/04/2019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919A2-6DEE-43CD-ABA6-619FFE902B75}" type="slidenum">
              <a:rPr lang="en-GB" smtClean="0"/>
              <a:t>‹#›</a:t>
            </a:fld>
            <a:endParaRPr lang="en-GB"/>
          </a:p>
        </p:txBody>
      </p:sp>
    </p:spTree>
    <p:extLst>
      <p:ext uri="{BB962C8B-B14F-4D97-AF65-F5344CB8AC3E}">
        <p14:creationId xmlns:p14="http://schemas.microsoft.com/office/powerpoint/2010/main" val="96498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55834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61767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9137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61974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827034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27871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27168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352193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384415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221158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64243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76680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371781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05828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119080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283470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159973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1260404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264824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16770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768661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15988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09855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410905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1393984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566083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1536673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2939451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61263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2655346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604247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1444499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350701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331588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1095079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1292701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1462561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2765857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620711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151233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84</a:t>
            </a:fld>
            <a:endParaRPr lang="en-GB"/>
          </a:p>
        </p:txBody>
      </p:sp>
    </p:spTree>
    <p:extLst>
      <p:ext uri="{BB962C8B-B14F-4D97-AF65-F5344CB8AC3E}">
        <p14:creationId xmlns:p14="http://schemas.microsoft.com/office/powerpoint/2010/main" val="3163276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86</a:t>
            </a:fld>
            <a:endParaRPr lang="en-GB"/>
          </a:p>
        </p:txBody>
      </p:sp>
    </p:spTree>
    <p:extLst>
      <p:ext uri="{BB962C8B-B14F-4D97-AF65-F5344CB8AC3E}">
        <p14:creationId xmlns:p14="http://schemas.microsoft.com/office/powerpoint/2010/main" val="397364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87</a:t>
            </a:fld>
            <a:endParaRPr lang="en-GB"/>
          </a:p>
        </p:txBody>
      </p:sp>
    </p:spTree>
    <p:extLst>
      <p:ext uri="{BB962C8B-B14F-4D97-AF65-F5344CB8AC3E}">
        <p14:creationId xmlns:p14="http://schemas.microsoft.com/office/powerpoint/2010/main" val="2288388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88</a:t>
            </a:fld>
            <a:endParaRPr lang="en-GB"/>
          </a:p>
        </p:txBody>
      </p:sp>
    </p:spTree>
    <p:extLst>
      <p:ext uri="{BB962C8B-B14F-4D97-AF65-F5344CB8AC3E}">
        <p14:creationId xmlns:p14="http://schemas.microsoft.com/office/powerpoint/2010/main" val="14793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937385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89</a:t>
            </a:fld>
            <a:endParaRPr lang="en-GB"/>
          </a:p>
        </p:txBody>
      </p:sp>
    </p:spTree>
    <p:extLst>
      <p:ext uri="{BB962C8B-B14F-4D97-AF65-F5344CB8AC3E}">
        <p14:creationId xmlns:p14="http://schemas.microsoft.com/office/powerpoint/2010/main" val="3607437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90</a:t>
            </a:fld>
            <a:endParaRPr lang="en-GB"/>
          </a:p>
        </p:txBody>
      </p:sp>
    </p:spTree>
    <p:extLst>
      <p:ext uri="{BB962C8B-B14F-4D97-AF65-F5344CB8AC3E}">
        <p14:creationId xmlns:p14="http://schemas.microsoft.com/office/powerpoint/2010/main" val="2772318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91</a:t>
            </a:fld>
            <a:endParaRPr lang="en-GB"/>
          </a:p>
        </p:txBody>
      </p:sp>
    </p:spTree>
    <p:extLst>
      <p:ext uri="{BB962C8B-B14F-4D97-AF65-F5344CB8AC3E}">
        <p14:creationId xmlns:p14="http://schemas.microsoft.com/office/powerpoint/2010/main" val="2097635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92</a:t>
            </a:fld>
            <a:endParaRPr lang="en-GB"/>
          </a:p>
        </p:txBody>
      </p:sp>
    </p:spTree>
    <p:extLst>
      <p:ext uri="{BB962C8B-B14F-4D97-AF65-F5344CB8AC3E}">
        <p14:creationId xmlns:p14="http://schemas.microsoft.com/office/powerpoint/2010/main" val="3906596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93</a:t>
            </a:fld>
            <a:endParaRPr lang="en-GB"/>
          </a:p>
        </p:txBody>
      </p:sp>
    </p:spTree>
    <p:extLst>
      <p:ext uri="{BB962C8B-B14F-4D97-AF65-F5344CB8AC3E}">
        <p14:creationId xmlns:p14="http://schemas.microsoft.com/office/powerpoint/2010/main" val="3075798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94</a:t>
            </a:fld>
            <a:endParaRPr lang="en-GB"/>
          </a:p>
        </p:txBody>
      </p:sp>
    </p:spTree>
    <p:extLst>
      <p:ext uri="{BB962C8B-B14F-4D97-AF65-F5344CB8AC3E}">
        <p14:creationId xmlns:p14="http://schemas.microsoft.com/office/powerpoint/2010/main" val="129438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95</a:t>
            </a:fld>
            <a:endParaRPr lang="en-GB"/>
          </a:p>
        </p:txBody>
      </p:sp>
    </p:spTree>
    <p:extLst>
      <p:ext uri="{BB962C8B-B14F-4D97-AF65-F5344CB8AC3E}">
        <p14:creationId xmlns:p14="http://schemas.microsoft.com/office/powerpoint/2010/main" val="1341759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96</a:t>
            </a:fld>
            <a:endParaRPr lang="en-GB"/>
          </a:p>
        </p:txBody>
      </p:sp>
    </p:spTree>
    <p:extLst>
      <p:ext uri="{BB962C8B-B14F-4D97-AF65-F5344CB8AC3E}">
        <p14:creationId xmlns:p14="http://schemas.microsoft.com/office/powerpoint/2010/main" val="9872094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97</a:t>
            </a:fld>
            <a:endParaRPr lang="en-GB"/>
          </a:p>
        </p:txBody>
      </p:sp>
    </p:spTree>
    <p:extLst>
      <p:ext uri="{BB962C8B-B14F-4D97-AF65-F5344CB8AC3E}">
        <p14:creationId xmlns:p14="http://schemas.microsoft.com/office/powerpoint/2010/main" val="2422356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98</a:t>
            </a:fld>
            <a:endParaRPr lang="en-GB"/>
          </a:p>
        </p:txBody>
      </p:sp>
    </p:spTree>
    <p:extLst>
      <p:ext uri="{BB962C8B-B14F-4D97-AF65-F5344CB8AC3E}">
        <p14:creationId xmlns:p14="http://schemas.microsoft.com/office/powerpoint/2010/main" val="60787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766084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99</a:t>
            </a:fld>
            <a:endParaRPr lang="en-GB"/>
          </a:p>
        </p:txBody>
      </p:sp>
    </p:spTree>
    <p:extLst>
      <p:ext uri="{BB962C8B-B14F-4D97-AF65-F5344CB8AC3E}">
        <p14:creationId xmlns:p14="http://schemas.microsoft.com/office/powerpoint/2010/main" val="521177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100</a:t>
            </a:fld>
            <a:endParaRPr lang="en-GB"/>
          </a:p>
        </p:txBody>
      </p:sp>
    </p:spTree>
    <p:extLst>
      <p:ext uri="{BB962C8B-B14F-4D97-AF65-F5344CB8AC3E}">
        <p14:creationId xmlns:p14="http://schemas.microsoft.com/office/powerpoint/2010/main" val="3435885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101</a:t>
            </a:fld>
            <a:endParaRPr lang="en-GB"/>
          </a:p>
        </p:txBody>
      </p:sp>
    </p:spTree>
    <p:extLst>
      <p:ext uri="{BB962C8B-B14F-4D97-AF65-F5344CB8AC3E}">
        <p14:creationId xmlns:p14="http://schemas.microsoft.com/office/powerpoint/2010/main" val="3964108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102</a:t>
            </a:fld>
            <a:endParaRPr lang="en-GB"/>
          </a:p>
        </p:txBody>
      </p:sp>
    </p:spTree>
    <p:extLst>
      <p:ext uri="{BB962C8B-B14F-4D97-AF65-F5344CB8AC3E}">
        <p14:creationId xmlns:p14="http://schemas.microsoft.com/office/powerpoint/2010/main" val="18510286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103</a:t>
            </a:fld>
            <a:endParaRPr lang="en-GB"/>
          </a:p>
        </p:txBody>
      </p:sp>
    </p:spTree>
    <p:extLst>
      <p:ext uri="{BB962C8B-B14F-4D97-AF65-F5344CB8AC3E}">
        <p14:creationId xmlns:p14="http://schemas.microsoft.com/office/powerpoint/2010/main" val="3565547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104</a:t>
            </a:fld>
            <a:endParaRPr lang="en-GB"/>
          </a:p>
        </p:txBody>
      </p:sp>
    </p:spTree>
    <p:extLst>
      <p:ext uri="{BB962C8B-B14F-4D97-AF65-F5344CB8AC3E}">
        <p14:creationId xmlns:p14="http://schemas.microsoft.com/office/powerpoint/2010/main" val="4273697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105</a:t>
            </a:fld>
            <a:endParaRPr lang="en-GB"/>
          </a:p>
        </p:txBody>
      </p:sp>
    </p:spTree>
    <p:extLst>
      <p:ext uri="{BB962C8B-B14F-4D97-AF65-F5344CB8AC3E}">
        <p14:creationId xmlns:p14="http://schemas.microsoft.com/office/powerpoint/2010/main" val="37771819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t>106</a:t>
            </a:fld>
            <a:endParaRPr lang="en-GB"/>
          </a:p>
        </p:txBody>
      </p:sp>
    </p:spTree>
    <p:extLst>
      <p:ext uri="{BB962C8B-B14F-4D97-AF65-F5344CB8AC3E}">
        <p14:creationId xmlns:p14="http://schemas.microsoft.com/office/powerpoint/2010/main" val="420025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7118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78508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9D1CF6-D6CE-4987-BAAA-E7BAD8A52BCC}"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99549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3439"/>
          <a:stretch/>
        </p:blipFill>
        <p:spPr>
          <a:xfrm>
            <a:off x="1" y="1"/>
            <a:ext cx="12191999" cy="6874135"/>
          </a:xfrm>
          <a:prstGeom prst="rect">
            <a:avLst/>
          </a:prstGeom>
          <a:noFill/>
          <a:ln>
            <a:noFill/>
          </a:ln>
        </p:spPr>
      </p:pic>
      <p:sp>
        <p:nvSpPr>
          <p:cNvPr id="2" name="Title 1"/>
          <p:cNvSpPr>
            <a:spLocks noGrp="1"/>
          </p:cNvSpPr>
          <p:nvPr>
            <p:ph type="ctrTitle" hasCustomPrompt="1"/>
          </p:nvPr>
        </p:nvSpPr>
        <p:spPr>
          <a:xfrm>
            <a:off x="229363" y="3360082"/>
            <a:ext cx="8646850" cy="590931"/>
          </a:xfrm>
          <a:prstGeom prst="rect">
            <a:avLst/>
          </a:prstGeom>
        </p:spPr>
        <p:txBody>
          <a:bodyPr wrap="square" anchor="t">
            <a:spAutoFit/>
          </a:bodyPr>
          <a:lstStyle>
            <a:lvl1pPr algn="l">
              <a:defRPr sz="3600" b="1" baseline="0">
                <a:solidFill>
                  <a:schemeClr val="bg1"/>
                </a:solidFill>
                <a:latin typeface="Arial" panose="020B0604020202020204" pitchFamily="34" charset="0"/>
                <a:cs typeface="Arial" panose="020B0604020202020204" pitchFamily="34" charset="0"/>
              </a:defRPr>
            </a:lvl1pPr>
          </a:lstStyle>
          <a:p>
            <a:r>
              <a:rPr lang="en-US" dirty="0" smtClean="0"/>
              <a:t>Presentation Title</a:t>
            </a:r>
          </a:p>
        </p:txBody>
      </p:sp>
      <p:sp>
        <p:nvSpPr>
          <p:cNvPr id="3" name="Subtitle 2"/>
          <p:cNvSpPr>
            <a:spLocks noGrp="1" noChangeAspect="1"/>
          </p:cNvSpPr>
          <p:nvPr>
            <p:ph type="subTitle" idx="1" hasCustomPrompt="1"/>
          </p:nvPr>
        </p:nvSpPr>
        <p:spPr>
          <a:xfrm>
            <a:off x="229383" y="3988823"/>
            <a:ext cx="8656320" cy="923330"/>
          </a:xfrm>
          <a:prstGeom prst="rect">
            <a:avLst/>
          </a:prstGeom>
        </p:spPr>
        <p:txBody>
          <a:bodyPr wrap="square">
            <a:spAutoFit/>
          </a:bodyPr>
          <a:lstStyle>
            <a:lvl1pPr marL="0" indent="0" algn="l">
              <a:lnSpc>
                <a:spcPct val="100000"/>
              </a:lnSpc>
              <a:spcBef>
                <a:spcPts val="0"/>
              </a:spcBef>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a:t>
            </a:r>
          </a:p>
          <a:p>
            <a:r>
              <a:rPr lang="en-US" dirty="0" smtClean="0"/>
              <a:t>Company</a:t>
            </a:r>
          </a:p>
          <a:p>
            <a:r>
              <a:rPr lang="en-US" dirty="0" smtClean="0"/>
              <a:t>Date</a:t>
            </a:r>
          </a:p>
        </p:txBody>
      </p:sp>
      <p:sp>
        <p:nvSpPr>
          <p:cNvPr id="7" name="TextBox 6"/>
          <p:cNvSpPr txBox="1"/>
          <p:nvPr userDrawn="1"/>
        </p:nvSpPr>
        <p:spPr>
          <a:xfrm>
            <a:off x="220030" y="1531991"/>
            <a:ext cx="2885246" cy="1754326"/>
          </a:xfrm>
          <a:prstGeom prst="rect">
            <a:avLst/>
          </a:prstGeom>
          <a:noFill/>
        </p:spPr>
        <p:txBody>
          <a:bodyPr wrap="square" rtlCol="0">
            <a:spAutoFit/>
          </a:bodyPr>
          <a:lstStyle/>
          <a:p>
            <a:pPr algn="l">
              <a:lnSpc>
                <a:spcPct val="100000"/>
              </a:lnSpc>
            </a:pPr>
            <a:r>
              <a:rPr lang="en-US" sz="3600" b="1" dirty="0" smtClean="0">
                <a:latin typeface="Arial" panose="020B0604020202020204" pitchFamily="34" charset="0"/>
                <a:cs typeface="Arial" panose="020B0604020202020204" pitchFamily="34" charset="0"/>
              </a:rPr>
              <a:t>Energy Networks Association</a:t>
            </a:r>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875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2F100B-ACB6-428A-9D7D-18C6456BE96D}" type="datetime1">
              <a:rPr lang="en-US"/>
              <a:pPr>
                <a:defRPr/>
              </a:pPr>
              <a:t>4/1/2019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9C890-4BA6-4AA0-9D1C-F250FE1A4454}" type="slidenum">
              <a:rPr lang="en-US"/>
              <a:pPr>
                <a:defRPr/>
              </a:pPr>
              <a:t>‹#›</a:t>
            </a:fld>
            <a:endParaRPr lang="en-US"/>
          </a:p>
        </p:txBody>
      </p:sp>
    </p:spTree>
    <p:extLst>
      <p:ext uri="{BB962C8B-B14F-4D97-AF65-F5344CB8AC3E}">
        <p14:creationId xmlns:p14="http://schemas.microsoft.com/office/powerpoint/2010/main" val="1880771148"/>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6F0758-8056-48A8-BDFA-DFD1E11523EA}" type="datetime1">
              <a:rPr lang="en-US"/>
              <a:pPr>
                <a:defRPr/>
              </a:pPr>
              <a:t>4/1/2019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28A8B-4934-4984-8712-CE7B4EBCFA20}" type="slidenum">
              <a:rPr lang="en-US"/>
              <a:pPr>
                <a:defRPr/>
              </a:pPr>
              <a:t>‹#›</a:t>
            </a:fld>
            <a:endParaRPr lang="en-US"/>
          </a:p>
        </p:txBody>
      </p:sp>
    </p:spTree>
    <p:extLst>
      <p:ext uri="{BB962C8B-B14F-4D97-AF65-F5344CB8AC3E}">
        <p14:creationId xmlns:p14="http://schemas.microsoft.com/office/powerpoint/2010/main" val="659848170"/>
      </p:ext>
    </p:extLst>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20732D-92A9-4B1B-9D95-2A6AFD3D8352}" type="datetime1">
              <a:rPr lang="en-US"/>
              <a:pPr>
                <a:defRPr/>
              </a:pPr>
              <a:t>4/1/2019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72A67-DD66-4DFA-9F92-CA6A0248CF4A}" type="slidenum">
              <a:rPr lang="en-US"/>
              <a:pPr>
                <a:defRPr/>
              </a:pPr>
              <a:t>‹#›</a:t>
            </a:fld>
            <a:endParaRPr lang="en-US"/>
          </a:p>
        </p:txBody>
      </p:sp>
    </p:spTree>
    <p:extLst>
      <p:ext uri="{BB962C8B-B14F-4D97-AF65-F5344CB8AC3E}">
        <p14:creationId xmlns:p14="http://schemas.microsoft.com/office/powerpoint/2010/main" val="2484548032"/>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5768" y="762000"/>
            <a:ext cx="615553"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91634" y="762000"/>
            <a:ext cx="7890933"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C4C83C-BC19-4F36-8326-099040AA40B7}" type="datetime1">
              <a:rPr lang="en-US"/>
              <a:pPr>
                <a:defRPr/>
              </a:pPr>
              <a:t>4/1/2019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D6D04-0225-4EBB-9A0E-F9250267AD42}" type="slidenum">
              <a:rPr lang="en-US"/>
              <a:pPr>
                <a:defRPr/>
              </a:pPr>
              <a:t>‹#›</a:t>
            </a:fld>
            <a:endParaRPr lang="en-US"/>
          </a:p>
        </p:txBody>
      </p:sp>
    </p:spTree>
    <p:extLst>
      <p:ext uri="{BB962C8B-B14F-4D97-AF65-F5344CB8AC3E}">
        <p14:creationId xmlns:p14="http://schemas.microsoft.com/office/powerpoint/2010/main" val="2396920792"/>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91634" y="762000"/>
            <a:ext cx="10790767"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791634" y="1485900"/>
            <a:ext cx="10786533" cy="46482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BE4D5146-F09D-471B-8E54-13447878616F}" type="datetime1">
              <a:rPr lang="en-US"/>
              <a:pPr>
                <a:defRPr/>
              </a:pPr>
              <a:t>4/1/2019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A54AD-6F31-439F-94BD-AFA8E71D2E1B}" type="slidenum">
              <a:rPr lang="en-US"/>
              <a:pPr>
                <a:defRPr/>
              </a:pPr>
              <a:t>‹#›</a:t>
            </a:fld>
            <a:endParaRPr lang="en-US"/>
          </a:p>
        </p:txBody>
      </p:sp>
    </p:spTree>
    <p:extLst>
      <p:ext uri="{BB962C8B-B14F-4D97-AF65-F5344CB8AC3E}">
        <p14:creationId xmlns:p14="http://schemas.microsoft.com/office/powerpoint/2010/main" val="494217776"/>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91634" y="762000"/>
            <a:ext cx="10790767" cy="519113"/>
          </a:xfrm>
        </p:spPr>
        <p:txBody>
          <a:bodyPr/>
          <a:lstStyle/>
          <a:p>
            <a:r>
              <a:rPr lang="en-US"/>
              <a:t>Click to edit Master title style</a:t>
            </a:r>
            <a:endParaRPr lang="en-GB"/>
          </a:p>
        </p:txBody>
      </p:sp>
      <p:sp>
        <p:nvSpPr>
          <p:cNvPr id="3" name="Content Placeholder 2"/>
          <p:cNvSpPr>
            <a:spLocks noGrp="1"/>
          </p:cNvSpPr>
          <p:nvPr>
            <p:ph sz="quarter" idx="1"/>
          </p:nvPr>
        </p:nvSpPr>
        <p:spPr>
          <a:xfrm>
            <a:off x="791633" y="1485900"/>
            <a:ext cx="5291667"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286500" y="1485900"/>
            <a:ext cx="5291667"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791633" y="3886200"/>
            <a:ext cx="5291667"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286500" y="3886200"/>
            <a:ext cx="5291667"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6B9EE58-3B32-4A7D-9AC9-93B1801C35B5}" type="datetime1">
              <a:rPr lang="en-US"/>
              <a:pPr>
                <a:defRPr/>
              </a:pPr>
              <a:t>4/1/2019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235A97-4C83-4EDA-B0DD-D9AF326A9511}" type="slidenum">
              <a:rPr lang="en-US"/>
              <a:pPr>
                <a:defRPr/>
              </a:pPr>
              <a:t>‹#›</a:t>
            </a:fld>
            <a:endParaRPr lang="en-US"/>
          </a:p>
        </p:txBody>
      </p:sp>
    </p:spTree>
    <p:extLst>
      <p:ext uri="{BB962C8B-B14F-4D97-AF65-F5344CB8AC3E}">
        <p14:creationId xmlns:p14="http://schemas.microsoft.com/office/powerpoint/2010/main" val="235332584"/>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590"/>
          <a:stretch/>
        </p:blipFill>
        <p:spPr>
          <a:xfrm>
            <a:off x="0" y="0"/>
            <a:ext cx="12192000" cy="6863379"/>
          </a:xfrm>
          <a:prstGeom prst="rect">
            <a:avLst/>
          </a:prstGeom>
        </p:spPr>
      </p:pic>
      <p:sp>
        <p:nvSpPr>
          <p:cNvPr id="8" name="Rectangle 7"/>
          <p:cNvSpPr/>
          <p:nvPr userDrawn="1"/>
        </p:nvSpPr>
        <p:spPr>
          <a:xfrm>
            <a:off x="-71021" y="1331650"/>
            <a:ext cx="12263021" cy="501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858416" y="6418496"/>
            <a:ext cx="11011027" cy="365125"/>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Add presentation title here</a:t>
            </a:r>
            <a:endParaRPr lang="en-GB" dirty="0"/>
          </a:p>
        </p:txBody>
      </p:sp>
      <p:sp>
        <p:nvSpPr>
          <p:cNvPr id="9" name="Slide Number Placeholder 6"/>
          <p:cNvSpPr>
            <a:spLocks noGrp="1"/>
          </p:cNvSpPr>
          <p:nvPr>
            <p:ph type="sldNum" sz="quarter" idx="12"/>
          </p:nvPr>
        </p:nvSpPr>
        <p:spPr>
          <a:xfrm>
            <a:off x="225314" y="6418496"/>
            <a:ext cx="621090" cy="365125"/>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stStyle>
          <a:p>
            <a:fld id="{66F0D756-37D6-48FF-A3A3-FEAB76692BFF}" type="slidenum">
              <a:rPr lang="en-GB" smtClean="0"/>
              <a:pPr/>
              <a:t>‹#›</a:t>
            </a:fld>
            <a:endParaRPr lang="en-GB" dirty="0"/>
          </a:p>
        </p:txBody>
      </p:sp>
    </p:spTree>
    <p:extLst>
      <p:ext uri="{BB962C8B-B14F-4D97-AF65-F5344CB8AC3E}">
        <p14:creationId xmlns:p14="http://schemas.microsoft.com/office/powerpoint/2010/main" val="600631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1" y="0"/>
            <a:ext cx="12213167" cy="2400300"/>
          </a:xfrm>
          <a:custGeom>
            <a:avLst/>
            <a:gdLst>
              <a:gd name="T0" fmla="*/ 0 w 5760"/>
              <a:gd name="T1" fmla="*/ 0 h 1512"/>
              <a:gd name="T2" fmla="*/ 0 w 5760"/>
              <a:gd name="T3" fmla="*/ 2171700 h 1512"/>
              <a:gd name="T4" fmla="*/ 1602978 w 5760"/>
              <a:gd name="T5" fmla="*/ 2171700 h 1512"/>
              <a:gd name="T6" fmla="*/ 1831975 w 5760"/>
              <a:gd name="T7" fmla="*/ 2400300 h 1512"/>
              <a:gd name="T8" fmla="*/ 2060972 w 5760"/>
              <a:gd name="T9" fmla="*/ 2171700 h 1512"/>
              <a:gd name="T10" fmla="*/ 9159875 w 5760"/>
              <a:gd name="T11" fmla="*/ 2171700 h 1512"/>
              <a:gd name="T12" fmla="*/ 9159875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0500" y="342900"/>
            <a:ext cx="244051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791634" y="1337797"/>
            <a:ext cx="10725151"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dirty="0"/>
              <a:t>Click to edit Master title style</a:t>
            </a:r>
          </a:p>
        </p:txBody>
      </p:sp>
      <p:sp>
        <p:nvSpPr>
          <p:cNvPr id="43023" name="Rectangle 15"/>
          <p:cNvSpPr>
            <a:spLocks noGrp="1" noChangeArrowheads="1"/>
          </p:cNvSpPr>
          <p:nvPr>
            <p:ph type="subTitle" sz="quarter" idx="1"/>
          </p:nvPr>
        </p:nvSpPr>
        <p:spPr>
          <a:xfrm>
            <a:off x="762001" y="5164139"/>
            <a:ext cx="10725151"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289305893"/>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819449"/>
            <a:ext cx="10790767" cy="461665"/>
          </a:xfrm>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F8816338-4971-4B43-8D91-6D7520E8EA47}" type="datetime1">
              <a:rPr lang="en-US"/>
              <a:pPr>
                <a:defRPr/>
              </a:pPr>
              <a:t>4/1/2019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B9F3D-5C74-4E92-B02E-2556F3DF03F3}" type="slidenum">
              <a:rPr lang="en-US"/>
              <a:pPr>
                <a:defRPr/>
              </a:pPr>
              <a:t>‹#›</a:t>
            </a:fld>
            <a:endParaRPr lang="en-US"/>
          </a:p>
        </p:txBody>
      </p:sp>
    </p:spTree>
    <p:extLst>
      <p:ext uri="{BB962C8B-B14F-4D97-AF65-F5344CB8AC3E}">
        <p14:creationId xmlns:p14="http://schemas.microsoft.com/office/powerpoint/2010/main" val="840084243"/>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7FE1DC8-B4ED-4045-9007-8ED4E925F7B9}" type="datetime1">
              <a:rPr lang="en-US"/>
              <a:pPr>
                <a:defRPr/>
              </a:pPr>
              <a:t>4/1/2019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3E5F2-D590-4CCE-BB76-CF759BE1E049}" type="slidenum">
              <a:rPr lang="en-US"/>
              <a:pPr>
                <a:defRPr/>
              </a:pPr>
              <a:t>‹#›</a:t>
            </a:fld>
            <a:endParaRPr lang="en-US"/>
          </a:p>
        </p:txBody>
      </p:sp>
    </p:spTree>
    <p:extLst>
      <p:ext uri="{BB962C8B-B14F-4D97-AF65-F5344CB8AC3E}">
        <p14:creationId xmlns:p14="http://schemas.microsoft.com/office/powerpoint/2010/main" val="3904142984"/>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91633" y="1485900"/>
            <a:ext cx="529166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86500" y="1485900"/>
            <a:ext cx="529166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C42DF15-6023-40B0-B801-FAED8CD4E76D}" type="datetime1">
              <a:rPr lang="en-US"/>
              <a:pPr>
                <a:defRPr/>
              </a:pPr>
              <a:t>4/1/2019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24D7F4-350C-4046-A540-DA5970D7BA45}" type="slidenum">
              <a:rPr lang="en-US"/>
              <a:pPr>
                <a:defRPr/>
              </a:pPr>
              <a:t>‹#›</a:t>
            </a:fld>
            <a:endParaRPr lang="en-US"/>
          </a:p>
        </p:txBody>
      </p:sp>
    </p:spTree>
    <p:extLst>
      <p:ext uri="{BB962C8B-B14F-4D97-AF65-F5344CB8AC3E}">
        <p14:creationId xmlns:p14="http://schemas.microsoft.com/office/powerpoint/2010/main" val="2999802181"/>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94418"/>
            <a:ext cx="10972800" cy="52322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2169624-D4A5-49B4-AF7E-73A660B4294F}" type="datetime1">
              <a:rPr lang="en-US"/>
              <a:pPr>
                <a:defRPr/>
              </a:pPr>
              <a:t>4/1/2019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07B5DF-0CCB-4D84-BDA5-E09E012FEE3A}" type="slidenum">
              <a:rPr lang="en-US"/>
              <a:pPr>
                <a:defRPr/>
              </a:pPr>
              <a:t>‹#›</a:t>
            </a:fld>
            <a:endParaRPr lang="en-US"/>
          </a:p>
        </p:txBody>
      </p:sp>
    </p:spTree>
    <p:extLst>
      <p:ext uri="{BB962C8B-B14F-4D97-AF65-F5344CB8AC3E}">
        <p14:creationId xmlns:p14="http://schemas.microsoft.com/office/powerpoint/2010/main" val="414038843"/>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B795153-5D85-4FB8-B7C9-4D04EB7E943A}" type="datetime1">
              <a:rPr lang="en-US"/>
              <a:pPr>
                <a:defRPr/>
              </a:pPr>
              <a:t>4/1/2019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43F9EC-D113-44E7-BD93-D1F1533F424B}" type="slidenum">
              <a:rPr lang="en-US"/>
              <a:pPr>
                <a:defRPr/>
              </a:pPr>
              <a:t>‹#›</a:t>
            </a:fld>
            <a:endParaRPr lang="en-US"/>
          </a:p>
        </p:txBody>
      </p:sp>
    </p:spTree>
    <p:extLst>
      <p:ext uri="{BB962C8B-B14F-4D97-AF65-F5344CB8AC3E}">
        <p14:creationId xmlns:p14="http://schemas.microsoft.com/office/powerpoint/2010/main" val="520582891"/>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D14A55-C0B6-4A5A-B0AE-7DA580A88D1A}" type="datetime1">
              <a:rPr lang="en-US"/>
              <a:pPr>
                <a:defRPr/>
              </a:pPr>
              <a:t>4/1/2019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95263A-2504-4A15-964E-8E28F3616D9A}" type="slidenum">
              <a:rPr lang="en-US"/>
              <a:pPr>
                <a:defRPr/>
              </a:pPr>
              <a:t>‹#›</a:t>
            </a:fld>
            <a:endParaRPr lang="en-US"/>
          </a:p>
        </p:txBody>
      </p:sp>
    </p:spTree>
    <p:extLst>
      <p:ext uri="{BB962C8B-B14F-4D97-AF65-F5344CB8AC3E}">
        <p14:creationId xmlns:p14="http://schemas.microsoft.com/office/powerpoint/2010/main" val="1136872594"/>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w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054883"/>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689ED217-373F-43B1-BF57-47F13B243F73}" type="datetime1">
              <a:rPr lang="en-US" b="1">
                <a:solidFill>
                  <a:srgbClr val="0079C1"/>
                </a:solidFill>
              </a:rPr>
              <a:pPr fontAlgn="base">
                <a:spcBef>
                  <a:spcPct val="0"/>
                </a:spcBef>
                <a:spcAft>
                  <a:spcPct val="0"/>
                </a:spcAft>
                <a:defRPr/>
              </a:pPr>
              <a:t>4/1/2019</a:t>
            </a:fld>
            <a:endParaRPr lang="en-US" b="1">
              <a:solidFill>
                <a:srgbClr val="0079C1"/>
              </a:solidFill>
            </a:endParaRPr>
          </a:p>
        </p:txBody>
      </p:sp>
      <p:sp>
        <p:nvSpPr>
          <p:cNvPr id="3277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9042400" y="6381750"/>
            <a:ext cx="2844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fontAlgn="base">
              <a:spcBef>
                <a:spcPct val="0"/>
              </a:spcBef>
              <a:spcAft>
                <a:spcPct val="0"/>
              </a:spcAft>
              <a:defRPr/>
            </a:pPr>
            <a:fld id="{2524719E-51F0-4A2B-B406-108F7284DF26}"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933451" y="1382714"/>
            <a:ext cx="10665883"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791634" y="762000"/>
            <a:ext cx="1079076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sp>
        <p:nvSpPr>
          <p:cNvPr id="1031" name="Rectangle 3"/>
          <p:cNvSpPr>
            <a:spLocks noGrp="1" noChangeArrowheads="1"/>
          </p:cNvSpPr>
          <p:nvPr>
            <p:ph type="body" idx="1"/>
          </p:nvPr>
        </p:nvSpPr>
        <p:spPr bwMode="auto">
          <a:xfrm>
            <a:off x="791634" y="1485900"/>
            <a:ext cx="1078653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27" descr="National_Grid_logo_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080500" y="342900"/>
            <a:ext cx="244051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82074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spd="med">
    <p:pull dir="u"/>
  </p:transition>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slides/_rels/slide107.xml.rels><?xml version="1.0" encoding="UTF-8" standalone="yes"?>
<Relationships xmlns="http://schemas.openxmlformats.org/package/2006/relationships"><Relationship Id="rId3" Type="http://schemas.openxmlformats.org/officeDocument/2006/relationships/hyperlink" Target="http://www.dcode.org.uk/consultations/open-consultations/" TargetMode="External"/><Relationship Id="rId2" Type="http://schemas.openxmlformats.org/officeDocument/2006/relationships/hyperlink" Target="https://www.eventbrite.co.uk/e/dcode-stakeholder-dissemination-event-dcrp1903pc-erec-g5-issue-5-registration-58720759372" TargetMode="External"/><Relationship Id="rId1" Type="http://schemas.openxmlformats.org/officeDocument/2006/relationships/slideLayout" Target="../slideLayouts/slideLayout2.xml"/><Relationship Id="rId4" Type="http://schemas.openxmlformats.org/officeDocument/2006/relationships/hyperlink" Target="mailto:dcode@energynetwork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7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7.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image" Target="../media/image82.e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6.emf"/><Relationship Id="rId4" Type="http://schemas.openxmlformats.org/officeDocument/2006/relationships/image" Target="../media/image85.emf"/></Relationships>
</file>

<file path=ppt/slides/_rels/slide9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62" y="3324570"/>
            <a:ext cx="11625753" cy="2086725"/>
          </a:xfrm>
        </p:spPr>
        <p:txBody>
          <a:bodyPr/>
          <a:lstStyle/>
          <a:p>
            <a:r>
              <a:rPr lang="en-GB" dirty="0" smtClean="0"/>
              <a:t>Distribution </a:t>
            </a:r>
            <a:r>
              <a:rPr lang="en-GB" dirty="0"/>
              <a:t>Code Public </a:t>
            </a:r>
            <a:r>
              <a:rPr lang="en-GB" dirty="0" smtClean="0"/>
              <a:t>Consultation – DCRP/19/03/PC </a:t>
            </a:r>
            <a:r>
              <a:rPr lang="en-GB" dirty="0"/>
              <a:t>– Engineering Recommendation (EREC) G5 Issue 5 (2019</a:t>
            </a:r>
            <a:r>
              <a:rPr lang="en-GB" dirty="0" smtClean="0"/>
              <a:t>) – Stakeholder Engagement Dissemination Event</a:t>
            </a:r>
            <a:endParaRPr lang="en-GB" dirty="0"/>
          </a:p>
        </p:txBody>
      </p:sp>
      <p:sp>
        <p:nvSpPr>
          <p:cNvPr id="4" name="Subtitle 3"/>
          <p:cNvSpPr>
            <a:spLocks noGrp="1"/>
          </p:cNvSpPr>
          <p:nvPr>
            <p:ph type="subTitle" idx="1"/>
          </p:nvPr>
        </p:nvSpPr>
        <p:spPr>
          <a:xfrm>
            <a:off x="229361" y="5411295"/>
            <a:ext cx="10823649" cy="923330"/>
          </a:xfrm>
        </p:spPr>
        <p:txBody>
          <a:bodyPr/>
          <a:lstStyle/>
          <a:p>
            <a:r>
              <a:rPr lang="en-GB" dirty="0" smtClean="0"/>
              <a:t>Name		Vincent Hay	</a:t>
            </a:r>
          </a:p>
          <a:p>
            <a:r>
              <a:rPr lang="en-GB" dirty="0" smtClean="0"/>
              <a:t>Company	Energy Networks Association – Code Administrator – Distribution Code of Great Britain </a:t>
            </a:r>
          </a:p>
          <a:p>
            <a:r>
              <a:rPr lang="en-GB" dirty="0" smtClean="0"/>
              <a:t>Date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842570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5" y="1526959"/>
            <a:ext cx="11644128" cy="4536427"/>
          </a:xfrm>
          <a:prstGeom prst="rect">
            <a:avLst/>
          </a:prstGeom>
        </p:spPr>
        <p:txBody>
          <a:bodyPr/>
          <a:lstStyle/>
          <a:p>
            <a:pPr>
              <a:lnSpc>
                <a:spcPct val="114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Discrepancy between planning and compatibility levels in G5/4-1 and other IEC standards such as 61000-3-6 and IEEE 510 was noticed</a:t>
            </a:r>
          </a:p>
          <a:p>
            <a:pPr>
              <a:lnSpc>
                <a:spcPct val="114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As all of these have been in use by different utility in the world and no issue due to these levels have been reported then it was decided to increase the individual harmonic planning levels to the highest of those in different standards </a:t>
            </a:r>
          </a:p>
          <a:p>
            <a:pPr>
              <a:lnSpc>
                <a:spcPct val="114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As a result, planning and compatibility levels for some harmonics have raised, while keeping the planning and compatibility levels for voltage total harmonic distortion (THD) the same as G5/4-1</a:t>
            </a:r>
          </a:p>
          <a:p>
            <a:pPr>
              <a:lnSpc>
                <a:spcPct val="114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No planning or compatibility level has decreased compared to G5/4-1</a:t>
            </a:r>
          </a:p>
          <a:p>
            <a:pPr>
              <a:lnSpc>
                <a:spcPct val="114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the planning and compatibility levels are given for harmonics up to the 100</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order</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10</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Planning and compatibility levels</a:t>
            </a:r>
          </a:p>
        </p:txBody>
      </p:sp>
    </p:spTree>
    <p:extLst>
      <p:ext uri="{BB962C8B-B14F-4D97-AF65-F5344CB8AC3E}">
        <p14:creationId xmlns:p14="http://schemas.microsoft.com/office/powerpoint/2010/main" val="402672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100</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Compliance by measurement</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continuous monitoring during commissioning, and afterwards, will show the changes that the new user causes at the PCC, for the supply system configuration at the time of commissioning</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Total effect of the new connection can be measured </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Non-compliance condition may arise due to one or more major issues below</a:t>
            </a:r>
            <a:r>
              <a:rPr lang="en-GB" dirty="0" smtClean="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Fault in design</a:t>
            </a:r>
          </a:p>
          <a:p>
            <a:pPr lvl="1"/>
            <a:r>
              <a:rPr lang="en-GB" dirty="0">
                <a:latin typeface="Arial" panose="020B0604020202020204" pitchFamily="34" charset="0"/>
                <a:cs typeface="Arial" panose="020B0604020202020204" pitchFamily="34" charset="0"/>
              </a:rPr>
              <a:t>Impedance data provided by NO did not include the most recent changes in the network, prevailed during measurement</a:t>
            </a:r>
          </a:p>
          <a:p>
            <a:pPr lvl="1"/>
            <a:r>
              <a:rPr lang="en-GB" dirty="0">
                <a:latin typeface="Arial" panose="020B0604020202020204" pitchFamily="34" charset="0"/>
                <a:cs typeface="Arial" panose="020B0604020202020204" pitchFamily="34" charset="0"/>
              </a:rPr>
              <a:t>The actual aggregated distortions caused by different sources did not follow the IEC aggregation rule</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6121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101</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Connection queue</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 the cases where multiple connections are expected to connect within similar timescales, the order of allocating limits and issuing the harmonic specification is determined by the date at which the connection offer is signed by the new user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After a new user’s installation is commissioned and fully operational, the new user is considered to be part of the background harmonic level and new measurements shall be taken for the next connection application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 cases where the next new user should be issued the harmonic specification before the previous new user in the queue being commissioned then the harmonic voltage limits issued to the first new user is used to estimate the background harmonic level for the next new user</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233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102</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Need for guidance on concurrent connections</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For concurrent connections, </a:t>
            </a:r>
          </a:p>
          <a:p>
            <a:pPr lvl="1"/>
            <a:r>
              <a:rPr lang="en-GB" sz="2000" dirty="0">
                <a:latin typeface="Arial" panose="020B0604020202020204" pitchFamily="34" charset="0"/>
                <a:cs typeface="Arial" panose="020B0604020202020204" pitchFamily="34" charset="0"/>
              </a:rPr>
              <a:t>limits should be issued to the next user in the queue without the first being part of the background, i.e. not yet built or fully operational</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G5/4-1 did not give any guidance for concurrent connections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Due to increase in non-linear connections, the need for guidance for concurrent connections was one of the main items for reviewing G5/4-1</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0898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103</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Guidance for concurrent connections</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G5/5 apportionment approach enables NOs to issue limits to two or several concurrent connections by estimating the impact of the limits issued to the previous connection on the background for the next connection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impact on the impedance profile at the PCC cannot be standardised with good degree of confidence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 NOs and users should reach agreement on the case by case basis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If design data for the first user is not yet available to be included in the harmonic model for the next user then agreement between the two parties must be made for the latest model to be used</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1483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104</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Concurrent connections at the same node</a:t>
            </a: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limits issued to the first user is considered to modify the background for the next user</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It is assumed the background at the PCC raises to the total limit for the first user, i.e. </a:t>
                </a:r>
                <a14:m>
                  <m:oMath xmlns:m="http://schemas.openxmlformats.org/officeDocument/2006/math">
                    <m:sSub>
                      <m:sSubPr>
                        <m:ctrlPr>
                          <a:rPr lang="en-GB" sz="2400" i="1">
                            <a:latin typeface="Cambria Math" panose="02040503050406030204" pitchFamily="18" charset="0"/>
                          </a:rPr>
                        </m:ctrlPr>
                      </m:sSubPr>
                      <m:e>
                        <m:r>
                          <m:rPr>
                            <m:nor/>
                          </m:rPr>
                          <a:rPr lang="en-GB" sz="2400" i="1"/>
                          <m:t>V</m:t>
                        </m:r>
                      </m:e>
                      <m:sub>
                        <m:r>
                          <m:rPr>
                            <m:nor/>
                          </m:rPr>
                          <a:rPr lang="en-GB" sz="2400" i="1"/>
                          <m:t>h</m:t>
                        </m:r>
                        <m:r>
                          <m:rPr>
                            <m:nor/>
                          </m:rPr>
                          <a:rPr lang="en-GB" sz="2400" i="1"/>
                          <m:t> </m:t>
                        </m:r>
                        <m:r>
                          <m:rPr>
                            <m:nor/>
                          </m:rPr>
                          <a:rPr lang="en-GB" sz="2400" i="1"/>
                          <m:t>bg</m:t>
                        </m:r>
                        <m:r>
                          <m:rPr>
                            <m:nor/>
                          </m:rPr>
                          <a:rPr lang="en-GB" sz="2400" i="1"/>
                          <m:t> </m:t>
                        </m:r>
                        <m:r>
                          <m:rPr>
                            <m:nor/>
                          </m:rPr>
                          <a:rPr lang="en-GB" sz="2400" i="1"/>
                          <m:t>PCC</m:t>
                        </m:r>
                        <m:r>
                          <m:rPr>
                            <m:nor/>
                          </m:rPr>
                          <a:rPr lang="en-GB" sz="2400" i="1"/>
                          <m:t> 2</m:t>
                        </m:r>
                      </m:sub>
                    </m:sSub>
                    <m:r>
                      <m:rPr>
                        <m:nor/>
                      </m:rPr>
                      <a:rPr lang="en-GB" sz="2400"/>
                      <m:t> = </m:t>
                    </m:r>
                    <m:sSub>
                      <m:sSubPr>
                        <m:ctrlPr>
                          <a:rPr lang="en-GB" sz="2400" i="1">
                            <a:latin typeface="Cambria Math" panose="02040503050406030204" pitchFamily="18" charset="0"/>
                          </a:rPr>
                        </m:ctrlPr>
                      </m:sSubPr>
                      <m:e>
                        <m:r>
                          <m:rPr>
                            <m:nor/>
                          </m:rPr>
                          <a:rPr lang="en-GB" sz="2400" i="1"/>
                          <m:t>V</m:t>
                        </m:r>
                      </m:e>
                      <m:sub>
                        <m:r>
                          <m:rPr>
                            <m:nor/>
                          </m:rPr>
                          <a:rPr lang="en-GB" sz="2400" i="1"/>
                          <m:t>h</m:t>
                        </m:r>
                        <m:r>
                          <m:rPr>
                            <m:nor/>
                          </m:rPr>
                          <a:rPr lang="en-GB" sz="2400" i="1"/>
                          <m:t> </m:t>
                        </m:r>
                        <m:r>
                          <m:rPr>
                            <m:nor/>
                          </m:rPr>
                          <a:rPr lang="en-GB" sz="2400" i="1"/>
                          <m:t>Limit</m:t>
                        </m:r>
                        <m:r>
                          <m:rPr>
                            <m:nor/>
                          </m:rPr>
                          <a:rPr lang="en-GB" sz="2400" i="1"/>
                          <m:t> </m:t>
                        </m:r>
                        <m:r>
                          <m:rPr>
                            <m:nor/>
                          </m:rPr>
                          <a:rPr lang="en-GB" sz="2400" i="1"/>
                          <m:t>Total</m:t>
                        </m:r>
                        <m:r>
                          <m:rPr>
                            <m:nor/>
                          </m:rPr>
                          <a:rPr lang="en-GB" sz="2400" i="1"/>
                          <m:t> 1</m:t>
                        </m:r>
                      </m:sub>
                    </m:sSub>
                  </m:oMath>
                </a14:m>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new headroom at the PCC is estimated using the above background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All the transferred remote nodes’ </a:t>
                </a:r>
                <a:r>
                  <a:rPr lang="en-GB" sz="2400" dirty="0" err="1">
                    <a:latin typeface="Arial" panose="020B0604020202020204" pitchFamily="34" charset="0"/>
                    <a:cs typeface="Arial" panose="020B0604020202020204" pitchFamily="34" charset="0"/>
                  </a:rPr>
                  <a:t>headrooms</a:t>
                </a:r>
                <a:r>
                  <a:rPr lang="en-GB" sz="2400" dirty="0">
                    <a:latin typeface="Arial" panose="020B0604020202020204" pitchFamily="34" charset="0"/>
                    <a:cs typeface="Arial" panose="020B0604020202020204" pitchFamily="34" charset="0"/>
                  </a:rPr>
                  <a:t> are modified by the incremental limit for the first user</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Then the apportionment on the modified </a:t>
                </a:r>
                <a:r>
                  <a:rPr lang="en-GB" sz="2400" dirty="0" err="1">
                    <a:latin typeface="Arial" panose="020B0604020202020204" pitchFamily="34" charset="0"/>
                    <a:cs typeface="Arial" panose="020B0604020202020204" pitchFamily="34" charset="0"/>
                  </a:rPr>
                  <a:t>headrooms</a:t>
                </a:r>
                <a:r>
                  <a:rPr lang="en-GB" sz="2400" dirty="0">
                    <a:latin typeface="Arial" panose="020B0604020202020204" pitchFamily="34" charset="0"/>
                    <a:cs typeface="Arial" panose="020B0604020202020204" pitchFamily="34" charset="0"/>
                  </a:rPr>
                  <a:t> are carried out to calculate the new incremental and total limits</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43601" y="1443514"/>
                <a:ext cx="11613830" cy="4700612"/>
              </a:xfrm>
              <a:prstGeom prst="rect">
                <a:avLst/>
              </a:prstGeom>
              <a:blipFill rotWithShape="0">
                <a:blip r:embed="rId3"/>
                <a:stretch>
                  <a:fillRect l="-735" t="-1686"/>
                </a:stretch>
              </a:blipFill>
            </p:spPr>
            <p:txBody>
              <a:bodyPr/>
              <a:lstStyle/>
              <a:p>
                <a:r>
                  <a:rPr lang="en-GB">
                    <a:noFill/>
                  </a:rPr>
                  <a:t> </a:t>
                </a:r>
              </a:p>
            </p:txBody>
          </p:sp>
        </mc:Fallback>
      </mc:AlternateContent>
    </p:spTree>
    <p:extLst>
      <p:ext uri="{BB962C8B-B14F-4D97-AF65-F5344CB8AC3E}">
        <p14:creationId xmlns:p14="http://schemas.microsoft.com/office/powerpoint/2010/main" val="32046777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105</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Concurrent connections at </a:t>
            </a:r>
            <a:r>
              <a:rPr lang="en-GB" sz="3200" b="1" smtClean="0">
                <a:solidFill>
                  <a:schemeClr val="bg1"/>
                </a:solidFill>
                <a:latin typeface="Arial" panose="020B0604020202020204" pitchFamily="34" charset="0"/>
                <a:cs typeface="Arial" panose="020B0604020202020204" pitchFamily="34" charset="0"/>
              </a:rPr>
              <a:t>different nodes</a:t>
            </a:r>
            <a:endParaRPr lang="en-GB" sz="3200" b="1"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Two </a:t>
            </a:r>
            <a:r>
              <a:rPr lang="en-GB" sz="2400" dirty="0">
                <a:latin typeface="Arial" panose="020B0604020202020204" pitchFamily="34" charset="0"/>
                <a:cs typeface="Arial" panose="020B0604020202020204" pitchFamily="34" charset="0"/>
              </a:rPr>
              <a:t>connections in the queue may be connecting to nodes electrically close within a relatively short time of each other</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background harmonic level for the second connection must be estimated to account for the previous connection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background harmonic level at all nodes within the study shall be modified by the incremental harmonic voltage limit (</a:t>
            </a:r>
            <a:r>
              <a:rPr lang="en-GB" sz="2400" i="1" dirty="0" err="1">
                <a:latin typeface="Arial" panose="020B0604020202020204" pitchFamily="34" charset="0"/>
                <a:cs typeface="Arial" panose="020B0604020202020204" pitchFamily="34" charset="0"/>
              </a:rPr>
              <a:t>V</a:t>
            </a:r>
            <a:r>
              <a:rPr lang="en-GB" sz="2400" i="1" baseline="-25000" dirty="0" err="1">
                <a:latin typeface="Arial" panose="020B0604020202020204" pitchFamily="34" charset="0"/>
                <a:cs typeface="Arial" panose="020B0604020202020204" pitchFamily="34" charset="0"/>
              </a:rPr>
              <a:t>h</a:t>
            </a:r>
            <a:r>
              <a:rPr lang="en-GB" sz="2400" i="1" baseline="-25000" dirty="0">
                <a:latin typeface="Arial" panose="020B0604020202020204" pitchFamily="34" charset="0"/>
                <a:cs typeface="Arial" panose="020B0604020202020204" pitchFamily="34" charset="0"/>
              </a:rPr>
              <a:t> Limit </a:t>
            </a:r>
            <a:r>
              <a:rPr lang="en-GB" sz="2400" i="1" baseline="-25000" dirty="0" err="1">
                <a:latin typeface="Arial" panose="020B0604020202020204" pitchFamily="34" charset="0"/>
                <a:cs typeface="Arial" panose="020B0604020202020204" pitchFamily="34" charset="0"/>
              </a:rPr>
              <a:t>Inc</a:t>
            </a:r>
            <a:r>
              <a:rPr lang="en-GB" sz="2400" i="1" baseline="-25000" dirty="0">
                <a:latin typeface="Arial" panose="020B0604020202020204" pitchFamily="34" charset="0"/>
                <a:cs typeface="Arial" panose="020B0604020202020204" pitchFamily="34" charset="0"/>
              </a:rPr>
              <a:t> 1</a:t>
            </a:r>
            <a:r>
              <a:rPr lang="en-GB" sz="2400" dirty="0">
                <a:latin typeface="Arial" panose="020B0604020202020204" pitchFamily="34" charset="0"/>
                <a:cs typeface="Arial" panose="020B0604020202020204" pitchFamily="34" charset="0"/>
              </a:rPr>
              <a:t>) issued to the first new user</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It is assumed that the background harmonic level at the first PCC will rise to the total harmonic voltage limit that was assigned to the first new user</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After calculating the headroom at the first PCC, then it is transferred to the second PCC by using the transfer coefficient from second PCC to the first </a:t>
            </a:r>
            <a:r>
              <a:rPr lang="en-GB" sz="2400" dirty="0" smtClean="0">
                <a:latin typeface="Arial" panose="020B0604020202020204" pitchFamily="34" charset="0"/>
                <a:cs typeface="Arial" panose="020B0604020202020204" pitchFamily="34" charset="0"/>
              </a:rPr>
              <a:t>PCC</a:t>
            </a:r>
          </a:p>
          <a:p>
            <a:pPr marL="0" indent="0">
              <a:buNone/>
            </a:pPr>
            <a:r>
              <a:rPr lang="en-GB" sz="2000" dirty="0">
                <a:solidFill>
                  <a:srgbClr val="FF0000"/>
                </a:solidFill>
                <a:latin typeface="Arial" panose="020B0604020202020204" pitchFamily="34" charset="0"/>
                <a:cs typeface="Arial" panose="020B0604020202020204" pitchFamily="34" charset="0"/>
              </a:rPr>
              <a:t>Note: The transfer coefficient from the first PCC to the second is not the same as transfer coefficient from the second to first, because the self impedance at these two nodes may be different </a:t>
            </a: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1795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106</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Illustration of adjusted backgrounds</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All </a:t>
            </a:r>
            <a:r>
              <a:rPr lang="en-GB" sz="2400" dirty="0">
                <a:latin typeface="Arial" panose="020B0604020202020204" pitchFamily="34" charset="0"/>
                <a:cs typeface="Arial" panose="020B0604020202020204" pitchFamily="34" charset="0"/>
              </a:rPr>
              <a:t>nodes background measurements are adjusted by the incremental limit for NC1 through the transfer coefficient from PCC1 to other nodes, e.g. Node B</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It is assumed harmonic levels at PCC1 rise to the total limit</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This is used to calculated the headroom at PCC1 and then transferred to </a:t>
            </a:r>
            <a:r>
              <a:rPr lang="en-GB" sz="2400" dirty="0" smtClean="0">
                <a:latin typeface="Arial" panose="020B0604020202020204" pitchFamily="34" charset="0"/>
                <a:cs typeface="Arial" panose="020B0604020202020204" pitchFamily="34" charset="0"/>
              </a:rPr>
              <a:t>PCC2</a:t>
            </a:r>
            <a:endParaRPr lang="en-GB" sz="2400" dirty="0">
              <a:latin typeface="Arial" panose="020B0604020202020204" pitchFamily="34" charset="0"/>
              <a:cs typeface="Arial" panose="020B0604020202020204" pitchFamily="34" charset="0"/>
            </a:endParaRPr>
          </a:p>
        </p:txBody>
      </p:sp>
      <p:sp>
        <p:nvSpPr>
          <p:cNvPr id="6" name="Slide Number Placeholder 3"/>
          <p:cNvSpPr txBox="1">
            <a:spLocks/>
          </p:cNvSpPr>
          <p:nvPr/>
        </p:nvSpPr>
        <p:spPr>
          <a:xfrm>
            <a:off x="7664115" y="6091413"/>
            <a:ext cx="2133600" cy="361950"/>
          </a:xfrm>
          <a:prstGeom prst="rect">
            <a:avLst/>
          </a:prstGeom>
        </p:spPr>
        <p:txBody>
          <a:bodyPr/>
          <a:lstStyle>
            <a:defPPr>
              <a:defRPr lang="en-US"/>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DB9F3D-5C74-4E92-B02E-2556F3DF03F3}" type="slidenum">
              <a:rPr lang="en-US" smtClean="0"/>
              <a:pPr>
                <a:defRPr/>
              </a:pPr>
              <a:t>106</a:t>
            </a:fld>
            <a:endParaRPr lang="en-US"/>
          </a:p>
        </p:txBody>
      </p:sp>
      <p:pic>
        <p:nvPicPr>
          <p:cNvPr id="7" name="Picture 6"/>
          <p:cNvPicPr>
            <a:picLocks noChangeAspect="1"/>
          </p:cNvPicPr>
          <p:nvPr/>
        </p:nvPicPr>
        <p:blipFill rotWithShape="1">
          <a:blip r:embed="rId3"/>
          <a:srcRect l="9986" t="9754" r="25020" b="21971"/>
          <a:stretch/>
        </p:blipFill>
        <p:spPr>
          <a:xfrm>
            <a:off x="977565" y="3292208"/>
            <a:ext cx="3863975" cy="2400300"/>
          </a:xfrm>
          <a:prstGeom prst="rect">
            <a:avLst/>
          </a:prstGeom>
        </p:spPr>
      </p:pic>
      <p:pic>
        <p:nvPicPr>
          <p:cNvPr id="9" name="Picture 8"/>
          <p:cNvPicPr>
            <a:picLocks noChangeAspect="1"/>
          </p:cNvPicPr>
          <p:nvPr/>
        </p:nvPicPr>
        <p:blipFill rotWithShape="1">
          <a:blip r:embed="rId4"/>
          <a:srcRect l="28290" t="9693" r="29413"/>
          <a:stretch/>
        </p:blipFill>
        <p:spPr>
          <a:xfrm>
            <a:off x="4803878" y="3087947"/>
            <a:ext cx="2177445" cy="1476374"/>
          </a:xfrm>
          <a:prstGeom prst="rect">
            <a:avLst/>
          </a:prstGeom>
        </p:spPr>
      </p:pic>
      <p:pic>
        <p:nvPicPr>
          <p:cNvPr id="11" name="Picture 10"/>
          <p:cNvPicPr>
            <a:picLocks noChangeAspect="1"/>
          </p:cNvPicPr>
          <p:nvPr/>
        </p:nvPicPr>
        <p:blipFill rotWithShape="1">
          <a:blip r:embed="rId5"/>
          <a:srcRect l="28851" t="9169" r="30774" b="4315"/>
          <a:stretch/>
        </p:blipFill>
        <p:spPr>
          <a:xfrm>
            <a:off x="7763530" y="4693059"/>
            <a:ext cx="2400300" cy="1695300"/>
          </a:xfrm>
          <a:prstGeom prst="rect">
            <a:avLst/>
          </a:prstGeom>
        </p:spPr>
      </p:pic>
      <p:pic>
        <p:nvPicPr>
          <p:cNvPr id="14" name="Picture 13"/>
          <p:cNvPicPr>
            <a:picLocks noChangeAspect="1"/>
          </p:cNvPicPr>
          <p:nvPr/>
        </p:nvPicPr>
        <p:blipFill rotWithShape="1">
          <a:blip r:embed="rId6"/>
          <a:srcRect l="34606" t="7212" r="36555" b="6435"/>
          <a:stretch/>
        </p:blipFill>
        <p:spPr>
          <a:xfrm>
            <a:off x="7630180" y="2865462"/>
            <a:ext cx="1714500" cy="1714500"/>
          </a:xfrm>
          <a:prstGeom prst="rect">
            <a:avLst/>
          </a:prstGeom>
        </p:spPr>
      </p:pic>
      <p:sp>
        <p:nvSpPr>
          <p:cNvPr id="15" name="TextBox 14"/>
          <p:cNvSpPr txBox="1"/>
          <p:nvPr/>
        </p:nvSpPr>
        <p:spPr>
          <a:xfrm>
            <a:off x="5092365" y="4511010"/>
            <a:ext cx="1943100" cy="276999"/>
          </a:xfrm>
          <a:prstGeom prst="rect">
            <a:avLst/>
          </a:prstGeom>
          <a:noFill/>
        </p:spPr>
        <p:txBody>
          <a:bodyPr wrap="square" rtlCol="0">
            <a:spAutoFit/>
          </a:bodyPr>
          <a:lstStyle/>
          <a:p>
            <a:r>
              <a:rPr lang="en-GB" sz="1200" b="1" u="sng" dirty="0">
                <a:solidFill>
                  <a:srgbClr val="663300"/>
                </a:solidFill>
                <a:latin typeface="Arial" panose="020B0604020202020204" pitchFamily="34" charset="0"/>
                <a:cs typeface="Arial" panose="020B0604020202020204" pitchFamily="34" charset="0"/>
              </a:rPr>
              <a:t>Setting limits for PCC1</a:t>
            </a:r>
          </a:p>
        </p:txBody>
      </p:sp>
      <p:sp>
        <p:nvSpPr>
          <p:cNvPr id="16" name="TextBox 15"/>
          <p:cNvSpPr txBox="1"/>
          <p:nvPr/>
        </p:nvSpPr>
        <p:spPr>
          <a:xfrm>
            <a:off x="8087379" y="3237052"/>
            <a:ext cx="2720257"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Measured background for PCC2 when setting limits for PCC1</a:t>
            </a:r>
          </a:p>
        </p:txBody>
      </p:sp>
      <p:sp>
        <p:nvSpPr>
          <p:cNvPr id="17" name="TextBox 16"/>
          <p:cNvSpPr txBox="1"/>
          <p:nvPr/>
        </p:nvSpPr>
        <p:spPr>
          <a:xfrm>
            <a:off x="3636979" y="5728025"/>
            <a:ext cx="4084286" cy="646331"/>
          </a:xfrm>
          <a:prstGeom prst="rect">
            <a:avLst/>
          </a:prstGeom>
          <a:noFill/>
        </p:spPr>
        <p:txBody>
          <a:bodyPr wrap="square" rtlCol="0">
            <a:spAutoFit/>
          </a:bodyPr>
          <a:lstStyle/>
          <a:p>
            <a:r>
              <a:rPr lang="en-GB" sz="1200" b="1" u="sng" dirty="0">
                <a:solidFill>
                  <a:srgbClr val="663300"/>
                </a:solidFill>
                <a:latin typeface="Arial" panose="020B0604020202020204" pitchFamily="34" charset="0"/>
                <a:cs typeface="Arial" panose="020B0604020202020204" pitchFamily="34" charset="0"/>
              </a:rPr>
              <a:t>Setting limits for PCC2</a:t>
            </a:r>
          </a:p>
          <a:p>
            <a:r>
              <a:rPr lang="en-GB" sz="1200" b="1" dirty="0">
                <a:solidFill>
                  <a:srgbClr val="663300"/>
                </a:solidFill>
                <a:latin typeface="Arial" panose="020B0604020202020204" pitchFamily="34" charset="0"/>
                <a:cs typeface="Arial" panose="020B0604020202020204" pitchFamily="34" charset="0"/>
              </a:rPr>
              <a:t>Note the adjusted background modified by the transferred incremental limit for NC1 to PCC2</a:t>
            </a:r>
          </a:p>
        </p:txBody>
      </p:sp>
      <p:sp>
        <p:nvSpPr>
          <p:cNvPr id="18" name="TextBox 17"/>
          <p:cNvSpPr txBox="1"/>
          <p:nvPr/>
        </p:nvSpPr>
        <p:spPr>
          <a:xfrm>
            <a:off x="1207260" y="5695213"/>
            <a:ext cx="1943100" cy="461665"/>
          </a:xfrm>
          <a:prstGeom prst="rect">
            <a:avLst/>
          </a:prstGeom>
          <a:noFill/>
        </p:spPr>
        <p:txBody>
          <a:bodyPr wrap="square" rtlCol="0">
            <a:spAutoFit/>
          </a:bodyPr>
          <a:lstStyle/>
          <a:p>
            <a:r>
              <a:rPr lang="en-GB" sz="1200" b="1" dirty="0">
                <a:solidFill>
                  <a:srgbClr val="C00000"/>
                </a:solidFill>
                <a:latin typeface="Arial" panose="020B0604020202020204" pitchFamily="34" charset="0"/>
                <a:cs typeface="Arial" panose="020B0604020202020204" pitchFamily="34" charset="0"/>
              </a:rPr>
              <a:t>NC1: New Connection 1</a:t>
            </a:r>
          </a:p>
          <a:p>
            <a:r>
              <a:rPr lang="en-GB" sz="1200" b="1" dirty="0">
                <a:solidFill>
                  <a:srgbClr val="C00000"/>
                </a:solidFill>
                <a:latin typeface="Arial" panose="020B0604020202020204" pitchFamily="34" charset="0"/>
                <a:cs typeface="Arial" panose="020B0604020202020204" pitchFamily="34" charset="0"/>
              </a:rPr>
              <a:t>NC2: New Connection 2</a:t>
            </a:r>
          </a:p>
        </p:txBody>
      </p:sp>
    </p:spTree>
    <p:extLst>
      <p:ext uri="{BB962C8B-B14F-4D97-AF65-F5344CB8AC3E}">
        <p14:creationId xmlns:p14="http://schemas.microsoft.com/office/powerpoint/2010/main" val="15798106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Code Public Consultation – DCRP/19/03/PC – Engineering Recommendation (EREC) G5 Issue 5 (2019) – Stakeholder Engagement Dissemination Event</a:t>
            </a:r>
          </a:p>
        </p:txBody>
      </p:sp>
      <p:sp>
        <p:nvSpPr>
          <p:cNvPr id="3" name="Slide Number Placeholder 2"/>
          <p:cNvSpPr>
            <a:spLocks noGrp="1"/>
          </p:cNvSpPr>
          <p:nvPr>
            <p:ph type="sldNum" sz="quarter" idx="12"/>
          </p:nvPr>
        </p:nvSpPr>
        <p:spPr/>
        <p:txBody>
          <a:bodyPr/>
          <a:lstStyle/>
          <a:p>
            <a:fld id="{66F0D756-37D6-48FF-A3A3-FEAB76692BFF}" type="slidenum">
              <a:rPr lang="en-GB" smtClean="0"/>
              <a:pPr/>
              <a:t>107</a:t>
            </a:fld>
            <a:endParaRPr lang="en-GB" dirty="0"/>
          </a:p>
        </p:txBody>
      </p:sp>
      <p:sp>
        <p:nvSpPr>
          <p:cNvPr id="4" name="TextBox 3"/>
          <p:cNvSpPr txBox="1"/>
          <p:nvPr/>
        </p:nvSpPr>
        <p:spPr>
          <a:xfrm>
            <a:off x="243601" y="614506"/>
            <a:ext cx="10215852"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Closing</a:t>
            </a:r>
            <a:endParaRPr lang="en-GB" sz="3200" b="1"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Second Stakeholder Engagement – </a:t>
            </a:r>
            <a:r>
              <a:rPr lang="en-GB" sz="2400" u="sng" dirty="0" smtClean="0">
                <a:hlinkClick r:id="rId2"/>
              </a:rPr>
              <a:t>Glasgow </a:t>
            </a:r>
            <a:r>
              <a:rPr lang="en-GB" sz="2400" u="sng" dirty="0">
                <a:hlinkClick r:id="rId2"/>
              </a:rPr>
              <a:t>10</a:t>
            </a:r>
            <a:r>
              <a:rPr lang="en-GB" sz="2400" u="sng" baseline="30000" dirty="0">
                <a:hlinkClick r:id="rId2"/>
              </a:rPr>
              <a:t>th</a:t>
            </a:r>
            <a:r>
              <a:rPr lang="en-GB" sz="2400" u="sng" dirty="0">
                <a:hlinkClick r:id="rId2"/>
              </a:rPr>
              <a:t> April </a:t>
            </a:r>
            <a:r>
              <a:rPr lang="en-GB" sz="2400" u="sng" dirty="0" smtClean="0">
                <a:hlinkClick r:id="rId2"/>
              </a:rPr>
              <a:t>09:30-16:00</a:t>
            </a:r>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Consultation Next Steps</a:t>
            </a:r>
          </a:p>
          <a:p>
            <a:pPr lvl="1"/>
            <a:r>
              <a:rPr lang="en-GB" sz="2000" dirty="0">
                <a:latin typeface="Arial" panose="020B0604020202020204" pitchFamily="34" charset="0"/>
                <a:cs typeface="Arial" panose="020B0604020202020204" pitchFamily="34" charset="0"/>
              </a:rPr>
              <a:t>A comprehensive consultation pack with further details can be downloaded from the Distribution Code Website using the following link- </a:t>
            </a:r>
            <a:r>
              <a:rPr lang="en-GB" sz="2000" dirty="0">
                <a:latin typeface="Arial" panose="020B0604020202020204" pitchFamily="34" charset="0"/>
                <a:cs typeface="Arial" panose="020B0604020202020204" pitchFamily="34" charset="0"/>
                <a:hlinkClick r:id="rId3"/>
              </a:rPr>
              <a:t>http://www.dcode.org.uk/consultations/open-consultations</a:t>
            </a:r>
            <a:r>
              <a:rPr lang="en-GB" sz="2000" dirty="0" smtClean="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rPr>
              <a:t> and </a:t>
            </a:r>
            <a:r>
              <a:rPr lang="en-GB" sz="2000" dirty="0">
                <a:latin typeface="Arial" panose="020B0604020202020204" pitchFamily="34" charset="0"/>
                <a:cs typeface="Arial" panose="020B0604020202020204" pitchFamily="34" charset="0"/>
              </a:rPr>
              <a:t>opening consultation tab DCRP/19/03/PC.</a:t>
            </a:r>
          </a:p>
          <a:p>
            <a:pPr lvl="1"/>
            <a:r>
              <a:rPr lang="en-GB" sz="2000" dirty="0">
                <a:latin typeface="Arial" panose="020B0604020202020204" pitchFamily="34" charset="0"/>
                <a:cs typeface="Arial" panose="020B0604020202020204" pitchFamily="34" charset="0"/>
              </a:rPr>
              <a:t>Responses to this consultation should be sent to the Distribution Code Administrator at </a:t>
            </a:r>
            <a:r>
              <a:rPr lang="en-GB" sz="2000" dirty="0" smtClean="0">
                <a:latin typeface="Arial" panose="020B0604020202020204" pitchFamily="34" charset="0"/>
                <a:cs typeface="Arial" panose="020B0604020202020204" pitchFamily="34" charset="0"/>
                <a:hlinkClick r:id="rId4"/>
              </a:rPr>
              <a:t>dcode@energynetworks.org</a:t>
            </a:r>
            <a:r>
              <a:rPr lang="en-GB" sz="2000" dirty="0" smtClean="0">
                <a:latin typeface="Arial" panose="020B0604020202020204" pitchFamily="34" charset="0"/>
                <a:cs typeface="Arial" panose="020B0604020202020204" pitchFamily="34" charset="0"/>
              </a:rPr>
              <a:t> </a:t>
            </a:r>
            <a:r>
              <a:rPr lang="en-GB" sz="2000" b="1" u="sng" dirty="0" smtClean="0">
                <a:latin typeface="Arial" panose="020B0604020202020204" pitchFamily="34" charset="0"/>
                <a:cs typeface="Arial" panose="020B0604020202020204" pitchFamily="34" charset="0"/>
              </a:rPr>
              <a:t>by </a:t>
            </a:r>
            <a:r>
              <a:rPr lang="en-GB" sz="2000" b="1" u="sng" dirty="0">
                <a:latin typeface="Arial" panose="020B0604020202020204" pitchFamily="34" charset="0"/>
                <a:cs typeface="Arial" panose="020B0604020202020204" pitchFamily="34" charset="0"/>
              </a:rPr>
              <a:t>17:00 on 19 April 2019 </a:t>
            </a:r>
            <a:r>
              <a:rPr lang="en-GB" sz="2000" dirty="0">
                <a:latin typeface="Arial" panose="020B0604020202020204" pitchFamily="34" charset="0"/>
                <a:cs typeface="Arial" panose="020B0604020202020204" pitchFamily="34" charset="0"/>
              </a:rPr>
              <a:t>on the pro-forma provided in the pack. Responses received after this date may not be considered.</a:t>
            </a:r>
          </a:p>
          <a:p>
            <a:pPr>
              <a:buFont typeface="Wingdings" panose="05000000000000000000" pitchFamily="2" charset="2"/>
              <a:buChar char="§"/>
            </a:pPr>
            <a:endParaRPr lang="en-GB" sz="2400" dirty="0" smtClean="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315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4" y="1526959"/>
            <a:ext cx="11644129" cy="4536427"/>
          </a:xfrm>
          <a:prstGeom prst="rect">
            <a:avLst/>
          </a:prstGeom>
        </p:spPr>
        <p:txBody>
          <a:bodyPr/>
          <a:lstStyle/>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Guidance for limits on harmonic bursts were given mainly in ETR 122 rather than G5/4-1</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This has been added to the main body of the revised G5</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The rule aligns with IEC 61000-3-6</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Either 3-second or 1-minute window together with 99-percentile daily values should be used </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For equipment connecting at 400 V, a table is provided for power rating of motor start equipment with harmonic burst compliant with EN 60947-4-2 and EN 60947-4-3</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Also, for voltages between 400 V and 25 kV, another table is provided for the rating of motor start equipment compliant with 60947-4-2 and 60947-4-3</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11</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Short duration harmonic burst</a:t>
            </a:r>
          </a:p>
        </p:txBody>
      </p:sp>
    </p:spTree>
    <p:extLst>
      <p:ext uri="{BB962C8B-B14F-4D97-AF65-F5344CB8AC3E}">
        <p14:creationId xmlns:p14="http://schemas.microsoft.com/office/powerpoint/2010/main" val="144211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4" y="1526959"/>
            <a:ext cx="11644129" cy="4536427"/>
          </a:xfrm>
          <a:prstGeom prst="rect">
            <a:avLst/>
          </a:prstGeom>
        </p:spPr>
        <p:txBody>
          <a:bodyPr/>
          <a:lstStyle/>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More and more equipment with active front end, i.e. IGBT based technologies, are being connected to the public supply network at all voltage levels including EHV </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ENA Report 79410, April 2013 indicates that it is prudent for utilities to be proactive and manage harmonics above 50th order</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G5 sub-workgroup studied the growth of equipment with higher frequency emission and produced a technical report</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report presented that modern power electronic equipment do emit voltage/current at frequencies above 50th   </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report presented a case when voltages in that range of frequencies caused equipment trip</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report recommended that these harmonics should be considered when and where practically possible, subject to discretion of relevant NO</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table of planning and compatibility levels have been extended using the equations and values for harmonics above 25th in G5/4-1 or IEC 61000-3-6, whichever was higher </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12</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Harmonics above 50th order</a:t>
            </a:r>
          </a:p>
        </p:txBody>
      </p:sp>
    </p:spTree>
    <p:extLst>
      <p:ext uri="{BB962C8B-B14F-4D97-AF65-F5344CB8AC3E}">
        <p14:creationId xmlns:p14="http://schemas.microsoft.com/office/powerpoint/2010/main" val="49709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0" y="1526959"/>
            <a:ext cx="11999495" cy="4536427"/>
          </a:xfrm>
          <a:prstGeom prst="rect">
            <a:avLst/>
          </a:prstGeom>
        </p:spPr>
        <p:txBody>
          <a:bodyPr/>
          <a:lstStyle/>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Measurement aligned with IEC 61000-4-30 and IEC 61000-4-7</a:t>
            </a:r>
          </a:p>
          <a:p>
            <a:pPr>
              <a:lnSpc>
                <a:spcPct val="100000"/>
              </a:lnSpc>
              <a:buFont typeface="Wingdings" panose="05000000000000000000" pitchFamily="2" charset="2"/>
              <a:buChar char="§"/>
            </a:pPr>
            <a:r>
              <a:rPr lang="en-GB" sz="2400" dirty="0" err="1">
                <a:latin typeface="Arial" panose="020B0604020202020204" pitchFamily="34" charset="0"/>
                <a:cs typeface="Arial" panose="020B0604020202020204" pitchFamily="34" charset="0"/>
              </a:rPr>
              <a:t>Interharmonics</a:t>
            </a:r>
            <a:r>
              <a:rPr lang="en-GB" sz="2400" dirty="0">
                <a:latin typeface="Arial" panose="020B0604020202020204" pitchFamily="34" charset="0"/>
                <a:cs typeface="Arial" panose="020B0604020202020204" pitchFamily="34" charset="0"/>
              </a:rPr>
              <a:t> grouping are defined and used against limits</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As per </a:t>
            </a:r>
            <a:r>
              <a:rPr lang="en-GB" sz="2400" dirty="0" smtClean="0">
                <a:latin typeface="Arial" panose="020B0604020202020204" pitchFamily="34" charset="0"/>
                <a:cs typeface="Arial" panose="020B0604020202020204" pitchFamily="34" charset="0"/>
              </a:rPr>
              <a:t>standards</a:t>
            </a:r>
            <a:r>
              <a:rPr lang="en-GB" sz="2400" dirty="0">
                <a:latin typeface="Arial" panose="020B0604020202020204" pitchFamily="34" charset="0"/>
                <a:cs typeface="Arial" panose="020B0604020202020204" pitchFamily="34" charset="0"/>
              </a:rPr>
              <a:t>, Total Distortion Content is defined which contains all integer harmonics and </a:t>
            </a:r>
            <a:r>
              <a:rPr lang="en-GB" sz="2400" dirty="0" err="1">
                <a:latin typeface="Arial" panose="020B0604020202020204" pitchFamily="34" charset="0"/>
                <a:cs typeface="Arial" panose="020B0604020202020204" pitchFamily="34" charset="0"/>
              </a:rPr>
              <a:t>interharmonic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rms</a:t>
            </a:r>
            <a:r>
              <a:rPr lang="en-GB" sz="2400" dirty="0">
                <a:latin typeface="Arial" panose="020B0604020202020204" pitchFamily="34" charset="0"/>
                <a:cs typeface="Arial" panose="020B0604020202020204" pitchFamily="34" charset="0"/>
              </a:rPr>
              <a:t> values</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Total Distortion Ratio is the ration of TDC to </a:t>
            </a:r>
            <a:r>
              <a:rPr lang="en-GB" sz="2400" dirty="0" err="1">
                <a:latin typeface="Arial" panose="020B0604020202020204" pitchFamily="34" charset="0"/>
                <a:cs typeface="Arial" panose="020B0604020202020204" pitchFamily="34" charset="0"/>
              </a:rPr>
              <a:t>rms</a:t>
            </a:r>
            <a:r>
              <a:rPr lang="en-GB" sz="2400" dirty="0">
                <a:latin typeface="Arial" panose="020B0604020202020204" pitchFamily="34" charset="0"/>
                <a:cs typeface="Arial" panose="020B0604020202020204" pitchFamily="34" charset="0"/>
              </a:rPr>
              <a:t> of the fundamental</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If the predicted subharmonic and </a:t>
            </a:r>
            <a:r>
              <a:rPr lang="en-GB" sz="2400" dirty="0" err="1">
                <a:latin typeface="Arial" panose="020B0604020202020204" pitchFamily="34" charset="0"/>
                <a:cs typeface="Arial" panose="020B0604020202020204" pitchFamily="34" charset="0"/>
              </a:rPr>
              <a:t>interharmonic</a:t>
            </a:r>
            <a:r>
              <a:rPr lang="en-GB" sz="2400" dirty="0">
                <a:latin typeface="Arial" panose="020B0604020202020204" pitchFamily="34" charset="0"/>
                <a:cs typeface="Arial" panose="020B0604020202020204" pitchFamily="34" charset="0"/>
              </a:rPr>
              <a:t> voltage emissions from an item of plant or equipment, or from a new user’s aggregate load, are less than 0.1% of the fundamental voltage, then connections may be made without any further assessment</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Table 13 provides planning and compatibility levels for all voltage levels</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The limits have been aligned with IEC 61000-2-2</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13</a:t>
            </a:fld>
            <a:endParaRPr lang="en-GB" dirty="0"/>
          </a:p>
        </p:txBody>
      </p:sp>
      <p:sp>
        <p:nvSpPr>
          <p:cNvPr id="5" name="TextBox 4"/>
          <p:cNvSpPr txBox="1"/>
          <p:nvPr/>
        </p:nvSpPr>
        <p:spPr>
          <a:xfrm>
            <a:off x="243601" y="614506"/>
            <a:ext cx="9012693"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Sub-harmonic and </a:t>
            </a:r>
            <a:r>
              <a:rPr lang="en-GB" sz="3200" b="1" dirty="0" err="1">
                <a:solidFill>
                  <a:schemeClr val="bg1"/>
                </a:solidFill>
                <a:latin typeface="Arial" panose="020B0604020202020204" pitchFamily="34" charset="0"/>
                <a:cs typeface="Arial" panose="020B0604020202020204" pitchFamily="34" charset="0"/>
              </a:rPr>
              <a:t>interharmonics</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312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4" y="1526960"/>
            <a:ext cx="11644129" cy="2178766"/>
          </a:xfrm>
          <a:prstGeom prst="rect">
            <a:avLst/>
          </a:prstGeom>
        </p:spPr>
        <p:txBody>
          <a:bodyPr/>
          <a:lstStyle/>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As per G5/4-1, aligned with IEC 61000-2-2 and 61000-2-12, for very short term effect</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Limits on notch depth and peak as per G5/4-1</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Limits on the duration of the notch similar to that in IEEE 519 by defining notch area </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14</a:t>
            </a:fld>
            <a:endParaRPr lang="en-GB" dirty="0"/>
          </a:p>
        </p:txBody>
      </p:sp>
      <p:sp>
        <p:nvSpPr>
          <p:cNvPr id="5" name="TextBox 4"/>
          <p:cNvSpPr txBox="1"/>
          <p:nvPr/>
        </p:nvSpPr>
        <p:spPr>
          <a:xfrm>
            <a:off x="243601" y="614506"/>
            <a:ext cx="8387051"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Voltage notches</a:t>
            </a:r>
          </a:p>
        </p:txBody>
      </p:sp>
      <p:pic>
        <p:nvPicPr>
          <p:cNvPr id="6" name="Picture 5"/>
          <p:cNvPicPr>
            <a:picLocks noChangeAspect="1"/>
          </p:cNvPicPr>
          <p:nvPr/>
        </p:nvPicPr>
        <p:blipFill>
          <a:blip r:embed="rId2"/>
          <a:stretch>
            <a:fillRect/>
          </a:stretch>
        </p:blipFill>
        <p:spPr>
          <a:xfrm>
            <a:off x="3384884" y="3385703"/>
            <a:ext cx="4138863" cy="2952435"/>
          </a:xfrm>
          <a:prstGeom prst="rect">
            <a:avLst/>
          </a:prstGeom>
        </p:spPr>
      </p:pic>
    </p:spTree>
    <p:extLst>
      <p:ext uri="{BB962C8B-B14F-4D97-AF65-F5344CB8AC3E}">
        <p14:creationId xmlns:p14="http://schemas.microsoft.com/office/powerpoint/2010/main" val="902259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0" y="1382581"/>
            <a:ext cx="11999495" cy="3012957"/>
          </a:xfrm>
          <a:prstGeom prst="rect">
            <a:avLst/>
          </a:prstGeom>
        </p:spPr>
        <p:txBody>
          <a:bodyPr/>
          <a:lstStyle/>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To estimate total distortion caused by two or more sources of harmonics and considering diversity of sources, an aggregation method is needed</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The rule applies mostly to the aggregation of background levels and those caused by the new user</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The WG proposed adaptation of the IEC rule, that is being used in many IEC standards</a:t>
            </a:r>
          </a:p>
          <a:p>
            <a:pPr>
              <a:lnSpc>
                <a:spcPct val="100000"/>
              </a:lnSpc>
              <a:buFont typeface="Wingdings" panose="05000000000000000000" pitchFamily="2" charset="2"/>
              <a:buChar char="§"/>
            </a:pPr>
            <a:r>
              <a:rPr lang="en-GB" sz="2400" dirty="0">
                <a:latin typeface="Arial" panose="020B0604020202020204" pitchFamily="34" charset="0"/>
                <a:cs typeface="Arial" panose="020B0604020202020204" pitchFamily="34" charset="0"/>
              </a:rPr>
              <a:t>It differs to aggregation rule in G5/4-1</a:t>
            </a:r>
          </a:p>
        </p:txBody>
      </p:sp>
      <p:sp>
        <p:nvSpPr>
          <p:cNvPr id="4" name="Slide Number Placeholder 3"/>
          <p:cNvSpPr>
            <a:spLocks noGrp="1"/>
          </p:cNvSpPr>
          <p:nvPr>
            <p:ph type="sldNum" sz="quarter" idx="12"/>
          </p:nvPr>
        </p:nvSpPr>
        <p:spPr/>
        <p:txBody>
          <a:bodyPr/>
          <a:lstStyle/>
          <a:p>
            <a:fld id="{66F0D756-37D6-48FF-A3A3-FEAB76692BFF}" type="slidenum">
              <a:rPr lang="en-GB" smtClean="0"/>
              <a:pPr/>
              <a:t>15</a:t>
            </a:fld>
            <a:endParaRPr lang="en-GB" dirty="0"/>
          </a:p>
        </p:txBody>
      </p:sp>
      <p:sp>
        <p:nvSpPr>
          <p:cNvPr id="5" name="TextBox 4"/>
          <p:cNvSpPr txBox="1"/>
          <p:nvPr/>
        </p:nvSpPr>
        <p:spPr>
          <a:xfrm>
            <a:off x="243601" y="614506"/>
            <a:ext cx="9012693"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General aggregation rule</a:t>
            </a:r>
          </a:p>
        </p:txBody>
      </p:sp>
      <p:sp>
        <p:nvSpPr>
          <p:cNvPr id="6" name="Content Placeholder 2"/>
          <p:cNvSpPr txBox="1">
            <a:spLocks/>
          </p:cNvSpPr>
          <p:nvPr/>
        </p:nvSpPr>
        <p:spPr bwMode="auto">
          <a:xfrm>
            <a:off x="5397109" y="3656922"/>
            <a:ext cx="4099817" cy="273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18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2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r>
              <a:rPr lang="en-GB" sz="1800" b="1" u="sng" kern="0" dirty="0">
                <a:solidFill>
                  <a:schemeClr val="tx1"/>
                </a:solidFill>
                <a:latin typeface="Arial" panose="020B0604020202020204" pitchFamily="34" charset="0"/>
                <a:cs typeface="Arial" panose="020B0604020202020204" pitchFamily="34" charset="0"/>
              </a:rPr>
              <a:t>G5/4-1</a:t>
            </a:r>
          </a:p>
          <a:p>
            <a:r>
              <a:rPr lang="en-GB" sz="1600" kern="0" dirty="0">
                <a:solidFill>
                  <a:schemeClr val="tx1"/>
                </a:solidFill>
                <a:latin typeface="Arial" panose="020B0604020202020204" pitchFamily="34" charset="0"/>
                <a:cs typeface="Arial" panose="020B0604020202020204" pitchFamily="34" charset="0"/>
              </a:rPr>
              <a:t>All harmonics are aggregated using RSS rule with the exception of:</a:t>
            </a:r>
          </a:p>
          <a:p>
            <a:r>
              <a:rPr lang="en-GB" sz="1600" kern="0" dirty="0">
                <a:solidFill>
                  <a:schemeClr val="tx1"/>
                </a:solidFill>
                <a:latin typeface="Arial" panose="020B0604020202020204" pitchFamily="34" charset="0"/>
                <a:cs typeface="Arial" panose="020B0604020202020204" pitchFamily="34" charset="0"/>
              </a:rPr>
              <a:t>The cases below where linear addition is used:</a:t>
            </a:r>
          </a:p>
          <a:p>
            <a:pPr lvl="1"/>
            <a:r>
              <a:rPr lang="en-GB" sz="1600" kern="0" dirty="0">
                <a:solidFill>
                  <a:schemeClr val="tx1"/>
                </a:solidFill>
                <a:latin typeface="Arial" panose="020B0604020202020204" pitchFamily="34" charset="0"/>
                <a:cs typeface="Arial" panose="020B0604020202020204" pitchFamily="34" charset="0"/>
              </a:rPr>
              <a:t>the order with the highest magnitude in the background</a:t>
            </a:r>
          </a:p>
          <a:p>
            <a:pPr lvl="1"/>
            <a:r>
              <a:rPr lang="en-GB" sz="1600" kern="0" dirty="0">
                <a:solidFill>
                  <a:schemeClr val="tx1"/>
                </a:solidFill>
                <a:latin typeface="Arial" panose="020B0604020202020204" pitchFamily="34" charset="0"/>
                <a:cs typeface="Arial" panose="020B0604020202020204" pitchFamily="34" charset="0"/>
              </a:rPr>
              <a:t>And the 5</a:t>
            </a:r>
            <a:r>
              <a:rPr lang="en-GB" sz="1600" kern="0" baseline="30000" dirty="0">
                <a:solidFill>
                  <a:schemeClr val="tx1"/>
                </a:solidFill>
                <a:latin typeface="Arial" panose="020B0604020202020204" pitchFamily="34" charset="0"/>
                <a:cs typeface="Arial" panose="020B0604020202020204" pitchFamily="34" charset="0"/>
              </a:rPr>
              <a:t>th</a:t>
            </a:r>
            <a:r>
              <a:rPr lang="en-GB" sz="1600" kern="0" dirty="0">
                <a:solidFill>
                  <a:schemeClr val="tx1"/>
                </a:solidFill>
                <a:latin typeface="Arial" panose="020B0604020202020204" pitchFamily="34" charset="0"/>
                <a:cs typeface="Arial" panose="020B0604020202020204" pitchFamily="34" charset="0"/>
              </a:rPr>
              <a:t> harmonic </a:t>
            </a:r>
          </a:p>
        </p:txBody>
      </p:sp>
      <p:sp>
        <p:nvSpPr>
          <p:cNvPr id="7" name="Content Placeholder 2"/>
          <p:cNvSpPr txBox="1">
            <a:spLocks/>
          </p:cNvSpPr>
          <p:nvPr/>
        </p:nvSpPr>
        <p:spPr bwMode="auto">
          <a:xfrm>
            <a:off x="9364899" y="3663711"/>
            <a:ext cx="3779892" cy="32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18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14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2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r>
              <a:rPr lang="en-GB" sz="1600" b="1" u="sng" kern="0" dirty="0">
                <a:solidFill>
                  <a:schemeClr val="tx1"/>
                </a:solidFill>
                <a:latin typeface="Arial" panose="020B0604020202020204" pitchFamily="34" charset="0"/>
                <a:cs typeface="Arial" panose="020B0604020202020204" pitchFamily="34" charset="0"/>
              </a:rPr>
              <a:t>IEC 61000-3-6</a:t>
            </a:r>
          </a:p>
          <a:p>
            <a:endParaRPr lang="en-GB" sz="1600" b="1" kern="0" dirty="0">
              <a:solidFill>
                <a:schemeClr val="tx1"/>
              </a:solidFill>
              <a:latin typeface="Arial" panose="020B0604020202020204" pitchFamily="34" charset="0"/>
              <a:cs typeface="Arial" panose="020B0604020202020204" pitchFamily="34" charset="0"/>
            </a:endParaRPr>
          </a:p>
          <a:p>
            <a:endParaRPr lang="en-GB" sz="1600" kern="0" dirty="0">
              <a:solidFill>
                <a:schemeClr val="tx1"/>
              </a:solidFill>
              <a:latin typeface="Arial" panose="020B0604020202020204" pitchFamily="34" charset="0"/>
              <a:cs typeface="Arial" panose="020B0604020202020204" pitchFamily="34" charset="0"/>
            </a:endParaRPr>
          </a:p>
          <a:p>
            <a:pPr marL="0" indent="0">
              <a:buNone/>
            </a:pPr>
            <a:r>
              <a:rPr lang="en-GB" sz="1600" kern="0" dirty="0">
                <a:solidFill>
                  <a:schemeClr val="tx1"/>
                </a:solidFill>
                <a:latin typeface="Arial" panose="020B0604020202020204" pitchFamily="34" charset="0"/>
                <a:ea typeface="Cambria Math" panose="02040503050406030204" pitchFamily="18" charset="0"/>
                <a:cs typeface="Arial" panose="020B0604020202020204" pitchFamily="34" charset="0"/>
              </a:rPr>
              <a:t>α=1     for h ≤ 4</a:t>
            </a:r>
          </a:p>
          <a:p>
            <a:pPr marL="0" indent="0">
              <a:buNone/>
            </a:pPr>
            <a:r>
              <a:rPr lang="en-GB" sz="1600" kern="0" dirty="0">
                <a:solidFill>
                  <a:schemeClr val="tx1"/>
                </a:solidFill>
                <a:latin typeface="Arial" panose="020B0604020202020204" pitchFamily="34" charset="0"/>
                <a:ea typeface="Cambria Math" panose="02040503050406030204" pitchFamily="18" charset="0"/>
                <a:cs typeface="Arial" panose="020B0604020202020204" pitchFamily="34" charset="0"/>
              </a:rPr>
              <a:t>α=1.4     for  5 ≤  h ≤ 10</a:t>
            </a:r>
          </a:p>
          <a:p>
            <a:pPr marL="0" indent="0">
              <a:buNone/>
            </a:pPr>
            <a:r>
              <a:rPr lang="en-GB" sz="1600" kern="0" dirty="0">
                <a:solidFill>
                  <a:schemeClr val="tx1"/>
                </a:solidFill>
                <a:latin typeface="Arial" panose="020B0604020202020204" pitchFamily="34" charset="0"/>
                <a:ea typeface="Cambria Math" panose="02040503050406030204" pitchFamily="18" charset="0"/>
                <a:cs typeface="Arial" panose="020B0604020202020204" pitchFamily="34" charset="0"/>
              </a:rPr>
              <a:t>α=2     for 10 &lt; h</a:t>
            </a:r>
          </a:p>
          <a:p>
            <a:pPr marL="0" indent="0">
              <a:buNone/>
            </a:pPr>
            <a:endParaRPr lang="en-GB" b="0" kern="0" dirty="0"/>
          </a:p>
        </p:txBody>
      </p:sp>
    </p:spTree>
    <p:extLst>
      <p:ext uri="{BB962C8B-B14F-4D97-AF65-F5344CB8AC3E}">
        <p14:creationId xmlns:p14="http://schemas.microsoft.com/office/powerpoint/2010/main" val="166843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62" y="3324570"/>
            <a:ext cx="11625753" cy="1588127"/>
          </a:xfrm>
        </p:spPr>
        <p:txBody>
          <a:bodyPr/>
          <a:lstStyle/>
          <a:p>
            <a:r>
              <a:rPr lang="en-GB" dirty="0"/>
              <a:t>DCRP/19/03/PC – Engineering Recommendation (EREC) G5 Issue 5 (2019) – Distribution Code Public </a:t>
            </a:r>
            <a:r>
              <a:rPr lang="en-GB" dirty="0" smtClean="0"/>
              <a:t>Consultation – Stages 1 &amp; 2</a:t>
            </a:r>
            <a:endParaRPr lang="en-GB" dirty="0"/>
          </a:p>
        </p:txBody>
      </p:sp>
      <p:sp>
        <p:nvSpPr>
          <p:cNvPr id="4" name="Subtitle 3"/>
          <p:cNvSpPr>
            <a:spLocks noGrp="1"/>
          </p:cNvSpPr>
          <p:nvPr>
            <p:ph type="subTitle" idx="1"/>
          </p:nvPr>
        </p:nvSpPr>
        <p:spPr>
          <a:xfrm>
            <a:off x="229383" y="4949630"/>
            <a:ext cx="8656320" cy="923330"/>
          </a:xfrm>
        </p:spPr>
        <p:txBody>
          <a:bodyPr/>
          <a:lstStyle/>
          <a:p>
            <a:r>
              <a:rPr lang="en-GB" dirty="0" smtClean="0"/>
              <a:t>Name		Simon </a:t>
            </a:r>
            <a:r>
              <a:rPr lang="en-GB" dirty="0" err="1" smtClean="0"/>
              <a:t>Scarbro</a:t>
            </a:r>
            <a:endParaRPr lang="en-GB" dirty="0" smtClean="0"/>
          </a:p>
          <a:p>
            <a:r>
              <a:rPr lang="en-GB" dirty="0" smtClean="0"/>
              <a:t>Company	Western Power Distribution</a:t>
            </a:r>
          </a:p>
          <a:p>
            <a:r>
              <a:rPr lang="en-GB" dirty="0" smtClean="0"/>
              <a:t>Date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178465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17</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Stage 1 &amp; 2 Replacement</a:t>
            </a:r>
            <a:endParaRPr lang="en-GB" sz="32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rot="1510933">
            <a:off x="7702528" y="1287028"/>
            <a:ext cx="3814515" cy="4979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rot="1198876">
            <a:off x="7568494" y="1015391"/>
            <a:ext cx="3814515" cy="4979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6447">
            <a:off x="7406768" y="856545"/>
            <a:ext cx="3870186" cy="4983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rot="20823581">
            <a:off x="4235346" y="1079437"/>
            <a:ext cx="3814515" cy="4979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rot="20694070">
            <a:off x="4161763" y="1041793"/>
            <a:ext cx="3814515" cy="4979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5179">
            <a:off x="4035694" y="964856"/>
            <a:ext cx="3788286" cy="4972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094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95895" y="1852648"/>
            <a:ext cx="3482689" cy="4536427"/>
          </a:xfrm>
          <a:prstGeom prst="rect">
            <a:avLst/>
          </a:prstGeom>
        </p:spPr>
        <p:txBody>
          <a:bodyPr/>
          <a:lstStyle/>
          <a:p>
            <a:pPr>
              <a:lnSpc>
                <a:spcPct val="100000"/>
              </a:lnSpc>
              <a:spcBef>
                <a:spcPts val="0"/>
              </a:spcBef>
            </a:pPr>
            <a:r>
              <a:rPr lang="en-GB" sz="2400" dirty="0" smtClean="0">
                <a:latin typeface="Arial" panose="020B0604020202020204" pitchFamily="34" charset="0"/>
                <a:cs typeface="Arial" panose="020B0604020202020204" pitchFamily="34" charset="0"/>
              </a:rPr>
              <a:t>Background </a:t>
            </a:r>
            <a:r>
              <a:rPr lang="en-GB" sz="2400" dirty="0">
                <a:latin typeface="Arial" panose="020B0604020202020204" pitchFamily="34" charset="0"/>
                <a:cs typeface="Arial" panose="020B0604020202020204" pitchFamily="34" charset="0"/>
              </a:rPr>
              <a:t>to Flow Charts and Tables</a:t>
            </a:r>
          </a:p>
          <a:p>
            <a:pPr>
              <a:lnSpc>
                <a:spcPct val="100000"/>
              </a:lnSpc>
              <a:spcBef>
                <a:spcPts val="0"/>
              </a:spcBef>
            </a:pPr>
            <a:r>
              <a:rPr lang="en-GB" sz="2400" dirty="0">
                <a:latin typeface="Arial" panose="020B0604020202020204" pitchFamily="34" charset="0"/>
                <a:cs typeface="Arial" panose="020B0604020202020204" pitchFamily="34" charset="0"/>
              </a:rPr>
              <a:t>Worked Examples</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18</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ETR 122 replacement</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71354">
            <a:off x="4256832" y="1329908"/>
            <a:ext cx="3106718" cy="44392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4952">
            <a:off x="3951851" y="1351617"/>
            <a:ext cx="3104981" cy="4317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6036">
            <a:off x="6446234" y="1304130"/>
            <a:ext cx="5099663" cy="397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777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858416" y="1526959"/>
            <a:ext cx="10194282" cy="4536427"/>
          </a:xfrm>
          <a:prstGeom prst="rect">
            <a:avLst/>
          </a:prstGeom>
        </p:spPr>
        <p:txBody>
          <a:bodyPr/>
          <a:lstStyle/>
          <a:p>
            <a:pPr>
              <a:lnSpc>
                <a:spcPct val="100000"/>
              </a:lnSpc>
              <a:spcBef>
                <a:spcPts val="0"/>
              </a:spcBef>
              <a:buFont typeface="Wingdings" panose="05000000000000000000" pitchFamily="2" charset="2"/>
              <a:buChar char="§"/>
            </a:pPr>
            <a:r>
              <a:rPr lang="en-GB" sz="3200" dirty="0">
                <a:latin typeface="Arial" panose="020B0604020202020204" pitchFamily="34" charset="0"/>
                <a:cs typeface="Arial" panose="020B0604020202020204" pitchFamily="34" charset="0"/>
              </a:rPr>
              <a:t>Review &amp; update</a:t>
            </a:r>
          </a:p>
          <a:p>
            <a:pPr lvl="1">
              <a:lnSpc>
                <a:spcPct val="100000"/>
              </a:lnSpc>
              <a:spcBef>
                <a:spcPts val="0"/>
              </a:spcBef>
            </a:pPr>
            <a:r>
              <a:rPr lang="en-GB" sz="2800" dirty="0">
                <a:latin typeface="Arial" panose="020B0604020202020204" pitchFamily="34" charset="0"/>
                <a:cs typeface="Arial" panose="020B0604020202020204" pitchFamily="34" charset="0"/>
              </a:rPr>
              <a:t>Standards</a:t>
            </a:r>
          </a:p>
          <a:p>
            <a:pPr lvl="1">
              <a:lnSpc>
                <a:spcPct val="100000"/>
              </a:lnSpc>
              <a:spcBef>
                <a:spcPts val="0"/>
              </a:spcBef>
            </a:pPr>
            <a:r>
              <a:rPr lang="en-GB" sz="2800" dirty="0">
                <a:latin typeface="Arial" panose="020B0604020202020204" pitchFamily="34" charset="0"/>
                <a:cs typeface="Arial" panose="020B0604020202020204" pitchFamily="34" charset="0"/>
              </a:rPr>
              <a:t>Technology</a:t>
            </a:r>
          </a:p>
          <a:p>
            <a:pPr lvl="1">
              <a:lnSpc>
                <a:spcPct val="100000"/>
              </a:lnSpc>
              <a:spcBef>
                <a:spcPts val="0"/>
              </a:spcBef>
            </a:pPr>
            <a:r>
              <a:rPr lang="en-GB" sz="2800" dirty="0">
                <a:latin typeface="Arial" panose="020B0604020202020204" pitchFamily="34" charset="0"/>
                <a:cs typeface="Arial" panose="020B0604020202020204" pitchFamily="34" charset="0"/>
              </a:rPr>
              <a:t>Processes</a:t>
            </a:r>
          </a:p>
          <a:p>
            <a:pPr marL="0" indent="0">
              <a:lnSpc>
                <a:spcPct val="100000"/>
              </a:lnSpc>
              <a:spcBef>
                <a:spcPts val="0"/>
              </a:spcBef>
              <a:buNone/>
            </a:pPr>
            <a:endParaRPr lang="en-GB" sz="3200" dirty="0" smtClean="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GB" sz="3200" dirty="0" smtClean="0">
                <a:latin typeface="Arial" panose="020B0604020202020204" pitchFamily="34" charset="0"/>
                <a:cs typeface="Arial" panose="020B0604020202020204" pitchFamily="34" charset="0"/>
              </a:rPr>
              <a:t>Keep </a:t>
            </a:r>
            <a:r>
              <a:rPr lang="en-GB" sz="3200" dirty="0">
                <a:latin typeface="Arial" panose="020B0604020202020204" pitchFamily="34" charset="0"/>
                <a:cs typeface="Arial" panose="020B0604020202020204" pitchFamily="34" charset="0"/>
              </a:rPr>
              <a:t>complexity proportionate to risk</a:t>
            </a:r>
          </a:p>
          <a:p>
            <a:pPr lvl="1">
              <a:lnSpc>
                <a:spcPct val="100000"/>
              </a:lnSpc>
              <a:spcBef>
                <a:spcPts val="0"/>
              </a:spcBef>
            </a:pPr>
            <a:r>
              <a:rPr lang="en-GB" sz="2800" dirty="0">
                <a:latin typeface="Arial" panose="020B0604020202020204" pitchFamily="34" charset="0"/>
                <a:cs typeface="Arial" panose="020B0604020202020204" pitchFamily="34" charset="0"/>
              </a:rPr>
              <a:t>Needs to be simple &amp; easy to apply for high-volume connections</a:t>
            </a:r>
          </a:p>
          <a:p>
            <a:pPr marL="0" indent="0">
              <a:lnSpc>
                <a:spcPct val="100000"/>
              </a:lnSpc>
              <a:spcBef>
                <a:spcPts val="0"/>
              </a:spcBef>
              <a:buNone/>
            </a:pPr>
            <a:endParaRPr lang="en-GB"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19</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a:solidFill>
                  <a:prstClr val="white"/>
                </a:solidFill>
                <a:latin typeface="Arial" panose="020B0604020202020204" pitchFamily="34" charset="0"/>
                <a:cs typeface="Arial" panose="020B0604020202020204" pitchFamily="34" charset="0"/>
              </a:rPr>
              <a:t>Stage 1 &amp; 2 Review Objectives</a:t>
            </a:r>
            <a:endParaRPr lang="en-GB" sz="3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131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43601" y="1526959"/>
            <a:ext cx="11625841" cy="4536427"/>
          </a:xfrm>
          <a:prstGeom prst="rect">
            <a:avLst/>
          </a:prstGeom>
        </p:spPr>
        <p:txBody>
          <a:bodyPr/>
          <a:lstStyle/>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10:00am </a:t>
            </a:r>
            <a:r>
              <a:rPr lang="en-GB" dirty="0">
                <a:latin typeface="Arial" panose="020B0604020202020204" pitchFamily="34" charset="0"/>
                <a:cs typeface="Arial" panose="020B0604020202020204" pitchFamily="34" charset="0"/>
              </a:rPr>
              <a:t>- Introduction – Vincent Hay – Energy Networks Association</a:t>
            </a: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10:10am </a:t>
            </a:r>
            <a:r>
              <a:rPr lang="en-GB" dirty="0">
                <a:latin typeface="Arial" panose="020B0604020202020204" pitchFamily="34" charset="0"/>
                <a:cs typeface="Arial" panose="020B0604020202020204" pitchFamily="34" charset="0"/>
              </a:rPr>
              <a:t>- Background – Forooz Ghassemi/Simon </a:t>
            </a:r>
            <a:r>
              <a:rPr lang="en-GB" dirty="0" err="1">
                <a:latin typeface="Arial" panose="020B0604020202020204" pitchFamily="34" charset="0"/>
                <a:cs typeface="Arial" panose="020B0604020202020204" pitchFamily="34" charset="0"/>
              </a:rPr>
              <a:t>Scarbro</a:t>
            </a:r>
            <a:endParaRPr lang="en-GB"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10:30am </a:t>
            </a:r>
            <a:r>
              <a:rPr lang="en-GB" dirty="0">
                <a:latin typeface="Arial" panose="020B0604020202020204" pitchFamily="34" charset="0"/>
                <a:cs typeface="Arial" panose="020B0604020202020204" pitchFamily="34" charset="0"/>
              </a:rPr>
              <a:t>- Phase 1&amp;2 – Simon </a:t>
            </a:r>
            <a:r>
              <a:rPr lang="en-GB" dirty="0" err="1">
                <a:latin typeface="Arial" panose="020B0604020202020204" pitchFamily="34" charset="0"/>
                <a:cs typeface="Arial" panose="020B0604020202020204" pitchFamily="34" charset="0"/>
              </a:rPr>
              <a:t>Scarbro</a:t>
            </a:r>
            <a:r>
              <a:rPr lang="en-GB" dirty="0">
                <a:latin typeface="Arial" panose="020B0604020202020204" pitchFamily="34" charset="0"/>
                <a:cs typeface="Arial" panose="020B0604020202020204" pitchFamily="34" charset="0"/>
              </a:rPr>
              <a:t> – Western Power Distribution</a:t>
            </a: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Lunch </a:t>
            </a:r>
            <a:r>
              <a:rPr lang="en-GB" dirty="0">
                <a:latin typeface="Arial" panose="020B0604020202020204" pitchFamily="34" charset="0"/>
                <a:cs typeface="Arial" panose="020B0604020202020204" pitchFamily="34" charset="0"/>
              </a:rPr>
              <a:t>at 12:30pm-1:15pm</a:t>
            </a: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1:15pm </a:t>
            </a:r>
            <a:r>
              <a:rPr lang="en-GB" dirty="0">
                <a:latin typeface="Arial" panose="020B0604020202020204" pitchFamily="34" charset="0"/>
                <a:cs typeface="Arial" panose="020B0604020202020204" pitchFamily="34" charset="0"/>
              </a:rPr>
              <a:t>- Phase 3 – Forooz Ghassemi – National Grid</a:t>
            </a: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3:00pm </a:t>
            </a:r>
            <a:r>
              <a:rPr lang="en-GB" dirty="0">
                <a:latin typeface="Arial" panose="020B0604020202020204" pitchFamily="34" charset="0"/>
                <a:cs typeface="Arial" panose="020B0604020202020204" pitchFamily="34" charset="0"/>
              </a:rPr>
              <a:t>- Q&amp;A – Open floor</a:t>
            </a: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4:00pm </a:t>
            </a:r>
            <a:r>
              <a:rPr lang="en-GB" dirty="0">
                <a:latin typeface="Arial" panose="020B0604020202020204" pitchFamily="34" charset="0"/>
                <a:cs typeface="Arial" panose="020B0604020202020204" pitchFamily="34" charset="0"/>
              </a:rPr>
              <a:t>- Closing – Vincent Hay </a:t>
            </a:r>
          </a:p>
          <a:p>
            <a:pPr>
              <a:lnSpc>
                <a:spcPct val="100000"/>
              </a:lnSpc>
              <a:spcBef>
                <a:spcPts val="0"/>
              </a:spcBef>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Q&amp;A will be open through each presentation however for more detailed questions, these may be answered at the conclusion of each phase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pPr/>
              <a:t>2</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Agenda</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9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20</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G5/5 3-Stage Process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496" y="1916832"/>
            <a:ext cx="586982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032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858416" y="1526959"/>
            <a:ext cx="10194282" cy="4536427"/>
          </a:xfrm>
          <a:prstGeom prst="rect">
            <a:avLst/>
          </a:prstGeom>
        </p:spPr>
        <p:txBody>
          <a:bodyPr/>
          <a:lstStyle/>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Stage </a:t>
            </a:r>
            <a:r>
              <a:rPr lang="en-GB" sz="2400" dirty="0">
                <a:latin typeface="Arial" panose="020B0604020202020204" pitchFamily="34" charset="0"/>
                <a:cs typeface="Arial" panose="020B0604020202020204" pitchFamily="34" charset="0"/>
              </a:rPr>
              <a:t>1 (1A/1B) uses </a:t>
            </a:r>
            <a:r>
              <a:rPr lang="en-GB" sz="2400" b="1" i="1" dirty="0">
                <a:latin typeface="Arial" panose="020B0604020202020204" pitchFamily="34" charset="0"/>
                <a:cs typeface="Arial" panose="020B0604020202020204" pitchFamily="34" charset="0"/>
              </a:rPr>
              <a:t>standards-based</a:t>
            </a:r>
            <a:r>
              <a:rPr lang="en-GB" sz="2400" b="1" dirty="0">
                <a:latin typeface="Arial" panose="020B0604020202020204" pitchFamily="34" charset="0"/>
                <a:cs typeface="Arial" panose="020B0604020202020204" pitchFamily="34" charset="0"/>
              </a:rPr>
              <a:t> assessment</a:t>
            </a:r>
            <a:r>
              <a:rPr lang="en-GB" sz="2400" dirty="0">
                <a:latin typeface="Arial" panose="020B0604020202020204" pitchFamily="34" charset="0"/>
                <a:cs typeface="Arial" panose="020B0604020202020204" pitchFamily="34" charset="0"/>
              </a:rPr>
              <a:t>:</a:t>
            </a:r>
          </a:p>
          <a:p>
            <a:pPr lvl="1"/>
            <a:r>
              <a:rPr lang="en-GB" sz="2000" dirty="0">
                <a:latin typeface="Arial" panose="020B0604020202020204" pitchFamily="34" charset="0"/>
                <a:cs typeface="Arial" panose="020B0604020202020204" pitchFamily="34" charset="0"/>
              </a:rPr>
              <a:t>Unconditional connection for IEC 61000-3-2 compliant </a:t>
            </a:r>
            <a:r>
              <a:rPr lang="en-GB" sz="2000" dirty="0" smtClean="0">
                <a:latin typeface="Arial" panose="020B0604020202020204" pitchFamily="34" charset="0"/>
                <a:cs typeface="Arial" panose="020B0604020202020204" pitchFamily="34" charset="0"/>
              </a:rPr>
              <a:t>equipment (1A) </a:t>
            </a: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Simple assessment for IEC 61000-3-12 compliant equipment (1B)</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Stage 1 (1C/1D) &amp; 2 (2A/2B) uses </a:t>
            </a:r>
            <a:r>
              <a:rPr lang="en-GB" sz="2400" b="1" i="1" dirty="0">
                <a:latin typeface="Arial" panose="020B0604020202020204" pitchFamily="34" charset="0"/>
                <a:cs typeface="Arial" panose="020B0604020202020204" pitchFamily="34" charset="0"/>
              </a:rPr>
              <a:t>technology-based</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assessment</a:t>
            </a:r>
            <a:r>
              <a:rPr lang="en-GB" sz="2400" dirty="0">
                <a:latin typeface="Arial" panose="020B0604020202020204" pitchFamily="34" charset="0"/>
                <a:cs typeface="Arial" panose="020B0604020202020204" pitchFamily="34" charset="0"/>
              </a:rPr>
              <a:t>:</a:t>
            </a:r>
          </a:p>
          <a:p>
            <a:pPr lvl="1"/>
            <a:r>
              <a:rPr lang="en-GB" sz="2000" dirty="0">
                <a:latin typeface="Arial" panose="020B0604020202020204" pitchFamily="34" charset="0"/>
                <a:cs typeface="Arial" panose="020B0604020202020204" pitchFamily="34" charset="0"/>
              </a:rPr>
              <a:t>Minimum fault level for ∑</a:t>
            </a:r>
            <a:r>
              <a:rPr lang="en-GB" sz="2000" dirty="0" err="1">
                <a:latin typeface="Arial" panose="020B0604020202020204" pitchFamily="34" charset="0"/>
                <a:cs typeface="Arial" panose="020B0604020202020204" pitchFamily="34" charset="0"/>
              </a:rPr>
              <a:t>S</a:t>
            </a:r>
            <a:r>
              <a:rPr lang="en-GB" sz="2000" baseline="-25000" dirty="0" err="1">
                <a:latin typeface="Arial" panose="020B0604020202020204" pitchFamily="34" charset="0"/>
                <a:cs typeface="Arial" panose="020B0604020202020204" pitchFamily="34" charset="0"/>
              </a:rPr>
              <a:t>equ</a:t>
            </a:r>
            <a:r>
              <a:rPr lang="en-GB" sz="2000" dirty="0">
                <a:latin typeface="Arial" panose="020B0604020202020204" pitchFamily="34" charset="0"/>
                <a:cs typeface="Arial" panose="020B0604020202020204" pitchFamily="34" charset="0"/>
              </a:rPr>
              <a:t> for common technology types</a:t>
            </a:r>
          </a:p>
          <a:p>
            <a:pPr lvl="2"/>
            <a:r>
              <a:rPr lang="en-GB" dirty="0">
                <a:latin typeface="Arial" panose="020B0604020202020204" pitchFamily="34" charset="0"/>
                <a:cs typeface="Arial" panose="020B0604020202020204" pitchFamily="34" charset="0"/>
              </a:rPr>
              <a:t>Updated emission assumptions for converter emissions</a:t>
            </a:r>
          </a:p>
          <a:p>
            <a:pPr lvl="2"/>
            <a:r>
              <a:rPr lang="en-GB" dirty="0">
                <a:latin typeface="Arial" panose="020B0604020202020204" pitchFamily="34" charset="0"/>
                <a:cs typeface="Arial" panose="020B0604020202020204" pitchFamily="34" charset="0"/>
              </a:rPr>
              <a:t>Active Front-end converters &amp; 1-ph rectifiers added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Stage 2 (2C) uses </a:t>
            </a:r>
            <a:r>
              <a:rPr lang="en-GB" sz="2400" b="1" dirty="0">
                <a:latin typeface="Arial" panose="020B0604020202020204" pitchFamily="34" charset="0"/>
                <a:cs typeface="Arial" panose="020B0604020202020204" pitchFamily="34" charset="0"/>
              </a:rPr>
              <a:t>actual emission-based assessment</a:t>
            </a:r>
            <a:r>
              <a:rPr lang="en-GB" sz="2400" dirty="0">
                <a:latin typeface="Arial" panose="020B0604020202020204" pitchFamily="34" charset="0"/>
                <a:cs typeface="Arial" panose="020B0604020202020204" pitchFamily="34" charset="0"/>
              </a:rPr>
              <a:t>: </a:t>
            </a:r>
          </a:p>
          <a:p>
            <a:pPr lvl="1"/>
            <a:r>
              <a:rPr lang="en-GB" sz="2000" dirty="0" err="1">
                <a:latin typeface="Arial" panose="020B0604020202020204" pitchFamily="34" charset="0"/>
                <a:cs typeface="Arial" panose="020B0604020202020204" pitchFamily="34" charset="0"/>
              </a:rPr>
              <a:t>V</a:t>
            </a:r>
            <a:r>
              <a:rPr lang="en-GB" sz="2000" baseline="-25000" dirty="0" err="1">
                <a:latin typeface="Arial" panose="020B0604020202020204" pitchFamily="34" charset="0"/>
                <a:cs typeface="Arial" panose="020B0604020202020204" pitchFamily="34" charset="0"/>
              </a:rPr>
              <a:t>hp</a:t>
            </a:r>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rPr>
              <a:t>V</a:t>
            </a:r>
            <a:r>
              <a:rPr lang="en-GB" sz="2000" baseline="-25000" dirty="0" err="1">
                <a:latin typeface="Arial" panose="020B0604020202020204" pitchFamily="34" charset="0"/>
                <a:cs typeface="Arial" panose="020B0604020202020204" pitchFamily="34" charset="0"/>
              </a:rPr>
              <a:t>hPL</a:t>
            </a:r>
            <a:r>
              <a:rPr lang="en-GB" sz="2000" dirty="0">
                <a:latin typeface="Arial" panose="020B0604020202020204" pitchFamily="34" charset="0"/>
                <a:cs typeface="Arial" panose="020B0604020202020204" pitchFamily="34" charset="0"/>
              </a:rPr>
              <a:t> for h≤100, not just THD and 5</a:t>
            </a:r>
            <a:r>
              <a:rPr lang="en-GB" sz="2000" baseline="30000" dirty="0">
                <a:latin typeface="Arial" panose="020B0604020202020204" pitchFamily="34" charset="0"/>
                <a:cs typeface="Arial" panose="020B0604020202020204" pitchFamily="34" charset="0"/>
              </a:rPr>
              <a:t>th</a:t>
            </a: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Network Operator discretion above h&gt;50..h=100</a:t>
            </a:r>
          </a:p>
          <a:p>
            <a:pPr marL="0" indent="0">
              <a:lnSpc>
                <a:spcPct val="100000"/>
              </a:lnSpc>
              <a:spcBef>
                <a:spcPts val="0"/>
              </a:spcBef>
              <a:buNone/>
            </a:pPr>
            <a:endParaRPr lang="en-GB"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21</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Summary of G5/5 Stages 1 &amp; 2</a:t>
            </a:r>
          </a:p>
        </p:txBody>
      </p:sp>
    </p:spTree>
    <p:extLst>
      <p:ext uri="{BB962C8B-B14F-4D97-AF65-F5344CB8AC3E}">
        <p14:creationId xmlns:p14="http://schemas.microsoft.com/office/powerpoint/2010/main" val="55341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22</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248" y="469718"/>
            <a:ext cx="4209256" cy="566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35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23</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248" y="469718"/>
            <a:ext cx="4209256" cy="566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43602" y="1594740"/>
            <a:ext cx="5884482" cy="4536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solidFill>
                  <a:prstClr val="black"/>
                </a:solidFill>
                <a:latin typeface="Arial" panose="020B0604020202020204" pitchFamily="34" charset="0"/>
                <a:cs typeface="Arial" panose="020B0604020202020204" pitchFamily="34" charset="0"/>
              </a:rPr>
              <a:t>LV </a:t>
            </a:r>
            <a:r>
              <a:rPr lang="en-GB" dirty="0">
                <a:solidFill>
                  <a:prstClr val="black"/>
                </a:solidFill>
                <a:latin typeface="Arial" panose="020B0604020202020204" pitchFamily="34" charset="0"/>
                <a:cs typeface="Arial" panose="020B0604020202020204" pitchFamily="34" charset="0"/>
              </a:rPr>
              <a:t>PCC only</a:t>
            </a:r>
          </a:p>
          <a:p>
            <a:pP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4 part process -1A/1B/1C/1D</a:t>
            </a:r>
          </a:p>
          <a:p>
            <a:pP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1A/1B: LV Emission Standards</a:t>
            </a:r>
          </a:p>
          <a:p>
            <a:pPr lvl="1"/>
            <a:r>
              <a:rPr lang="en-GB" dirty="0">
                <a:solidFill>
                  <a:prstClr val="black"/>
                </a:solidFill>
                <a:latin typeface="Arial" panose="020B0604020202020204" pitchFamily="34" charset="0"/>
                <a:cs typeface="Arial" panose="020B0604020202020204" pitchFamily="34" charset="0"/>
              </a:rPr>
              <a:t>IEC 61000-3-2 – </a:t>
            </a:r>
            <a:r>
              <a:rPr lang="en-GB" dirty="0" err="1">
                <a:solidFill>
                  <a:prstClr val="black"/>
                </a:solidFill>
                <a:latin typeface="Arial" panose="020B0604020202020204" pitchFamily="34" charset="0"/>
                <a:cs typeface="Arial" panose="020B0604020202020204" pitchFamily="34" charset="0"/>
              </a:rPr>
              <a:t>I</a:t>
            </a:r>
            <a:r>
              <a:rPr lang="en-GB" baseline="-25000" dirty="0" err="1">
                <a:solidFill>
                  <a:prstClr val="black"/>
                </a:solidFill>
                <a:latin typeface="Arial" panose="020B0604020202020204" pitchFamily="34" charset="0"/>
                <a:cs typeface="Arial" panose="020B0604020202020204" pitchFamily="34" charset="0"/>
              </a:rPr>
              <a:t>equ</a:t>
            </a:r>
            <a:r>
              <a:rPr lang="en-GB" dirty="0">
                <a:solidFill>
                  <a:prstClr val="black"/>
                </a:solidFill>
                <a:latin typeface="Arial" panose="020B0604020202020204" pitchFamily="34" charset="0"/>
                <a:cs typeface="Arial" panose="020B0604020202020204" pitchFamily="34" charset="0"/>
              </a:rPr>
              <a:t> ≤16A</a:t>
            </a:r>
          </a:p>
          <a:p>
            <a:pPr lvl="1"/>
            <a:r>
              <a:rPr lang="en-GB" dirty="0">
                <a:solidFill>
                  <a:prstClr val="black"/>
                </a:solidFill>
                <a:latin typeface="Arial" panose="020B0604020202020204" pitchFamily="34" charset="0"/>
                <a:cs typeface="Arial" panose="020B0604020202020204" pitchFamily="34" charset="0"/>
              </a:rPr>
              <a:t>IEC 61000-3-12 – 16A&lt; </a:t>
            </a:r>
            <a:r>
              <a:rPr lang="en-GB" dirty="0" err="1">
                <a:solidFill>
                  <a:prstClr val="black"/>
                </a:solidFill>
                <a:latin typeface="Arial" panose="020B0604020202020204" pitchFamily="34" charset="0"/>
                <a:cs typeface="Arial" panose="020B0604020202020204" pitchFamily="34" charset="0"/>
              </a:rPr>
              <a:t>I</a:t>
            </a:r>
            <a:r>
              <a:rPr lang="en-GB" baseline="-25000" dirty="0" err="1">
                <a:solidFill>
                  <a:prstClr val="black"/>
                </a:solidFill>
                <a:latin typeface="Arial" panose="020B0604020202020204" pitchFamily="34" charset="0"/>
                <a:cs typeface="Arial" panose="020B0604020202020204" pitchFamily="34" charset="0"/>
              </a:rPr>
              <a:t>equ</a:t>
            </a:r>
            <a:r>
              <a:rPr lang="en-GB" dirty="0">
                <a:solidFill>
                  <a:prstClr val="black"/>
                </a:solidFill>
                <a:latin typeface="Arial" panose="020B0604020202020204" pitchFamily="34" charset="0"/>
                <a:cs typeface="Arial" panose="020B0604020202020204" pitchFamily="34" charset="0"/>
              </a:rPr>
              <a:t> ≤75A</a:t>
            </a:r>
          </a:p>
          <a:p>
            <a:pP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1C/1D: kVA based assessment</a:t>
            </a:r>
          </a:p>
          <a:p>
            <a:pPr lvl="1"/>
            <a:r>
              <a:rPr lang="en-GB" dirty="0">
                <a:solidFill>
                  <a:prstClr val="black"/>
                </a:solidFill>
                <a:latin typeface="Arial" panose="020B0604020202020204" pitchFamily="34" charset="0"/>
                <a:cs typeface="Arial" panose="020B0604020202020204" pitchFamily="34" charset="0"/>
              </a:rPr>
              <a:t>3-ph 6-pulse converter</a:t>
            </a:r>
          </a:p>
          <a:p>
            <a:pPr lvl="1"/>
            <a:r>
              <a:rPr lang="en-GB" dirty="0">
                <a:solidFill>
                  <a:prstClr val="black"/>
                </a:solidFill>
                <a:latin typeface="Arial" panose="020B0604020202020204" pitchFamily="34" charset="0"/>
                <a:cs typeface="Arial" panose="020B0604020202020204" pitchFamily="34" charset="0"/>
              </a:rPr>
              <a:t>3-ph 12-pulse converter</a:t>
            </a:r>
          </a:p>
          <a:p>
            <a:pPr lvl="1"/>
            <a:r>
              <a:rPr lang="en-GB" dirty="0">
                <a:solidFill>
                  <a:prstClr val="black"/>
                </a:solidFill>
                <a:latin typeface="Arial" panose="020B0604020202020204" pitchFamily="34" charset="0"/>
                <a:cs typeface="Arial" panose="020B0604020202020204" pitchFamily="34" charset="0"/>
              </a:rPr>
              <a:t>3-ph Active-front end converter</a:t>
            </a:r>
          </a:p>
          <a:p>
            <a:pPr lvl="1"/>
            <a:r>
              <a:rPr lang="en-GB" dirty="0">
                <a:solidFill>
                  <a:prstClr val="black"/>
                </a:solidFill>
                <a:latin typeface="Arial" panose="020B0604020202020204" pitchFamily="34" charset="0"/>
                <a:cs typeface="Arial" panose="020B0604020202020204" pitchFamily="34" charset="0"/>
              </a:rPr>
              <a:t>1-ph Rectifier</a:t>
            </a:r>
          </a:p>
          <a:p>
            <a:pPr>
              <a:lnSpc>
                <a:spcPct val="100000"/>
              </a:lnSpc>
              <a:spcBef>
                <a:spcPts val="0"/>
              </a:spcBef>
              <a:buFontTx/>
              <a:buChar char="-"/>
            </a:pP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957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24</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 Inputs</a:t>
            </a:r>
            <a:endParaRPr lang="en-GB" sz="3200" b="1" dirty="0">
              <a:solidFill>
                <a:prstClr val="white"/>
              </a:solidFill>
              <a:latin typeface="Arial" panose="020B0604020202020204" pitchFamily="34" charset="0"/>
              <a:cs typeface="Arial" panose="020B0604020202020204" pitchFamily="34"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099" y="1676200"/>
            <a:ext cx="860179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89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25</a:t>
            </a:fld>
            <a:endParaRPr lang="en-GB" dirty="0">
              <a:solidFill>
                <a:prstClr val="white"/>
              </a:solidFill>
            </a:endParaRPr>
          </a:p>
        </p:txBody>
      </p:sp>
      <p:sp>
        <p:nvSpPr>
          <p:cNvPr id="5" name="TextBox 4"/>
          <p:cNvSpPr txBox="1"/>
          <p:nvPr/>
        </p:nvSpPr>
        <p:spPr>
          <a:xfrm>
            <a:off x="243601" y="614506"/>
            <a:ext cx="7841619"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1A Changes (versus G5/4-1)</a:t>
            </a:r>
          </a:p>
        </p:txBody>
      </p:sp>
      <p:sp>
        <p:nvSpPr>
          <p:cNvPr id="6" name="Content Placeholder 2"/>
          <p:cNvSpPr txBox="1">
            <a:spLocks/>
          </p:cNvSpPr>
          <p:nvPr/>
        </p:nvSpPr>
        <p:spPr>
          <a:xfrm>
            <a:off x="858416" y="1526959"/>
            <a:ext cx="10194282" cy="4536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Revised flow chart</a:t>
            </a:r>
          </a:p>
          <a:p>
            <a:pP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Now allows unconditional connection of IEC 61000-3-2 compliant equipment</a:t>
            </a:r>
          </a:p>
          <a:p>
            <a:pPr lvl="1"/>
            <a:r>
              <a:rPr lang="en-GB" dirty="0">
                <a:solidFill>
                  <a:prstClr val="black"/>
                </a:solidFill>
                <a:latin typeface="Arial" panose="020B0604020202020204" pitchFamily="34" charset="0"/>
                <a:cs typeface="Arial" panose="020B0604020202020204" pitchFamily="34" charset="0"/>
              </a:rPr>
              <a:t>Previously limited to aggregate of 16A</a:t>
            </a:r>
          </a:p>
          <a:p>
            <a:pPr marL="0" indent="0">
              <a:lnSpc>
                <a:spcPct val="100000"/>
              </a:lnSpc>
              <a:spcBef>
                <a:spcPts val="0"/>
              </a:spcBef>
              <a:buFont typeface="Arial" panose="020B0604020202020204" pitchFamily="34" charset="0"/>
              <a:buNone/>
            </a:pPr>
            <a:endParaRPr lang="en-GB"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462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26</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1A</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584" y="1820909"/>
            <a:ext cx="3560367" cy="394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39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27</a:t>
            </a:fld>
            <a:endParaRPr lang="en-GB" dirty="0">
              <a:solidFill>
                <a:prstClr val="white"/>
              </a:solidFill>
            </a:endParaRPr>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1A Background</a:t>
            </a:r>
            <a:endParaRPr lang="en-GB" sz="3200" b="1" dirty="0">
              <a:solidFill>
                <a:prstClr val="white"/>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1592">
            <a:off x="2351573" y="1422149"/>
            <a:ext cx="3569914" cy="2463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5208">
            <a:off x="6733446" y="1318153"/>
            <a:ext cx="3383016" cy="28125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9" name="Chart 8"/>
          <p:cNvGraphicFramePr>
            <a:graphicFrameLocks/>
          </p:cNvGraphicFramePr>
          <p:nvPr>
            <p:extLst/>
          </p:nvPr>
        </p:nvGraphicFramePr>
        <p:xfrm>
          <a:off x="1951983" y="3863888"/>
          <a:ext cx="8640960" cy="2527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7888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28</a:t>
            </a:fld>
            <a:endParaRPr lang="en-GB" dirty="0">
              <a:solidFill>
                <a:prstClr val="white"/>
              </a:solidFill>
            </a:endParaRPr>
          </a:p>
        </p:txBody>
      </p:sp>
      <p:sp>
        <p:nvSpPr>
          <p:cNvPr id="5" name="TextBox 4"/>
          <p:cNvSpPr txBox="1"/>
          <p:nvPr/>
        </p:nvSpPr>
        <p:spPr>
          <a:xfrm>
            <a:off x="243601" y="614506"/>
            <a:ext cx="7841619"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EN 61000-3-2</a:t>
            </a:r>
          </a:p>
        </p:txBody>
      </p:sp>
      <p:sp>
        <p:nvSpPr>
          <p:cNvPr id="6" name="Content Placeholder 2"/>
          <p:cNvSpPr txBox="1">
            <a:spLocks/>
          </p:cNvSpPr>
          <p:nvPr/>
        </p:nvSpPr>
        <p:spPr>
          <a:xfrm>
            <a:off x="858416" y="3031958"/>
            <a:ext cx="10194282" cy="3031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smtClean="0">
                <a:solidFill>
                  <a:prstClr val="black"/>
                </a:solidFill>
                <a:latin typeface="Arial" panose="020B0604020202020204" pitchFamily="34" charset="0"/>
                <a:cs typeface="Arial" panose="020B0604020202020204" pitchFamily="34" charset="0"/>
              </a:rPr>
              <a:t>Standard </a:t>
            </a:r>
            <a:r>
              <a:rPr lang="en-GB" sz="2000" dirty="0">
                <a:solidFill>
                  <a:prstClr val="black"/>
                </a:solidFill>
                <a:latin typeface="Arial" panose="020B0604020202020204" pitchFamily="34" charset="0"/>
                <a:cs typeface="Arial" panose="020B0604020202020204" pitchFamily="34" charset="0"/>
              </a:rPr>
              <a:t>is ‘Harmonised’ under EMCD</a:t>
            </a:r>
          </a:p>
          <a:p>
            <a:pPr>
              <a:buFont typeface="Wingdings" panose="05000000000000000000" pitchFamily="2" charset="2"/>
              <a:buChar char="§"/>
            </a:pPr>
            <a:r>
              <a:rPr lang="en-GB" sz="2000" dirty="0">
                <a:solidFill>
                  <a:prstClr val="black"/>
                </a:solidFill>
                <a:latin typeface="Arial" panose="020B0604020202020204" pitchFamily="34" charset="0"/>
                <a:cs typeface="Arial" panose="020B0604020202020204" pitchFamily="34" charset="0"/>
              </a:rPr>
              <a:t>Covers all manner of electrical equipment:</a:t>
            </a:r>
          </a:p>
          <a:p>
            <a:pPr lvl="1"/>
            <a:r>
              <a:rPr lang="en-GB" sz="2000" dirty="0">
                <a:solidFill>
                  <a:prstClr val="black"/>
                </a:solidFill>
                <a:latin typeface="Arial" panose="020B0604020202020204" pitchFamily="34" charset="0"/>
                <a:cs typeface="Arial" panose="020B0604020202020204" pitchFamily="34" charset="0"/>
              </a:rPr>
              <a:t>Air-conditioning, heat pumps &amp; direct water heaters</a:t>
            </a:r>
          </a:p>
          <a:p>
            <a:pPr lvl="1"/>
            <a:r>
              <a:rPr lang="en-GB" sz="2000" dirty="0">
                <a:solidFill>
                  <a:prstClr val="black"/>
                </a:solidFill>
                <a:latin typeface="Arial" panose="020B0604020202020204" pitchFamily="34" charset="0"/>
                <a:cs typeface="Arial" panose="020B0604020202020204" pitchFamily="34" charset="0"/>
              </a:rPr>
              <a:t>Cookers, washing machines &amp; tumble driers, fridges</a:t>
            </a:r>
          </a:p>
          <a:p>
            <a:pPr lvl="1"/>
            <a:r>
              <a:rPr lang="en-GB" sz="2000" dirty="0">
                <a:solidFill>
                  <a:prstClr val="black"/>
                </a:solidFill>
                <a:latin typeface="Arial" panose="020B0604020202020204" pitchFamily="34" charset="0"/>
                <a:cs typeface="Arial" panose="020B0604020202020204" pitchFamily="34" charset="0"/>
              </a:rPr>
              <a:t>TVs and PCs</a:t>
            </a:r>
          </a:p>
          <a:p>
            <a:pPr lvl="1"/>
            <a:r>
              <a:rPr lang="en-GB" sz="2000" dirty="0">
                <a:solidFill>
                  <a:prstClr val="black"/>
                </a:solidFill>
                <a:latin typeface="Arial" panose="020B0604020202020204" pitchFamily="34" charset="0"/>
                <a:cs typeface="Arial" panose="020B0604020202020204" pitchFamily="34" charset="0"/>
              </a:rPr>
              <a:t>Lighting</a:t>
            </a:r>
          </a:p>
          <a:p>
            <a:pPr>
              <a:buFont typeface="Wingdings" panose="05000000000000000000" pitchFamily="2" charset="2"/>
              <a:buChar char="§"/>
            </a:pPr>
            <a:r>
              <a:rPr lang="en-GB" sz="2000" dirty="0">
                <a:solidFill>
                  <a:prstClr val="black"/>
                </a:solidFill>
                <a:latin typeface="Arial" panose="020B0604020202020204" pitchFamily="34" charset="0"/>
                <a:cs typeface="Arial" panose="020B0604020202020204" pitchFamily="34" charset="0"/>
              </a:rPr>
              <a:t>We rely on emission limits set appropriately to ensure unconditional connection is viable</a:t>
            </a:r>
          </a:p>
          <a:p>
            <a:pPr marL="0" indent="0">
              <a:buFont typeface="Arial" panose="020B0604020202020204" pitchFamily="34" charset="0"/>
              <a:buNone/>
            </a:pPr>
            <a:endParaRPr lang="en-GB" sz="2400"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GB" sz="2000" b="1" dirty="0">
              <a:solidFill>
                <a:prstClr val="black"/>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1010816" y="1679359"/>
            <a:ext cx="10194282" cy="1024921"/>
          </a:xfrm>
          <a:prstGeom prst="rect">
            <a:avLst/>
          </a:prstGeom>
          <a:solidFill>
            <a:srgbClr val="FFFF0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prstClr val="black"/>
                </a:solidFill>
                <a:latin typeface="Arial" panose="020B0604020202020204" pitchFamily="34" charset="0"/>
                <a:cs typeface="Arial" panose="020B0604020202020204" pitchFamily="34" charset="0"/>
              </a:rPr>
              <a:t>This part of EN 61000 is applicable to </a:t>
            </a:r>
            <a:r>
              <a:rPr lang="en-GB" sz="1800" b="1" dirty="0">
                <a:solidFill>
                  <a:prstClr val="black"/>
                </a:solidFill>
                <a:latin typeface="Arial" panose="020B0604020202020204" pitchFamily="34" charset="0"/>
                <a:cs typeface="Arial" panose="020B0604020202020204" pitchFamily="34" charset="0"/>
              </a:rPr>
              <a:t>electrical and electronic equipment </a:t>
            </a:r>
            <a:r>
              <a:rPr lang="en-GB" sz="1800" dirty="0">
                <a:solidFill>
                  <a:prstClr val="black"/>
                </a:solidFill>
                <a:latin typeface="Arial" panose="020B0604020202020204" pitchFamily="34" charset="0"/>
                <a:cs typeface="Arial" panose="020B0604020202020204" pitchFamily="34" charset="0"/>
              </a:rPr>
              <a:t>having an input current equal to or less than 16 A per phase, intended to be </a:t>
            </a:r>
            <a:r>
              <a:rPr lang="en-GB" sz="1800" b="1" dirty="0">
                <a:solidFill>
                  <a:prstClr val="black"/>
                </a:solidFill>
                <a:latin typeface="Arial" panose="020B0604020202020204" pitchFamily="34" charset="0"/>
                <a:cs typeface="Arial" panose="020B0604020202020204" pitchFamily="34" charset="0"/>
              </a:rPr>
              <a:t>connected to public low-voltage distribution systems </a:t>
            </a:r>
            <a:r>
              <a:rPr lang="en-GB" sz="1800" dirty="0">
                <a:solidFill>
                  <a:prstClr val="black"/>
                </a:solidFill>
                <a:latin typeface="Arial" panose="020B0604020202020204" pitchFamily="34" charset="0"/>
                <a:cs typeface="Arial" panose="020B0604020202020204" pitchFamily="34" charset="0"/>
              </a:rPr>
              <a:t>of between 220 V and 250 V line to neutral at 50 Hz, and </a:t>
            </a:r>
            <a:r>
              <a:rPr lang="en-GB" sz="1800" b="1" dirty="0">
                <a:solidFill>
                  <a:prstClr val="black"/>
                </a:solidFill>
                <a:latin typeface="Arial" panose="020B0604020202020204" pitchFamily="34" charset="0"/>
                <a:cs typeface="Arial" panose="020B0604020202020204" pitchFamily="34" charset="0"/>
              </a:rPr>
              <a:t>not subject to conditional connection</a:t>
            </a:r>
            <a:r>
              <a:rPr lang="en-GB" sz="1800" dirty="0">
                <a:solidFill>
                  <a:prstClr val="black"/>
                </a:solidFill>
                <a:latin typeface="Arial" panose="020B0604020202020204" pitchFamily="34" charset="0"/>
                <a:cs typeface="Arial" panose="020B0604020202020204" pitchFamily="34" charset="0"/>
              </a:rPr>
              <a:t>. </a:t>
            </a:r>
            <a:endParaRPr lang="en-GB"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414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29</a:t>
            </a:fld>
            <a:endParaRPr lang="en-GB" dirty="0">
              <a:solidFill>
                <a:prstClr val="white"/>
              </a:solidFill>
            </a:endParaRPr>
          </a:p>
        </p:txBody>
      </p:sp>
      <p:sp>
        <p:nvSpPr>
          <p:cNvPr id="5" name="TextBox 4"/>
          <p:cNvSpPr txBox="1"/>
          <p:nvPr/>
        </p:nvSpPr>
        <p:spPr>
          <a:xfrm>
            <a:off x="243601" y="614506"/>
            <a:ext cx="7841619"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Caution! Systems Split Into Parts</a:t>
            </a:r>
          </a:p>
        </p:txBody>
      </p:sp>
      <p:sp>
        <p:nvSpPr>
          <p:cNvPr id="6" name="Content Placeholder 2"/>
          <p:cNvSpPr txBox="1">
            <a:spLocks/>
          </p:cNvSpPr>
          <p:nvPr/>
        </p:nvSpPr>
        <p:spPr>
          <a:xfrm>
            <a:off x="858416" y="3850106"/>
            <a:ext cx="10194282" cy="2020774"/>
          </a:xfrm>
          <a:prstGeom prst="rect">
            <a:avLst/>
          </a:prstGeom>
          <a:solidFill>
            <a:srgbClr val="92D05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solidFill>
                  <a:prstClr val="black"/>
                </a:solidFill>
                <a:latin typeface="Arial" panose="020B0604020202020204" pitchFamily="34" charset="0"/>
                <a:cs typeface="Arial" panose="020B0604020202020204" pitchFamily="34" charset="0"/>
              </a:rPr>
              <a:t>ENA PQ &amp; EMC Group Comment: </a:t>
            </a:r>
            <a:r>
              <a:rPr lang="en-GB" sz="1800" dirty="0">
                <a:solidFill>
                  <a:prstClr val="black"/>
                </a:solidFill>
                <a:latin typeface="Arial" panose="020B0604020202020204" pitchFamily="34" charset="0"/>
                <a:cs typeface="Arial" panose="020B0604020202020204" pitchFamily="34" charset="0"/>
              </a:rPr>
              <a:t>Clearly, the final configuration of individual units, for example, in a rack, may not be known to the manufacturer and therefore it is problematical to set limits depending on configuration.  However, it depends if the items are intended to be stand-alone products, or part of a system.  </a:t>
            </a:r>
            <a:r>
              <a:rPr lang="en-GB" sz="1800" dirty="0">
                <a:solidFill>
                  <a:srgbClr val="FF0000"/>
                </a:solidFill>
                <a:latin typeface="Arial" panose="020B0604020202020204" pitchFamily="34" charset="0"/>
                <a:cs typeface="Arial" panose="020B0604020202020204" pitchFamily="34" charset="0"/>
              </a:rPr>
              <a:t>We interpret the text from the EMCD quoted above as requiring all components designed to form a system, to be assessed together. </a:t>
            </a:r>
            <a:r>
              <a:rPr lang="en-GB" sz="1800" dirty="0">
                <a:solidFill>
                  <a:prstClr val="black"/>
                </a:solidFill>
                <a:latin typeface="Arial" panose="020B0604020202020204" pitchFamily="34" charset="0"/>
                <a:cs typeface="Arial" panose="020B0604020202020204" pitchFamily="34" charset="0"/>
              </a:rPr>
              <a:t>The text, “in the configurations foreseeable by the manufacturer as representative of normal use in the intended applications”, provides additional clarity. </a:t>
            </a:r>
          </a:p>
        </p:txBody>
      </p:sp>
      <p:sp>
        <p:nvSpPr>
          <p:cNvPr id="7" name="Content Placeholder 2"/>
          <p:cNvSpPr txBox="1">
            <a:spLocks/>
          </p:cNvSpPr>
          <p:nvPr/>
        </p:nvSpPr>
        <p:spPr>
          <a:xfrm>
            <a:off x="858579" y="1977323"/>
            <a:ext cx="10194282" cy="1352599"/>
          </a:xfrm>
          <a:prstGeom prst="rect">
            <a:avLst/>
          </a:prstGeom>
          <a:solidFill>
            <a:srgbClr val="FFFF0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prstClr val="black"/>
                </a:solidFill>
                <a:latin typeface="Arial" panose="020B0604020202020204" pitchFamily="34" charset="0"/>
                <a:cs typeface="Arial" panose="020B0604020202020204" pitchFamily="34" charset="0"/>
              </a:rPr>
              <a:t>EMCD: “Where apparatus is capable of taking different configurations, the EMC assessment should confirm whether the apparatus meets the essential requirements in the </a:t>
            </a:r>
            <a:r>
              <a:rPr lang="en-GB" sz="1800" u="sng" dirty="0">
                <a:solidFill>
                  <a:srgbClr val="FF0000"/>
                </a:solidFill>
                <a:latin typeface="Arial" panose="020B0604020202020204" pitchFamily="34" charset="0"/>
                <a:cs typeface="Arial" panose="020B0604020202020204" pitchFamily="34" charset="0"/>
              </a:rPr>
              <a:t>configurations foreseeable by the manufacturer as representative of normal use</a:t>
            </a:r>
            <a:r>
              <a:rPr lang="en-GB" sz="1800" dirty="0">
                <a:solidFill>
                  <a:srgbClr val="FF0000"/>
                </a:solidFill>
                <a:latin typeface="Arial" panose="020B0604020202020204" pitchFamily="34" charset="0"/>
                <a:cs typeface="Arial" panose="020B0604020202020204" pitchFamily="34" charset="0"/>
              </a:rPr>
              <a:t> </a:t>
            </a:r>
            <a:r>
              <a:rPr lang="en-GB" sz="1800" dirty="0">
                <a:solidFill>
                  <a:prstClr val="black"/>
                </a:solidFill>
                <a:latin typeface="Arial" panose="020B0604020202020204" pitchFamily="34" charset="0"/>
                <a:cs typeface="Arial" panose="020B0604020202020204" pitchFamily="34" charset="0"/>
              </a:rPr>
              <a:t>in the intended applications. In such cases it should be sufficient to perform an assessment on the basis of the configuration most likely to cause maximum disturbance and the configuration most susceptible to disturbance.” </a:t>
            </a:r>
          </a:p>
        </p:txBody>
      </p:sp>
    </p:spTree>
    <p:extLst>
      <p:ext uri="{BB962C8B-B14F-4D97-AF65-F5344CB8AC3E}">
        <p14:creationId xmlns:p14="http://schemas.microsoft.com/office/powerpoint/2010/main" val="522553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43601" y="1526959"/>
            <a:ext cx="11625841" cy="4536427"/>
          </a:xfrm>
          <a:prstGeom prst="rect">
            <a:avLst/>
          </a:prstGeom>
        </p:spPr>
        <p:txBody>
          <a:bodyPr/>
          <a:lstStyle/>
          <a:p>
            <a:pPr>
              <a:lnSpc>
                <a:spcPct val="100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This Distribution Code public consultation is seeking the views from industry stakeholders on the proposed modification to Engineering Recommendation G5. The proposed EREC G5 Issue 5 constitutes a full technical revision of Issue 4 published in 2005 and has been extended, amongst other things, to cover assessment for concurrent connections. This modification has been prepared under the authority of the Distribution Code Review Panel (DCRP) – EREC G5 being a Qualifying Standard and Licence Standard under the Distribution Code.</a:t>
            </a:r>
          </a:p>
          <a:p>
            <a:pPr>
              <a:lnSpc>
                <a:spcPct val="100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Since EREC G5 is referenced in the Grid Code, this Distribution Code Consultation is also being targeted at Grid Code users to collect feedback from the wider industry, however any change to the Grid Code to reference EREC G5 Issue 5 rather than EREC G5/4 will be considered separately under the Grid Code governance arrangements.</a:t>
            </a:r>
          </a:p>
          <a:p>
            <a:pPr>
              <a:lnSpc>
                <a:spcPct val="100000"/>
              </a:lnSpc>
              <a:spcBef>
                <a:spcPts val="0"/>
              </a:spcBef>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pPr/>
              <a:t>3</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Consultation Summary</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914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30</a:t>
            </a:fld>
            <a:endParaRPr lang="en-GB" dirty="0">
              <a:solidFill>
                <a:prstClr val="white"/>
              </a:solidFill>
            </a:endParaRPr>
          </a:p>
        </p:txBody>
      </p:sp>
      <p:sp>
        <p:nvSpPr>
          <p:cNvPr id="5" name="TextBox 4"/>
          <p:cNvSpPr txBox="1"/>
          <p:nvPr/>
        </p:nvSpPr>
        <p:spPr>
          <a:xfrm>
            <a:off x="243601" y="614506"/>
            <a:ext cx="7841619"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1B Changes (versus G5/4-1)</a:t>
            </a:r>
          </a:p>
        </p:txBody>
      </p:sp>
      <p:sp>
        <p:nvSpPr>
          <p:cNvPr id="7" name="Content Placeholder 2"/>
          <p:cNvSpPr txBox="1">
            <a:spLocks/>
          </p:cNvSpPr>
          <p:nvPr/>
        </p:nvSpPr>
        <p:spPr>
          <a:xfrm>
            <a:off x="858416" y="1720649"/>
            <a:ext cx="10194282" cy="4247014"/>
          </a:xfrm>
          <a:prstGeom prst="rect">
            <a:avLst/>
          </a:prstGeom>
          <a:solidFill>
            <a:srgbClr val="FFFF00"/>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prstClr val="black"/>
                </a:solidFill>
                <a:latin typeface="Arial" panose="020B0604020202020204" pitchFamily="34" charset="0"/>
                <a:cs typeface="Arial" panose="020B0604020202020204" pitchFamily="34" charset="0"/>
              </a:rPr>
              <a:t>Replaces G5/4-1 Section 6.3</a:t>
            </a:r>
          </a:p>
          <a:p>
            <a:r>
              <a:rPr lang="en-GB" dirty="0">
                <a:solidFill>
                  <a:prstClr val="black"/>
                </a:solidFill>
                <a:latin typeface="Arial" panose="020B0604020202020204" pitchFamily="34" charset="0"/>
                <a:cs typeface="Arial" panose="020B0604020202020204" pitchFamily="34" charset="0"/>
              </a:rPr>
              <a:t>Utilises IEC 61000-3-12 mandatory statements </a:t>
            </a:r>
          </a:p>
          <a:p>
            <a:pPr lvl="1"/>
            <a:r>
              <a:rPr lang="en-GB" dirty="0">
                <a:solidFill>
                  <a:prstClr val="black"/>
                </a:solidFill>
                <a:latin typeface="Arial" panose="020B0604020202020204" pitchFamily="34" charset="0"/>
                <a:cs typeface="Arial" panose="020B0604020202020204" pitchFamily="34" charset="0"/>
              </a:rPr>
              <a:t>Drops reference to IEC TR 61000-3-4</a:t>
            </a:r>
          </a:p>
          <a:p>
            <a:r>
              <a:rPr lang="en-GB" dirty="0">
                <a:solidFill>
                  <a:prstClr val="black"/>
                </a:solidFill>
                <a:latin typeface="Arial" panose="020B0604020202020204" pitchFamily="34" charset="0"/>
                <a:cs typeface="Arial" panose="020B0604020202020204" pitchFamily="34" charset="0"/>
              </a:rPr>
              <a:t>Derives minimum fault level to connect, S</a:t>
            </a:r>
            <a:r>
              <a:rPr lang="en-GB" baseline="-25000" dirty="0">
                <a:solidFill>
                  <a:prstClr val="black"/>
                </a:solidFill>
                <a:latin typeface="Arial" panose="020B0604020202020204" pitchFamily="34" charset="0"/>
                <a:cs typeface="Arial" panose="020B0604020202020204" pitchFamily="34" charset="0"/>
              </a:rPr>
              <a:t>SC PCC Min</a:t>
            </a:r>
          </a:p>
          <a:p>
            <a:r>
              <a:rPr lang="en-GB" dirty="0">
                <a:solidFill>
                  <a:prstClr val="black"/>
                </a:solidFill>
                <a:latin typeface="Arial" panose="020B0604020202020204" pitchFamily="34" charset="0"/>
                <a:cs typeface="Arial" panose="020B0604020202020204" pitchFamily="34" charset="0"/>
              </a:rPr>
              <a:t>Includes for</a:t>
            </a:r>
          </a:p>
          <a:p>
            <a:pPr lvl="1"/>
            <a:r>
              <a:rPr lang="en-GB" dirty="0">
                <a:solidFill>
                  <a:prstClr val="black"/>
                </a:solidFill>
                <a:latin typeface="Arial" panose="020B0604020202020204" pitchFamily="34" charset="0"/>
                <a:cs typeface="Arial" panose="020B0604020202020204" pitchFamily="34" charset="0"/>
              </a:rPr>
              <a:t>Mixtures of equipment complying with </a:t>
            </a:r>
          </a:p>
          <a:p>
            <a:pPr lvl="2"/>
            <a:r>
              <a:rPr lang="en-GB" dirty="0">
                <a:solidFill>
                  <a:prstClr val="black"/>
                </a:solidFill>
                <a:latin typeface="Arial" panose="020B0604020202020204" pitchFamily="34" charset="0"/>
                <a:cs typeface="Arial" panose="020B0604020202020204" pitchFamily="34" charset="0"/>
              </a:rPr>
              <a:t>IEC 61000-3-12 and with </a:t>
            </a:r>
          </a:p>
          <a:p>
            <a:pPr lvl="2"/>
            <a:r>
              <a:rPr lang="en-GB" dirty="0">
                <a:solidFill>
                  <a:prstClr val="black"/>
                </a:solidFill>
                <a:latin typeface="Arial" panose="020B0604020202020204" pitchFamily="34" charset="0"/>
                <a:cs typeface="Arial" panose="020B0604020202020204" pitchFamily="34" charset="0"/>
              </a:rPr>
              <a:t>IEC 61000-3-12 </a:t>
            </a:r>
            <a:r>
              <a:rPr lang="en-GB" i="1" dirty="0">
                <a:solidFill>
                  <a:prstClr val="black"/>
                </a:solidFill>
                <a:latin typeface="Arial" panose="020B0604020202020204" pitchFamily="34" charset="0"/>
                <a:cs typeface="Arial" panose="020B0604020202020204" pitchFamily="34" charset="0"/>
              </a:rPr>
              <a:t>but</a:t>
            </a:r>
            <a:r>
              <a:rPr lang="en-GB" dirty="0">
                <a:solidFill>
                  <a:prstClr val="black"/>
                </a:solidFill>
                <a:latin typeface="Arial" panose="020B0604020202020204" pitchFamily="34" charset="0"/>
                <a:cs typeface="Arial" panose="020B0604020202020204" pitchFamily="34" charset="0"/>
              </a:rPr>
              <a:t> subject to </a:t>
            </a:r>
            <a:r>
              <a:rPr lang="en-GB" dirty="0" err="1">
                <a:solidFill>
                  <a:prstClr val="black"/>
                </a:solidFill>
                <a:latin typeface="Arial" panose="020B0604020202020204" pitchFamily="34" charset="0"/>
                <a:cs typeface="Arial" panose="020B0604020202020204" pitchFamily="34" charset="0"/>
              </a:rPr>
              <a:t>S</a:t>
            </a:r>
            <a:r>
              <a:rPr lang="en-GB" baseline="-25000" dirty="0" err="1">
                <a:solidFill>
                  <a:prstClr val="black"/>
                </a:solidFill>
                <a:latin typeface="Arial" panose="020B0604020202020204" pitchFamily="34" charset="0"/>
                <a:cs typeface="Arial" panose="020B0604020202020204" pitchFamily="34" charset="0"/>
              </a:rPr>
              <a:t>sc</a:t>
            </a:r>
            <a:r>
              <a:rPr lang="en-GB" baseline="-25000" dirty="0">
                <a:solidFill>
                  <a:prstClr val="black"/>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≥X kVA</a:t>
            </a:r>
          </a:p>
          <a:p>
            <a:pPr lvl="1"/>
            <a:r>
              <a:rPr lang="en-GB" dirty="0">
                <a:solidFill>
                  <a:prstClr val="black"/>
                </a:solidFill>
                <a:latin typeface="Arial" panose="020B0604020202020204" pitchFamily="34" charset="0"/>
                <a:cs typeface="Arial" panose="020B0604020202020204" pitchFamily="34" charset="0"/>
              </a:rPr>
              <a:t>Mixtures of equipment ratings</a:t>
            </a:r>
          </a:p>
          <a:p>
            <a:pPr lvl="1"/>
            <a:r>
              <a:rPr lang="en-GB" dirty="0">
                <a:solidFill>
                  <a:prstClr val="black"/>
                </a:solidFill>
                <a:latin typeface="Arial" panose="020B0604020202020204" pitchFamily="34" charset="0"/>
                <a:cs typeface="Arial" panose="020B0604020202020204" pitchFamily="34" charset="0"/>
              </a:rPr>
              <a:t>No limit on number of items assessed</a:t>
            </a:r>
          </a:p>
        </p:txBody>
      </p:sp>
    </p:spTree>
    <p:extLst>
      <p:ext uri="{BB962C8B-B14F-4D97-AF65-F5344CB8AC3E}">
        <p14:creationId xmlns:p14="http://schemas.microsoft.com/office/powerpoint/2010/main" val="1599049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31</a:t>
            </a:fld>
            <a:endParaRPr lang="en-GB" dirty="0">
              <a:solidFill>
                <a:prstClr val="white"/>
              </a:solidFill>
            </a:endParaRPr>
          </a:p>
        </p:txBody>
      </p:sp>
      <p:sp>
        <p:nvSpPr>
          <p:cNvPr id="5" name="TextBox 4"/>
          <p:cNvSpPr txBox="1"/>
          <p:nvPr/>
        </p:nvSpPr>
        <p:spPr>
          <a:xfrm>
            <a:off x="243601" y="614506"/>
            <a:ext cx="7841619"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1B</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56" y="178970"/>
            <a:ext cx="5508482" cy="607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12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32</a:t>
            </a:fld>
            <a:endParaRPr lang="en-GB" dirty="0">
              <a:solidFill>
                <a:prstClr val="white"/>
              </a:solidFill>
            </a:endParaRPr>
          </a:p>
        </p:txBody>
      </p:sp>
      <p:sp>
        <p:nvSpPr>
          <p:cNvPr id="5" name="TextBox 4"/>
          <p:cNvSpPr txBox="1"/>
          <p:nvPr/>
        </p:nvSpPr>
        <p:spPr>
          <a:xfrm>
            <a:off x="243601" y="614506"/>
            <a:ext cx="10215852"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Stage 1B Uses EN/IEC 61000-3-12 Manufacturer Statements</a:t>
            </a:r>
          </a:p>
        </p:txBody>
      </p:sp>
      <p:graphicFrame>
        <p:nvGraphicFramePr>
          <p:cNvPr id="8" name="Content Placeholder 3"/>
          <p:cNvGraphicFramePr>
            <a:graphicFrameLocks/>
          </p:cNvGraphicFramePr>
          <p:nvPr>
            <p:extLst/>
          </p:nvPr>
        </p:nvGraphicFramePr>
        <p:xfrm>
          <a:off x="657726" y="1594050"/>
          <a:ext cx="10378611" cy="2393845"/>
        </p:xfrm>
        <a:graphic>
          <a:graphicData uri="http://schemas.openxmlformats.org/drawingml/2006/table">
            <a:tbl>
              <a:tblPr firstRow="1" bandRow="1">
                <a:tableStyleId>{5C22544A-7EE6-4342-B048-85BDC9FD1C3A}</a:tableStyleId>
              </a:tblPr>
              <a:tblGrid>
                <a:gridCol w="1605135"/>
                <a:gridCol w="8773476"/>
              </a:tblGrid>
              <a:tr h="796512">
                <a:tc>
                  <a:txBody>
                    <a:bodyPr/>
                    <a:lstStyle/>
                    <a:p>
                      <a:r>
                        <a:rPr lang="en-GB" sz="2200" dirty="0" smtClean="0">
                          <a:latin typeface="Arial" panose="020B0604020202020204" pitchFamily="34" charset="0"/>
                          <a:cs typeface="Arial" panose="020B0604020202020204" pitchFamily="34" charset="0"/>
                        </a:rPr>
                        <a:t>Statement Number</a:t>
                      </a:r>
                      <a:endParaRPr lang="en-GB" sz="2200" dirty="0">
                        <a:latin typeface="Arial" panose="020B0604020202020204" pitchFamily="34" charset="0"/>
                        <a:cs typeface="Arial" panose="020B0604020202020204" pitchFamily="34" charset="0"/>
                      </a:endParaRPr>
                    </a:p>
                  </a:txBody>
                  <a:tcPr marL="113222" marR="113222" marT="56610" marB="56610"/>
                </a:tc>
                <a:tc>
                  <a:txBody>
                    <a:bodyPr/>
                    <a:lstStyle/>
                    <a:p>
                      <a:r>
                        <a:rPr lang="en-GB" sz="2200" dirty="0" smtClean="0">
                          <a:latin typeface="Arial" panose="020B0604020202020204" pitchFamily="34" charset="0"/>
                          <a:cs typeface="Arial" panose="020B0604020202020204" pitchFamily="34" charset="0"/>
                        </a:rPr>
                        <a:t>Statement Under</a:t>
                      </a:r>
                      <a:r>
                        <a:rPr lang="en-GB" sz="2200" baseline="0" dirty="0" smtClean="0">
                          <a:latin typeface="Arial" panose="020B0604020202020204" pitchFamily="34" charset="0"/>
                          <a:cs typeface="Arial" panose="020B0604020202020204" pitchFamily="34" charset="0"/>
                        </a:rPr>
                        <a:t> EN/IEC 61000-3-12</a:t>
                      </a:r>
                      <a:endParaRPr lang="en-GB" sz="2200" dirty="0">
                        <a:latin typeface="Arial" panose="020B0604020202020204" pitchFamily="34" charset="0"/>
                        <a:cs typeface="Arial" panose="020B0604020202020204" pitchFamily="34" charset="0"/>
                      </a:endParaRPr>
                    </a:p>
                  </a:txBody>
                  <a:tcPr marL="113222" marR="113222" marT="56610" marB="56610"/>
                </a:tc>
              </a:tr>
              <a:tr h="459176">
                <a:tc>
                  <a:txBody>
                    <a:bodyPr/>
                    <a:lstStyle/>
                    <a:p>
                      <a:r>
                        <a:rPr lang="en-GB" sz="2200" dirty="0" smtClean="0">
                          <a:latin typeface="Arial" panose="020B0604020202020204" pitchFamily="34" charset="0"/>
                          <a:cs typeface="Arial" panose="020B0604020202020204" pitchFamily="34" charset="0"/>
                        </a:rPr>
                        <a:t>1</a:t>
                      </a:r>
                      <a:endParaRPr lang="en-GB" sz="2200" dirty="0">
                        <a:latin typeface="Arial" panose="020B0604020202020204" pitchFamily="34" charset="0"/>
                        <a:cs typeface="Arial" panose="020B0604020202020204" pitchFamily="34" charset="0"/>
                      </a:endParaRPr>
                    </a:p>
                  </a:txBody>
                  <a:tcPr marL="113222" marR="113222" marT="56610" marB="5661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Arial" panose="020B0604020202020204" pitchFamily="34" charset="0"/>
                          <a:cs typeface="Arial" panose="020B0604020202020204" pitchFamily="34" charset="0"/>
                        </a:rPr>
                        <a:t>“Equipment complying with IEC 61000-3-12”</a:t>
                      </a:r>
                    </a:p>
                  </a:txBody>
                  <a:tcPr marL="113222" marR="113222" marT="56610" marB="56610">
                    <a:solidFill>
                      <a:srgbClr val="92D050"/>
                    </a:solidFill>
                  </a:tcPr>
                </a:tc>
              </a:tr>
              <a:tr h="1138157">
                <a:tc>
                  <a:txBody>
                    <a:bodyPr/>
                    <a:lstStyle/>
                    <a:p>
                      <a:r>
                        <a:rPr lang="en-GB" sz="2200" dirty="0" smtClean="0">
                          <a:latin typeface="Arial" panose="020B0604020202020204" pitchFamily="34" charset="0"/>
                          <a:cs typeface="Arial" panose="020B0604020202020204" pitchFamily="34" charset="0"/>
                        </a:rPr>
                        <a:t>2</a:t>
                      </a:r>
                      <a:endParaRPr lang="en-GB" sz="2200" dirty="0">
                        <a:latin typeface="Arial" panose="020B0604020202020204" pitchFamily="34" charset="0"/>
                        <a:cs typeface="Arial" panose="020B0604020202020204" pitchFamily="34" charset="0"/>
                      </a:endParaRPr>
                    </a:p>
                  </a:txBody>
                  <a:tcPr marL="113222" marR="113222" marT="56610" marB="56610">
                    <a:solidFill>
                      <a:srgbClr val="C0D4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Arial" panose="020B0604020202020204" pitchFamily="34" charset="0"/>
                          <a:cs typeface="Arial" panose="020B0604020202020204" pitchFamily="34" charset="0"/>
                        </a:rPr>
                        <a:t>“This equipment complies with IEC 61000-3-12 </a:t>
                      </a:r>
                      <a:r>
                        <a:rPr lang="en-GB" sz="2200" i="1" dirty="0" smtClean="0">
                          <a:latin typeface="Arial" panose="020B0604020202020204" pitchFamily="34" charset="0"/>
                          <a:cs typeface="Arial" panose="020B0604020202020204" pitchFamily="34" charset="0"/>
                        </a:rPr>
                        <a:t>provided that </a:t>
                      </a:r>
                      <a:r>
                        <a:rPr lang="en-GB" sz="2200" i="0" dirty="0" smtClean="0">
                          <a:latin typeface="Arial" panose="020B0604020202020204" pitchFamily="34" charset="0"/>
                          <a:cs typeface="Arial" panose="020B0604020202020204" pitchFamily="34" charset="0"/>
                        </a:rPr>
                        <a:t>the short-circuit power </a:t>
                      </a:r>
                      <a:r>
                        <a:rPr lang="en-GB" sz="2200" i="0" dirty="0" err="1" smtClean="0">
                          <a:latin typeface="Arial" panose="020B0604020202020204" pitchFamily="34" charset="0"/>
                          <a:cs typeface="Arial" panose="020B0604020202020204" pitchFamily="34" charset="0"/>
                        </a:rPr>
                        <a:t>S</a:t>
                      </a:r>
                      <a:r>
                        <a:rPr lang="en-GB" sz="2200" i="0" baseline="-25000" dirty="0" err="1" smtClean="0">
                          <a:latin typeface="Arial" panose="020B0604020202020204" pitchFamily="34" charset="0"/>
                          <a:cs typeface="Arial" panose="020B0604020202020204" pitchFamily="34" charset="0"/>
                        </a:rPr>
                        <a:t>sc</a:t>
                      </a:r>
                      <a:r>
                        <a:rPr lang="en-GB" sz="2200" i="0" dirty="0" smtClean="0">
                          <a:latin typeface="Arial" panose="020B0604020202020204" pitchFamily="34" charset="0"/>
                          <a:cs typeface="Arial" panose="020B0604020202020204" pitchFamily="34" charset="0"/>
                        </a:rPr>
                        <a:t> is greater than or equal to xx at </a:t>
                      </a:r>
                      <a:r>
                        <a:rPr lang="en-GB" sz="2200" dirty="0" smtClean="0">
                          <a:latin typeface="Arial" panose="020B0604020202020204" pitchFamily="34" charset="0"/>
                          <a:cs typeface="Arial" panose="020B0604020202020204" pitchFamily="34" charset="0"/>
                        </a:rPr>
                        <a:t>the interface point between the </a:t>
                      </a:r>
                      <a:r>
                        <a:rPr lang="en-GB" sz="2200" dirty="0" err="1" smtClean="0">
                          <a:latin typeface="Arial" panose="020B0604020202020204" pitchFamily="34" charset="0"/>
                          <a:cs typeface="Arial" panose="020B0604020202020204" pitchFamily="34" charset="0"/>
                        </a:rPr>
                        <a:t>connectee's</a:t>
                      </a:r>
                      <a:r>
                        <a:rPr lang="en-GB" sz="2200" dirty="0" smtClean="0">
                          <a:latin typeface="Arial" panose="020B0604020202020204" pitchFamily="34" charset="0"/>
                          <a:cs typeface="Arial" panose="020B0604020202020204" pitchFamily="34" charset="0"/>
                        </a:rPr>
                        <a:t> supply and the public system…”</a:t>
                      </a:r>
                    </a:p>
                  </a:txBody>
                  <a:tcPr marL="113222" marR="113222" marT="56610" marB="56610">
                    <a:solidFill>
                      <a:srgbClr val="C0D4EA"/>
                    </a:solidFill>
                  </a:tcPr>
                </a:tc>
              </a:tr>
            </a:tbl>
          </a:graphicData>
        </a:graphic>
      </p:graphicFrame>
      <p:sp>
        <p:nvSpPr>
          <p:cNvPr id="9" name="Down Arrow 8"/>
          <p:cNvSpPr/>
          <p:nvPr/>
        </p:nvSpPr>
        <p:spPr>
          <a:xfrm rot="10800000">
            <a:off x="5219486" y="3987895"/>
            <a:ext cx="331226" cy="12997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0" name="Rectangle 9"/>
              <p:cNvSpPr/>
              <p:nvPr/>
            </p:nvSpPr>
            <p:spPr>
              <a:xfrm>
                <a:off x="4645449" y="5401918"/>
                <a:ext cx="1253868" cy="394532"/>
              </a:xfrm>
              <a:prstGeom prst="rect">
                <a:avLst/>
              </a:prstGeom>
              <a:solidFill>
                <a:srgbClr val="FFFF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𝑀𝑖𝑛</m:t>
                              </m:r>
                            </m:e>
                            <m:sub>
                              <m:r>
                                <a:rPr lang="en-GB" i="1">
                                  <a:solidFill>
                                    <a:prstClr val="black"/>
                                  </a:solidFill>
                                  <a:latin typeface="Cambria Math"/>
                                </a:rPr>
                                <m:t>𝑛</m:t>
                              </m:r>
                            </m:sub>
                          </m:sSub>
                        </m:sub>
                      </m:sSub>
                    </m:oMath>
                  </m:oMathPara>
                </a14:m>
                <a:endParaRPr lang="en-GB" dirty="0">
                  <a:solidFill>
                    <a:prstClr val="black"/>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45449" y="5401918"/>
                <a:ext cx="1253868" cy="394532"/>
              </a:xfrm>
              <a:prstGeom prst="rect">
                <a:avLst/>
              </a:prstGeom>
              <a:blipFill rotWithShape="0">
                <a:blip r:embed="rId2"/>
                <a:stretch>
                  <a:fillRect/>
                </a:stretch>
              </a:blipFill>
              <a:ln>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540637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33</a:t>
            </a:fld>
            <a:endParaRPr lang="en-GB" dirty="0">
              <a:solidFill>
                <a:prstClr val="white"/>
              </a:solidFill>
            </a:endParaRPr>
          </a:p>
        </p:txBody>
      </p:sp>
      <p:sp>
        <p:nvSpPr>
          <p:cNvPr id="5" name="TextBox 4"/>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1B-1 Background</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8659">
            <a:off x="2507712" y="1396560"/>
            <a:ext cx="401955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55809">
            <a:off x="6203678" y="1478169"/>
            <a:ext cx="5316695" cy="2812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3" name="Chart 12"/>
          <p:cNvGraphicFramePr>
            <a:graphicFrameLocks/>
          </p:cNvGraphicFramePr>
          <p:nvPr>
            <p:extLst/>
          </p:nvPr>
        </p:nvGraphicFramePr>
        <p:xfrm>
          <a:off x="4972813" y="3574891"/>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Arrow 13"/>
          <p:cNvSpPr/>
          <p:nvPr/>
        </p:nvSpPr>
        <p:spPr>
          <a:xfrm rot="1650367">
            <a:off x="5960177" y="1501794"/>
            <a:ext cx="838221"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Right Arrow 14"/>
          <p:cNvSpPr/>
          <p:nvPr/>
        </p:nvSpPr>
        <p:spPr>
          <a:xfrm rot="7045517">
            <a:off x="8549029" y="3450309"/>
            <a:ext cx="838221"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357062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34</a:t>
            </a:fld>
            <a:endParaRPr lang="en-GB" dirty="0">
              <a:solidFill>
                <a:prstClr val="white"/>
              </a:solidFill>
            </a:endParaRPr>
          </a:p>
        </p:txBody>
      </p:sp>
      <p:sp>
        <p:nvSpPr>
          <p:cNvPr id="5" name="TextBox 4"/>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EN/IEC 61000-3-12</a:t>
            </a:r>
          </a:p>
        </p:txBody>
      </p:sp>
      <p:sp>
        <p:nvSpPr>
          <p:cNvPr id="10" name="Rectangle 9"/>
          <p:cNvSpPr/>
          <p:nvPr/>
        </p:nvSpPr>
        <p:spPr>
          <a:xfrm>
            <a:off x="2656748" y="1547023"/>
            <a:ext cx="4711546" cy="369332"/>
          </a:xfrm>
          <a:prstGeom prst="rect">
            <a:avLst/>
          </a:prstGeom>
          <a:solidFill>
            <a:srgbClr val="92D050"/>
          </a:solidFill>
          <a:ln>
            <a:solidFill>
              <a:schemeClr val="tx1"/>
            </a:solidFill>
          </a:ln>
        </p:spPr>
        <p:txBody>
          <a:bodyPr wrap="none">
            <a:spAutoFit/>
          </a:bodyPr>
          <a:lstStyle/>
          <a:p>
            <a:pPr>
              <a:defRPr/>
            </a:pPr>
            <a:r>
              <a:rPr lang="en-GB" dirty="0">
                <a:solidFill>
                  <a:prstClr val="black"/>
                </a:solidFill>
                <a:latin typeface="Arial" panose="020B0604020202020204" pitchFamily="34" charset="0"/>
                <a:cs typeface="Arial" panose="020B0604020202020204" pitchFamily="34" charset="0"/>
              </a:rPr>
              <a:t>“Equipment complying with IEC 61000-3-12”</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142" y="2051079"/>
            <a:ext cx="74580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421" y="3779271"/>
            <a:ext cx="74961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592852" y="5147423"/>
            <a:ext cx="4251485" cy="923330"/>
          </a:xfrm>
          <a:prstGeom prst="rect">
            <a:avLst/>
          </a:prstGeom>
          <a:solidFill>
            <a:srgbClr val="FFFF00"/>
          </a:solidFill>
          <a:ln>
            <a:solidFill>
              <a:schemeClr val="tx1"/>
            </a:solidFill>
          </a:ln>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Limits for </a:t>
            </a:r>
            <a:r>
              <a:rPr lang="en-GB" dirty="0" err="1">
                <a:solidFill>
                  <a:prstClr val="black"/>
                </a:solidFill>
                <a:latin typeface="Arial" panose="020B0604020202020204" pitchFamily="34" charset="0"/>
                <a:cs typeface="Arial" panose="020B0604020202020204" pitchFamily="34" charset="0"/>
              </a:rPr>
              <a:t>R</a:t>
            </a:r>
            <a:r>
              <a:rPr lang="en-GB" baseline="-25000" dirty="0" err="1">
                <a:solidFill>
                  <a:prstClr val="black"/>
                </a:solidFill>
                <a:latin typeface="Arial" panose="020B0604020202020204" pitchFamily="34" charset="0"/>
                <a:cs typeface="Arial" panose="020B0604020202020204" pitchFamily="34" charset="0"/>
              </a:rPr>
              <a:t>sce</a:t>
            </a:r>
            <a:r>
              <a:rPr lang="en-GB" dirty="0">
                <a:solidFill>
                  <a:prstClr val="black"/>
                </a:solidFill>
                <a:latin typeface="Arial" panose="020B0604020202020204" pitchFamily="34" charset="0"/>
                <a:cs typeface="Arial" panose="020B0604020202020204" pitchFamily="34" charset="0"/>
              </a:rPr>
              <a:t> = 33 equate to greater of </a:t>
            </a:r>
          </a:p>
          <a:p>
            <a:pPr marL="400050" indent="-400050">
              <a:buFontTx/>
              <a:buAutoNum type="romanLcParenR"/>
            </a:pPr>
            <a:r>
              <a:rPr lang="en-GB" dirty="0">
                <a:solidFill>
                  <a:prstClr val="black"/>
                </a:solidFill>
                <a:latin typeface="Arial" panose="020B0604020202020204" pitchFamily="34" charset="0"/>
                <a:cs typeface="Arial" panose="020B0604020202020204" pitchFamily="34" charset="0"/>
              </a:rPr>
              <a:t>¼ of Compatibility Level and </a:t>
            </a:r>
          </a:p>
          <a:p>
            <a:pPr marL="400050" indent="-400050">
              <a:buFontTx/>
              <a:buAutoNum type="romanLcParenR"/>
            </a:pPr>
            <a:r>
              <a:rPr lang="en-GB" dirty="0">
                <a:solidFill>
                  <a:prstClr val="black"/>
                </a:solidFill>
                <a:latin typeface="Arial" panose="020B0604020202020204" pitchFamily="34" charset="0"/>
                <a:cs typeface="Arial" panose="020B0604020202020204" pitchFamily="34" charset="0"/>
              </a:rPr>
              <a:t>IEC/EN 61000-3-2 Class B limit</a:t>
            </a:r>
          </a:p>
        </p:txBody>
      </p:sp>
      <p:sp>
        <p:nvSpPr>
          <p:cNvPr id="19" name="U-Turn Arrow 18"/>
          <p:cNvSpPr/>
          <p:nvPr/>
        </p:nvSpPr>
        <p:spPr>
          <a:xfrm rot="16200000">
            <a:off x="1624628" y="3875288"/>
            <a:ext cx="2352276" cy="1296146"/>
          </a:xfrm>
          <a:prstGeom prst="uturnArrow">
            <a:avLst>
              <a:gd name="adj1" fmla="val 25000"/>
              <a:gd name="adj2" fmla="val 23357"/>
              <a:gd name="adj3" fmla="val 25000"/>
              <a:gd name="adj4" fmla="val 43750"/>
              <a:gd name="adj5" fmla="val 5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mc:AlternateContent xmlns:mc="http://schemas.openxmlformats.org/markup-compatibility/2006" xmlns:a14="http://schemas.microsoft.com/office/drawing/2010/main">
        <mc:Choice Requires="a14">
          <p:sp>
            <p:nvSpPr>
              <p:cNvPr id="20" name="TextBox 19"/>
              <p:cNvSpPr txBox="1"/>
              <p:nvPr/>
            </p:nvSpPr>
            <p:spPr>
              <a:xfrm>
                <a:off x="7988349" y="5147423"/>
                <a:ext cx="1380634" cy="689997"/>
              </a:xfrm>
              <a:prstGeom prst="rect">
                <a:avLst/>
              </a:prstGeom>
              <a:solidFill>
                <a:schemeClr val="accent6"/>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𝑠𝑐𝑒</m:t>
                          </m:r>
                        </m:sub>
                      </m:sSub>
                      <m:r>
                        <a:rPr lang="en-GB" i="1">
                          <a:solidFill>
                            <a:prstClr val="black"/>
                          </a:solidFill>
                          <a:latin typeface="Cambria Math"/>
                          <a:ea typeface="Cambria Math"/>
                        </a:rPr>
                        <m:t>=</m:t>
                      </m:r>
                      <m:f>
                        <m:fPr>
                          <m:ctrlPr>
                            <a:rPr lang="en-GB" i="1">
                              <a:solidFill>
                                <a:prstClr val="black"/>
                              </a:solidFill>
                              <a:latin typeface="Cambria Math" panose="02040503050406030204" pitchFamily="18" charset="0"/>
                              <a:ea typeface="Cambria Math"/>
                            </a:rPr>
                          </m:ctrlPr>
                        </m:fPr>
                        <m:num>
                          <m:sSub>
                            <m:sSubPr>
                              <m:ctrlPr>
                                <a:rPr lang="en-GB" i="1">
                                  <a:solidFill>
                                    <a:prstClr val="black"/>
                                  </a:solidFill>
                                  <a:latin typeface="Cambria Math" panose="02040503050406030204" pitchFamily="18" charset="0"/>
                                  <a:ea typeface="Cambria Math"/>
                                </a:rPr>
                              </m:ctrlPr>
                            </m:sSubPr>
                            <m:e>
                              <m:r>
                                <a:rPr lang="en-GB" i="1">
                                  <a:solidFill>
                                    <a:prstClr val="black"/>
                                  </a:solidFill>
                                  <a:latin typeface="Cambria Math"/>
                                  <a:ea typeface="Cambria Math"/>
                                </a:rPr>
                                <m:t>𝑆</m:t>
                              </m:r>
                            </m:e>
                            <m:sub>
                              <m:r>
                                <a:rPr lang="en-GB" i="1">
                                  <a:solidFill>
                                    <a:prstClr val="black"/>
                                  </a:solidFill>
                                  <a:latin typeface="Cambria Math"/>
                                  <a:ea typeface="Cambria Math"/>
                                </a:rPr>
                                <m:t>𝑠𝑐</m:t>
                              </m:r>
                            </m:sub>
                          </m:sSub>
                        </m:num>
                        <m:den>
                          <m:sSub>
                            <m:sSubPr>
                              <m:ctrlPr>
                                <a:rPr lang="en-GB" i="1">
                                  <a:solidFill>
                                    <a:prstClr val="black"/>
                                  </a:solidFill>
                                  <a:latin typeface="Cambria Math" panose="02040503050406030204" pitchFamily="18" charset="0"/>
                                  <a:ea typeface="Cambria Math"/>
                                </a:rPr>
                              </m:ctrlPr>
                            </m:sSubPr>
                            <m:e>
                              <m:r>
                                <a:rPr lang="en-GB" i="1">
                                  <a:solidFill>
                                    <a:prstClr val="black"/>
                                  </a:solidFill>
                                  <a:latin typeface="Cambria Math"/>
                                  <a:ea typeface="Cambria Math"/>
                                </a:rPr>
                                <m:t>𝑆</m:t>
                              </m:r>
                            </m:e>
                            <m:sub>
                              <m:r>
                                <a:rPr lang="en-GB" i="1">
                                  <a:solidFill>
                                    <a:prstClr val="black"/>
                                  </a:solidFill>
                                  <a:latin typeface="Cambria Math"/>
                                  <a:ea typeface="Cambria Math"/>
                                </a:rPr>
                                <m:t>𝑒𝑞𝑢</m:t>
                              </m:r>
                            </m:sub>
                          </m:sSub>
                        </m:den>
                      </m:f>
                    </m:oMath>
                  </m:oMathPara>
                </a14:m>
                <a:endParaRPr lang="en-GB" dirty="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988349" y="5147423"/>
                <a:ext cx="1380634" cy="689997"/>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831080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35</a:t>
            </a:fld>
            <a:endParaRPr lang="en-GB" dirty="0">
              <a:solidFill>
                <a:prstClr val="white"/>
              </a:solidFill>
            </a:endParaRPr>
          </a:p>
        </p:txBody>
      </p:sp>
      <p:sp>
        <p:nvSpPr>
          <p:cNvPr id="5" name="TextBox 4"/>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EN/IEC 61000-3-12</a:t>
            </a:r>
          </a:p>
        </p:txBody>
      </p:sp>
      <p:sp>
        <p:nvSpPr>
          <p:cNvPr id="11" name="Rectangle 10"/>
          <p:cNvSpPr/>
          <p:nvPr/>
        </p:nvSpPr>
        <p:spPr>
          <a:xfrm>
            <a:off x="1943055" y="1475015"/>
            <a:ext cx="7920880" cy="923330"/>
          </a:xfrm>
          <a:prstGeom prst="rect">
            <a:avLst/>
          </a:prstGeom>
          <a:solidFill>
            <a:srgbClr val="C0D4EA"/>
          </a:solidFill>
          <a:ln>
            <a:solidFill>
              <a:schemeClr val="tx1"/>
            </a:solidFill>
          </a:ln>
        </p:spPr>
        <p:txBody>
          <a:bodyPr wrap="square">
            <a:spAutoFit/>
          </a:bodyPr>
          <a:lstStyle/>
          <a:p>
            <a:r>
              <a:rPr lang="en-GB" dirty="0">
                <a:solidFill>
                  <a:prstClr val="black"/>
                </a:solidFill>
                <a:latin typeface="Arial" panose="020B0604020202020204" pitchFamily="34" charset="0"/>
                <a:cs typeface="Arial" panose="020B0604020202020204" pitchFamily="34" charset="0"/>
              </a:rPr>
              <a:t>“This equipment complies with IEC 61000-3-12 </a:t>
            </a:r>
            <a:r>
              <a:rPr lang="en-GB" b="1" i="1" dirty="0">
                <a:solidFill>
                  <a:prstClr val="black"/>
                </a:solidFill>
                <a:latin typeface="Arial" panose="020B0604020202020204" pitchFamily="34" charset="0"/>
                <a:cs typeface="Arial" panose="020B0604020202020204" pitchFamily="34" charset="0"/>
              </a:rPr>
              <a:t>provided that </a:t>
            </a:r>
            <a:r>
              <a:rPr lang="en-GB" b="1" dirty="0">
                <a:solidFill>
                  <a:prstClr val="black"/>
                </a:solidFill>
                <a:latin typeface="Arial" panose="020B0604020202020204" pitchFamily="34" charset="0"/>
                <a:cs typeface="Arial" panose="020B0604020202020204" pitchFamily="34" charset="0"/>
              </a:rPr>
              <a:t>the short-circuit power </a:t>
            </a:r>
            <a:r>
              <a:rPr lang="en-GB" b="1" dirty="0" err="1">
                <a:solidFill>
                  <a:prstClr val="black"/>
                </a:solidFill>
                <a:latin typeface="Arial" panose="020B0604020202020204" pitchFamily="34" charset="0"/>
                <a:cs typeface="Arial" panose="020B0604020202020204" pitchFamily="34" charset="0"/>
              </a:rPr>
              <a:t>S</a:t>
            </a:r>
            <a:r>
              <a:rPr lang="en-GB" b="1" baseline="-25000" dirty="0" err="1">
                <a:solidFill>
                  <a:prstClr val="black"/>
                </a:solidFill>
                <a:latin typeface="Arial" panose="020B0604020202020204" pitchFamily="34" charset="0"/>
                <a:cs typeface="Arial" panose="020B0604020202020204" pitchFamily="34" charset="0"/>
              </a:rPr>
              <a:t>sc</a:t>
            </a:r>
            <a:r>
              <a:rPr lang="en-GB" b="1" dirty="0">
                <a:solidFill>
                  <a:prstClr val="black"/>
                </a:solidFill>
                <a:latin typeface="Arial" panose="020B0604020202020204" pitchFamily="34" charset="0"/>
                <a:cs typeface="Arial" panose="020B0604020202020204" pitchFamily="34" charset="0"/>
              </a:rPr>
              <a:t> is greater than or equal to xx </a:t>
            </a:r>
            <a:r>
              <a:rPr lang="en-GB" dirty="0">
                <a:solidFill>
                  <a:prstClr val="black"/>
                </a:solidFill>
                <a:latin typeface="Arial" panose="020B0604020202020204" pitchFamily="34" charset="0"/>
                <a:cs typeface="Arial" panose="020B0604020202020204" pitchFamily="34" charset="0"/>
              </a:rPr>
              <a:t>at the interface point between the </a:t>
            </a:r>
            <a:r>
              <a:rPr lang="en-GB" dirty="0" err="1">
                <a:solidFill>
                  <a:prstClr val="black"/>
                </a:solidFill>
                <a:latin typeface="Arial" panose="020B0604020202020204" pitchFamily="34" charset="0"/>
                <a:cs typeface="Arial" panose="020B0604020202020204" pitchFamily="34" charset="0"/>
              </a:rPr>
              <a:t>connectee's</a:t>
            </a:r>
            <a:r>
              <a:rPr lang="en-GB" dirty="0">
                <a:solidFill>
                  <a:prstClr val="black"/>
                </a:solidFill>
                <a:latin typeface="Arial" panose="020B0604020202020204" pitchFamily="34" charset="0"/>
                <a:cs typeface="Arial" panose="020B0604020202020204" pitchFamily="34" charset="0"/>
              </a:rPr>
              <a:t> supply and the public system…”</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409" y="2617965"/>
            <a:ext cx="74961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91128" y="5219431"/>
            <a:ext cx="6744154" cy="923330"/>
          </a:xfrm>
          <a:prstGeom prst="rect">
            <a:avLst/>
          </a:prstGeom>
          <a:solidFill>
            <a:srgbClr val="FFFF00"/>
          </a:solidFill>
          <a:ln>
            <a:solidFill>
              <a:schemeClr val="tx1"/>
            </a:solidFill>
          </a:ln>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If limits for </a:t>
            </a:r>
            <a:r>
              <a:rPr lang="en-GB" dirty="0" err="1">
                <a:solidFill>
                  <a:prstClr val="black"/>
                </a:solidFill>
                <a:latin typeface="Arial" panose="020B0604020202020204" pitchFamily="34" charset="0"/>
                <a:cs typeface="Arial" panose="020B0604020202020204" pitchFamily="34" charset="0"/>
              </a:rPr>
              <a:t>R</a:t>
            </a:r>
            <a:r>
              <a:rPr lang="en-GB" baseline="-25000" dirty="0" err="1">
                <a:solidFill>
                  <a:prstClr val="black"/>
                </a:solidFill>
                <a:latin typeface="Arial" panose="020B0604020202020204" pitchFamily="34" charset="0"/>
                <a:cs typeface="Arial" panose="020B0604020202020204" pitchFamily="34" charset="0"/>
              </a:rPr>
              <a:t>sce</a:t>
            </a:r>
            <a:r>
              <a:rPr lang="en-GB" dirty="0">
                <a:solidFill>
                  <a:prstClr val="black"/>
                </a:solidFill>
                <a:latin typeface="Arial" panose="020B0604020202020204" pitchFamily="34" charset="0"/>
                <a:cs typeface="Arial" panose="020B0604020202020204" pitchFamily="34" charset="0"/>
              </a:rPr>
              <a:t> = 33 not met then</a:t>
            </a:r>
          </a:p>
          <a:p>
            <a:pPr marL="400050" indent="-400050">
              <a:buFontTx/>
              <a:buAutoNum type="romanLcParenR"/>
            </a:pPr>
            <a:r>
              <a:rPr lang="en-GB" dirty="0">
                <a:solidFill>
                  <a:prstClr val="black"/>
                </a:solidFill>
                <a:latin typeface="Arial" panose="020B0604020202020204" pitchFamily="34" charset="0"/>
                <a:cs typeface="Arial" panose="020B0604020202020204" pitchFamily="34" charset="0"/>
              </a:rPr>
              <a:t>Manufacturer derives minimum </a:t>
            </a:r>
            <a:r>
              <a:rPr lang="en-GB" dirty="0" err="1">
                <a:solidFill>
                  <a:prstClr val="black"/>
                </a:solidFill>
                <a:latin typeface="Arial" panose="020B0604020202020204" pitchFamily="34" charset="0"/>
                <a:cs typeface="Arial" panose="020B0604020202020204" pitchFamily="34" charset="0"/>
              </a:rPr>
              <a:t>R</a:t>
            </a:r>
            <a:r>
              <a:rPr lang="en-GB" baseline="-25000" dirty="0" err="1">
                <a:solidFill>
                  <a:prstClr val="black"/>
                </a:solidFill>
                <a:latin typeface="Arial" panose="020B0604020202020204" pitchFamily="34" charset="0"/>
                <a:cs typeface="Arial" panose="020B0604020202020204" pitchFamily="34" charset="0"/>
              </a:rPr>
              <a:t>sce</a:t>
            </a:r>
            <a:r>
              <a:rPr lang="en-GB" dirty="0">
                <a:solidFill>
                  <a:prstClr val="black"/>
                </a:solidFill>
                <a:latin typeface="Arial" panose="020B0604020202020204" pitchFamily="34" charset="0"/>
                <a:cs typeface="Arial" panose="020B0604020202020204" pitchFamily="34" charset="0"/>
              </a:rPr>
              <a:t> to pass tabled limits</a:t>
            </a:r>
          </a:p>
          <a:p>
            <a:pPr marL="400050" indent="-400050">
              <a:buFontTx/>
              <a:buAutoNum type="romanLcParenR"/>
            </a:pPr>
            <a:r>
              <a:rPr lang="en-GB" dirty="0">
                <a:solidFill>
                  <a:prstClr val="black"/>
                </a:solidFill>
                <a:latin typeface="Arial" panose="020B0604020202020204" pitchFamily="34" charset="0"/>
                <a:cs typeface="Arial" panose="020B0604020202020204" pitchFamily="34" charset="0"/>
              </a:rPr>
              <a:t>Manufacturer declares minimum short-circuit power required</a:t>
            </a:r>
          </a:p>
        </p:txBody>
      </p:sp>
      <p:sp>
        <p:nvSpPr>
          <p:cNvPr id="14" name="U-Turn Arrow 13"/>
          <p:cNvSpPr/>
          <p:nvPr/>
        </p:nvSpPr>
        <p:spPr>
          <a:xfrm rot="16200000">
            <a:off x="1198966" y="4523362"/>
            <a:ext cx="1560188" cy="936103"/>
          </a:xfrm>
          <a:prstGeom prst="uturnArrow">
            <a:avLst>
              <a:gd name="adj1" fmla="val 25000"/>
              <a:gd name="adj2" fmla="val 23357"/>
              <a:gd name="adj3" fmla="val 25000"/>
              <a:gd name="adj4" fmla="val 43750"/>
              <a:gd name="adj5" fmla="val 5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952662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36</a:t>
            </a:fld>
            <a:endParaRPr lang="en-GB" dirty="0">
              <a:solidFill>
                <a:prstClr val="white"/>
              </a:solidFill>
            </a:endParaRPr>
          </a:p>
        </p:txBody>
      </p:sp>
      <p:sp>
        <p:nvSpPr>
          <p:cNvPr id="5" name="TextBox 4"/>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1B-1</a:t>
            </a:r>
          </a:p>
        </p:txBody>
      </p:sp>
      <mc:AlternateContent xmlns:mc="http://schemas.openxmlformats.org/markup-compatibility/2006" xmlns:a14="http://schemas.microsoft.com/office/drawing/2010/main">
        <mc:Choice Requires="a14">
          <p:sp>
            <p:nvSpPr>
              <p:cNvPr id="9" name="Rectangle 8"/>
              <p:cNvSpPr/>
              <p:nvPr/>
            </p:nvSpPr>
            <p:spPr>
              <a:xfrm>
                <a:off x="4409353" y="2492896"/>
                <a:ext cx="3884077" cy="914930"/>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𝐹</m:t>
                              </m:r>
                            </m:e>
                            <m:sub>
                              <m:r>
                                <a:rPr lang="en-GB" i="1">
                                  <a:solidFill>
                                    <a:prstClr val="black"/>
                                  </a:solidFill>
                                  <a:latin typeface="Cambria Math"/>
                                </a:rPr>
                                <m:t>𝑆𝐶𝐸</m:t>
                              </m:r>
                              <m:r>
                                <a:rPr lang="en-GB" i="1">
                                  <a:solidFill>
                                    <a:prstClr val="black"/>
                                  </a:solidFill>
                                  <a:latin typeface="Cambria Math"/>
                                </a:rPr>
                                <m:t> </m:t>
                              </m:r>
                              <m:r>
                                <a:rPr lang="en-GB" i="1">
                                  <a:solidFill>
                                    <a:prstClr val="black"/>
                                  </a:solidFill>
                                  <a:latin typeface="Cambria Math"/>
                                </a:rPr>
                                <m:t>𝑀𝑖𝑛</m:t>
                              </m:r>
                            </m:sub>
                          </m:sSub>
                          <m:rad>
                            <m:radPr>
                              <m:ctrlPr>
                                <a:rPr lang="en-GB" i="1">
                                  <a:solidFill>
                                    <a:prstClr val="black"/>
                                  </a:solidFill>
                                  <a:latin typeface="Cambria Math" panose="02040503050406030204" pitchFamily="18" charset="0"/>
                                </a:rPr>
                              </m:ctrlPr>
                            </m:radPr>
                            <m:deg>
                              <m:r>
                                <a:rPr lang="en-GB" i="1">
                                  <a:solidFill>
                                    <a:prstClr val="black"/>
                                  </a:solidFill>
                                  <a:latin typeface="Cambria Math"/>
                                </a:rPr>
                                <m:t>∝</m:t>
                              </m:r>
                            </m:deg>
                            <m:e>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𝑚</m:t>
                                  </m:r>
                                  <m:r>
                                    <a:rPr lang="en-GB" i="1">
                                      <a:solidFill>
                                        <a:prstClr val="black"/>
                                      </a:solidFill>
                                      <a:latin typeface="Cambria Math"/>
                                    </a:rPr>
                                    <m:t>=1</m:t>
                                  </m:r>
                                </m:sub>
                                <m:sup>
                                  <m:r>
                                    <a:rPr lang="en-GB" i="1">
                                      <a:solidFill>
                                        <a:prstClr val="black"/>
                                      </a:solidFill>
                                      <a:latin typeface="Cambria Math"/>
                                    </a:rPr>
                                    <m:t>𝑀</m:t>
                                  </m:r>
                                </m:sup>
                                <m:e>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𝑚</m:t>
                                              </m:r>
                                            </m:sub>
                                          </m:sSub>
                                          <m:r>
                                            <a:rPr lang="en-GB" i="1">
                                              <a:solidFill>
                                                <a:prstClr val="black"/>
                                              </a:solidFill>
                                              <a:latin typeface="Cambria Math"/>
                                            </a:rPr>
                                            <m:t> </m:t>
                                          </m:r>
                                        </m:sub>
                                      </m:sSub>
                                    </m:e>
                                    <m:sup>
                                      <m:r>
                                        <a:rPr lang="en-GB" i="1">
                                          <a:solidFill>
                                            <a:prstClr val="black"/>
                                          </a:solidFill>
                                          <a:latin typeface="Cambria Math"/>
                                        </a:rPr>
                                        <m:t>∝</m:t>
                                      </m:r>
                                    </m:sup>
                                  </m:sSup>
                                </m:e>
                              </m:nary>
                            </m:e>
                          </m:rad>
                        </m:num>
                        <m:den>
                          <m:r>
                            <a:rPr lang="en-GB" i="1">
                              <a:solidFill>
                                <a:prstClr val="black"/>
                              </a:solidFill>
                              <a:latin typeface="Cambria Math"/>
                            </a:rPr>
                            <m:t>1000</m:t>
                          </m:r>
                        </m:den>
                      </m:f>
                    </m:oMath>
                  </m:oMathPara>
                </a14:m>
                <a:endParaRPr lang="en-GB"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409353" y="2492896"/>
                <a:ext cx="3884077" cy="914930"/>
              </a:xfrm>
              <a:prstGeom prst="rect">
                <a:avLst/>
              </a:prstGeom>
              <a:blipFill rotWithShape="0">
                <a:blip r:embed="rId2"/>
                <a:stretch>
                  <a:fillRect/>
                </a:stretch>
              </a:blipFill>
              <a:ln>
                <a:solidFill>
                  <a:schemeClr val="tx1"/>
                </a:solidFill>
              </a:ln>
            </p:spPr>
            <p:txBody>
              <a:bodyPr/>
              <a:lstStyle/>
              <a:p>
                <a:r>
                  <a:rPr lang="en-GB">
                    <a:noFill/>
                  </a:rPr>
                  <a:t> </a:t>
                </a:r>
              </a:p>
            </p:txBody>
          </p:sp>
        </mc:Fallback>
      </mc:AlternateContent>
      <p:sp>
        <p:nvSpPr>
          <p:cNvPr id="10" name="Down Arrow 9"/>
          <p:cNvSpPr/>
          <p:nvPr/>
        </p:nvSpPr>
        <p:spPr>
          <a:xfrm rot="10800000">
            <a:off x="6008393" y="3074700"/>
            <a:ext cx="267505" cy="10496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2279576" y="1593666"/>
            <a:ext cx="5781860" cy="369332"/>
          </a:xfrm>
          <a:prstGeom prst="rect">
            <a:avLst/>
          </a:prstGeom>
          <a:solidFill>
            <a:srgbClr val="FFFF00"/>
          </a:solidFill>
          <a:ln>
            <a:solidFill>
              <a:schemeClr val="tx1"/>
            </a:solidFill>
          </a:ln>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“Equipment Complying with IEC 61000-3-12”…</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46" y="4279294"/>
            <a:ext cx="6821330" cy="138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854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4" name="Slide Number Placeholder 3"/>
          <p:cNvSpPr>
            <a:spLocks noGrp="1"/>
          </p:cNvSpPr>
          <p:nvPr>
            <p:ph type="sldNum" sz="quarter" idx="12"/>
          </p:nvPr>
        </p:nvSpPr>
        <p:spPr/>
        <p:txBody>
          <a:bodyPr/>
          <a:lstStyle/>
          <a:p>
            <a:fld id="{66F0D756-37D6-48FF-A3A3-FEAB76692BFF}" type="slidenum">
              <a:rPr lang="en-GB" smtClean="0">
                <a:solidFill>
                  <a:prstClr val="white"/>
                </a:solidFill>
              </a:rPr>
              <a:pPr/>
              <a:t>37</a:t>
            </a:fld>
            <a:endParaRPr lang="en-GB" dirty="0">
              <a:solidFill>
                <a:prstClr val="white"/>
              </a:solidFill>
            </a:endParaRPr>
          </a:p>
        </p:txBody>
      </p:sp>
      <p:sp>
        <p:nvSpPr>
          <p:cNvPr id="5" name="TextBox 4"/>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1B-1 Background!</a:t>
            </a:r>
          </a:p>
        </p:txBody>
      </p:sp>
      <mc:AlternateContent xmlns:mc="http://schemas.openxmlformats.org/markup-compatibility/2006" xmlns:a14="http://schemas.microsoft.com/office/drawing/2010/main">
        <mc:Choice Requires="a14">
          <p:sp>
            <p:nvSpPr>
              <p:cNvPr id="24" name="Rectangle 23"/>
              <p:cNvSpPr/>
              <p:nvPr/>
            </p:nvSpPr>
            <p:spPr>
              <a:xfrm>
                <a:off x="3086498" y="2153094"/>
                <a:ext cx="1882054" cy="612732"/>
              </a:xfrm>
              <a:prstGeom prst="rect">
                <a:avLst/>
              </a:prstGeom>
              <a:solidFill>
                <a:srgbClr val="FFFF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h𝑐</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100</m:t>
                              </m:r>
                              <m:r>
                                <a:rPr lang="en-GB" i="1">
                                  <a:solidFill>
                                    <a:prstClr val="black"/>
                                  </a:solidFill>
                                  <a:latin typeface="Cambria Math"/>
                                </a:rPr>
                                <m:t>𝑍</m:t>
                              </m:r>
                            </m:e>
                            <m:sub>
                              <m:r>
                                <a:rPr lang="en-GB" i="1">
                                  <a:solidFill>
                                    <a:prstClr val="black"/>
                                  </a:solidFill>
                                  <a:latin typeface="Cambria Math"/>
                                </a:rPr>
                                <m:t>h</m:t>
                              </m:r>
                            </m:sub>
                          </m:s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num>
                        <m:den>
                          <m:r>
                            <a:rPr lang="en-GB" i="1">
                              <a:solidFill>
                                <a:prstClr val="black"/>
                              </a:solidFill>
                              <a:latin typeface="Cambria Math"/>
                            </a:rPr>
                            <m:t>230</m:t>
                          </m:r>
                        </m:den>
                      </m:f>
                    </m:oMath>
                  </m:oMathPara>
                </a14:m>
                <a:endParaRPr lang="en-GB" dirty="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086498" y="2153094"/>
                <a:ext cx="1882054" cy="612732"/>
              </a:xfrm>
              <a:prstGeom prst="rect">
                <a:avLst/>
              </a:prstGeom>
              <a:blipFill rotWithShape="0">
                <a:blip r:embed="rId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0" y="2221632"/>
                <a:ext cx="2544094" cy="734560"/>
              </a:xfrm>
              <a:prstGeom prst="rect">
                <a:avLst/>
              </a:prstGeom>
              <a:solidFill>
                <a:srgbClr val="92D050"/>
              </a:solidFill>
              <a:ln>
                <a:solidFill>
                  <a:schemeClr val="tx1"/>
                </a:solidFill>
              </a:ln>
            </p:spPr>
            <p:txBody>
              <a:bodyPr wrap="none">
                <a:spAutoFit/>
              </a:bodyPr>
              <a:lstStyle/>
              <a:p>
                <a14:m>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 </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1</m:t>
                            </m:r>
                          </m:sub>
                        </m:sSub>
                      </m:num>
                      <m:den>
                        <m:r>
                          <a:rPr lang="en-GB" i="1">
                            <a:solidFill>
                              <a:prstClr val="black"/>
                            </a:solidFill>
                            <a:latin typeface="Cambria Math"/>
                          </a:rPr>
                          <m:t>100</m:t>
                        </m:r>
                      </m:den>
                    </m:f>
                  </m:oMath>
                </a14:m>
                <a:r>
                  <a:rPr lang="en-GB" dirty="0">
                    <a:solidFill>
                      <a:prstClr val="black"/>
                    </a:solidFill>
                  </a:rPr>
                  <a:t> = </a:t>
                </a:r>
                <a14:m>
                  <m:oMath xmlns:m="http://schemas.openxmlformats.org/officeDocument/2006/math">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 </m:t>
                            </m:r>
                            <m:r>
                              <a:rPr lang="en-GB" i="1">
                                <a:solidFill>
                                  <a:prstClr val="black"/>
                                </a:solidFill>
                                <a:latin typeface="Cambria Math"/>
                              </a:rPr>
                              <m:t>𝐼</m:t>
                            </m:r>
                          </m:e>
                          <m:sub>
                            <m:r>
                              <a:rPr lang="en-GB" i="1">
                                <a:solidFill>
                                  <a:prstClr val="black"/>
                                </a:solidFill>
                                <a:latin typeface="Cambria Math"/>
                              </a:rPr>
                              <m:t>𝑒𝑞𝑢</m:t>
                            </m:r>
                          </m:sub>
                        </m:sSub>
                      </m:num>
                      <m:den>
                        <m:r>
                          <a:rPr lang="en-GB" i="1">
                            <a:solidFill>
                              <a:prstClr val="black"/>
                            </a:solidFill>
                            <a:latin typeface="Cambria Math"/>
                          </a:rPr>
                          <m:t>100</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den>
                    </m:f>
                  </m:oMath>
                </a14:m>
                <a:endParaRPr lang="en-GB" dirty="0">
                  <a:solidFill>
                    <a:prstClr val="black"/>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0" y="2221632"/>
                <a:ext cx="2544094" cy="734560"/>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p:sp>
        <p:nvSpPr>
          <p:cNvPr id="26" name="Down Arrow 25"/>
          <p:cNvSpPr/>
          <p:nvPr/>
        </p:nvSpPr>
        <p:spPr>
          <a:xfrm rot="16200000">
            <a:off x="5112568" y="2302215"/>
            <a:ext cx="276132" cy="4267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27" name="TextBox 26"/>
              <p:cNvSpPr txBox="1"/>
              <p:nvPr/>
            </p:nvSpPr>
            <p:spPr>
              <a:xfrm>
                <a:off x="0" y="1360294"/>
                <a:ext cx="2736304" cy="656013"/>
              </a:xfrm>
              <a:prstGeom prst="rect">
                <a:avLst/>
              </a:prstGeom>
              <a:solidFill>
                <a:srgbClr val="92D050"/>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a:solidFill>
                            <a:prstClr val="black"/>
                          </a:solidFill>
                        </a:rPr>
                        <m:t>Z</m:t>
                      </m:r>
                      <m:r>
                        <m:rPr>
                          <m:nor/>
                        </m:rPr>
                        <a:rPr lang="en-GB" baseline="-25000">
                          <a:solidFill>
                            <a:prstClr val="black"/>
                          </a:solidFill>
                        </a:rPr>
                        <m:t>h</m:t>
                      </m:r>
                      <m:r>
                        <m:rPr>
                          <m:nor/>
                        </m:rPr>
                        <a:rPr lang="en-GB">
                          <a:solidFill>
                            <a:prstClr val="black"/>
                          </a:solidFill>
                        </a:rPr>
                        <m:t> = </m:t>
                      </m:r>
                      <m:rad>
                        <m:radPr>
                          <m:degHide m:val="on"/>
                          <m:ctrlPr>
                            <a:rPr lang="en-GB" i="1">
                              <a:solidFill>
                                <a:prstClr val="black"/>
                              </a:solidFill>
                              <a:latin typeface="Cambria Math" panose="02040503050406030204" pitchFamily="18" charset="0"/>
                            </a:rPr>
                          </m:ctrlPr>
                        </m:radPr>
                        <m:deg/>
                        <m:e>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e>
                                  </m:rad>
                                </m:e>
                              </m:d>
                            </m:e>
                            <m:sup>
                              <m:r>
                                <a:rPr lang="en-GB" i="1">
                                  <a:solidFill>
                                    <a:prstClr val="black"/>
                                  </a:solidFill>
                                  <a:latin typeface="Cambria Math"/>
                                </a:rPr>
                                <m:t>2</m:t>
                              </m:r>
                            </m:sup>
                          </m:sSup>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r>
                                    <a:rPr lang="en-GB" i="1">
                                      <a:solidFill>
                                        <a:prstClr val="black"/>
                                      </a:solidFill>
                                      <a:latin typeface="Cambria Math"/>
                                    </a:rPr>
                                    <m:t>𝑋</m:t>
                                  </m:r>
                                </m:e>
                                <m:sub>
                                  <m:r>
                                    <a:rPr lang="en-GB" i="1">
                                      <a:solidFill>
                                        <a:prstClr val="black"/>
                                      </a:solidFill>
                                      <a:latin typeface="Cambria Math"/>
                                    </a:rPr>
                                    <m:t>1</m:t>
                                  </m:r>
                                </m:sub>
                              </m:sSub>
                            </m:e>
                            <m:sup>
                              <m:r>
                                <a:rPr lang="en-GB" i="1">
                                  <a:solidFill>
                                    <a:prstClr val="black"/>
                                  </a:solidFill>
                                  <a:latin typeface="Cambria Math"/>
                                </a:rPr>
                                <m:t>2</m:t>
                              </m:r>
                            </m:sup>
                          </m:sSup>
                        </m:e>
                      </m:rad>
                    </m:oMath>
                  </m:oMathPara>
                </a14:m>
                <a:endParaRPr lang="en-GB" dirty="0">
                  <a:solidFill>
                    <a:prstClr val="black"/>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0" y="1360294"/>
                <a:ext cx="2736304" cy="656013"/>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1549" y="4669904"/>
                <a:ext cx="3884077" cy="914930"/>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𝐹</m:t>
                              </m:r>
                            </m:e>
                            <m:sub>
                              <m:r>
                                <a:rPr lang="en-GB" i="1">
                                  <a:solidFill>
                                    <a:prstClr val="black"/>
                                  </a:solidFill>
                                  <a:latin typeface="Cambria Math"/>
                                </a:rPr>
                                <m:t>𝑆𝐶𝐸</m:t>
                              </m:r>
                              <m:r>
                                <a:rPr lang="en-GB" i="1">
                                  <a:solidFill>
                                    <a:prstClr val="black"/>
                                  </a:solidFill>
                                  <a:latin typeface="Cambria Math"/>
                                </a:rPr>
                                <m:t> </m:t>
                              </m:r>
                              <m:r>
                                <a:rPr lang="en-GB" i="1">
                                  <a:solidFill>
                                    <a:prstClr val="black"/>
                                  </a:solidFill>
                                  <a:latin typeface="Cambria Math"/>
                                </a:rPr>
                                <m:t>𝑀𝑖𝑛</m:t>
                              </m:r>
                            </m:sub>
                          </m:sSub>
                          <m:rad>
                            <m:radPr>
                              <m:ctrlPr>
                                <a:rPr lang="en-GB" i="1">
                                  <a:solidFill>
                                    <a:prstClr val="black"/>
                                  </a:solidFill>
                                  <a:latin typeface="Cambria Math" panose="02040503050406030204" pitchFamily="18" charset="0"/>
                                </a:rPr>
                              </m:ctrlPr>
                            </m:radPr>
                            <m:deg>
                              <m:r>
                                <a:rPr lang="en-GB" i="1">
                                  <a:solidFill>
                                    <a:prstClr val="black"/>
                                  </a:solidFill>
                                  <a:latin typeface="Cambria Math"/>
                                </a:rPr>
                                <m:t>∝</m:t>
                              </m:r>
                            </m:deg>
                            <m:e>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𝑚</m:t>
                                  </m:r>
                                  <m:r>
                                    <a:rPr lang="en-GB" i="1">
                                      <a:solidFill>
                                        <a:prstClr val="black"/>
                                      </a:solidFill>
                                      <a:latin typeface="Cambria Math"/>
                                    </a:rPr>
                                    <m:t>=1</m:t>
                                  </m:r>
                                </m:sub>
                                <m:sup>
                                  <m:r>
                                    <a:rPr lang="en-GB" i="1">
                                      <a:solidFill>
                                        <a:prstClr val="black"/>
                                      </a:solidFill>
                                      <a:latin typeface="Cambria Math"/>
                                    </a:rPr>
                                    <m:t>𝑀</m:t>
                                  </m:r>
                                </m:sup>
                                <m:e>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𝑚</m:t>
                                              </m:r>
                                            </m:sub>
                                          </m:sSub>
                                          <m:r>
                                            <a:rPr lang="en-GB" i="1">
                                              <a:solidFill>
                                                <a:prstClr val="black"/>
                                              </a:solidFill>
                                              <a:latin typeface="Cambria Math"/>
                                            </a:rPr>
                                            <m:t> </m:t>
                                          </m:r>
                                        </m:sub>
                                      </m:sSub>
                                    </m:e>
                                    <m:sup>
                                      <m:r>
                                        <a:rPr lang="en-GB" i="1">
                                          <a:solidFill>
                                            <a:prstClr val="black"/>
                                          </a:solidFill>
                                          <a:latin typeface="Cambria Math"/>
                                        </a:rPr>
                                        <m:t>∝</m:t>
                                      </m:r>
                                    </m:sup>
                                  </m:sSup>
                                </m:e>
                              </m:nary>
                            </m:e>
                          </m:rad>
                        </m:num>
                        <m:den>
                          <m:r>
                            <a:rPr lang="en-GB" i="1">
                              <a:solidFill>
                                <a:prstClr val="black"/>
                              </a:solidFill>
                              <a:latin typeface="Cambria Math"/>
                            </a:rPr>
                            <m:t>1000</m:t>
                          </m:r>
                        </m:den>
                      </m:f>
                    </m:oMath>
                  </m:oMathPara>
                </a14:m>
                <a:endParaRPr lang="en-GB" dirty="0">
                  <a:solidFill>
                    <a:prstClr val="black"/>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11549" y="4669904"/>
                <a:ext cx="3884077" cy="914930"/>
              </a:xfrm>
              <a:prstGeom prst="rect">
                <a:avLst/>
              </a:prstGeom>
              <a:blipFill rotWithShape="0">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88632" y="1707359"/>
                <a:ext cx="2926570" cy="1316579"/>
              </a:xfrm>
              <a:prstGeom prst="rect">
                <a:avLst/>
              </a:prstGeom>
              <a:solidFill>
                <a:srgbClr val="92D050"/>
              </a:solidFill>
              <a:ln>
                <a:solidFill>
                  <a:schemeClr val="tx1"/>
                </a:solidFill>
              </a:ln>
            </p:spPr>
            <p:txBody>
              <a:bodyPr wrap="none">
                <a:spAutoFit/>
              </a:bodyPr>
              <a:lstStyle/>
              <a:p>
                <a14:m>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h𝑐</m:t>
                        </m:r>
                      </m:sub>
                    </m:sSub>
                    <m:r>
                      <a:rPr lang="en-GB" i="1">
                        <a:solidFill>
                          <a:prstClr val="black"/>
                        </a:solidFill>
                        <a:latin typeface="Cambria Math"/>
                      </a:rPr>
                      <m:t>%=</m:t>
                    </m:r>
                  </m:oMath>
                </a14:m>
                <a:r>
                  <a:rPr lang="en-GB" dirty="0">
                    <a:solidFill>
                      <a:prstClr val="black"/>
                    </a:solidFill>
                  </a:rPr>
                  <a:t> </a:t>
                </a:r>
                <a14:m>
                  <m:oMath xmlns:m="http://schemas.openxmlformats.org/officeDocument/2006/math">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sub>
                        </m:s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den>
                    </m:f>
                  </m:oMath>
                </a14:m>
                <a:endParaRPr lang="en-GB" dirty="0">
                  <a:solidFill>
                    <a:prstClr val="black"/>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688632" y="1707359"/>
                <a:ext cx="2926570" cy="1316579"/>
              </a:xfrm>
              <a:prstGeom prst="rect">
                <a:avLst/>
              </a:prstGeom>
              <a:blipFill rotWithShape="0">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96" y="3118516"/>
                <a:ext cx="6264600" cy="1407373"/>
              </a:xfrm>
              <a:prstGeom prst="rect">
                <a:avLst/>
              </a:prstGeom>
              <a:solidFill>
                <a:srgbClr val="FFFF00"/>
              </a:solidFill>
              <a:ln>
                <a:solidFill>
                  <a:schemeClr val="tx1"/>
                </a:solidFill>
              </a:ln>
            </p:spPr>
            <p:txBody>
              <a:bodyPr wrap="none">
                <a:spAutoFit/>
              </a:bodyPr>
              <a:lstStyle/>
              <a:p>
                <a14:m>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𝐺</m:t>
                        </m:r>
                      </m:e>
                      <m:sub>
                        <m:r>
                          <a:rPr lang="en-GB" i="1">
                            <a:solidFill>
                              <a:prstClr val="black"/>
                            </a:solidFill>
                            <a:latin typeface="Cambria Math"/>
                          </a:rPr>
                          <m:t>h𝐿𝑉𝑀</m:t>
                        </m:r>
                      </m:sub>
                    </m:sSub>
                    <m:r>
                      <a:rPr lang="en-GB" i="1">
                        <a:solidFill>
                          <a:prstClr val="black"/>
                        </a:solidFill>
                        <a:latin typeface="Cambria Math"/>
                      </a:rPr>
                      <m:t>%=</m:t>
                    </m:r>
                    <m:rad>
                      <m:radPr>
                        <m:ctrlPr>
                          <a:rPr lang="en-GB" i="1">
                            <a:solidFill>
                              <a:prstClr val="black"/>
                            </a:solidFill>
                            <a:latin typeface="Cambria Math" panose="02040503050406030204" pitchFamily="18" charset="0"/>
                          </a:rPr>
                        </m:ctrlPr>
                      </m:radPr>
                      <m:deg>
                        <m:r>
                          <a:rPr lang="en-GB" i="1">
                            <a:solidFill>
                              <a:prstClr val="black"/>
                            </a:solidFill>
                            <a:latin typeface="Cambria Math"/>
                          </a:rPr>
                          <m:t>∝</m:t>
                        </m:r>
                      </m:deg>
                      <m:e>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sub>
                          <m:sup>
                            <m:r>
                              <a:rPr lang="en-GB" i="1">
                                <a:solidFill>
                                  <a:prstClr val="black"/>
                                </a:solidFill>
                                <a:latin typeface="Cambria Math"/>
                              </a:rPr>
                              <m:t>𝑀</m:t>
                            </m:r>
                          </m:sup>
                          <m:e>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h𝑐</m:t>
                                    </m:r>
                                    <m:r>
                                      <a:rPr lang="en-GB" i="1">
                                        <a:solidFill>
                                          <a:prstClr val="black"/>
                                        </a:solidFill>
                                        <a:latin typeface="Cambria Math"/>
                                      </a:rPr>
                                      <m:t> </m:t>
                                    </m:r>
                                    <m:r>
                                      <a:rPr lang="en-GB" i="1">
                                        <a:solidFill>
                                          <a:prstClr val="black"/>
                                        </a:solidFill>
                                        <a:latin typeface="Cambria Math"/>
                                      </a:rPr>
                                      <m:t>𝑗</m:t>
                                    </m:r>
                                  </m:sub>
                                </m:sSub>
                              </m:e>
                              <m:sup>
                                <m:r>
                                  <a:rPr lang="en-GB" i="1">
                                    <a:solidFill>
                                      <a:prstClr val="black"/>
                                    </a:solidFill>
                                    <a:latin typeface="Cambria Math"/>
                                  </a:rPr>
                                  <m:t>∝</m:t>
                                </m:r>
                              </m:sup>
                            </m:sSup>
                          </m:e>
                        </m:nary>
                      </m:e>
                    </m:rad>
                  </m:oMath>
                </a14:m>
                <a:r>
                  <a:rPr lang="en-GB" dirty="0">
                    <a:solidFill>
                      <a:prstClr val="black"/>
                    </a:solidFill>
                  </a:rPr>
                  <a:t> = </a:t>
                </a:r>
                <a14:m>
                  <m:oMath xmlns:m="http://schemas.openxmlformats.org/officeDocument/2006/math">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den>
                        </m:f>
                      </m:e>
                    </m:d>
                    <m:r>
                      <a:rPr lang="en-GB" i="1">
                        <a:solidFill>
                          <a:prstClr val="black"/>
                        </a:solidFill>
                        <a:latin typeface="Cambria Math"/>
                      </a:rPr>
                      <m:t> </m:t>
                    </m:r>
                    <m:rad>
                      <m:radPr>
                        <m:ctrlPr>
                          <a:rPr lang="en-GB" i="1">
                            <a:solidFill>
                              <a:prstClr val="black"/>
                            </a:solidFill>
                            <a:latin typeface="Cambria Math" panose="02040503050406030204" pitchFamily="18" charset="0"/>
                          </a:rPr>
                        </m:ctrlPr>
                      </m:radPr>
                      <m:deg>
                        <m:r>
                          <a:rPr lang="en-GB" i="1">
                            <a:solidFill>
                              <a:prstClr val="black"/>
                            </a:solidFill>
                            <a:latin typeface="Cambria Math"/>
                          </a:rPr>
                          <m:t>∝</m:t>
                        </m:r>
                      </m:deg>
                      <m:e>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sub>
                          <m:sup>
                            <m:r>
                              <a:rPr lang="en-GB" i="1">
                                <a:solidFill>
                                  <a:prstClr val="black"/>
                                </a:solidFill>
                                <a:latin typeface="Cambria Math"/>
                              </a:rPr>
                              <m:t>𝑀</m:t>
                            </m:r>
                          </m:sup>
                          <m:e>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𝑗</m:t>
                                    </m:r>
                                  </m:sub>
                                </m:sSub>
                              </m:e>
                              <m:sup>
                                <m:r>
                                  <a:rPr lang="en-GB" i="1">
                                    <a:solidFill>
                                      <a:prstClr val="black"/>
                                    </a:solidFill>
                                    <a:latin typeface="Cambria Math"/>
                                  </a:rPr>
                                  <m:t>∝</m:t>
                                </m:r>
                              </m:sup>
                            </m:sSup>
                          </m:e>
                        </m:nary>
                      </m:e>
                    </m:rad>
                  </m:oMath>
                </a14:m>
                <a:endParaRPr lang="en-GB" dirty="0">
                  <a:solidFill>
                    <a:prstClr val="black"/>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96" y="3118516"/>
                <a:ext cx="6264600" cy="1407373"/>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213217" y="3815041"/>
                <a:ext cx="3439852" cy="1316579"/>
              </a:xfrm>
              <a:prstGeom prst="rect">
                <a:avLst/>
              </a:prstGeom>
              <a:solidFill>
                <a:srgbClr val="92D050"/>
              </a:solidFill>
              <a:ln>
                <a:solidFill>
                  <a:schemeClr val="tx1"/>
                </a:solidFill>
              </a:ln>
            </p:spPr>
            <p:txBody>
              <a:bodyPr wrap="none">
                <a:spAutoFit/>
              </a:bodyPr>
              <a:lstStyle/>
              <a:p>
                <a14:m>
                  <m:oMath xmlns:m="http://schemas.openxmlformats.org/officeDocument/2006/math">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𝐹</m:t>
                            </m:r>
                          </m:e>
                          <m:sub>
                            <m:r>
                              <a:rPr lang="en-GB" i="1">
                                <a:solidFill>
                                  <a:prstClr val="black"/>
                                </a:solidFill>
                                <a:latin typeface="Cambria Math"/>
                              </a:rPr>
                              <m:t>𝑆𝐶𝐸</m:t>
                            </m:r>
                            <m:r>
                              <a:rPr lang="en-GB" i="1">
                                <a:solidFill>
                                  <a:prstClr val="black"/>
                                </a:solidFill>
                                <a:latin typeface="Cambria Math"/>
                              </a:rPr>
                              <m:t> </m:t>
                            </m:r>
                            <m:r>
                              <a:rPr lang="en-GB" i="1">
                                <a:solidFill>
                                  <a:prstClr val="black"/>
                                </a:solidFill>
                                <a:latin typeface="Cambria Math"/>
                              </a:rPr>
                              <m:t>𝑀𝑖𝑛</m:t>
                            </m:r>
                          </m:sub>
                        </m:sSub>
                      </m:num>
                      <m:den>
                        <m:r>
                          <a:rPr lang="en-GB" i="1">
                            <a:solidFill>
                              <a:prstClr val="black"/>
                            </a:solidFill>
                            <a:latin typeface="Cambria Math"/>
                          </a:rPr>
                          <m:t>1000</m:t>
                        </m:r>
                      </m:den>
                    </m:f>
                  </m:oMath>
                </a14:m>
                <a:r>
                  <a:rPr lang="en-GB" dirty="0">
                    <a:solidFill>
                      <a:prstClr val="black"/>
                    </a:solidFill>
                  </a:rPr>
                  <a:t> = </a:t>
                </a:r>
                <a14:m>
                  <m:oMath xmlns:m="http://schemas.openxmlformats.org/officeDocument/2006/math">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𝐺</m:t>
                            </m:r>
                          </m:e>
                          <m:sub>
                            <m:r>
                              <a:rPr lang="en-GB" i="1">
                                <a:solidFill>
                                  <a:prstClr val="black"/>
                                </a:solidFill>
                                <a:latin typeface="Cambria Math"/>
                              </a:rPr>
                              <m:t>h𝐿𝑉𝑀</m:t>
                            </m:r>
                          </m:sub>
                        </m:sSub>
                        <m:r>
                          <a:rPr lang="en-GB" i="1">
                            <a:solidFill>
                              <a:prstClr val="black"/>
                            </a:solidFill>
                            <a:latin typeface="Cambria Math"/>
                          </a:rPr>
                          <m:t>%</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den>
                    </m:f>
                  </m:oMath>
                </a14:m>
                <a:endParaRPr lang="en-GB" dirty="0">
                  <a:solidFill>
                    <a:prstClr val="blac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8213217" y="3815041"/>
                <a:ext cx="3439852" cy="1316579"/>
              </a:xfrm>
              <a:prstGeom prst="rect">
                <a:avLst/>
              </a:prstGeom>
              <a:blipFill rotWithShape="0">
                <a:blip r:embed="rId8"/>
                <a:stretch>
                  <a:fillRect/>
                </a:stretch>
              </a:blipFill>
              <a:ln>
                <a:solidFill>
                  <a:schemeClr val="tx1"/>
                </a:solidFill>
              </a:ln>
            </p:spPr>
            <p:txBody>
              <a:bodyPr/>
              <a:lstStyle/>
              <a:p>
                <a:r>
                  <a:rPr lang="en-GB">
                    <a:noFill/>
                  </a:rPr>
                  <a:t> </a:t>
                </a:r>
              </a:p>
            </p:txBody>
          </p:sp>
        </mc:Fallback>
      </mc:AlternateContent>
      <p:sp>
        <p:nvSpPr>
          <p:cNvPr id="32" name="Bent-Up Arrow 31"/>
          <p:cNvSpPr/>
          <p:nvPr/>
        </p:nvSpPr>
        <p:spPr>
          <a:xfrm flipV="1">
            <a:off x="2880320" y="1610941"/>
            <a:ext cx="1728192" cy="501299"/>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Bent-Up Arrow 32"/>
          <p:cNvSpPr/>
          <p:nvPr/>
        </p:nvSpPr>
        <p:spPr>
          <a:xfrm>
            <a:off x="2664296" y="2509665"/>
            <a:ext cx="2232248" cy="504057"/>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8444" y="5239596"/>
            <a:ext cx="5273328" cy="106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Down Arrow 34"/>
          <p:cNvSpPr/>
          <p:nvPr/>
        </p:nvSpPr>
        <p:spPr>
          <a:xfrm>
            <a:off x="8637603" y="4759928"/>
            <a:ext cx="276132" cy="4267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304713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457958" y="2891553"/>
                <a:ext cx="4273413" cy="871201"/>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=33</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𝑚</m:t>
                          </m:r>
                          <m:r>
                            <a:rPr lang="en-GB" i="1">
                              <a:solidFill>
                                <a:prstClr val="black"/>
                              </a:solidFill>
                              <a:latin typeface="Cambria Math"/>
                            </a:rPr>
                            <m:t>=1</m:t>
                          </m:r>
                        </m:sub>
                        <m:sup>
                          <m:r>
                            <a:rPr lang="en-GB" i="1">
                              <a:solidFill>
                                <a:prstClr val="black"/>
                              </a:solidFill>
                              <a:latin typeface="Cambria Math"/>
                            </a:rPr>
                            <m:t>𝑀</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𝑚</m:t>
                                  </m:r>
                                </m:sub>
                              </m:sSub>
                            </m:sub>
                          </m:sSub>
                        </m:e>
                      </m:nary>
                      <m:r>
                        <a:rPr lang="en-GB" i="1">
                          <a:solidFill>
                            <a:prstClr val="black"/>
                          </a:solidFill>
                          <a:latin typeface="Cambria Math"/>
                        </a:rPr>
                        <m:t>+</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𝑛</m:t>
                          </m:r>
                          <m:r>
                            <a:rPr lang="en-GB" i="1">
                              <a:solidFill>
                                <a:prstClr val="black"/>
                              </a:solidFill>
                              <a:latin typeface="Cambria Math"/>
                            </a:rPr>
                            <m:t>=1</m:t>
                          </m:r>
                        </m:sub>
                        <m:sup>
                          <m:r>
                            <a:rPr lang="en-GB" i="1">
                              <a:solidFill>
                                <a:prstClr val="black"/>
                              </a:solidFill>
                              <a:latin typeface="Cambria Math"/>
                            </a:rPr>
                            <m:t>𝑁</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𝑀𝑖𝑛</m:t>
                                  </m:r>
                                </m:e>
                                <m:sub>
                                  <m:r>
                                    <a:rPr lang="en-GB" i="1">
                                      <a:solidFill>
                                        <a:prstClr val="black"/>
                                      </a:solidFill>
                                      <a:latin typeface="Cambria Math"/>
                                    </a:rPr>
                                    <m:t>𝑛</m:t>
                                  </m:r>
                                </m:sub>
                              </m:sSub>
                            </m:sub>
                          </m:sSub>
                        </m:e>
                      </m:nary>
                    </m:oMath>
                  </m:oMathPara>
                </a14:m>
                <a:endParaRPr lang="en-GB"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933957" y="2891552"/>
                <a:ext cx="4273413" cy="871201"/>
              </a:xfrm>
              <a:prstGeom prst="rect">
                <a:avLst/>
              </a:prstGeom>
              <a:blipFill rotWithShape="1">
                <a:blip r:embed="rId3"/>
                <a:stretch>
                  <a:fillRect/>
                </a:stretch>
              </a:blipFill>
              <a:ln>
                <a:solidFill>
                  <a:schemeClr val="tx1"/>
                </a:solidFill>
              </a:ln>
            </p:spPr>
            <p:txBody>
              <a:bodyPr/>
              <a:lstStyle/>
              <a:p>
                <a:r>
                  <a:rPr lang="en-GB">
                    <a:noFill/>
                  </a:rPr>
                  <a:t> </a:t>
                </a:r>
              </a:p>
            </p:txBody>
          </p:sp>
        </mc:Fallback>
      </mc:AlternateContent>
      <p:sp>
        <p:nvSpPr>
          <p:cNvPr id="5" name="Rectangle 4"/>
          <p:cNvSpPr/>
          <p:nvPr/>
        </p:nvSpPr>
        <p:spPr>
          <a:xfrm>
            <a:off x="1775520" y="4538444"/>
            <a:ext cx="4762842"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“Equipment Complying with IEC 61000-3-12”</a:t>
            </a:r>
          </a:p>
        </p:txBody>
      </p:sp>
      <p:sp>
        <p:nvSpPr>
          <p:cNvPr id="6" name="Rectangle 5"/>
          <p:cNvSpPr/>
          <p:nvPr/>
        </p:nvSpPr>
        <p:spPr>
          <a:xfrm>
            <a:off x="5811021" y="5158934"/>
            <a:ext cx="4572000" cy="646331"/>
          </a:xfrm>
          <a:prstGeom prst="rect">
            <a:avLst/>
          </a:prstGeom>
          <a:solidFill>
            <a:srgbClr val="92D050"/>
          </a:solidFill>
          <a:ln>
            <a:solidFill>
              <a:schemeClr val="tx1"/>
            </a:solidFill>
          </a:ln>
        </p:spPr>
        <p:txBody>
          <a:bodyPr>
            <a:spAutoFit/>
          </a:bodyPr>
          <a:lstStyle/>
          <a:p>
            <a:r>
              <a:rPr lang="en-GB" dirty="0">
                <a:solidFill>
                  <a:prstClr val="black"/>
                </a:solidFill>
                <a:latin typeface="Arial" panose="020B0604020202020204" pitchFamily="34" charset="0"/>
                <a:cs typeface="Arial" panose="020B0604020202020204" pitchFamily="34" charset="0"/>
              </a:rPr>
              <a:t>“Equipment Complying with IEC 61000-3-12 Subject to S</a:t>
            </a:r>
            <a:r>
              <a:rPr lang="en-GB" baseline="-25000" dirty="0">
                <a:solidFill>
                  <a:prstClr val="black"/>
                </a:solidFill>
                <a:latin typeface="Arial" panose="020B0604020202020204" pitchFamily="34" charset="0"/>
                <a:cs typeface="Arial" panose="020B0604020202020204" pitchFamily="34" charset="0"/>
              </a:rPr>
              <a:t>SC Min </a:t>
            </a:r>
            <a:r>
              <a:rPr lang="en-GB" dirty="0">
                <a:solidFill>
                  <a:prstClr val="black"/>
                </a:solidFill>
                <a:latin typeface="Arial" panose="020B0604020202020204" pitchFamily="34" charset="0"/>
                <a:cs typeface="Arial" panose="020B0604020202020204" pitchFamily="34" charset="0"/>
              </a:rPr>
              <a:t>≥X MVA”</a:t>
            </a:r>
          </a:p>
        </p:txBody>
      </p:sp>
      <p:sp>
        <p:nvSpPr>
          <p:cNvPr id="8" name="Down Arrow 7"/>
          <p:cNvSpPr/>
          <p:nvPr/>
        </p:nvSpPr>
        <p:spPr>
          <a:xfrm rot="10800000">
            <a:off x="7032103" y="3645024"/>
            <a:ext cx="483531" cy="142318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Down Arrow 8"/>
          <p:cNvSpPr/>
          <p:nvPr/>
        </p:nvSpPr>
        <p:spPr>
          <a:xfrm rot="10800000">
            <a:off x="5735960" y="3645025"/>
            <a:ext cx="483532" cy="7586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1957137" y="1593667"/>
            <a:ext cx="6587135" cy="646331"/>
          </a:xfrm>
          <a:prstGeom prst="rect">
            <a:avLst/>
          </a:prstGeom>
          <a:solidFill>
            <a:srgbClr val="FFFF00"/>
          </a:solidFill>
          <a:ln>
            <a:solidFill>
              <a:schemeClr val="tx1"/>
            </a:solidFill>
          </a:ln>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“Equipment Complying with IEC 61000-3-12 subject to S</a:t>
            </a:r>
            <a:r>
              <a:rPr lang="en-GB" baseline="-25000" dirty="0">
                <a:solidFill>
                  <a:prstClr val="black"/>
                </a:solidFill>
                <a:latin typeface="Arial" panose="020B0604020202020204" pitchFamily="34" charset="0"/>
                <a:cs typeface="Arial" panose="020B0604020202020204" pitchFamily="34" charset="0"/>
              </a:rPr>
              <a:t>SC Min</a:t>
            </a:r>
            <a:r>
              <a:rPr lang="en-GB" dirty="0">
                <a:solidFill>
                  <a:prstClr val="black"/>
                </a:solidFill>
                <a:latin typeface="Arial" panose="020B0604020202020204" pitchFamily="34" charset="0"/>
                <a:cs typeface="Arial" panose="020B0604020202020204" pitchFamily="34" charset="0"/>
              </a:rPr>
              <a:t>” </a:t>
            </a:r>
            <a:r>
              <a:rPr lang="en-GB" i="1" dirty="0">
                <a:solidFill>
                  <a:prstClr val="black"/>
                </a:solidFill>
                <a:latin typeface="Arial" panose="020B0604020202020204" pitchFamily="34" charset="0"/>
                <a:cs typeface="Arial" panose="020B0604020202020204" pitchFamily="34" charset="0"/>
              </a:rPr>
              <a:t>with/without </a:t>
            </a:r>
            <a:r>
              <a:rPr lang="en-GB" dirty="0">
                <a:solidFill>
                  <a:prstClr val="black"/>
                </a:solidFill>
                <a:latin typeface="Arial" panose="020B0604020202020204" pitchFamily="34" charset="0"/>
                <a:cs typeface="Arial" panose="020B0604020202020204" pitchFamily="34" charset="0"/>
              </a:rPr>
              <a:t>“Equipment Complying with IEC 61000-3-12”…</a:t>
            </a:r>
          </a:p>
        </p:txBody>
      </p:sp>
      <p:sp>
        <p:nvSpPr>
          <p:cNvPr id="10" name="Title 1"/>
          <p:cNvSpPr txBox="1">
            <a:spLocks/>
          </p:cNvSpPr>
          <p:nvPr/>
        </p:nvSpPr>
        <p:spPr>
          <a:xfrm>
            <a:off x="858416"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38</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1B-2</a:t>
            </a:r>
            <a:endParaRPr lang="en-GB" sz="3200" b="1" dirty="0">
              <a:solidFill>
                <a:prstClr val="white"/>
              </a:solidFill>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2685183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39</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1B-2 Background</a:t>
            </a:r>
          </a:p>
        </p:txBody>
      </p:sp>
      <mc:AlternateContent xmlns:mc="http://schemas.openxmlformats.org/markup-compatibility/2006" xmlns:a14="http://schemas.microsoft.com/office/drawing/2010/main">
        <mc:Choice Requires="a14">
          <p:sp>
            <p:nvSpPr>
              <p:cNvPr id="14" name="Rectangle 13"/>
              <p:cNvSpPr/>
              <p:nvPr/>
            </p:nvSpPr>
            <p:spPr>
              <a:xfrm>
                <a:off x="2383669" y="5251248"/>
                <a:ext cx="4273413" cy="871201"/>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=33</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𝑚</m:t>
                          </m:r>
                          <m:r>
                            <a:rPr lang="en-GB" i="1">
                              <a:solidFill>
                                <a:prstClr val="black"/>
                              </a:solidFill>
                              <a:latin typeface="Cambria Math"/>
                            </a:rPr>
                            <m:t>=1</m:t>
                          </m:r>
                        </m:sub>
                        <m:sup>
                          <m:r>
                            <a:rPr lang="en-GB" i="1">
                              <a:solidFill>
                                <a:prstClr val="black"/>
                              </a:solidFill>
                              <a:latin typeface="Cambria Math"/>
                            </a:rPr>
                            <m:t>𝑀</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𝑚</m:t>
                                  </m:r>
                                </m:sub>
                              </m:sSub>
                            </m:sub>
                          </m:sSub>
                        </m:e>
                      </m:nary>
                      <m:r>
                        <a:rPr lang="en-GB" i="1">
                          <a:solidFill>
                            <a:prstClr val="black"/>
                          </a:solidFill>
                          <a:latin typeface="Cambria Math"/>
                        </a:rPr>
                        <m:t>+</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𝑛</m:t>
                          </m:r>
                          <m:r>
                            <a:rPr lang="en-GB" i="1">
                              <a:solidFill>
                                <a:prstClr val="black"/>
                              </a:solidFill>
                              <a:latin typeface="Cambria Math"/>
                            </a:rPr>
                            <m:t>=1</m:t>
                          </m:r>
                        </m:sub>
                        <m:sup>
                          <m:r>
                            <a:rPr lang="en-GB" i="1">
                              <a:solidFill>
                                <a:prstClr val="black"/>
                              </a:solidFill>
                              <a:latin typeface="Cambria Math"/>
                            </a:rPr>
                            <m:t>𝑁</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𝑀𝑖𝑛</m:t>
                                  </m:r>
                                </m:e>
                                <m:sub>
                                  <m:r>
                                    <a:rPr lang="en-GB" i="1">
                                      <a:solidFill>
                                        <a:prstClr val="black"/>
                                      </a:solidFill>
                                      <a:latin typeface="Cambria Math"/>
                                    </a:rPr>
                                    <m:t>𝑛</m:t>
                                  </m:r>
                                </m:sub>
                              </m:sSub>
                            </m:sub>
                          </m:sSub>
                        </m:e>
                      </m:nary>
                    </m:oMath>
                  </m:oMathPara>
                </a14:m>
                <a:endParaRPr lang="en-GB"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383669" y="5251248"/>
                <a:ext cx="4273413" cy="871201"/>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p:sp>
        <p:nvSpPr>
          <p:cNvPr id="15" name="Rectangular Callout 14"/>
          <p:cNvSpPr/>
          <p:nvPr/>
        </p:nvSpPr>
        <p:spPr>
          <a:xfrm>
            <a:off x="2383667" y="2451520"/>
            <a:ext cx="2926269" cy="1296144"/>
          </a:xfrm>
          <a:prstGeom prst="wedgeRectCallout">
            <a:avLst>
              <a:gd name="adj1" fmla="val 7734"/>
              <a:gd name="adj2" fmla="val 179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panose="020B0604020202020204" pitchFamily="34" charset="0"/>
                <a:cs typeface="Arial" panose="020B0604020202020204" pitchFamily="34" charset="0"/>
              </a:rPr>
              <a:t>“Equipment Complying with IEC 61000-3-12” is based on S</a:t>
            </a:r>
            <a:r>
              <a:rPr lang="en-GB" baseline="-25000" dirty="0">
                <a:solidFill>
                  <a:prstClr val="white"/>
                </a:solidFill>
                <a:latin typeface="Arial" panose="020B0604020202020204" pitchFamily="34" charset="0"/>
                <a:cs typeface="Arial" panose="020B0604020202020204" pitchFamily="34" charset="0"/>
              </a:rPr>
              <a:t>SC PCC</a:t>
            </a:r>
            <a:r>
              <a:rPr lang="en-GB" dirty="0">
                <a:solidFill>
                  <a:prstClr val="white"/>
                </a:solidFill>
                <a:latin typeface="Arial" panose="020B0604020202020204" pitchFamily="34" charset="0"/>
                <a:cs typeface="Arial" panose="020B0604020202020204" pitchFamily="34" charset="0"/>
              </a:rPr>
              <a:t>/</a:t>
            </a:r>
            <a:r>
              <a:rPr lang="en-GB" dirty="0" err="1">
                <a:solidFill>
                  <a:prstClr val="white"/>
                </a:solidFill>
                <a:latin typeface="Arial" panose="020B0604020202020204" pitchFamily="34" charset="0"/>
                <a:cs typeface="Arial" panose="020B0604020202020204" pitchFamily="34" charset="0"/>
              </a:rPr>
              <a:t>S</a:t>
            </a:r>
            <a:r>
              <a:rPr lang="en-GB" baseline="-25000" dirty="0" err="1">
                <a:solidFill>
                  <a:prstClr val="white"/>
                </a:solidFill>
                <a:latin typeface="Arial" panose="020B0604020202020204" pitchFamily="34" charset="0"/>
                <a:cs typeface="Arial" panose="020B0604020202020204" pitchFamily="34" charset="0"/>
              </a:rPr>
              <a:t>equ</a:t>
            </a:r>
            <a:r>
              <a:rPr lang="en-GB" dirty="0">
                <a:solidFill>
                  <a:prstClr val="white"/>
                </a:solidFill>
                <a:latin typeface="Arial" panose="020B0604020202020204" pitchFamily="34" charset="0"/>
                <a:cs typeface="Arial" panose="020B0604020202020204" pitchFamily="34" charset="0"/>
              </a:rPr>
              <a:t> = 33</a:t>
            </a:r>
          </a:p>
        </p:txBody>
      </p:sp>
      <mc:AlternateContent xmlns:mc="http://schemas.openxmlformats.org/markup-compatibility/2006" xmlns:a14="http://schemas.microsoft.com/office/drawing/2010/main">
        <mc:Choice Requires="a14">
          <p:sp>
            <p:nvSpPr>
              <p:cNvPr id="16" name="Rectangle 15"/>
              <p:cNvSpPr/>
              <p:nvPr/>
            </p:nvSpPr>
            <p:spPr>
              <a:xfrm>
                <a:off x="6128085" y="479176"/>
                <a:ext cx="3614323" cy="1396280"/>
              </a:xfrm>
              <a:prstGeom prst="rect">
                <a:avLst/>
              </a:prstGeom>
              <a:solidFill>
                <a:srgbClr val="92D05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𝑀𝑖𝑛</m:t>
                          </m:r>
                        </m:sub>
                      </m:sSub>
                      <m:r>
                        <a:rPr lang="en-GB" sz="1400" b="1" i="1">
                          <a:solidFill>
                            <a:prstClr val="black"/>
                          </a:solidFill>
                          <a:latin typeface="Cambria Math"/>
                        </a:rPr>
                        <m:t>=</m:t>
                      </m:r>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rad>
                            <m:radPr>
                              <m:ctrlPr>
                                <a:rPr lang="en-GB" sz="1400" i="1">
                                  <a:solidFill>
                                    <a:prstClr val="black"/>
                                  </a:solidFill>
                                  <a:latin typeface="Cambria Math" panose="02040503050406030204" pitchFamily="18" charset="0"/>
                                </a:rPr>
                              </m:ctrlPr>
                            </m:radPr>
                            <m:deg>
                              <m:r>
                                <a:rPr lang="en-GB" sz="1400" i="1">
                                  <a:solidFill>
                                    <a:prstClr val="black"/>
                                  </a:solidFill>
                                  <a:latin typeface="Cambria Math"/>
                                </a:rPr>
                                <m:t>∝</m:t>
                              </m:r>
                            </m:deg>
                            <m:e>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𝑛</m:t>
                                  </m:r>
                                </m:sub>
                                <m:sup>
                                  <m:r>
                                    <a:rPr lang="en-GB" sz="1400" i="1">
                                      <a:solidFill>
                                        <a:prstClr val="black"/>
                                      </a:solidFill>
                                      <a:latin typeface="Cambria Math"/>
                                    </a:rPr>
                                    <m:t>𝑁</m:t>
                                  </m:r>
                                </m:sup>
                                <m:e>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𝑒𝑞𝑢</m:t>
                                          </m:r>
                                          <m:r>
                                            <a:rPr lang="en-GB" sz="1400" i="1">
                                              <a:solidFill>
                                                <a:prstClr val="black"/>
                                              </a:solidFill>
                                              <a:latin typeface="Cambria Math"/>
                                            </a:rPr>
                                            <m:t> </m:t>
                                          </m:r>
                                          <m:r>
                                            <a:rPr lang="en-GB" sz="1400" i="1">
                                              <a:solidFill>
                                                <a:prstClr val="black"/>
                                              </a:solidFill>
                                              <a:latin typeface="Cambria Math"/>
                                            </a:rPr>
                                            <m:t>𝑛</m:t>
                                          </m:r>
                                        </m:sub>
                                      </m:sSub>
                                    </m:e>
                                    <m:sup>
                                      <m:r>
                                        <a:rPr lang="en-GB" sz="1400" i="1">
                                          <a:solidFill>
                                            <a:prstClr val="black"/>
                                          </a:solidFill>
                                          <a:latin typeface="Cambria Math"/>
                                        </a:rPr>
                                        <m:t>∝</m:t>
                                      </m:r>
                                    </m:sup>
                                  </m:sSup>
                                </m:e>
                              </m:nary>
                            </m:e>
                          </m:rad>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𝐺</m:t>
                              </m:r>
                            </m:e>
                            <m:sub>
                              <m:r>
                                <a:rPr lang="en-GB" sz="1400" i="1">
                                  <a:solidFill>
                                    <a:prstClr val="black"/>
                                  </a:solidFill>
                                  <a:latin typeface="Cambria Math"/>
                                </a:rPr>
                                <m:t>h𝐿𝑉𝑀</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den>
                      </m:f>
                    </m:oMath>
                  </m:oMathPara>
                </a14:m>
                <a:endParaRPr lang="en-GB" sz="1400"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28085" y="479176"/>
                <a:ext cx="3614323" cy="139628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56077" y="2307504"/>
                <a:ext cx="3582263" cy="1396280"/>
              </a:xfrm>
              <a:prstGeom prst="rect">
                <a:avLst/>
              </a:prstGeom>
              <a:solidFill>
                <a:srgbClr val="92D05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𝑀𝑖𝑛</m:t>
                          </m:r>
                          <m:r>
                            <a:rPr lang="en-GB" sz="1400" i="1">
                              <a:solidFill>
                                <a:prstClr val="black"/>
                              </a:solidFill>
                              <a:latin typeface="Cambria Math"/>
                            </a:rPr>
                            <m:t> </m:t>
                          </m:r>
                          <m:r>
                            <a:rPr lang="en-GB" sz="1400" i="1">
                              <a:solidFill>
                                <a:prstClr val="black"/>
                              </a:solidFill>
                              <a:latin typeface="Cambria Math"/>
                            </a:rPr>
                            <m:t>𝑛</m:t>
                          </m:r>
                        </m:sub>
                      </m:sSub>
                      <m:r>
                        <a:rPr lang="en-GB" sz="1400" b="1" i="1">
                          <a:solidFill>
                            <a:prstClr val="black"/>
                          </a:solidFill>
                          <a:latin typeface="Cambria Math"/>
                        </a:rPr>
                        <m:t>=</m:t>
                      </m:r>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𝑒𝑞𝑢</m:t>
                              </m:r>
                              <m:r>
                                <a:rPr lang="en-GB" sz="1400" i="1">
                                  <a:solidFill>
                                    <a:prstClr val="black"/>
                                  </a:solidFill>
                                  <a:latin typeface="Cambria Math"/>
                                </a:rPr>
                                <m:t> </m:t>
                              </m:r>
                              <m:r>
                                <a:rPr lang="en-GB" sz="1400" i="1">
                                  <a:solidFill>
                                    <a:prstClr val="black"/>
                                  </a:solidFill>
                                  <a:latin typeface="Cambria Math"/>
                                </a:rPr>
                                <m:t>𝑛</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𝐺</m:t>
                              </m:r>
                            </m:e>
                            <m:sub>
                              <m:r>
                                <a:rPr lang="en-GB" sz="1400" i="1">
                                  <a:solidFill>
                                    <a:prstClr val="black"/>
                                  </a:solidFill>
                                  <a:latin typeface="Cambria Math"/>
                                </a:rPr>
                                <m:t>h𝐿𝑉𝑀</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den>
                      </m:f>
                    </m:oMath>
                  </m:oMathPara>
                </a14:m>
                <a:endParaRPr lang="en-GB" sz="1400" dirty="0">
                  <a:solidFill>
                    <a:prstClr val="black"/>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6056077" y="2307504"/>
                <a:ext cx="3582263" cy="1396280"/>
              </a:xfrm>
              <a:prstGeom prst="rect">
                <a:avLst/>
              </a:prstGeom>
              <a:blipFill rotWithShape="0">
                <a:blip r:embed="rId5"/>
                <a:stretch>
                  <a:fillRect/>
                </a:stretch>
              </a:blipFill>
              <a:ln>
                <a:solidFill>
                  <a:schemeClr val="tx1"/>
                </a:solidFill>
              </a:ln>
            </p:spPr>
            <p:txBody>
              <a:bodyPr/>
              <a:lstStyle/>
              <a:p>
                <a:r>
                  <a:rPr lang="en-GB">
                    <a:noFill/>
                  </a:rPr>
                  <a:t> </a:t>
                </a:r>
              </a:p>
            </p:txBody>
          </p:sp>
        </mc:Fallback>
      </mc:AlternateContent>
      <p:sp>
        <p:nvSpPr>
          <p:cNvPr id="18" name="Right Arrow 17"/>
          <p:cNvSpPr/>
          <p:nvPr/>
        </p:nvSpPr>
        <p:spPr>
          <a:xfrm rot="5400000">
            <a:off x="7200186" y="1839452"/>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Right Arrow 18"/>
          <p:cNvSpPr/>
          <p:nvPr/>
        </p:nvSpPr>
        <p:spPr>
          <a:xfrm rot="5400000">
            <a:off x="7200186" y="3567644"/>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mc:AlternateContent xmlns:mc="http://schemas.openxmlformats.org/markup-compatibility/2006" xmlns:a14="http://schemas.microsoft.com/office/drawing/2010/main">
        <mc:Choice Requires="a14">
          <p:sp>
            <p:nvSpPr>
              <p:cNvPr id="20" name="Rectangular Callout 19"/>
              <p:cNvSpPr/>
              <p:nvPr/>
            </p:nvSpPr>
            <p:spPr>
              <a:xfrm>
                <a:off x="6056076" y="4018582"/>
                <a:ext cx="2520280" cy="953219"/>
              </a:xfrm>
              <a:prstGeom prst="wedgeRectCallout">
                <a:avLst>
                  <a:gd name="adj1" fmla="val -36426"/>
                  <a:gd name="adj2" fmla="val 108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i="1">
                              <a:solidFill>
                                <a:prstClr val="white"/>
                              </a:solidFill>
                              <a:latin typeface="Cambria Math" panose="02040503050406030204" pitchFamily="18" charset="0"/>
                            </a:rPr>
                          </m:ctrlPr>
                        </m:sSubPr>
                        <m:e>
                          <m:r>
                            <a:rPr lang="en-GB" i="1">
                              <a:solidFill>
                                <a:prstClr val="white"/>
                              </a:solidFill>
                              <a:latin typeface="Cambria Math"/>
                            </a:rPr>
                            <m:t>𝑆</m:t>
                          </m:r>
                        </m:e>
                        <m:sub>
                          <m:r>
                            <a:rPr lang="en-GB" i="1">
                              <a:solidFill>
                                <a:prstClr val="white"/>
                              </a:solidFill>
                              <a:latin typeface="Cambria Math"/>
                            </a:rPr>
                            <m:t>𝑆𝐶</m:t>
                          </m:r>
                          <m:r>
                            <a:rPr lang="en-GB" i="1">
                              <a:solidFill>
                                <a:prstClr val="white"/>
                              </a:solidFill>
                              <a:latin typeface="Cambria Math"/>
                            </a:rPr>
                            <m:t> </m:t>
                          </m:r>
                          <m:r>
                            <a:rPr lang="en-GB" i="1">
                              <a:solidFill>
                                <a:prstClr val="white"/>
                              </a:solidFill>
                              <a:latin typeface="Cambria Math"/>
                            </a:rPr>
                            <m:t>𝑀𝑖𝑛</m:t>
                          </m:r>
                        </m:sub>
                      </m:sSub>
                      <m:r>
                        <a:rPr lang="en-GB" b="1" i="1">
                          <a:solidFill>
                            <a:prstClr val="white"/>
                          </a:solidFill>
                          <a:latin typeface="Cambria Math"/>
                        </a:rPr>
                        <m:t>=</m:t>
                      </m:r>
                      <m:nary>
                        <m:naryPr>
                          <m:chr m:val="∑"/>
                          <m:limLoc m:val="undOvr"/>
                          <m:ctrlPr>
                            <a:rPr lang="en-GB" i="1">
                              <a:solidFill>
                                <a:prstClr val="white"/>
                              </a:solidFill>
                              <a:latin typeface="Cambria Math" panose="02040503050406030204" pitchFamily="18" charset="0"/>
                            </a:rPr>
                          </m:ctrlPr>
                        </m:naryPr>
                        <m:sub>
                          <m:r>
                            <a:rPr lang="en-GB" i="1">
                              <a:solidFill>
                                <a:prstClr val="white"/>
                              </a:solidFill>
                              <a:latin typeface="Cambria Math"/>
                            </a:rPr>
                            <m:t>𝑖</m:t>
                          </m:r>
                        </m:sub>
                        <m:sup>
                          <m:r>
                            <a:rPr lang="en-GB" i="1">
                              <a:solidFill>
                                <a:prstClr val="white"/>
                              </a:solidFill>
                              <a:latin typeface="Cambria Math"/>
                            </a:rPr>
                            <m:t>𝑁</m:t>
                          </m:r>
                        </m:sup>
                        <m:e>
                          <m:sSub>
                            <m:sSubPr>
                              <m:ctrlPr>
                                <a:rPr lang="en-GB" i="1">
                                  <a:solidFill>
                                    <a:prstClr val="white"/>
                                  </a:solidFill>
                                  <a:latin typeface="Cambria Math" panose="02040503050406030204" pitchFamily="18" charset="0"/>
                                </a:rPr>
                              </m:ctrlPr>
                            </m:sSubPr>
                            <m:e>
                              <m:r>
                                <a:rPr lang="en-GB" i="1">
                                  <a:solidFill>
                                    <a:prstClr val="white"/>
                                  </a:solidFill>
                                  <a:latin typeface="Cambria Math"/>
                                </a:rPr>
                                <m:t>𝑆</m:t>
                              </m:r>
                            </m:e>
                            <m:sub>
                              <m:r>
                                <a:rPr lang="en-GB" i="1">
                                  <a:solidFill>
                                    <a:prstClr val="white"/>
                                  </a:solidFill>
                                  <a:latin typeface="Cambria Math"/>
                                </a:rPr>
                                <m:t>𝑆𝐶</m:t>
                              </m:r>
                              <m:r>
                                <a:rPr lang="en-GB" i="1">
                                  <a:solidFill>
                                    <a:prstClr val="white"/>
                                  </a:solidFill>
                                  <a:latin typeface="Cambria Math"/>
                                </a:rPr>
                                <m:t> </m:t>
                              </m:r>
                              <m:r>
                                <a:rPr lang="en-GB" i="1">
                                  <a:solidFill>
                                    <a:prstClr val="white"/>
                                  </a:solidFill>
                                  <a:latin typeface="Cambria Math"/>
                                </a:rPr>
                                <m:t>𝑀𝑖𝑛</m:t>
                              </m:r>
                              <m:r>
                                <a:rPr lang="en-GB" i="1">
                                  <a:solidFill>
                                    <a:prstClr val="white"/>
                                  </a:solidFill>
                                  <a:latin typeface="Cambria Math"/>
                                </a:rPr>
                                <m:t> </m:t>
                              </m:r>
                              <m:r>
                                <a:rPr lang="en-GB" i="1">
                                  <a:solidFill>
                                    <a:prstClr val="white"/>
                                  </a:solidFill>
                                  <a:latin typeface="Cambria Math"/>
                                </a:rPr>
                                <m:t>𝑛</m:t>
                              </m:r>
                            </m:sub>
                          </m:sSub>
                        </m:e>
                      </m:nary>
                    </m:oMath>
                  </m:oMathPara>
                </a14:m>
                <a:endParaRPr lang="en-GB" dirty="0">
                  <a:solidFill>
                    <a:prstClr val="white"/>
                  </a:solidFill>
                </a:endParaRPr>
              </a:p>
            </p:txBody>
          </p:sp>
        </mc:Choice>
        <mc:Fallback xmlns="">
          <p:sp>
            <p:nvSpPr>
              <p:cNvPr id="20" name="Rectangular Callout 19"/>
              <p:cNvSpPr>
                <a:spLocks noRot="1" noChangeAspect="1" noMove="1" noResize="1" noEditPoints="1" noAdjustHandles="1" noChangeArrowheads="1" noChangeShapeType="1" noTextEdit="1"/>
              </p:cNvSpPr>
              <p:nvPr/>
            </p:nvSpPr>
            <p:spPr>
              <a:xfrm>
                <a:off x="6056076" y="4018582"/>
                <a:ext cx="2520280" cy="953219"/>
              </a:xfrm>
              <a:prstGeom prst="wedgeRectCallout">
                <a:avLst>
                  <a:gd name="adj1" fmla="val -36426"/>
                  <a:gd name="adj2" fmla="val 108450"/>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5233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62" y="3324570"/>
            <a:ext cx="11625753" cy="1588127"/>
          </a:xfrm>
        </p:spPr>
        <p:txBody>
          <a:bodyPr/>
          <a:lstStyle/>
          <a:p>
            <a:r>
              <a:rPr lang="en-GB" dirty="0" smtClean="0"/>
              <a:t>Distribution </a:t>
            </a:r>
            <a:r>
              <a:rPr lang="en-GB" dirty="0"/>
              <a:t>Code Public </a:t>
            </a:r>
            <a:r>
              <a:rPr lang="en-GB" dirty="0" smtClean="0"/>
              <a:t>Consultation – DCRP/19/03/PC </a:t>
            </a:r>
            <a:r>
              <a:rPr lang="en-GB" dirty="0"/>
              <a:t>– Engineering Recommendation (EREC) G5 Issue 5 (2019</a:t>
            </a:r>
            <a:r>
              <a:rPr lang="en-GB" dirty="0" smtClean="0"/>
              <a:t>) – Background</a:t>
            </a:r>
            <a:endParaRPr lang="en-GB" dirty="0"/>
          </a:p>
        </p:txBody>
      </p:sp>
      <p:sp>
        <p:nvSpPr>
          <p:cNvPr id="4" name="Subtitle 3"/>
          <p:cNvSpPr>
            <a:spLocks noGrp="1"/>
          </p:cNvSpPr>
          <p:nvPr>
            <p:ph type="subTitle" idx="1"/>
          </p:nvPr>
        </p:nvSpPr>
        <p:spPr>
          <a:xfrm>
            <a:off x="229361" y="5411295"/>
            <a:ext cx="10823649" cy="923330"/>
          </a:xfrm>
        </p:spPr>
        <p:txBody>
          <a:bodyPr/>
          <a:lstStyle/>
          <a:p>
            <a:r>
              <a:rPr lang="en-GB" dirty="0" smtClean="0"/>
              <a:t>Name		Forooz Ghassemi/Simon </a:t>
            </a:r>
            <a:r>
              <a:rPr lang="en-GB" dirty="0" err="1" smtClean="0"/>
              <a:t>Scarbro</a:t>
            </a:r>
            <a:r>
              <a:rPr lang="en-GB" dirty="0" smtClean="0"/>
              <a:t>	</a:t>
            </a:r>
          </a:p>
          <a:p>
            <a:r>
              <a:rPr lang="en-GB" dirty="0" smtClean="0"/>
              <a:t>Company	National Grid/Western Power Distribution</a:t>
            </a:r>
          </a:p>
          <a:p>
            <a:r>
              <a:rPr lang="en-GB" dirty="0" smtClean="0"/>
              <a:t>Date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1864664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40</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1C Changes (versus G5/4-1)</a:t>
            </a:r>
          </a:p>
        </p:txBody>
      </p:sp>
      <p:sp>
        <p:nvSpPr>
          <p:cNvPr id="21" name="Content Placeholder 2"/>
          <p:cNvSpPr txBox="1">
            <a:spLocks/>
          </p:cNvSpPr>
          <p:nvPr/>
        </p:nvSpPr>
        <p:spPr>
          <a:xfrm>
            <a:off x="609600" y="1600201"/>
            <a:ext cx="10972800" cy="4525963"/>
          </a:xfrm>
          <a:prstGeom prst="rect">
            <a:avLst/>
          </a:prstGeom>
          <a:solidFill>
            <a:srgbClr val="FFFF0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Replaces G5/4-1 Section 6.3.1.2 &amp; Table 6</a:t>
            </a:r>
          </a:p>
          <a:p>
            <a:pPr marL="342900" lvl="1" indent="-342900"/>
            <a:r>
              <a:rPr lang="en-GB" dirty="0" smtClean="0">
                <a:solidFill>
                  <a:prstClr val="black"/>
                </a:solidFill>
                <a:latin typeface="Arial" panose="020B0604020202020204" pitchFamily="34" charset="0"/>
                <a:cs typeface="Arial" panose="020B0604020202020204" pitchFamily="34" charset="0"/>
              </a:rPr>
              <a:t>Split into Stages 1C-1 &amp; 1C-2</a:t>
            </a:r>
          </a:p>
          <a:p>
            <a:r>
              <a:rPr lang="en-GB" dirty="0" smtClean="0">
                <a:solidFill>
                  <a:prstClr val="black"/>
                </a:solidFill>
                <a:latin typeface="Arial" panose="020B0604020202020204" pitchFamily="34" charset="0"/>
                <a:cs typeface="Arial" panose="020B0604020202020204" pitchFamily="34" charset="0"/>
              </a:rPr>
              <a:t>Stage 1C-1</a:t>
            </a:r>
          </a:p>
          <a:p>
            <a:pPr lvl="1"/>
            <a:r>
              <a:rPr lang="en-GB" dirty="0" smtClean="0">
                <a:solidFill>
                  <a:prstClr val="black"/>
                </a:solidFill>
                <a:latin typeface="Arial" panose="020B0604020202020204" pitchFamily="34" charset="0"/>
                <a:cs typeface="Arial" panose="020B0604020202020204" pitchFamily="34" charset="0"/>
              </a:rPr>
              <a:t>Derives max. permitted aggregate equipment rating,  ∑</a:t>
            </a:r>
            <a:r>
              <a:rPr lang="en-GB" baseline="-25000" dirty="0" err="1" smtClean="0">
                <a:solidFill>
                  <a:prstClr val="black"/>
                </a:solidFill>
                <a:latin typeface="Arial" panose="020B0604020202020204" pitchFamily="34" charset="0"/>
                <a:cs typeface="Arial" panose="020B0604020202020204" pitchFamily="34" charset="0"/>
              </a:rPr>
              <a:t>equ</a:t>
            </a:r>
            <a:r>
              <a:rPr lang="en-GB" baseline="-25000" dirty="0" smtClean="0">
                <a:solidFill>
                  <a:prstClr val="black"/>
                </a:solidFill>
                <a:latin typeface="Arial" panose="020B0604020202020204" pitchFamily="34" charset="0"/>
                <a:cs typeface="Arial" panose="020B0604020202020204" pitchFamily="34" charset="0"/>
              </a:rPr>
              <a:t> permitted</a:t>
            </a:r>
            <a:r>
              <a:rPr lang="en-GB" dirty="0" smtClean="0">
                <a:solidFill>
                  <a:prstClr val="black"/>
                </a:solidFill>
                <a:latin typeface="Arial" panose="020B0604020202020204" pitchFamily="34" charset="0"/>
                <a:cs typeface="Arial" panose="020B0604020202020204" pitchFamily="34" charset="0"/>
              </a:rPr>
              <a:t>, connectable for given fault level at PCC, S</a:t>
            </a:r>
            <a:r>
              <a:rPr lang="en-GB" baseline="-25000" dirty="0" smtClean="0">
                <a:solidFill>
                  <a:prstClr val="black"/>
                </a:solidFill>
                <a:latin typeface="Arial" panose="020B0604020202020204" pitchFamily="34" charset="0"/>
                <a:cs typeface="Arial" panose="020B0604020202020204" pitchFamily="34" charset="0"/>
              </a:rPr>
              <a:t>SC PCC</a:t>
            </a:r>
          </a:p>
          <a:p>
            <a:pPr lvl="1"/>
            <a:r>
              <a:rPr lang="en-GB" dirty="0" smtClean="0">
                <a:solidFill>
                  <a:prstClr val="black"/>
                </a:solidFill>
                <a:latin typeface="Arial" panose="020B0604020202020204" pitchFamily="34" charset="0"/>
                <a:cs typeface="Arial" panose="020B0604020202020204" pitchFamily="34" charset="0"/>
              </a:rPr>
              <a:t>3-ph 6-p/12-p/AFE converters/1-ph rectifiers</a:t>
            </a:r>
          </a:p>
          <a:p>
            <a:pPr lvl="1"/>
            <a:r>
              <a:rPr lang="en-GB" dirty="0" smtClean="0">
                <a:solidFill>
                  <a:prstClr val="black"/>
                </a:solidFill>
                <a:latin typeface="Arial" panose="020B0604020202020204" pitchFamily="34" charset="0"/>
                <a:cs typeface="Arial" panose="020B0604020202020204" pitchFamily="34" charset="0"/>
              </a:rPr>
              <a:t>Impact of </a:t>
            </a:r>
            <a:r>
              <a:rPr lang="en-GB" dirty="0" err="1" smtClean="0">
                <a:solidFill>
                  <a:prstClr val="black"/>
                </a:solidFill>
                <a:latin typeface="Arial" panose="020B0604020202020204" pitchFamily="34" charset="0"/>
                <a:cs typeface="Arial" panose="020B0604020202020204" pitchFamily="34" charset="0"/>
              </a:rPr>
              <a:t>THDi</a:t>
            </a:r>
            <a:r>
              <a:rPr lang="en-GB" dirty="0" smtClean="0">
                <a:solidFill>
                  <a:prstClr val="black"/>
                </a:solidFill>
                <a:latin typeface="Arial" panose="020B0604020202020204" pitchFamily="34" charset="0"/>
                <a:cs typeface="Arial" panose="020B0604020202020204" pitchFamily="34" charset="0"/>
              </a:rPr>
              <a:t> and skin effect included</a:t>
            </a:r>
          </a:p>
          <a:p>
            <a:pPr lvl="2"/>
            <a:r>
              <a:rPr lang="en-GB" dirty="0" smtClean="0">
                <a:solidFill>
                  <a:prstClr val="black"/>
                </a:solidFill>
                <a:latin typeface="Arial" panose="020B0604020202020204" pitchFamily="34" charset="0"/>
                <a:cs typeface="Arial" panose="020B0604020202020204" pitchFamily="34" charset="0"/>
              </a:rPr>
              <a:t>Higher ratings now possible without further study</a:t>
            </a:r>
          </a:p>
          <a:p>
            <a:r>
              <a:rPr lang="en-GB" dirty="0" smtClean="0">
                <a:solidFill>
                  <a:prstClr val="black"/>
                </a:solidFill>
                <a:latin typeface="Arial" panose="020B0604020202020204" pitchFamily="34" charset="0"/>
                <a:cs typeface="Arial" panose="020B0604020202020204" pitchFamily="34" charset="0"/>
              </a:rPr>
              <a:t>Stage 1C-2</a:t>
            </a:r>
          </a:p>
          <a:p>
            <a:pPr lvl="1"/>
            <a:r>
              <a:rPr lang="en-GB" dirty="0" smtClean="0">
                <a:solidFill>
                  <a:prstClr val="black"/>
                </a:solidFill>
                <a:latin typeface="Arial" panose="020B0604020202020204" pitchFamily="34" charset="0"/>
                <a:cs typeface="Arial" panose="020B0604020202020204" pitchFamily="34" charset="0"/>
              </a:rPr>
              <a:t>Derives minimum fault level , S</a:t>
            </a:r>
            <a:r>
              <a:rPr lang="en-GB" baseline="-25000" dirty="0" smtClean="0">
                <a:solidFill>
                  <a:prstClr val="black"/>
                </a:solidFill>
                <a:latin typeface="Arial" panose="020B0604020202020204" pitchFamily="34" charset="0"/>
                <a:cs typeface="Arial" panose="020B0604020202020204" pitchFamily="34" charset="0"/>
              </a:rPr>
              <a:t>SC PCC Min</a:t>
            </a:r>
            <a:r>
              <a:rPr lang="en-GB" dirty="0" smtClean="0">
                <a:solidFill>
                  <a:prstClr val="black"/>
                </a:solidFill>
                <a:latin typeface="Arial" panose="020B0604020202020204" pitchFamily="34" charset="0"/>
                <a:cs typeface="Arial" panose="020B0604020202020204" pitchFamily="34" charset="0"/>
              </a:rPr>
              <a:t>, to connect mixed 3-ph 6-p/AFE converters</a:t>
            </a:r>
          </a:p>
          <a:p>
            <a:endParaRPr lang="en-GB" dirty="0" smtClean="0">
              <a:solidFill>
                <a:srgbClr val="FF0000"/>
              </a:solidFill>
            </a:endParaRPr>
          </a:p>
          <a:p>
            <a:pPr marL="457200" lvl="1" indent="0">
              <a:buFont typeface="Arial" panose="020B0604020202020204" pitchFamily="34" charset="0"/>
              <a:buNone/>
            </a:pPr>
            <a:endParaRPr lang="en-GB" dirty="0" smtClean="0">
              <a:solidFill>
                <a:prstClr val="black"/>
              </a:solidFill>
            </a:endParaRPr>
          </a:p>
          <a:p>
            <a:pPr lvl="1"/>
            <a:endParaRPr lang="en-GB" dirty="0">
              <a:solidFill>
                <a:prstClr val="black"/>
              </a:solidFill>
            </a:endParaRPr>
          </a:p>
        </p:txBody>
      </p:sp>
    </p:spTree>
    <p:extLst>
      <p:ext uri="{BB962C8B-B14F-4D97-AF65-F5344CB8AC3E}">
        <p14:creationId xmlns:p14="http://schemas.microsoft.com/office/powerpoint/2010/main" val="2323847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41</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1C Changes (versus G5/4-1)</a:t>
            </a:r>
          </a:p>
        </p:txBody>
      </p:sp>
      <p:sp>
        <p:nvSpPr>
          <p:cNvPr id="6" name="Rectangle 5"/>
          <p:cNvSpPr/>
          <p:nvPr/>
        </p:nvSpPr>
        <p:spPr>
          <a:xfrm>
            <a:off x="1847528" y="1772816"/>
            <a:ext cx="8568952" cy="37444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1853400" y="2492524"/>
            <a:ext cx="1595309"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EREC G5/4-1</a:t>
            </a:r>
          </a:p>
        </p:txBody>
      </p:sp>
      <p:sp>
        <p:nvSpPr>
          <p:cNvPr id="8" name="TextBox 7"/>
          <p:cNvSpPr txBox="1"/>
          <p:nvPr/>
        </p:nvSpPr>
        <p:spPr>
          <a:xfrm>
            <a:off x="1847528" y="3923764"/>
            <a:ext cx="1390124"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EREC G5/5</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84" y="2061592"/>
            <a:ext cx="56769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388" y="3429000"/>
            <a:ext cx="696887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5007566" y="3068960"/>
            <a:ext cx="944418" cy="1964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76120" y="3068960"/>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812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42</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1C</a:t>
            </a:r>
            <a:endParaRPr lang="en-GB" sz="3200" b="1" dirty="0">
              <a:solidFill>
                <a:prstClr val="white"/>
              </a:solidFill>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248" y="173271"/>
            <a:ext cx="6027731" cy="616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817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43</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1C-1</a:t>
            </a:r>
            <a:endParaRPr lang="en-GB" sz="3200" b="1" dirty="0">
              <a:solidFill>
                <a:prstClr val="white"/>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2266170" y="1556792"/>
          <a:ext cx="7574247" cy="2523744"/>
        </p:xfrm>
        <a:graphic>
          <a:graphicData uri="http://schemas.openxmlformats.org/drawingml/2006/table">
            <a:tbl>
              <a:tblPr firstRow="1" firstCol="1" bandRow="1">
                <a:tableStyleId>{5C22544A-7EE6-4342-B048-85BDC9FD1C3A}</a:tableStyleId>
              </a:tblPr>
              <a:tblGrid>
                <a:gridCol w="921002"/>
                <a:gridCol w="1167230"/>
                <a:gridCol w="1728192"/>
                <a:gridCol w="1080120"/>
                <a:gridCol w="2677703"/>
              </a:tblGrid>
              <a:tr h="459494">
                <a:tc rowSpan="2">
                  <a:txBody>
                    <a:bodyPr/>
                    <a:lstStyle/>
                    <a:p>
                      <a:pPr>
                        <a:lnSpc>
                          <a:spcPct val="115000"/>
                        </a:lnSpc>
                        <a:spcAft>
                          <a:spcPts val="0"/>
                        </a:spcAft>
                      </a:pPr>
                      <a:r>
                        <a:rPr lang="en-GB" sz="1800" dirty="0" smtClean="0">
                          <a:effectLst/>
                          <a:latin typeface="Arial" panose="020B0604020202020204" pitchFamily="34" charset="0"/>
                          <a:cs typeface="Arial" panose="020B0604020202020204" pitchFamily="34" charset="0"/>
                        </a:rPr>
                        <a:t>V</a:t>
                      </a:r>
                      <a:r>
                        <a:rPr lang="en-GB" sz="1800" baseline="-25000" dirty="0" smtClean="0">
                          <a:effectLst/>
                          <a:latin typeface="Arial" panose="020B0604020202020204" pitchFamily="34" charset="0"/>
                          <a:cs typeface="Arial" panose="020B0604020202020204" pitchFamily="34" charset="0"/>
                        </a:rPr>
                        <a:t>s</a:t>
                      </a:r>
                      <a:r>
                        <a:rPr lang="en-GB" sz="1800" dirty="0" smtClean="0">
                          <a:effectLst/>
                          <a:latin typeface="Arial" panose="020B0604020202020204" pitchFamily="34" charset="0"/>
                          <a:cs typeface="Arial" panose="020B0604020202020204" pitchFamily="34" charset="0"/>
                        </a:rPr>
                        <a:t> @ PCC</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gridSpan="3">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S</a:t>
                      </a:r>
                      <a:r>
                        <a:rPr lang="en-GB" sz="1800" baseline="-25000" dirty="0" err="1">
                          <a:effectLst/>
                          <a:latin typeface="Arial" panose="020B0604020202020204" pitchFamily="34" charset="0"/>
                          <a:cs typeface="Arial" panose="020B0604020202020204" pitchFamily="34" charset="0"/>
                        </a:rPr>
                        <a:t>equ</a:t>
                      </a:r>
                      <a:r>
                        <a:rPr lang="en-GB" sz="1800" baseline="-25000" dirty="0">
                          <a:effectLst/>
                          <a:latin typeface="Arial" panose="020B0604020202020204" pitchFamily="34" charset="0"/>
                          <a:cs typeface="Arial" panose="020B0604020202020204" pitchFamily="34" charset="0"/>
                        </a:rPr>
                        <a:t> permitted @ reference </a:t>
                      </a:r>
                      <a:r>
                        <a:rPr lang="en-GB" sz="1800" baseline="-25000" dirty="0" err="1">
                          <a:effectLst/>
                          <a:latin typeface="Arial" panose="020B0604020202020204" pitchFamily="34" charset="0"/>
                          <a:cs typeface="Arial" panose="020B0604020202020204" pitchFamily="34" charset="0"/>
                        </a:rPr>
                        <a:t>Ssc</a:t>
                      </a:r>
                      <a:r>
                        <a:rPr lang="en-GB" sz="1800" baseline="-25000" dirty="0">
                          <a:effectLst/>
                          <a:latin typeface="Arial" panose="020B0604020202020204" pitchFamily="34" charset="0"/>
                          <a:cs typeface="Arial" panose="020B0604020202020204" pitchFamily="34" charset="0"/>
                        </a:rPr>
                        <a:t>  </a:t>
                      </a:r>
                      <a:endParaRPr lang="en-GB" sz="1800" baseline="-25000" dirty="0" smtClean="0">
                        <a:effectLst/>
                        <a:latin typeface="Arial" panose="020B0604020202020204" pitchFamily="34" charset="0"/>
                        <a:cs typeface="Arial" panose="020B0604020202020204" pitchFamily="34" charset="0"/>
                      </a:endParaRPr>
                    </a:p>
                    <a:p>
                      <a:pPr>
                        <a:lnSpc>
                          <a:spcPct val="115000"/>
                        </a:lnSpc>
                        <a:spcAft>
                          <a:spcPts val="0"/>
                        </a:spcAft>
                      </a:pPr>
                      <a:r>
                        <a:rPr lang="en-GB" sz="1800" dirty="0" smtClean="0">
                          <a:effectLs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S</a:t>
                      </a:r>
                      <a:r>
                        <a:rPr lang="en-GB" sz="1800" baseline="-25000" dirty="0">
                          <a:effectLst/>
                          <a:latin typeface="Arial" panose="020B0604020202020204" pitchFamily="34" charset="0"/>
                          <a:cs typeface="Arial" panose="020B0604020202020204" pitchFamily="34" charset="0"/>
                        </a:rPr>
                        <a:t>SC reference</a:t>
                      </a: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10MVA 3-ph)</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S</a:t>
                      </a:r>
                      <a:r>
                        <a:rPr lang="en-GB" sz="1800" baseline="-25000" dirty="0" err="1">
                          <a:effectLst/>
                          <a:latin typeface="Arial" panose="020B0604020202020204" pitchFamily="34" charset="0"/>
                          <a:cs typeface="Arial" panose="020B0604020202020204" pitchFamily="34" charset="0"/>
                        </a:rPr>
                        <a:t>equ</a:t>
                      </a:r>
                      <a:r>
                        <a:rPr lang="en-GB" sz="1800" baseline="-25000" dirty="0">
                          <a:effectLst/>
                          <a:latin typeface="Arial" panose="020B0604020202020204" pitchFamily="34" charset="0"/>
                          <a:cs typeface="Arial" panose="020B0604020202020204" pitchFamily="34" charset="0"/>
                        </a:rPr>
                        <a:t> permitted @ reference </a:t>
                      </a:r>
                      <a:r>
                        <a:rPr lang="en-GB" sz="1800" baseline="-25000" dirty="0" err="1">
                          <a:effectLst/>
                          <a:latin typeface="Arial" panose="020B0604020202020204" pitchFamily="34" charset="0"/>
                          <a:cs typeface="Arial" panose="020B0604020202020204" pitchFamily="34" charset="0"/>
                        </a:rPr>
                        <a:t>Ssc</a:t>
                      </a:r>
                      <a:r>
                        <a:rPr lang="en-GB" sz="1800" baseline="-250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S</a:t>
                      </a:r>
                      <a:r>
                        <a:rPr lang="en-GB" sz="1800" baseline="-25000" dirty="0">
                          <a:effectLst/>
                          <a:latin typeface="Arial" panose="020B0604020202020204" pitchFamily="34" charset="0"/>
                          <a:cs typeface="Arial" panose="020B0604020202020204" pitchFamily="34" charset="0"/>
                        </a:rPr>
                        <a:t>SC reference</a:t>
                      </a: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2 MVA 1-ph)</a:t>
                      </a:r>
                      <a:endParaRPr lang="en-GB" sz="1800" dirty="0">
                        <a:effectLst/>
                        <a:latin typeface="Arial" panose="020B0604020202020204" pitchFamily="34" charset="0"/>
                        <a:ea typeface="Calibri"/>
                        <a:cs typeface="Arial" panose="020B0604020202020204" pitchFamily="34" charset="0"/>
                      </a:endParaRPr>
                    </a:p>
                  </a:txBody>
                  <a:tcPr marL="68580" marR="68580" marT="0" marB="0"/>
                </a:tc>
              </a:tr>
              <a:tr h="586865">
                <a:tc vMerge="1">
                  <a:txBody>
                    <a:bodyPr/>
                    <a:lstStyle/>
                    <a:p>
                      <a:endParaRPr lang="en-GB"/>
                    </a:p>
                  </a:txBody>
                  <a:tcPr/>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6-pulse </a:t>
                      </a:r>
                    </a:p>
                    <a:p>
                      <a:pPr>
                        <a:lnSpc>
                          <a:spcPct val="115000"/>
                        </a:lnSpc>
                        <a:spcAft>
                          <a:spcPts val="0"/>
                        </a:spcAft>
                      </a:pPr>
                      <a:r>
                        <a:rPr lang="en-GB" sz="1800" dirty="0">
                          <a:effectLst/>
                          <a:latin typeface="Arial" panose="020B0604020202020204" pitchFamily="34" charset="0"/>
                          <a:cs typeface="Arial" panose="020B0604020202020204" pitchFamily="34" charset="0"/>
                        </a:rPr>
                        <a:t>3-phase 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Active Front-end </a:t>
                      </a:r>
                    </a:p>
                    <a:p>
                      <a:pPr>
                        <a:lnSpc>
                          <a:spcPct val="115000"/>
                        </a:lnSpc>
                        <a:spcAft>
                          <a:spcPts val="0"/>
                        </a:spcAft>
                      </a:pPr>
                      <a:r>
                        <a:rPr lang="en-GB" sz="1800" dirty="0">
                          <a:effectLst/>
                          <a:latin typeface="Arial" panose="020B0604020202020204" pitchFamily="34" charset="0"/>
                          <a:cs typeface="Arial" panose="020B0604020202020204" pitchFamily="34" charset="0"/>
                        </a:rPr>
                        <a:t>3-phase 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12-pulse</a:t>
                      </a:r>
                    </a:p>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3-phase converter</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Rectifier 1-phase</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284571">
                <a:tc>
                  <a:txBody>
                    <a:bodyPr/>
                    <a:lstStyle/>
                    <a:p>
                      <a:pPr>
                        <a:lnSpc>
                          <a:spcPct val="115000"/>
                        </a:lnSpc>
                        <a:spcAft>
                          <a:spcPts val="0"/>
                        </a:spcAft>
                      </a:pPr>
                      <a:r>
                        <a:rPr lang="en-GB" sz="1800">
                          <a:effectLst/>
                          <a:latin typeface="Arial" panose="020B0604020202020204" pitchFamily="34" charset="0"/>
                          <a:cs typeface="Arial" panose="020B0604020202020204" pitchFamily="34" charset="0"/>
                        </a:rPr>
                        <a:t>LV</a:t>
                      </a:r>
                      <a:endParaRPr lang="en-GB"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22 </a:t>
                      </a:r>
                      <a:r>
                        <a:rPr lang="en-GB" sz="1800" dirty="0">
                          <a:solidFill>
                            <a:schemeClr val="tx1"/>
                          </a:solidFill>
                          <a:effectLst/>
                          <a:latin typeface="Arial" panose="020B0604020202020204" pitchFamily="34" charset="0"/>
                          <a:cs typeface="Arial" panose="020B0604020202020204" pitchFamily="34" charset="0"/>
                        </a:rPr>
                        <a:t>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192 </a:t>
                      </a:r>
                      <a:r>
                        <a:rPr lang="en-GB" sz="1800" dirty="0">
                          <a:solidFill>
                            <a:schemeClr val="tx1"/>
                          </a:solidFill>
                          <a:effectLst/>
                          <a:latin typeface="Arial" panose="020B0604020202020204" pitchFamily="34" charset="0"/>
                          <a:cs typeface="Arial" panose="020B0604020202020204" pitchFamily="34" charset="0"/>
                        </a:rPr>
                        <a:t>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77 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7.4 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Rectangle 6"/>
              <p:cNvSpPr/>
              <p:nvPr/>
            </p:nvSpPr>
            <p:spPr>
              <a:xfrm>
                <a:off x="2895533" y="5204938"/>
                <a:ext cx="6912768" cy="780598"/>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i="1">
                              <a:solidFill>
                                <a:prstClr val="black"/>
                              </a:solidFill>
                              <a:latin typeface="Cambria Math" panose="02040503050406030204" pitchFamily="18" charset="0"/>
                            </a:rPr>
                          </m:ctrlPr>
                        </m:naryPr>
                        <m:sub/>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𝑝𝑒𝑟𝑚𝑖𝑡𝑡𝑒𝑑</m:t>
                              </m:r>
                            </m:sub>
                          </m:sSub>
                        </m:e>
                      </m:nary>
                      <m:r>
                        <a:rPr lang="en-GB" i="1">
                          <a:solidFill>
                            <a:prstClr val="black"/>
                          </a:solidFill>
                          <a:latin typeface="Cambria Math"/>
                        </a:rPr>
                        <m:t> = </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sub>
                      </m:sSub>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nary>
                                <m:naryPr>
                                  <m:chr m:val="∑"/>
                                  <m:limLoc m:val="undOvr"/>
                                  <m:subHide m:val="on"/>
                                  <m:supHide m:val="on"/>
                                  <m:ctrlPr>
                                    <a:rPr lang="en-GB" i="1">
                                      <a:solidFill>
                                        <a:prstClr val="black"/>
                                      </a:solidFill>
                                      <a:latin typeface="Cambria Math" panose="02040503050406030204" pitchFamily="18" charset="0"/>
                                    </a:rPr>
                                  </m:ctrlPr>
                                </m:naryPr>
                                <m:sub/>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𝑝𝑒𝑟𝑚𝑖𝑡𝑡𝑒𝑑</m:t>
                                      </m:r>
                                      <m:r>
                                        <a:rPr lang="en-GB" i="1">
                                          <a:solidFill>
                                            <a:prstClr val="black"/>
                                          </a:solidFill>
                                          <a:latin typeface="Cambria Math"/>
                                        </a:rPr>
                                        <m:t> @ </m:t>
                                      </m:r>
                                      <m:r>
                                        <a:rPr lang="en-GB" i="1">
                                          <a:solidFill>
                                            <a:prstClr val="black"/>
                                          </a:solidFill>
                                          <a:latin typeface="Cambria Math"/>
                                        </a:rPr>
                                        <m:t>𝑟𝑒𝑓𝑒𝑟𝑒𝑛𝑐𝑒</m:t>
                                      </m:r>
                                      <m:r>
                                        <a:rPr lang="en-GB" i="1">
                                          <a:solidFill>
                                            <a:prstClr val="black"/>
                                          </a:solidFill>
                                          <a:latin typeface="Cambria Math"/>
                                        </a:rPr>
                                        <m:t> </m:t>
                                      </m:r>
                                      <m:r>
                                        <a:rPr lang="en-GB" i="1">
                                          <a:solidFill>
                                            <a:prstClr val="black"/>
                                          </a:solidFill>
                                          <a:latin typeface="Cambria Math"/>
                                        </a:rPr>
                                        <m:t>𝑆𝑠𝑐</m:t>
                                      </m:r>
                                    </m:sub>
                                  </m:sSub>
                                </m:e>
                              </m:nary>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𝑅𝑒𝑓𝑒𝑟𝑒𝑛𝑐𝑒</m:t>
                                  </m:r>
                                </m:sub>
                              </m:sSub>
                            </m:den>
                          </m:f>
                        </m:e>
                      </m:d>
                    </m:oMath>
                  </m:oMathPara>
                </a14:m>
                <a:endParaRPr lang="en-GB" b="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895533" y="5204938"/>
                <a:ext cx="6912768" cy="780598"/>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p:sp>
        <p:nvSpPr>
          <p:cNvPr id="8" name="Down Arrow 7"/>
          <p:cNvSpPr/>
          <p:nvPr/>
        </p:nvSpPr>
        <p:spPr>
          <a:xfrm>
            <a:off x="5225201" y="4123502"/>
            <a:ext cx="1656184"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64301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44</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1C-1 </a:t>
            </a:r>
            <a:r>
              <a:rPr lang="en-GB" sz="3200" b="1" dirty="0" smtClean="0">
                <a:solidFill>
                  <a:prstClr val="white"/>
                </a:solidFill>
                <a:latin typeface="Arial" panose="020B0604020202020204" pitchFamily="34" charset="0"/>
                <a:cs typeface="Arial" panose="020B0604020202020204" pitchFamily="34" charset="0"/>
              </a:rPr>
              <a:t>Background </a:t>
            </a:r>
            <a:r>
              <a:rPr lang="en-GB" sz="3200" b="1" dirty="0">
                <a:solidFill>
                  <a:prstClr val="white"/>
                </a:solidFill>
                <a:latin typeface="Arial" panose="020B0604020202020204" pitchFamily="34" charset="0"/>
                <a:cs typeface="Arial" panose="020B0604020202020204" pitchFamily="34" charset="0"/>
              </a:rPr>
              <a:t>– 3-phase</a:t>
            </a:r>
          </a:p>
        </p:txBody>
      </p:sp>
      <p:graphicFrame>
        <p:nvGraphicFramePr>
          <p:cNvPr id="9" name="Table 8"/>
          <p:cNvGraphicFramePr>
            <a:graphicFrameLocks noGrp="1"/>
          </p:cNvGraphicFramePr>
          <p:nvPr>
            <p:extLst/>
          </p:nvPr>
        </p:nvGraphicFramePr>
        <p:xfrm>
          <a:off x="0" y="4903744"/>
          <a:ext cx="11047608" cy="1358829"/>
        </p:xfrm>
        <a:graphic>
          <a:graphicData uri="http://schemas.openxmlformats.org/drawingml/2006/table">
            <a:tbl>
              <a:tblPr firstRow="1" firstCol="1" bandRow="1">
                <a:tableStyleId>{5C22544A-7EE6-4342-B048-85BDC9FD1C3A}</a:tableStyleId>
              </a:tblPr>
              <a:tblGrid>
                <a:gridCol w="1590208"/>
                <a:gridCol w="2993770"/>
                <a:gridCol w="3231815"/>
                <a:gridCol w="3231815"/>
              </a:tblGrid>
              <a:tr h="412425">
                <a:tc rowSpan="2">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V</a:t>
                      </a:r>
                      <a:r>
                        <a:rPr lang="en-GB" sz="1800" baseline="-25000" dirty="0">
                          <a:effectLst/>
                          <a:latin typeface="Arial" panose="020B0604020202020204" pitchFamily="34" charset="0"/>
                          <a:cs typeface="Arial" panose="020B0604020202020204" pitchFamily="34" charset="0"/>
                        </a:rPr>
                        <a:t>s</a:t>
                      </a:r>
                      <a:r>
                        <a:rPr lang="en-GB" sz="1800" dirty="0">
                          <a:effectLst/>
                          <a:latin typeface="Arial" panose="020B0604020202020204" pitchFamily="34" charset="0"/>
                          <a:cs typeface="Arial" panose="020B0604020202020204" pitchFamily="34" charset="0"/>
                        </a:rPr>
                        <a:t> @ PCC</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gridSpan="3">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S</a:t>
                      </a:r>
                      <a:r>
                        <a:rPr lang="en-GB" sz="1800" baseline="-25000" dirty="0" err="1">
                          <a:effectLst/>
                          <a:latin typeface="Arial" panose="020B0604020202020204" pitchFamily="34" charset="0"/>
                          <a:cs typeface="Arial" panose="020B0604020202020204" pitchFamily="34" charset="0"/>
                        </a:rPr>
                        <a:t>equ</a:t>
                      </a:r>
                      <a:r>
                        <a:rPr lang="en-GB" sz="1800" baseline="-25000" dirty="0">
                          <a:effectLst/>
                          <a:latin typeface="Arial" panose="020B0604020202020204" pitchFamily="34" charset="0"/>
                          <a:cs typeface="Arial" panose="020B0604020202020204" pitchFamily="34" charset="0"/>
                        </a:rPr>
                        <a:t> permitted @ reference </a:t>
                      </a:r>
                      <a:r>
                        <a:rPr lang="en-GB" sz="1800" baseline="-25000" dirty="0" err="1">
                          <a:effectLst/>
                          <a:latin typeface="Arial" panose="020B0604020202020204" pitchFamily="34" charset="0"/>
                          <a:cs typeface="Arial" panose="020B0604020202020204" pitchFamily="34" charset="0"/>
                        </a:rPr>
                        <a:t>Ssc</a:t>
                      </a:r>
                      <a:r>
                        <a:rPr lang="en-GB" sz="1800" baseline="-250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S</a:t>
                      </a:r>
                      <a:r>
                        <a:rPr lang="en-GB" sz="1800" baseline="-25000" dirty="0">
                          <a:effectLst/>
                          <a:latin typeface="Arial" panose="020B0604020202020204" pitchFamily="34" charset="0"/>
                          <a:cs typeface="Arial" panose="020B0604020202020204" pitchFamily="34" charset="0"/>
                        </a:rPr>
                        <a:t>SC reference</a:t>
                      </a: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10MVA 3-ph)</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68580" marR="68580" marT="0" marB="0"/>
                </a:tc>
              </a:tr>
              <a:tr h="566305">
                <a:tc vMerge="1">
                  <a:txBody>
                    <a:bodyPr/>
                    <a:lstStyle/>
                    <a:p>
                      <a:endParaRPr lang="en-GB"/>
                    </a:p>
                  </a:txBody>
                  <a:tcPr/>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6-pulse </a:t>
                      </a:r>
                    </a:p>
                    <a:p>
                      <a:pPr>
                        <a:lnSpc>
                          <a:spcPct val="115000"/>
                        </a:lnSpc>
                        <a:spcAft>
                          <a:spcPts val="0"/>
                        </a:spcAft>
                      </a:pPr>
                      <a:r>
                        <a:rPr lang="en-GB" sz="1800" dirty="0">
                          <a:effectLst/>
                          <a:latin typeface="Arial" panose="020B0604020202020204" pitchFamily="34" charset="0"/>
                          <a:cs typeface="Arial" panose="020B0604020202020204" pitchFamily="34" charset="0"/>
                        </a:rPr>
                        <a:t>3-phase 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Active Front-end </a:t>
                      </a:r>
                    </a:p>
                    <a:p>
                      <a:pPr>
                        <a:lnSpc>
                          <a:spcPct val="115000"/>
                        </a:lnSpc>
                        <a:spcAft>
                          <a:spcPts val="0"/>
                        </a:spcAft>
                      </a:pPr>
                      <a:r>
                        <a:rPr lang="en-GB" sz="1800" dirty="0">
                          <a:effectLst/>
                          <a:latin typeface="Arial" panose="020B0604020202020204" pitchFamily="34" charset="0"/>
                          <a:cs typeface="Arial" panose="020B0604020202020204" pitchFamily="34" charset="0"/>
                        </a:rPr>
                        <a:t>3-phase 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12-pulse</a:t>
                      </a:r>
                    </a:p>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3-phase converter</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283152">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LV</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22 </a:t>
                      </a:r>
                      <a:r>
                        <a:rPr lang="en-GB" sz="1800" dirty="0">
                          <a:effectLst/>
                          <a:latin typeface="Arial" panose="020B0604020202020204" pitchFamily="34" charset="0"/>
                          <a:cs typeface="Arial" panose="020B0604020202020204" pitchFamily="34" charset="0"/>
                        </a:rPr>
                        <a:t>kVA</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192 </a:t>
                      </a:r>
                      <a:r>
                        <a:rPr lang="en-GB" sz="1800" dirty="0">
                          <a:solidFill>
                            <a:schemeClr val="tx1"/>
                          </a:solidFill>
                          <a:effectLst/>
                          <a:latin typeface="Arial" panose="020B0604020202020204" pitchFamily="34" charset="0"/>
                          <a:cs typeface="Arial" panose="020B0604020202020204" pitchFamily="34" charset="0"/>
                        </a:rPr>
                        <a:t>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77 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4" name="Bent Arrow 13"/>
          <p:cNvSpPr/>
          <p:nvPr/>
        </p:nvSpPr>
        <p:spPr>
          <a:xfrm rot="16200000" flipH="1" flipV="1">
            <a:off x="9363004" y="2097180"/>
            <a:ext cx="1080121" cy="459821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aphicFrame>
        <p:nvGraphicFramePr>
          <p:cNvPr id="15" name="Chart 14"/>
          <p:cNvGraphicFramePr/>
          <p:nvPr>
            <p:extLst/>
          </p:nvPr>
        </p:nvGraphicFramePr>
        <p:xfrm>
          <a:off x="5315045" y="1143603"/>
          <a:ext cx="6542386" cy="1914173"/>
        </p:xfrm>
        <a:graphic>
          <a:graphicData uri="http://schemas.openxmlformats.org/drawingml/2006/chart">
            <c:chart xmlns:c="http://schemas.openxmlformats.org/drawingml/2006/chart" xmlns:r="http://schemas.openxmlformats.org/officeDocument/2006/relationships" r:id="rId3"/>
          </a:graphicData>
        </a:graphic>
      </p:graphicFrame>
      <p:sp>
        <p:nvSpPr>
          <p:cNvPr id="17" name="Bent Arrow 16"/>
          <p:cNvSpPr/>
          <p:nvPr/>
        </p:nvSpPr>
        <p:spPr>
          <a:xfrm rot="16200000" flipH="1">
            <a:off x="1602469" y="242465"/>
            <a:ext cx="1800204" cy="5133475"/>
          </a:xfrm>
          <a:prstGeom prst="bentArrow">
            <a:avLst>
              <a:gd name="adj1" fmla="val 13416"/>
              <a:gd name="adj2" fmla="val 9851"/>
              <a:gd name="adj3" fmla="val 12524"/>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8" name="Bent Arrow 17"/>
          <p:cNvSpPr/>
          <p:nvPr/>
        </p:nvSpPr>
        <p:spPr>
          <a:xfrm flipH="1" flipV="1">
            <a:off x="10967863" y="4974333"/>
            <a:ext cx="1080121" cy="141673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736753" y="3001822"/>
                <a:ext cx="6750259" cy="1768882"/>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i="1">
                              <a:solidFill>
                                <a:prstClr val="black"/>
                              </a:solidFill>
                              <a:latin typeface="Cambria Math" panose="02040503050406030204" pitchFamily="18" charset="0"/>
                            </a:rPr>
                          </m:ctrlPr>
                        </m:naryPr>
                        <m:sub/>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𝑝𝑒𝑟𝑚𝑖𝑡𝑡𝑒𝑑</m:t>
                              </m:r>
                            </m:sub>
                          </m:sSub>
                        </m:e>
                      </m:nary>
                      <m:r>
                        <a:rPr lang="en-GB" i="1">
                          <a:solidFill>
                            <a:prstClr val="black"/>
                          </a:solidFill>
                          <a:latin typeface="Cambria Math"/>
                        </a:rPr>
                        <m:t>=</m:t>
                      </m:r>
                      <m:f>
                        <m:fPr>
                          <m:ctrlPr>
                            <a:rPr lang="en-GB" i="1">
                              <a:solidFill>
                                <a:prstClr val="black"/>
                              </a:solidFill>
                              <a:latin typeface="Cambria Math" panose="02040503050406030204" pitchFamily="18" charset="0"/>
                            </a:rPr>
                          </m:ctrlPr>
                        </m:fPr>
                        <m:num>
                          <m:f>
                            <m:fPr>
                              <m:ctrlPr>
                                <a:rPr lang="en-GB" i="1">
                                  <a:solidFill>
                                    <a:prstClr val="black"/>
                                  </a:solidFill>
                                  <a:latin typeface="Cambria Math" panose="02040503050406030204" pitchFamily="18" charset="0"/>
                                </a:rPr>
                              </m:ctrlPr>
                            </m:fPr>
                            <m:num>
                              <m:r>
                                <a:rPr lang="en-GB" i="1">
                                  <a:solidFill>
                                    <a:prstClr val="black"/>
                                  </a:solidFill>
                                  <a:latin typeface="Cambria Math"/>
                                </a:rPr>
                                <m:t>1</m:t>
                              </m:r>
                            </m:num>
                            <m:den>
                              <m:r>
                                <a:rPr lang="en-GB" i="1">
                                  <a:solidFill>
                                    <a:prstClr val="black"/>
                                  </a:solidFill>
                                  <a:latin typeface="Cambria Math"/>
                                </a:rPr>
                                <m:t>4</m:t>
                              </m:r>
                            </m:den>
                          </m:f>
                          <m:sSub>
                            <m:sSubPr>
                              <m:ctrlPr>
                                <a:rPr lang="en-GB" i="1">
                                  <a:solidFill>
                                    <a:prstClr val="black"/>
                                  </a:solidFill>
                                  <a:latin typeface="Cambria Math" panose="02040503050406030204" pitchFamily="18" charset="0"/>
                                </a:rPr>
                              </m:ctrlPr>
                            </m:sSubPr>
                            <m:e>
                              <m:r>
                                <a:rPr lang="en-GB" i="1">
                                  <a:solidFill>
                                    <a:prstClr val="black"/>
                                  </a:solidFill>
                                  <a:latin typeface="Cambria Math"/>
                                </a:rPr>
                                <m:t> 25% </m:t>
                              </m:r>
                              <m:r>
                                <a:rPr lang="en-GB" i="1">
                                  <a:solidFill>
                                    <a:prstClr val="black"/>
                                  </a:solidFill>
                                  <a:latin typeface="Cambria Math"/>
                                </a:rPr>
                                <m:t>𝑉</m:t>
                              </m:r>
                            </m:e>
                            <m:sub>
                              <m:r>
                                <a:rPr lang="en-GB" i="1">
                                  <a:solidFill>
                                    <a:prstClr val="black"/>
                                  </a:solidFill>
                                  <a:latin typeface="Cambria Math"/>
                                </a:rPr>
                                <m:t>h𝑃𝐿</m:t>
                              </m:r>
                            </m:sub>
                          </m:sSub>
                          <m:r>
                            <a:rPr lang="en-GB" i="1">
                              <a:solidFill>
                                <a:prstClr val="black"/>
                              </a:solidFill>
                              <a:latin typeface="Cambria Math"/>
                            </a:rPr>
                            <m:t>% </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 </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den>
                      </m:f>
                    </m:oMath>
                  </m:oMathPara>
                </a14:m>
                <a:endParaRPr lang="en-GB" b="1"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753" y="3001822"/>
                <a:ext cx="6750259" cy="176888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6" name="Bent Arrow 15"/>
          <p:cNvSpPr/>
          <p:nvPr/>
        </p:nvSpPr>
        <p:spPr>
          <a:xfrm rot="10800000" flipH="1">
            <a:off x="0" y="3736737"/>
            <a:ext cx="3866147" cy="89314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451158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45</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1C-1 </a:t>
            </a:r>
            <a:r>
              <a:rPr lang="en-GB" sz="3200" b="1" dirty="0" smtClean="0">
                <a:solidFill>
                  <a:prstClr val="white"/>
                </a:solidFill>
                <a:latin typeface="Arial" panose="020B0604020202020204" pitchFamily="34" charset="0"/>
                <a:cs typeface="Arial" panose="020B0604020202020204" pitchFamily="34" charset="0"/>
              </a:rPr>
              <a:t>Background </a:t>
            </a:r>
            <a:r>
              <a:rPr lang="en-GB" sz="3200" b="1" dirty="0">
                <a:solidFill>
                  <a:prstClr val="white"/>
                </a:solidFill>
                <a:latin typeface="Arial" panose="020B0604020202020204" pitchFamily="34" charset="0"/>
                <a:cs typeface="Arial" panose="020B0604020202020204" pitchFamily="34" charset="0"/>
              </a:rPr>
              <a:t>– </a:t>
            </a:r>
            <a:r>
              <a:rPr lang="en-GB" sz="3200" b="1" dirty="0" smtClean="0">
                <a:solidFill>
                  <a:prstClr val="white"/>
                </a:solidFill>
                <a:latin typeface="Arial" panose="020B0604020202020204" pitchFamily="34" charset="0"/>
                <a:cs typeface="Arial" panose="020B0604020202020204" pitchFamily="34" charset="0"/>
              </a:rPr>
              <a:t>1-phase</a:t>
            </a:r>
            <a:endParaRPr lang="en-GB" sz="3200" b="1" dirty="0">
              <a:solidFill>
                <a:prstClr val="white"/>
              </a:solidFill>
              <a:latin typeface="Arial" panose="020B0604020202020204" pitchFamily="34" charset="0"/>
              <a:cs typeface="Arial" panose="020B0604020202020204" pitchFamily="34" charset="0"/>
            </a:endParaRPr>
          </a:p>
        </p:txBody>
      </p:sp>
      <p:graphicFrame>
        <p:nvGraphicFramePr>
          <p:cNvPr id="19" name="Chart 18"/>
          <p:cNvGraphicFramePr/>
          <p:nvPr>
            <p:extLst/>
          </p:nvPr>
        </p:nvGraphicFramePr>
        <p:xfrm>
          <a:off x="5202162" y="1254593"/>
          <a:ext cx="6768752" cy="242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nvPr>
        </p:nvGraphicFramePr>
        <p:xfrm>
          <a:off x="1086943" y="5302865"/>
          <a:ext cx="7786226" cy="1046094"/>
        </p:xfrm>
        <a:graphic>
          <a:graphicData uri="http://schemas.openxmlformats.org/drawingml/2006/table">
            <a:tbl>
              <a:tblPr firstRow="1" firstCol="1" bandRow="1">
                <a:tableStyleId>{5C22544A-7EE6-4342-B048-85BDC9FD1C3A}</a:tableStyleId>
              </a:tblPr>
              <a:tblGrid>
                <a:gridCol w="1673544"/>
                <a:gridCol w="6112682"/>
              </a:tblGrid>
              <a:tr h="348698">
                <a:tc rowSpan="2">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V</a:t>
                      </a:r>
                      <a:r>
                        <a:rPr lang="en-GB" sz="1800" baseline="-25000" dirty="0">
                          <a:effectLst/>
                          <a:latin typeface="Arial" panose="020B0604020202020204" pitchFamily="34" charset="0"/>
                          <a:cs typeface="Arial" panose="020B0604020202020204" pitchFamily="34" charset="0"/>
                        </a:rPr>
                        <a:t>s</a:t>
                      </a:r>
                      <a:r>
                        <a:rPr lang="en-GB" sz="1800" dirty="0">
                          <a:effectLst/>
                          <a:latin typeface="Arial" panose="020B0604020202020204" pitchFamily="34" charset="0"/>
                          <a:cs typeface="Arial" panose="020B0604020202020204" pitchFamily="34" charset="0"/>
                        </a:rPr>
                        <a:t> @ PCC</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S</a:t>
                      </a:r>
                      <a:r>
                        <a:rPr lang="en-GB" sz="1800" baseline="-25000" dirty="0" err="1">
                          <a:effectLst/>
                          <a:latin typeface="Arial" panose="020B0604020202020204" pitchFamily="34" charset="0"/>
                          <a:cs typeface="Arial" panose="020B0604020202020204" pitchFamily="34" charset="0"/>
                        </a:rPr>
                        <a:t>equ</a:t>
                      </a:r>
                      <a:r>
                        <a:rPr lang="en-GB" sz="1800" baseline="-25000" dirty="0">
                          <a:effectLst/>
                          <a:latin typeface="Arial" panose="020B0604020202020204" pitchFamily="34" charset="0"/>
                          <a:cs typeface="Arial" panose="020B0604020202020204" pitchFamily="34" charset="0"/>
                        </a:rPr>
                        <a:t> permitted @ reference </a:t>
                      </a:r>
                      <a:r>
                        <a:rPr lang="en-GB" sz="1800" baseline="-25000" dirty="0" err="1">
                          <a:effectLst/>
                          <a:latin typeface="Arial" panose="020B0604020202020204" pitchFamily="34" charset="0"/>
                          <a:cs typeface="Arial" panose="020B0604020202020204" pitchFamily="34" charset="0"/>
                        </a:rPr>
                        <a:t>Ssc</a:t>
                      </a:r>
                      <a:r>
                        <a:rPr lang="en-GB" sz="1800" baseline="-250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a:t>
                      </a:r>
                      <a:r>
                        <a:rPr lang="en-GB" sz="1800" dirty="0">
                          <a:effectLst/>
                          <a:latin typeface="Arial" panose="020B0604020202020204" pitchFamily="34" charset="0"/>
                          <a:cs typeface="Arial" panose="020B0604020202020204" pitchFamily="34" charset="0"/>
                        </a:rPr>
                        <a:t>S</a:t>
                      </a:r>
                      <a:r>
                        <a:rPr lang="en-GB" sz="1800" baseline="-25000" dirty="0">
                          <a:effectLst/>
                          <a:latin typeface="Arial" panose="020B0604020202020204" pitchFamily="34" charset="0"/>
                          <a:cs typeface="Arial" panose="020B0604020202020204" pitchFamily="34" charset="0"/>
                        </a:rPr>
                        <a:t>SC reference</a:t>
                      </a: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2 MVA 1-ph)</a:t>
                      </a:r>
                      <a:endParaRPr lang="en-GB" sz="1800" dirty="0">
                        <a:effectLst/>
                        <a:latin typeface="Arial" panose="020B0604020202020204" pitchFamily="34" charset="0"/>
                        <a:ea typeface="Calibri"/>
                        <a:cs typeface="Arial" panose="020B0604020202020204" pitchFamily="34" charset="0"/>
                      </a:endParaRPr>
                    </a:p>
                  </a:txBody>
                  <a:tcPr marL="68580" marR="68580" marT="0" marB="0"/>
                </a:tc>
              </a:tr>
              <a:tr h="348698">
                <a:tc vMerge="1">
                  <a:txBody>
                    <a:bodyPr/>
                    <a:lstStyle/>
                    <a:p>
                      <a:endParaRPr lang="en-GB"/>
                    </a:p>
                  </a:txBody>
                  <a:tcPr/>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Rectifier 1-phase</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348698">
                <a:tc>
                  <a:txBody>
                    <a:bodyPr/>
                    <a:lstStyle/>
                    <a:p>
                      <a:pPr>
                        <a:lnSpc>
                          <a:spcPct val="115000"/>
                        </a:lnSpc>
                        <a:spcAft>
                          <a:spcPts val="0"/>
                        </a:spcAft>
                      </a:pPr>
                      <a:r>
                        <a:rPr lang="en-GB" sz="1800">
                          <a:effectLst/>
                          <a:latin typeface="Arial" panose="020B0604020202020204" pitchFamily="34" charset="0"/>
                          <a:cs typeface="Arial" panose="020B0604020202020204" pitchFamily="34" charset="0"/>
                        </a:rPr>
                        <a:t>LV</a:t>
                      </a:r>
                      <a:endParaRPr lang="en-GB"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7.4 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21" name="Rectangle 20"/>
              <p:cNvSpPr/>
              <p:nvPr/>
            </p:nvSpPr>
            <p:spPr>
              <a:xfrm>
                <a:off x="1338973" y="3408654"/>
                <a:ext cx="6750259" cy="1768882"/>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i="1">
                              <a:solidFill>
                                <a:prstClr val="black"/>
                              </a:solidFill>
                              <a:latin typeface="Cambria Math" panose="02040503050406030204" pitchFamily="18" charset="0"/>
                            </a:rPr>
                          </m:ctrlPr>
                        </m:naryPr>
                        <m:sub/>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𝑝𝑒𝑟𝑚𝑖𝑡𝑡𝑒𝑑</m:t>
                              </m:r>
                            </m:sub>
                          </m:sSub>
                        </m:e>
                      </m:nary>
                      <m:r>
                        <a:rPr lang="en-GB" i="1">
                          <a:solidFill>
                            <a:prstClr val="black"/>
                          </a:solidFill>
                          <a:latin typeface="Cambria Math"/>
                        </a:rPr>
                        <m:t>=</m:t>
                      </m:r>
                      <m:f>
                        <m:fPr>
                          <m:ctrlPr>
                            <a:rPr lang="en-GB" i="1">
                              <a:solidFill>
                                <a:prstClr val="black"/>
                              </a:solidFill>
                              <a:latin typeface="Cambria Math" panose="02040503050406030204" pitchFamily="18" charset="0"/>
                            </a:rPr>
                          </m:ctrlPr>
                        </m:fPr>
                        <m:num>
                          <m:f>
                            <m:fPr>
                              <m:ctrlPr>
                                <a:rPr lang="en-GB" i="1">
                                  <a:solidFill>
                                    <a:prstClr val="black"/>
                                  </a:solidFill>
                                  <a:latin typeface="Cambria Math" panose="02040503050406030204" pitchFamily="18" charset="0"/>
                                </a:rPr>
                              </m:ctrlPr>
                            </m:fPr>
                            <m:num>
                              <m:r>
                                <a:rPr lang="en-GB" i="1">
                                  <a:solidFill>
                                    <a:prstClr val="black"/>
                                  </a:solidFill>
                                  <a:latin typeface="Cambria Math"/>
                                </a:rPr>
                                <m:t>1</m:t>
                              </m:r>
                            </m:num>
                            <m:den>
                              <m:r>
                                <a:rPr lang="en-GB" i="1">
                                  <a:solidFill>
                                    <a:prstClr val="black"/>
                                  </a:solidFill>
                                  <a:latin typeface="Cambria Math"/>
                                </a:rPr>
                                <m:t>2</m:t>
                              </m:r>
                            </m:den>
                          </m:f>
                          <m:sSub>
                            <m:sSubPr>
                              <m:ctrlPr>
                                <a:rPr lang="en-GB" i="1">
                                  <a:solidFill>
                                    <a:prstClr val="black"/>
                                  </a:solidFill>
                                  <a:latin typeface="Cambria Math" panose="02040503050406030204" pitchFamily="18" charset="0"/>
                                </a:rPr>
                              </m:ctrlPr>
                            </m:sSubPr>
                            <m:e>
                              <m:r>
                                <a:rPr lang="en-GB" i="1">
                                  <a:solidFill>
                                    <a:prstClr val="black"/>
                                  </a:solidFill>
                                  <a:latin typeface="Cambria Math"/>
                                </a:rPr>
                                <m:t> 25% </m:t>
                              </m:r>
                              <m:r>
                                <a:rPr lang="en-GB" i="1">
                                  <a:solidFill>
                                    <a:prstClr val="black"/>
                                  </a:solidFill>
                                  <a:latin typeface="Cambria Math"/>
                                </a:rPr>
                                <m:t>𝑉</m:t>
                              </m:r>
                            </m:e>
                            <m:sub>
                              <m:r>
                                <a:rPr lang="en-GB" i="1">
                                  <a:solidFill>
                                    <a:prstClr val="black"/>
                                  </a:solidFill>
                                  <a:latin typeface="Cambria Math"/>
                                </a:rPr>
                                <m:t>h𝑃𝐿</m:t>
                              </m:r>
                            </m:sub>
                          </m:sSub>
                          <m:r>
                            <a:rPr lang="en-GB" i="1">
                              <a:solidFill>
                                <a:prstClr val="black"/>
                              </a:solidFill>
                              <a:latin typeface="Cambria Math"/>
                            </a:rPr>
                            <m:t>% </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 </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den>
                      </m:f>
                    </m:oMath>
                  </m:oMathPara>
                </a14:m>
                <a:endParaRPr lang="en-GB" b="1"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38973" y="3408654"/>
                <a:ext cx="6750259" cy="176888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22" name="Bent Arrow 21"/>
          <p:cNvSpPr/>
          <p:nvPr/>
        </p:nvSpPr>
        <p:spPr>
          <a:xfrm rot="16200000" flipH="1">
            <a:off x="1592596" y="660754"/>
            <a:ext cx="2016224" cy="4840942"/>
          </a:xfrm>
          <a:prstGeom prst="bentArrow">
            <a:avLst>
              <a:gd name="adj1" fmla="val 10678"/>
              <a:gd name="adj2" fmla="val 11474"/>
              <a:gd name="adj3" fmla="val 10678"/>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3" name="Bent Arrow 22"/>
          <p:cNvSpPr/>
          <p:nvPr/>
        </p:nvSpPr>
        <p:spPr>
          <a:xfrm rot="10800000" flipH="1">
            <a:off x="355977" y="4293095"/>
            <a:ext cx="4151855" cy="67783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4" name="Bent Arrow 23"/>
          <p:cNvSpPr/>
          <p:nvPr/>
        </p:nvSpPr>
        <p:spPr>
          <a:xfrm rot="16200000" flipH="1" flipV="1">
            <a:off x="8574519" y="3783980"/>
            <a:ext cx="1080121" cy="2050696"/>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5" name="Bent Arrow 24"/>
          <p:cNvSpPr/>
          <p:nvPr/>
        </p:nvSpPr>
        <p:spPr>
          <a:xfrm flipH="1" flipV="1">
            <a:off x="8904312" y="5421800"/>
            <a:ext cx="1080121" cy="956449"/>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391974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46</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1C-2</a:t>
            </a:r>
            <a:endParaRPr lang="en-GB" sz="32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3457957" y="2492897"/>
                <a:ext cx="5207708" cy="902555"/>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=459.977</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𝑗</m:t>
                                  </m:r>
                                </m:sub>
                              </m:sSub>
                            </m:sub>
                          </m:sSub>
                        </m:e>
                      </m:nary>
                      <m:r>
                        <a:rPr lang="en-GB" i="1">
                          <a:solidFill>
                            <a:prstClr val="black"/>
                          </a:solidFill>
                          <a:latin typeface="Cambria Math"/>
                        </a:rPr>
                        <m:t>+52.170 </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oMath>
                  </m:oMathPara>
                </a14:m>
                <a:endParaRPr lang="en-GB" dirty="0">
                  <a:solidFill>
                    <a:prstClr val="black"/>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457957" y="2492897"/>
                <a:ext cx="5207708" cy="902555"/>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p:sp>
        <p:nvSpPr>
          <p:cNvPr id="28" name="Rectangle 27"/>
          <p:cNvSpPr/>
          <p:nvPr/>
        </p:nvSpPr>
        <p:spPr>
          <a:xfrm>
            <a:off x="5582084" y="4715852"/>
            <a:ext cx="941283"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6-pulse</a:t>
            </a:r>
          </a:p>
        </p:txBody>
      </p:sp>
      <p:sp>
        <p:nvSpPr>
          <p:cNvPr id="29" name="Down Arrow 28"/>
          <p:cNvSpPr/>
          <p:nvPr/>
        </p:nvSpPr>
        <p:spPr>
          <a:xfrm rot="10800000">
            <a:off x="5828492" y="3645023"/>
            <a:ext cx="483532"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Down Arrow 29"/>
          <p:cNvSpPr/>
          <p:nvPr/>
        </p:nvSpPr>
        <p:spPr>
          <a:xfrm rot="10800000">
            <a:off x="7628692" y="3645024"/>
            <a:ext cx="483532"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7014370" y="4725144"/>
            <a:ext cx="1877437"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Active Front-end</a:t>
            </a:r>
          </a:p>
        </p:txBody>
      </p:sp>
      <p:sp>
        <p:nvSpPr>
          <p:cNvPr id="32" name="TextBox 31"/>
          <p:cNvSpPr txBox="1"/>
          <p:nvPr/>
        </p:nvSpPr>
        <p:spPr>
          <a:xfrm>
            <a:off x="2279576" y="1593666"/>
            <a:ext cx="578186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mixed 6-pulse and Active Front-end equipment…</a:t>
            </a:r>
          </a:p>
        </p:txBody>
      </p:sp>
    </p:spTree>
    <p:extLst>
      <p:ext uri="{BB962C8B-B14F-4D97-AF65-F5344CB8AC3E}">
        <p14:creationId xmlns:p14="http://schemas.microsoft.com/office/powerpoint/2010/main" val="4188594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47</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1C-2 Background</a:t>
            </a:r>
          </a:p>
        </p:txBody>
      </p:sp>
      <mc:AlternateContent xmlns:mc="http://schemas.openxmlformats.org/markup-compatibility/2006" xmlns:a14="http://schemas.microsoft.com/office/drawing/2010/main">
        <mc:Choice Requires="a14">
          <p:sp>
            <p:nvSpPr>
              <p:cNvPr id="11" name="Rectangle 10"/>
              <p:cNvSpPr/>
              <p:nvPr/>
            </p:nvSpPr>
            <p:spPr>
              <a:xfrm>
                <a:off x="3722354" y="5334344"/>
                <a:ext cx="5207708" cy="902555"/>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=459.977</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𝑗</m:t>
                                  </m:r>
                                </m:sub>
                              </m:sSub>
                            </m:sub>
                          </m:sSub>
                        </m:e>
                      </m:nary>
                      <m:r>
                        <a:rPr lang="en-GB" i="1">
                          <a:solidFill>
                            <a:prstClr val="black"/>
                          </a:solidFill>
                          <a:latin typeface="Cambria Math"/>
                        </a:rPr>
                        <m:t>+52.170 </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oMath>
                  </m:oMathPara>
                </a14:m>
                <a:endParaRPr lang="en-GB"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722354" y="5334344"/>
                <a:ext cx="5207708" cy="902555"/>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97893" y="1380878"/>
                <a:ext cx="7776864" cy="1673279"/>
              </a:xfrm>
              <a:prstGeom prst="rect">
                <a:avLst/>
              </a:prstGeom>
              <a:solidFill>
                <a:srgbClr val="FFFF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𝑃𝐶𝐶</m:t>
                          </m:r>
                          <m:r>
                            <a:rPr lang="en-GB" sz="1400" i="1">
                              <a:solidFill>
                                <a:prstClr val="black"/>
                              </a:solidFill>
                              <a:latin typeface="Cambria Math"/>
                            </a:rPr>
                            <m:t> </m:t>
                          </m:r>
                          <m:r>
                            <a:rPr lang="en-GB" sz="1400" i="1">
                              <a:solidFill>
                                <a:prstClr val="black"/>
                              </a:solidFill>
                              <a:latin typeface="Cambria Math"/>
                            </a:rPr>
                            <m:t>𝑀𝑖𝑛</m:t>
                          </m:r>
                        </m:sub>
                      </m:sSub>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𝑗</m:t>
                              </m:r>
                              <m:r>
                                <a:rPr lang="en-GB" sz="1400" i="1">
                                  <a:solidFill>
                                    <a:prstClr val="black"/>
                                  </a:solidFill>
                                  <a:latin typeface="Cambria Math"/>
                                </a:rPr>
                                <m:t>=1</m:t>
                              </m:r>
                            </m:sub>
                            <m:sup>
                              <m:r>
                                <a:rPr lang="en-GB" sz="1400" i="1">
                                  <a:solidFill>
                                    <a:prstClr val="black"/>
                                  </a:solidFill>
                                  <a:latin typeface="Cambria Math"/>
                                </a:rPr>
                                <m:t>𝐽</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𝑗</m:t>
                                      </m:r>
                                    </m:sub>
                                  </m:sSub>
                                </m:sub>
                              </m:sSub>
                            </m:e>
                          </m:nary>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e>
                            <m:sub>
                              <m:r>
                                <a:rPr lang="en-GB" sz="1400" i="1">
                                  <a:solidFill>
                                    <a:prstClr val="black"/>
                                  </a:solidFill>
                                  <a:latin typeface="Cambria Math"/>
                                </a:rPr>
                                <m:t>𝑗</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4</m:t>
                              </m:r>
                            </m:den>
                          </m:f>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 25% </m:t>
                              </m:r>
                              <m:r>
                                <a:rPr lang="en-GB" sz="1400" i="1">
                                  <a:solidFill>
                                    <a:prstClr val="black"/>
                                  </a:solidFill>
                                  <a:latin typeface="Cambria Math"/>
                                </a:rPr>
                                <m:t>𝑉</m:t>
                              </m:r>
                            </m:e>
                            <m:sub>
                              <m:r>
                                <a:rPr lang="en-GB" sz="1400" i="1">
                                  <a:solidFill>
                                    <a:prstClr val="black"/>
                                  </a:solidFill>
                                  <a:latin typeface="Cambria Math"/>
                                </a:rPr>
                                <m:t>h𝑃𝐿</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b>
                                      <m:r>
                                        <a:rPr lang="en-GB" sz="1400" i="1">
                                          <a:solidFill>
                                            <a:prstClr val="black"/>
                                          </a:solidFill>
                                          <a:latin typeface="Cambria Math"/>
                                        </a:rPr>
                                        <m:t>𝑗</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r>
                            <a:rPr lang="en-GB" sz="1400" i="1">
                              <a:solidFill>
                                <a:prstClr val="black"/>
                              </a:solidFill>
                              <a:latin typeface="Cambria Math"/>
                            </a:rPr>
                            <m:t> </m:t>
                          </m:r>
                        </m:den>
                      </m:f>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𝑘</m:t>
                              </m:r>
                              <m:r>
                                <a:rPr lang="en-GB" sz="1400" i="1">
                                  <a:solidFill>
                                    <a:prstClr val="black"/>
                                  </a:solidFill>
                                  <a:latin typeface="Cambria Math"/>
                                </a:rPr>
                                <m:t>=1</m:t>
                              </m:r>
                            </m:sub>
                            <m:sup>
                              <m:r>
                                <a:rPr lang="en-GB" sz="1400" i="1">
                                  <a:solidFill>
                                    <a:prstClr val="black"/>
                                  </a:solidFill>
                                  <a:latin typeface="Cambria Math"/>
                                </a:rPr>
                                <m:t>𝐾</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𝑘</m:t>
                                      </m:r>
                                    </m:sub>
                                  </m:sSub>
                                </m:sub>
                              </m:sSub>
                            </m:e>
                          </m:nary>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e>
                            <m:sub>
                              <m:r>
                                <a:rPr lang="en-GB" sz="1400" i="1">
                                  <a:solidFill>
                                    <a:prstClr val="black"/>
                                  </a:solidFill>
                                  <a:latin typeface="Cambria Math"/>
                                </a:rPr>
                                <m:t>𝑘</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4</m:t>
                              </m:r>
                            </m:den>
                          </m:f>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 25% </m:t>
                              </m:r>
                              <m:r>
                                <a:rPr lang="en-GB" sz="1400" i="1">
                                  <a:solidFill>
                                    <a:prstClr val="black"/>
                                  </a:solidFill>
                                  <a:latin typeface="Cambria Math"/>
                                </a:rPr>
                                <m:t>𝑉</m:t>
                              </m:r>
                            </m:e>
                            <m:sub>
                              <m:r>
                                <a:rPr lang="en-GB" sz="1400" i="1">
                                  <a:solidFill>
                                    <a:prstClr val="black"/>
                                  </a:solidFill>
                                  <a:latin typeface="Cambria Math"/>
                                </a:rPr>
                                <m:t>h𝑃𝐿</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b>
                                      <m:r>
                                        <a:rPr lang="en-GB" sz="1400" i="1">
                                          <a:solidFill>
                                            <a:prstClr val="black"/>
                                          </a:solidFill>
                                          <a:latin typeface="Cambria Math"/>
                                        </a:rPr>
                                        <m:t>𝑘</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r>
                            <a:rPr lang="en-GB" sz="1400" i="1">
                              <a:solidFill>
                                <a:prstClr val="black"/>
                              </a:solidFill>
                              <a:latin typeface="Cambria Math"/>
                            </a:rPr>
                            <m:t> </m:t>
                          </m:r>
                        </m:den>
                      </m:f>
                    </m:oMath>
                  </m:oMathPara>
                </a14:m>
                <a:endParaRPr lang="en-GB" sz="1400" dirty="0">
                  <a:solidFill>
                    <a:prstClr val="black"/>
                  </a:solidFill>
                </a:endParaRPr>
              </a:p>
              <a:p>
                <a:endParaRPr lang="en-GB"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497893" y="1380878"/>
                <a:ext cx="7776864" cy="1673279"/>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682589" y="3737371"/>
                <a:ext cx="7776864" cy="982577"/>
              </a:xfrm>
              <a:prstGeom prst="rect">
                <a:avLst/>
              </a:prstGeom>
              <a:solidFill>
                <a:srgbClr val="92D05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𝑃𝐶𝐶</m:t>
                          </m:r>
                          <m:r>
                            <a:rPr lang="en-GB" sz="1400" i="1">
                              <a:solidFill>
                                <a:prstClr val="black"/>
                              </a:solidFill>
                              <a:latin typeface="Cambria Math"/>
                            </a:rPr>
                            <m:t> </m:t>
                          </m:r>
                          <m:r>
                            <a:rPr lang="en-GB" sz="1400" i="1">
                              <a:solidFill>
                                <a:prstClr val="black"/>
                              </a:solidFill>
                              <a:latin typeface="Cambria Math"/>
                            </a:rPr>
                            <m:t>𝑀𝑖𝑛</m:t>
                          </m:r>
                        </m:sub>
                      </m:sSub>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𝑗</m:t>
                              </m:r>
                              <m:r>
                                <a:rPr lang="en-GB" sz="1400" i="1">
                                  <a:solidFill>
                                    <a:prstClr val="black"/>
                                  </a:solidFill>
                                  <a:latin typeface="Cambria Math"/>
                                </a:rPr>
                                <m:t>=1</m:t>
                              </m:r>
                            </m:sub>
                            <m:sup>
                              <m:r>
                                <a:rPr lang="en-GB" sz="1400" i="1">
                                  <a:solidFill>
                                    <a:prstClr val="black"/>
                                  </a:solidFill>
                                  <a:latin typeface="Cambria Math"/>
                                </a:rPr>
                                <m:t>𝐽</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𝑗</m:t>
                                      </m:r>
                                    </m:sub>
                                  </m:sSub>
                                </m:sub>
                              </m:sSub>
                            </m:e>
                          </m:nary>
                          <m:r>
                            <a:rPr lang="en-GB" sz="1400" i="1">
                              <a:solidFill>
                                <a:prstClr val="black"/>
                              </a:solidFill>
                              <a:latin typeface="Cambria Math"/>
                            </a:rPr>
                            <m:t>31.4%</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5+</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1</m:t>
                                          </m:r>
                                        </m:e>
                                        <m:sup>
                                          <m:r>
                                            <a:rPr lang="en-GB" sz="1400" i="1">
                                              <a:solidFill>
                                                <a:prstClr val="black"/>
                                              </a:solidFill>
                                              <a:latin typeface="Cambria Math"/>
                                            </a:rPr>
                                            <m:t>2</m:t>
                                          </m:r>
                                        </m:sup>
                                      </m:sSup>
                                      <m:r>
                                        <a:rPr lang="en-GB" sz="1400" i="1">
                                          <a:solidFill>
                                            <a:prstClr val="black"/>
                                          </a:solidFill>
                                          <a:latin typeface="Cambria Math"/>
                                        </a:rPr>
                                        <m:t>5</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1.0</m:t>
                                      </m:r>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4</m:t>
                              </m:r>
                            </m:den>
                          </m:f>
                          <m:r>
                            <a:rPr lang="en-GB" sz="1400" i="1">
                              <a:solidFill>
                                <a:prstClr val="black"/>
                              </a:solidFill>
                              <a:latin typeface="Cambria Math"/>
                            </a:rPr>
                            <m:t> </m:t>
                          </m:r>
                          <m:r>
                            <m:rPr>
                              <m:sty m:val="p"/>
                            </m:rPr>
                            <a:rPr lang="en-GB" sz="1400">
                              <a:solidFill>
                                <a:prstClr val="black"/>
                              </a:solidFill>
                              <a:latin typeface="Cambria Math"/>
                            </a:rPr>
                            <m:t>x</m:t>
                          </m:r>
                          <m:r>
                            <a:rPr lang="en-GB" sz="1400" i="1">
                              <a:solidFill>
                                <a:prstClr val="black"/>
                              </a:solidFill>
                              <a:latin typeface="Cambria Math"/>
                            </a:rPr>
                            <m:t> 0.25 </m:t>
                          </m:r>
                          <m:r>
                            <m:rPr>
                              <m:sty m:val="p"/>
                            </m:rPr>
                            <a:rPr lang="en-GB" sz="1400">
                              <a:solidFill>
                                <a:prstClr val="black"/>
                              </a:solidFill>
                              <a:latin typeface="Cambria Math"/>
                            </a:rPr>
                            <m:t>x</m:t>
                          </m:r>
                          <m:r>
                            <a:rPr lang="en-GB" sz="1400" i="1">
                              <a:solidFill>
                                <a:prstClr val="black"/>
                              </a:solidFill>
                              <a:latin typeface="Cambria Math"/>
                            </a:rPr>
                            <m:t> 4%</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0.3441</m:t>
                                  </m:r>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1.0</m:t>
                                      </m:r>
                                    </m:e>
                                  </m:d>
                                </m:e>
                                <m:sup>
                                  <m:r>
                                    <a:rPr lang="en-GB" sz="1400" i="1">
                                      <a:solidFill>
                                        <a:prstClr val="black"/>
                                      </a:solidFill>
                                      <a:latin typeface="Cambria Math"/>
                                    </a:rPr>
                                    <m:t>2</m:t>
                                  </m:r>
                                </m:sup>
                              </m:sSup>
                            </m:e>
                          </m:rad>
                          <m:r>
                            <a:rPr lang="en-GB" sz="1400" i="1">
                              <a:solidFill>
                                <a:prstClr val="black"/>
                              </a:solidFill>
                              <a:latin typeface="Cambria Math"/>
                            </a:rPr>
                            <m:t> </m:t>
                          </m:r>
                        </m:den>
                      </m:f>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𝑘</m:t>
                              </m:r>
                              <m:r>
                                <a:rPr lang="en-GB" sz="1400" i="1">
                                  <a:solidFill>
                                    <a:prstClr val="black"/>
                                  </a:solidFill>
                                  <a:latin typeface="Cambria Math"/>
                                </a:rPr>
                                <m:t>=1</m:t>
                              </m:r>
                            </m:sub>
                            <m:sup>
                              <m:r>
                                <a:rPr lang="en-GB" sz="1400" i="1">
                                  <a:solidFill>
                                    <a:prstClr val="black"/>
                                  </a:solidFill>
                                  <a:latin typeface="Cambria Math"/>
                                </a:rPr>
                                <m:t>𝐾</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𝑘</m:t>
                                      </m:r>
                                    </m:sub>
                                  </m:sSub>
                                </m:sub>
                              </m:sSub>
                            </m:e>
                          </m:nary>
                          <m:r>
                            <a:rPr lang="en-GB" sz="1400" i="1">
                              <a:solidFill>
                                <a:prstClr val="black"/>
                              </a:solidFill>
                              <a:latin typeface="Cambria Math"/>
                            </a:rPr>
                            <m:t>3.37%</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5+</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1</m:t>
                                          </m:r>
                                        </m:e>
                                        <m:sup>
                                          <m:r>
                                            <a:rPr lang="en-GB" sz="1400" i="1">
                                              <a:solidFill>
                                                <a:prstClr val="black"/>
                                              </a:solidFill>
                                              <a:latin typeface="Cambria Math"/>
                                            </a:rPr>
                                            <m:t>2</m:t>
                                          </m:r>
                                        </m:sup>
                                      </m:sSup>
                                      <m:r>
                                        <a:rPr lang="en-GB" sz="1400" i="1">
                                          <a:solidFill>
                                            <a:prstClr val="black"/>
                                          </a:solidFill>
                                          <a:latin typeface="Cambria Math"/>
                                        </a:rPr>
                                        <m:t>5</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1.0</m:t>
                                      </m:r>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4</m:t>
                              </m:r>
                            </m:den>
                          </m:f>
                          <m:r>
                            <m:rPr>
                              <m:sty m:val="p"/>
                            </m:rPr>
                            <a:rPr lang="en-GB" sz="1400">
                              <a:solidFill>
                                <a:prstClr val="black"/>
                              </a:solidFill>
                              <a:latin typeface="Cambria Math"/>
                            </a:rPr>
                            <m:t>x</m:t>
                          </m:r>
                          <m:r>
                            <a:rPr lang="en-GB" sz="1400" i="1">
                              <a:solidFill>
                                <a:prstClr val="black"/>
                              </a:solidFill>
                              <a:latin typeface="Cambria Math"/>
                            </a:rPr>
                            <m:t> 0.25 </m:t>
                          </m:r>
                          <m:r>
                            <m:rPr>
                              <m:sty m:val="p"/>
                            </m:rPr>
                            <a:rPr lang="en-GB" sz="1400">
                              <a:solidFill>
                                <a:prstClr val="black"/>
                              </a:solidFill>
                              <a:latin typeface="Cambria Math"/>
                            </a:rPr>
                            <m:t>x</m:t>
                          </m:r>
                          <m:r>
                            <a:rPr lang="en-GB" sz="1400" i="1">
                              <a:solidFill>
                                <a:prstClr val="black"/>
                              </a:solidFill>
                              <a:latin typeface="Cambria Math"/>
                            </a:rPr>
                            <m:t> 4%</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0.038067</m:t>
                                  </m:r>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1.0</m:t>
                                      </m:r>
                                    </m:e>
                                  </m:d>
                                </m:e>
                                <m:sup>
                                  <m:r>
                                    <a:rPr lang="en-GB" sz="1400" i="1">
                                      <a:solidFill>
                                        <a:prstClr val="black"/>
                                      </a:solidFill>
                                      <a:latin typeface="Cambria Math"/>
                                    </a:rPr>
                                    <m:t>2</m:t>
                                  </m:r>
                                </m:sup>
                              </m:sSup>
                            </m:e>
                          </m:rad>
                          <m:r>
                            <a:rPr lang="en-GB" sz="1400" i="1">
                              <a:solidFill>
                                <a:prstClr val="black"/>
                              </a:solidFill>
                              <a:latin typeface="Cambria Math"/>
                            </a:rPr>
                            <m:t> </m:t>
                          </m:r>
                        </m:den>
                      </m:f>
                    </m:oMath>
                  </m:oMathPara>
                </a14:m>
                <a:endParaRPr lang="en-GB" sz="1400" dirty="0">
                  <a:solidFill>
                    <a:prstClr val="black"/>
                  </a:solidFill>
                </a:endParaRPr>
              </a:p>
              <a:p>
                <a:endParaRPr lang="en-GB" sz="1400"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682589" y="3737371"/>
                <a:ext cx="7776864" cy="982577"/>
              </a:xfrm>
              <a:prstGeom prst="rect">
                <a:avLst/>
              </a:prstGeom>
              <a:blipFill rotWithShape="0">
                <a:blip r:embed="rId5"/>
                <a:stretch>
                  <a:fillRect/>
                </a:stretch>
              </a:blipFill>
              <a:ln>
                <a:solidFill>
                  <a:schemeClr val="tx1"/>
                </a:solidFill>
              </a:ln>
            </p:spPr>
            <p:txBody>
              <a:bodyPr/>
              <a:lstStyle/>
              <a:p>
                <a:r>
                  <a:rPr lang="en-GB">
                    <a:noFill/>
                  </a:rPr>
                  <a:t> </a:t>
                </a:r>
              </a:p>
            </p:txBody>
          </p:sp>
        </mc:Fallback>
      </mc:AlternateContent>
      <p:sp>
        <p:nvSpPr>
          <p:cNvPr id="16" name="Down Arrow 15"/>
          <p:cNvSpPr/>
          <p:nvPr/>
        </p:nvSpPr>
        <p:spPr>
          <a:xfrm>
            <a:off x="6087489" y="3156653"/>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Down Arrow 16"/>
          <p:cNvSpPr/>
          <p:nvPr/>
        </p:nvSpPr>
        <p:spPr>
          <a:xfrm>
            <a:off x="5258835" y="4774897"/>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Down Arrow 17"/>
          <p:cNvSpPr/>
          <p:nvPr/>
        </p:nvSpPr>
        <p:spPr>
          <a:xfrm>
            <a:off x="7151567" y="4774896"/>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87141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48</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1D Changes (versus G5/4-1)</a:t>
            </a:r>
          </a:p>
        </p:txBody>
      </p:sp>
      <p:sp>
        <p:nvSpPr>
          <p:cNvPr id="19" name="Content Placeholder 2"/>
          <p:cNvSpPr txBox="1">
            <a:spLocks/>
          </p:cNvSpPr>
          <p:nvPr/>
        </p:nvSpPr>
        <p:spPr>
          <a:xfrm>
            <a:off x="417096" y="1600201"/>
            <a:ext cx="9785684" cy="4205063"/>
          </a:xfrm>
          <a:prstGeom prst="rect">
            <a:avLst/>
          </a:prstGeom>
          <a:solidFill>
            <a:srgbClr val="FFFF00"/>
          </a:solidFill>
          <a:ln>
            <a:solidFill>
              <a:schemeClr val="tx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New approach (not used before)</a:t>
            </a:r>
          </a:p>
          <a:p>
            <a:pPr marL="342900" lvl="1" indent="-342900"/>
            <a:r>
              <a:rPr lang="en-GB" dirty="0" smtClean="0">
                <a:solidFill>
                  <a:prstClr val="black"/>
                </a:solidFill>
                <a:latin typeface="Arial" panose="020B0604020202020204" pitchFamily="34" charset="0"/>
                <a:cs typeface="Arial" panose="020B0604020202020204" pitchFamily="34" charset="0"/>
              </a:rPr>
              <a:t>Split into Stages 1D-1 &amp; 1D-2</a:t>
            </a:r>
          </a:p>
          <a:p>
            <a:pPr lvl="1"/>
            <a:r>
              <a:rPr lang="en-GB" dirty="0" smtClean="0">
                <a:solidFill>
                  <a:prstClr val="black"/>
                </a:solidFill>
                <a:latin typeface="Arial" panose="020B0604020202020204" pitchFamily="34" charset="0"/>
                <a:cs typeface="Arial" panose="020B0604020202020204" pitchFamily="34" charset="0"/>
              </a:rPr>
              <a:t>Background measurement of limiting harmonic used</a:t>
            </a:r>
          </a:p>
          <a:p>
            <a:pPr lvl="1"/>
            <a:r>
              <a:rPr lang="en-GB" dirty="0" smtClean="0">
                <a:solidFill>
                  <a:prstClr val="black"/>
                </a:solidFill>
                <a:latin typeface="Arial" panose="020B0604020202020204" pitchFamily="34" charset="0"/>
                <a:cs typeface="Arial" panose="020B0604020202020204" pitchFamily="34" charset="0"/>
              </a:rPr>
              <a:t>Headroom derived &amp; used in calculation</a:t>
            </a:r>
          </a:p>
          <a:p>
            <a:r>
              <a:rPr lang="en-GB" dirty="0" smtClean="0">
                <a:solidFill>
                  <a:prstClr val="black"/>
                </a:solidFill>
                <a:latin typeface="Arial" panose="020B0604020202020204" pitchFamily="34" charset="0"/>
                <a:cs typeface="Arial" panose="020B0604020202020204" pitchFamily="34" charset="0"/>
              </a:rPr>
              <a:t>Stage 1D-1</a:t>
            </a:r>
          </a:p>
          <a:p>
            <a:pPr lvl="1"/>
            <a:r>
              <a:rPr lang="en-GB" dirty="0" smtClean="0">
                <a:solidFill>
                  <a:prstClr val="black"/>
                </a:solidFill>
                <a:latin typeface="Arial" panose="020B0604020202020204" pitchFamily="34" charset="0"/>
                <a:cs typeface="Arial" panose="020B0604020202020204" pitchFamily="34" charset="0"/>
              </a:rPr>
              <a:t>Modified version of Stage 1C-1</a:t>
            </a:r>
          </a:p>
          <a:p>
            <a:pPr lvl="1"/>
            <a:r>
              <a:rPr lang="en-GB" dirty="0" smtClean="0">
                <a:solidFill>
                  <a:prstClr val="black"/>
                </a:solidFill>
                <a:latin typeface="Arial" panose="020B0604020202020204" pitchFamily="34" charset="0"/>
                <a:cs typeface="Arial" panose="020B0604020202020204" pitchFamily="34" charset="0"/>
              </a:rPr>
              <a:t>Max. permitted aggregate equipment rating,  ∑</a:t>
            </a:r>
            <a:r>
              <a:rPr lang="en-GB" baseline="-25000" dirty="0" err="1" smtClean="0">
                <a:solidFill>
                  <a:prstClr val="black"/>
                </a:solidFill>
                <a:latin typeface="Arial" panose="020B0604020202020204" pitchFamily="34" charset="0"/>
                <a:cs typeface="Arial" panose="020B0604020202020204" pitchFamily="34" charset="0"/>
              </a:rPr>
              <a:t>equ</a:t>
            </a:r>
            <a:r>
              <a:rPr lang="en-GB" baseline="-25000" dirty="0" smtClean="0">
                <a:solidFill>
                  <a:prstClr val="black"/>
                </a:solidFill>
                <a:latin typeface="Arial" panose="020B0604020202020204" pitchFamily="34" charset="0"/>
                <a:cs typeface="Arial" panose="020B0604020202020204" pitchFamily="34" charset="0"/>
              </a:rPr>
              <a:t> permitted</a:t>
            </a:r>
            <a:r>
              <a:rPr lang="en-GB" dirty="0" smtClean="0">
                <a:solidFill>
                  <a:prstClr val="black"/>
                </a:solidFill>
                <a:latin typeface="Arial" panose="020B0604020202020204" pitchFamily="34" charset="0"/>
                <a:cs typeface="Arial" panose="020B0604020202020204" pitchFamily="34" charset="0"/>
              </a:rPr>
              <a:t>, connectable for given fault level at PCC, S</a:t>
            </a:r>
            <a:r>
              <a:rPr lang="en-GB" baseline="-25000" dirty="0" smtClean="0">
                <a:solidFill>
                  <a:prstClr val="black"/>
                </a:solidFill>
                <a:latin typeface="Arial" panose="020B0604020202020204" pitchFamily="34" charset="0"/>
                <a:cs typeface="Arial" panose="020B0604020202020204" pitchFamily="34" charset="0"/>
              </a:rPr>
              <a:t>SC PCC</a:t>
            </a:r>
            <a:r>
              <a:rPr lang="en-GB" dirty="0" smtClean="0">
                <a:solidFill>
                  <a:prstClr val="black"/>
                </a:solidFill>
                <a:latin typeface="Arial" panose="020B0604020202020204" pitchFamily="34" charset="0"/>
                <a:cs typeface="Arial" panose="020B0604020202020204" pitchFamily="34" charset="0"/>
              </a:rPr>
              <a:t>, derived</a:t>
            </a:r>
          </a:p>
          <a:p>
            <a:r>
              <a:rPr lang="en-GB" dirty="0" smtClean="0">
                <a:solidFill>
                  <a:prstClr val="black"/>
                </a:solidFill>
                <a:latin typeface="Arial" panose="020B0604020202020204" pitchFamily="34" charset="0"/>
                <a:cs typeface="Arial" panose="020B0604020202020204" pitchFamily="34" charset="0"/>
              </a:rPr>
              <a:t>Stage 1D-2</a:t>
            </a:r>
          </a:p>
          <a:p>
            <a:pPr lvl="1"/>
            <a:r>
              <a:rPr lang="en-GB" dirty="0" smtClean="0">
                <a:solidFill>
                  <a:prstClr val="black"/>
                </a:solidFill>
                <a:latin typeface="Arial" panose="020B0604020202020204" pitchFamily="34" charset="0"/>
                <a:cs typeface="Arial" panose="020B0604020202020204" pitchFamily="34" charset="0"/>
              </a:rPr>
              <a:t>Modified version of Stage 1C-2</a:t>
            </a:r>
          </a:p>
          <a:p>
            <a:pPr lvl="1"/>
            <a:r>
              <a:rPr lang="en-GB" dirty="0" smtClean="0">
                <a:solidFill>
                  <a:prstClr val="black"/>
                </a:solidFill>
                <a:latin typeface="Arial" panose="020B0604020202020204" pitchFamily="34" charset="0"/>
                <a:cs typeface="Arial" panose="020B0604020202020204" pitchFamily="34" charset="0"/>
              </a:rPr>
              <a:t>Derives minimum fault level , S</a:t>
            </a:r>
            <a:r>
              <a:rPr lang="en-GB" baseline="-25000" dirty="0" smtClean="0">
                <a:solidFill>
                  <a:prstClr val="black"/>
                </a:solidFill>
                <a:latin typeface="Arial" panose="020B0604020202020204" pitchFamily="34" charset="0"/>
                <a:cs typeface="Arial" panose="020B0604020202020204" pitchFamily="34" charset="0"/>
              </a:rPr>
              <a:t>SC PCC Min</a:t>
            </a:r>
            <a:r>
              <a:rPr lang="en-GB" dirty="0" smtClean="0">
                <a:solidFill>
                  <a:prstClr val="black"/>
                </a:solidFill>
                <a:latin typeface="Arial" panose="020B0604020202020204" pitchFamily="34" charset="0"/>
                <a:cs typeface="Arial" panose="020B0604020202020204" pitchFamily="34" charset="0"/>
              </a:rPr>
              <a:t>, to connect mixed 3-ph 6-p/AFE converters</a:t>
            </a:r>
          </a:p>
          <a:p>
            <a:endParaRPr lang="en-GB" dirty="0" smtClean="0">
              <a:solidFill>
                <a:prstClr val="black"/>
              </a:solidFill>
            </a:endParaRPr>
          </a:p>
          <a:p>
            <a:endParaRPr lang="en-GB" dirty="0" smtClean="0">
              <a:solidFill>
                <a:srgbClr val="FF0000"/>
              </a:solidFill>
            </a:endParaRPr>
          </a:p>
          <a:p>
            <a:pPr marL="457200" lvl="1" indent="0">
              <a:buFont typeface="Arial" panose="020B0604020202020204" pitchFamily="34" charset="0"/>
              <a:buNone/>
            </a:pPr>
            <a:endParaRPr lang="en-GB" dirty="0" smtClean="0">
              <a:solidFill>
                <a:prstClr val="black"/>
              </a:solidFill>
            </a:endParaRPr>
          </a:p>
          <a:p>
            <a:pPr lvl="1"/>
            <a:endParaRPr lang="en-GB" dirty="0">
              <a:solidFill>
                <a:prstClr val="black"/>
              </a:solidFill>
            </a:endParaRPr>
          </a:p>
        </p:txBody>
      </p:sp>
    </p:spTree>
    <p:extLst>
      <p:ext uri="{BB962C8B-B14F-4D97-AF65-F5344CB8AC3E}">
        <p14:creationId xmlns:p14="http://schemas.microsoft.com/office/powerpoint/2010/main" val="2695743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49</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1D</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18" y="72010"/>
            <a:ext cx="6273807" cy="620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719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43601" y="1526959"/>
            <a:ext cx="11625841" cy="4536427"/>
          </a:xfrm>
          <a:prstGeom prst="rect">
            <a:avLst/>
          </a:prstGeom>
        </p:spPr>
        <p:txBody>
          <a:bodyPr/>
          <a:lstStyle/>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EREC G5 was published in </a:t>
            </a:r>
            <a:r>
              <a:rPr lang="en-GB" dirty="0" smtClean="0">
                <a:latin typeface="Arial" panose="020B0604020202020204" pitchFamily="34" charset="0"/>
                <a:cs typeface="Arial" panose="020B0604020202020204" pitchFamily="34" charset="0"/>
              </a:rPr>
              <a:t>70s</a:t>
            </a:r>
            <a:endParaRPr lang="en-GB"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It was revised during late 90s and published as G5/4</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A revised version with minor changes was published in 2005 as G5/4-1</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Work Group (WG) was set up to revise EREC G5/4-1 in 2010</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A draft was published in January 2015</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More than 100 comments were received</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After considering the comments and feedbacks, WG with new members met in Autumn of 2015</a:t>
            </a:r>
          </a:p>
          <a:p>
            <a:pPr>
              <a:lnSpc>
                <a:spcPct val="100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Subgroups were formed to focus on different area in the </a:t>
            </a:r>
            <a:r>
              <a:rPr lang="en-GB" dirty="0" err="1">
                <a:latin typeface="Arial" panose="020B0604020202020204" pitchFamily="34" charset="0"/>
                <a:cs typeface="Arial" panose="020B0604020202020204" pitchFamily="34" charset="0"/>
              </a:rPr>
              <a:t>ToR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pPr/>
              <a:t>5</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Background</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854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50</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1D-1 (part)</a:t>
            </a:r>
            <a:endParaRPr lang="en-GB" sz="3200" b="1" dirty="0">
              <a:solidFill>
                <a:prstClr val="white"/>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96487"/>
            <a:ext cx="3600400" cy="615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51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51</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1D-1</a:t>
            </a:r>
            <a:endParaRPr lang="en-GB" sz="3200" b="1" dirty="0">
              <a:solidFill>
                <a:prstClr val="white"/>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2027548" y="1412776"/>
            <a:ext cx="4788532" cy="1296144"/>
          </a:xfrm>
          <a:prstGeom prst="rect">
            <a:avLst/>
          </a:prstGeom>
          <a:solidFill>
            <a:srgbClr val="92D050"/>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black"/>
                </a:solidFill>
                <a:latin typeface="Arial" panose="020B0604020202020204" pitchFamily="34" charset="0"/>
                <a:cs typeface="Arial" panose="020B0604020202020204" pitchFamily="34" charset="0"/>
              </a:rPr>
              <a:t>As Stage 1C-1 but…</a:t>
            </a:r>
          </a:p>
          <a:p>
            <a:pPr lvl="1"/>
            <a:r>
              <a:rPr lang="en-GB" sz="2000" dirty="0" smtClean="0">
                <a:solidFill>
                  <a:prstClr val="black"/>
                </a:solidFill>
                <a:latin typeface="Arial" panose="020B0604020202020204" pitchFamily="34" charset="0"/>
                <a:cs typeface="Arial" panose="020B0604020202020204" pitchFamily="34" charset="0"/>
              </a:rPr>
              <a:t>∑</a:t>
            </a:r>
            <a:r>
              <a:rPr lang="en-GB" sz="2000" dirty="0" err="1" smtClean="0">
                <a:solidFill>
                  <a:prstClr val="black"/>
                </a:solidFill>
                <a:latin typeface="Arial" panose="020B0604020202020204" pitchFamily="34" charset="0"/>
                <a:cs typeface="Arial" panose="020B0604020202020204" pitchFamily="34" charset="0"/>
              </a:rPr>
              <a:t>S</a:t>
            </a:r>
            <a:r>
              <a:rPr lang="en-GB" sz="2000" baseline="-25000" dirty="0" err="1" smtClean="0">
                <a:solidFill>
                  <a:prstClr val="black"/>
                </a:solidFill>
                <a:latin typeface="Arial" panose="020B0604020202020204" pitchFamily="34" charset="0"/>
                <a:cs typeface="Arial" panose="020B0604020202020204" pitchFamily="34" charset="0"/>
              </a:rPr>
              <a:t>equ</a:t>
            </a:r>
            <a:r>
              <a:rPr lang="en-GB" sz="2000" baseline="-25000" dirty="0" smtClean="0">
                <a:solidFill>
                  <a:prstClr val="black"/>
                </a:solidFill>
                <a:latin typeface="Arial" panose="020B0604020202020204" pitchFamily="34" charset="0"/>
                <a:cs typeface="Arial" panose="020B0604020202020204" pitchFamily="34" charset="0"/>
              </a:rPr>
              <a:t> permitted </a:t>
            </a:r>
            <a:r>
              <a:rPr lang="en-GB" sz="2000" dirty="0" smtClean="0">
                <a:solidFill>
                  <a:prstClr val="black"/>
                </a:solidFill>
                <a:latin typeface="Arial" panose="020B0604020202020204" pitchFamily="34" charset="0"/>
                <a:cs typeface="Arial" panose="020B0604020202020204" pitchFamily="34" charset="0"/>
              </a:rPr>
              <a:t>scaled for headroom </a:t>
            </a:r>
          </a:p>
          <a:p>
            <a:pPr marL="857250" lvl="2" indent="0">
              <a:buFont typeface="Arial" panose="020B0604020202020204" pitchFamily="34" charset="0"/>
              <a:buNone/>
            </a:pPr>
            <a:r>
              <a:rPr lang="en-GB" sz="1200" dirty="0" smtClean="0">
                <a:solidFill>
                  <a:prstClr val="black"/>
                </a:solidFill>
                <a:latin typeface="Arial" panose="020B0604020202020204" pitchFamily="34" charset="0"/>
                <a:cs typeface="Arial" panose="020B0604020202020204" pitchFamily="34" charset="0"/>
              </a:rPr>
              <a:t>NOTE ∑</a:t>
            </a:r>
            <a:r>
              <a:rPr lang="en-GB" sz="1200" dirty="0" err="1" smtClean="0">
                <a:solidFill>
                  <a:prstClr val="black"/>
                </a:solidFill>
                <a:latin typeface="Arial" panose="020B0604020202020204" pitchFamily="34" charset="0"/>
                <a:cs typeface="Arial" panose="020B0604020202020204" pitchFamily="34" charset="0"/>
              </a:rPr>
              <a:t>S</a:t>
            </a:r>
            <a:r>
              <a:rPr lang="en-GB" sz="1200" baseline="-25000" dirty="0" err="1" smtClean="0">
                <a:solidFill>
                  <a:prstClr val="black"/>
                </a:solidFill>
                <a:latin typeface="Arial" panose="020B0604020202020204" pitchFamily="34" charset="0"/>
                <a:cs typeface="Arial" panose="020B0604020202020204" pitchFamily="34" charset="0"/>
              </a:rPr>
              <a:t>equ</a:t>
            </a:r>
            <a:r>
              <a:rPr lang="en-GB" sz="1200" baseline="-25000" dirty="0" smtClean="0">
                <a:solidFill>
                  <a:prstClr val="black"/>
                </a:solidFill>
                <a:latin typeface="Arial" panose="020B0604020202020204" pitchFamily="34" charset="0"/>
                <a:cs typeface="Arial" panose="020B0604020202020204" pitchFamily="34" charset="0"/>
              </a:rPr>
              <a:t> permitted </a:t>
            </a:r>
            <a:r>
              <a:rPr lang="en-GB" sz="1200" dirty="0" smtClean="0">
                <a:solidFill>
                  <a:prstClr val="black"/>
                </a:solidFill>
                <a:latin typeface="Arial" panose="020B0604020202020204" pitchFamily="34" charset="0"/>
                <a:cs typeface="Arial" panose="020B0604020202020204" pitchFamily="34" charset="0"/>
              </a:rPr>
              <a:t>increased if </a:t>
            </a:r>
            <a:r>
              <a:rPr lang="en-GB" sz="1200" dirty="0" err="1" smtClean="0">
                <a:solidFill>
                  <a:prstClr val="black"/>
                </a:solidFill>
                <a:latin typeface="Arial" panose="020B0604020202020204" pitchFamily="34" charset="0"/>
                <a:cs typeface="Arial" panose="020B0604020202020204" pitchFamily="34" charset="0"/>
              </a:rPr>
              <a:t>V</a:t>
            </a:r>
            <a:r>
              <a:rPr lang="en-GB" sz="1200" baseline="-25000" dirty="0" err="1" smtClean="0">
                <a:solidFill>
                  <a:prstClr val="black"/>
                </a:solidFill>
                <a:latin typeface="Arial" panose="020B0604020202020204" pitchFamily="34" charset="0"/>
                <a:cs typeface="Arial" panose="020B0604020202020204" pitchFamily="34" charset="0"/>
              </a:rPr>
              <a:t>hm</a:t>
            </a:r>
            <a:r>
              <a:rPr lang="en-GB" sz="1200" dirty="0" smtClean="0">
                <a:solidFill>
                  <a:prstClr val="black"/>
                </a:solidFill>
                <a:latin typeface="Arial" panose="020B0604020202020204" pitchFamily="34" charset="0"/>
                <a:cs typeface="Arial" panose="020B0604020202020204" pitchFamily="34" charset="0"/>
              </a:rPr>
              <a:t> &lt; 75% </a:t>
            </a:r>
            <a:r>
              <a:rPr lang="en-GB" sz="1200" dirty="0" err="1" smtClean="0">
                <a:solidFill>
                  <a:prstClr val="black"/>
                </a:solidFill>
                <a:latin typeface="Arial" panose="020B0604020202020204" pitchFamily="34" charset="0"/>
                <a:cs typeface="Arial" panose="020B0604020202020204" pitchFamily="34" charset="0"/>
              </a:rPr>
              <a:t>V</a:t>
            </a:r>
            <a:r>
              <a:rPr lang="en-GB" sz="1200" baseline="-25000" dirty="0" err="1" smtClean="0">
                <a:solidFill>
                  <a:prstClr val="black"/>
                </a:solidFill>
                <a:latin typeface="Arial" panose="020B0604020202020204" pitchFamily="34" charset="0"/>
                <a:cs typeface="Arial" panose="020B0604020202020204" pitchFamily="34" charset="0"/>
              </a:rPr>
              <a:t>hPL</a:t>
            </a:r>
            <a:r>
              <a:rPr lang="en-GB" sz="1200" dirty="0" smtClean="0">
                <a:solidFill>
                  <a:prstClr val="black"/>
                </a:solidFill>
                <a:latin typeface="Arial" panose="020B0604020202020204" pitchFamily="34" charset="0"/>
                <a:cs typeface="Arial" panose="020B0604020202020204" pitchFamily="34" charset="0"/>
              </a:rPr>
              <a:t> </a:t>
            </a:r>
            <a:endParaRPr lang="en-GB" sz="1200" baseline="-250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135561" y="5661502"/>
                <a:ext cx="6272423" cy="522387"/>
              </a:xfrm>
              <a:prstGeom prst="rect">
                <a:avLst/>
              </a:prstGeom>
              <a:solidFill>
                <a:srgbClr val="FFC000"/>
              </a:solidFill>
              <a:ln>
                <a:solidFill>
                  <a:schemeClr val="tx2"/>
                </a:solidFill>
              </a:ln>
            </p:spPr>
            <p:txBody>
              <a:bodyPr wrap="none">
                <a:spAutoFit/>
              </a:bodyPr>
              <a:lstStyle/>
              <a:p>
                <a:r>
                  <a:rPr lang="en-GB" b="1" i="1" dirty="0">
                    <a:solidFill>
                      <a:prstClr val="black"/>
                    </a:solidFill>
                  </a:rPr>
                  <a:t>∑ </a:t>
                </a:r>
                <a:r>
                  <a:rPr lang="en-GB" b="1" i="1" dirty="0" err="1">
                    <a:solidFill>
                      <a:prstClr val="black"/>
                    </a:solidFill>
                  </a:rPr>
                  <a:t>S</a:t>
                </a:r>
                <a:r>
                  <a:rPr lang="en-GB" b="1" i="1" baseline="-25000" dirty="0" err="1">
                    <a:solidFill>
                      <a:prstClr val="black"/>
                    </a:solidFill>
                  </a:rPr>
                  <a:t>equ</a:t>
                </a:r>
                <a:r>
                  <a:rPr lang="en-GB" b="1" i="1" baseline="-25000" dirty="0">
                    <a:solidFill>
                      <a:prstClr val="black"/>
                    </a:solidFill>
                  </a:rPr>
                  <a:t> permitted </a:t>
                </a:r>
                <a:r>
                  <a:rPr lang="en-GB" b="1" dirty="0">
                    <a:solidFill>
                      <a:prstClr val="black"/>
                    </a:solidFill>
                  </a:rPr>
                  <a:t>=</a:t>
                </a:r>
                <a14:m>
                  <m:oMath xmlns:m="http://schemas.openxmlformats.org/officeDocument/2006/math">
                    <m:f>
                      <m:fPr>
                        <m:ctrlPr>
                          <a:rPr lang="en-GB" b="1" i="1">
                            <a:solidFill>
                              <a:prstClr val="black"/>
                            </a:solidFill>
                            <a:latin typeface="Cambria Math" panose="02040503050406030204" pitchFamily="18" charset="0"/>
                          </a:rPr>
                        </m:ctrlPr>
                      </m:fPr>
                      <m:num>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𝑺𝑪</m:t>
                            </m:r>
                            <m:r>
                              <a:rPr lang="en-GB" b="1" i="1">
                                <a:solidFill>
                                  <a:prstClr val="black"/>
                                </a:solidFill>
                                <a:latin typeface="Cambria Math"/>
                              </a:rPr>
                              <m:t> </m:t>
                            </m:r>
                            <m:r>
                              <a:rPr lang="en-GB" b="1" i="1">
                                <a:solidFill>
                                  <a:prstClr val="black"/>
                                </a:solidFill>
                                <a:latin typeface="Cambria Math"/>
                              </a:rPr>
                              <m:t>𝑷𝑪𝑪</m:t>
                            </m:r>
                          </m:sub>
                        </m:sSub>
                      </m:num>
                      <m:den>
                        <m:r>
                          <a:rPr lang="en-GB" b="1" i="1">
                            <a:solidFill>
                              <a:prstClr val="black"/>
                            </a:solidFill>
                            <a:latin typeface="Cambria Math"/>
                          </a:rPr>
                          <m:t>𝑺</m:t>
                        </m:r>
                        <m:r>
                          <a:rPr lang="en-GB" b="1" i="1" baseline="-25000">
                            <a:solidFill>
                              <a:prstClr val="black"/>
                            </a:solidFill>
                            <a:latin typeface="Cambria Math"/>
                          </a:rPr>
                          <m:t>𝒔𝒄</m:t>
                        </m:r>
                        <m:r>
                          <a:rPr lang="en-GB" b="1" i="1" baseline="-25000">
                            <a:solidFill>
                              <a:prstClr val="black"/>
                            </a:solidFill>
                            <a:latin typeface="Cambria Math"/>
                          </a:rPr>
                          <m:t> </m:t>
                        </m:r>
                        <m:r>
                          <a:rPr lang="en-GB" b="1" i="1" baseline="-25000">
                            <a:solidFill>
                              <a:prstClr val="black"/>
                            </a:solidFill>
                            <a:latin typeface="Cambria Math"/>
                          </a:rPr>
                          <m:t>𝒓𝒆𝒇𝒆𝒓𝒆𝒏𝒄𝒆</m:t>
                        </m:r>
                      </m:den>
                    </m:f>
                    <m:f>
                      <m:fPr>
                        <m:ctrlPr>
                          <a:rPr lang="en-GB" b="1" i="1">
                            <a:solidFill>
                              <a:prstClr val="black"/>
                            </a:solidFill>
                            <a:latin typeface="Cambria Math" panose="02040503050406030204" pitchFamily="18" charset="0"/>
                          </a:rPr>
                        </m:ctrlPr>
                      </m:fPr>
                      <m:num>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𝑽</m:t>
                            </m:r>
                          </m:e>
                          <m:sub>
                            <m:r>
                              <a:rPr lang="en-GB" b="1" i="1">
                                <a:solidFill>
                                  <a:prstClr val="black"/>
                                </a:solidFill>
                                <a:latin typeface="Cambria Math"/>
                              </a:rPr>
                              <m:t>𝒉</m:t>
                            </m:r>
                            <m:r>
                              <a:rPr lang="en-GB" b="1" i="1">
                                <a:solidFill>
                                  <a:prstClr val="black"/>
                                </a:solidFill>
                                <a:latin typeface="Cambria Math"/>
                              </a:rPr>
                              <m:t> </m:t>
                            </m:r>
                            <m:r>
                              <a:rPr lang="en-GB" b="1" i="1">
                                <a:solidFill>
                                  <a:prstClr val="black"/>
                                </a:solidFill>
                                <a:latin typeface="Cambria Math"/>
                              </a:rPr>
                              <m:t>𝒉𝒆𝒂𝒅𝒓𝒐𝒐𝒎</m:t>
                            </m:r>
                          </m:sub>
                        </m:sSub>
                      </m:num>
                      <m:den>
                        <m:r>
                          <a:rPr lang="en-GB" b="1" i="1">
                            <a:solidFill>
                              <a:prstClr val="black"/>
                            </a:solidFill>
                            <a:latin typeface="Cambria Math"/>
                          </a:rPr>
                          <m:t>𝟎</m:t>
                        </m:r>
                        <m:r>
                          <a:rPr lang="en-GB" b="1" i="1">
                            <a:solidFill>
                              <a:prstClr val="black"/>
                            </a:solidFill>
                            <a:latin typeface="Cambria Math"/>
                          </a:rPr>
                          <m:t>.</m:t>
                        </m:r>
                        <m:r>
                          <a:rPr lang="en-GB" b="1" i="1">
                            <a:solidFill>
                              <a:prstClr val="black"/>
                            </a:solidFill>
                            <a:latin typeface="Cambria Math"/>
                          </a:rPr>
                          <m:t>𝟐𝟓</m:t>
                        </m:r>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𝑽</m:t>
                            </m:r>
                          </m:e>
                          <m:sub>
                            <m:r>
                              <a:rPr lang="en-GB" b="1" i="1">
                                <a:solidFill>
                                  <a:prstClr val="black"/>
                                </a:solidFill>
                                <a:latin typeface="Cambria Math"/>
                              </a:rPr>
                              <m:t>𝒉𝑷𝑳</m:t>
                            </m:r>
                          </m:sub>
                        </m:sSub>
                      </m:den>
                    </m:f>
                    <m:nary>
                      <m:naryPr>
                        <m:chr m:val="∑"/>
                        <m:limLoc m:val="undOvr"/>
                        <m:subHide m:val="on"/>
                        <m:supHide m:val="on"/>
                        <m:ctrlPr>
                          <a:rPr lang="en-GB" b="1" i="1">
                            <a:solidFill>
                              <a:prstClr val="black"/>
                            </a:solidFill>
                            <a:latin typeface="Cambria Math" panose="02040503050406030204" pitchFamily="18" charset="0"/>
                          </a:rPr>
                        </m:ctrlPr>
                      </m:naryPr>
                      <m:sub/>
                      <m:sup/>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𝒆𝒒𝒖</m:t>
                            </m:r>
                            <m:r>
                              <a:rPr lang="en-GB" b="1" i="1">
                                <a:solidFill>
                                  <a:prstClr val="black"/>
                                </a:solidFill>
                                <a:latin typeface="Cambria Math"/>
                              </a:rPr>
                              <m:t> </m:t>
                            </m:r>
                            <m:r>
                              <a:rPr lang="en-GB" b="1" i="1">
                                <a:solidFill>
                                  <a:prstClr val="black"/>
                                </a:solidFill>
                                <a:latin typeface="Cambria Math"/>
                              </a:rPr>
                              <m:t>𝒑𝒆𝒓𝒎𝒊𝒕𝒕𝒆𝒅</m:t>
                            </m:r>
                            <m:r>
                              <a:rPr lang="en-GB" b="1" i="1">
                                <a:solidFill>
                                  <a:prstClr val="black"/>
                                </a:solidFill>
                                <a:latin typeface="Cambria Math"/>
                              </a:rPr>
                              <m:t> @ </m:t>
                            </m:r>
                            <m:r>
                              <a:rPr lang="en-GB" b="1" i="1">
                                <a:solidFill>
                                  <a:prstClr val="black"/>
                                </a:solidFill>
                                <a:latin typeface="Cambria Math"/>
                              </a:rPr>
                              <m:t>𝒓𝒆𝒇𝒆𝒓𝒆𝒏𝒄𝒆</m:t>
                            </m:r>
                            <m:r>
                              <a:rPr lang="en-GB" b="1" i="1">
                                <a:solidFill>
                                  <a:prstClr val="black"/>
                                </a:solidFill>
                                <a:latin typeface="Cambria Math"/>
                              </a:rPr>
                              <m:t> </m:t>
                            </m:r>
                            <m:r>
                              <a:rPr lang="en-GB" b="1" i="1">
                                <a:solidFill>
                                  <a:prstClr val="black"/>
                                </a:solidFill>
                                <a:latin typeface="Cambria Math"/>
                              </a:rPr>
                              <m:t>𝑺𝒔𝒄</m:t>
                            </m:r>
                          </m:sub>
                        </m:sSub>
                      </m:e>
                    </m:nary>
                  </m:oMath>
                </a14:m>
                <a:endParaRPr lang="en-GB" b="1"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135561" y="5661502"/>
                <a:ext cx="6272423" cy="522387"/>
              </a:xfrm>
              <a:prstGeom prst="rect">
                <a:avLst/>
              </a:prstGeom>
              <a:blipFill rotWithShape="0">
                <a:blip r:embed="rId3"/>
                <a:stretch>
                  <a:fillRect l="-679" t="-70115" b="-112644"/>
                </a:stretch>
              </a:blipFill>
              <a:ln>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51974" y="4446404"/>
                <a:ext cx="2760051" cy="369332"/>
              </a:xfrm>
              <a:prstGeom prst="rect">
                <a:avLst/>
              </a:prstGeom>
              <a:solidFill>
                <a:srgbClr val="00B0F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m:t>
                          </m:r>
                          <m:r>
                            <a:rPr lang="en-GB" i="1">
                              <a:solidFill>
                                <a:prstClr val="black"/>
                              </a:solidFill>
                              <a:latin typeface="Cambria Math"/>
                            </a:rPr>
                            <m:t> </m:t>
                          </m:r>
                          <m:r>
                            <a:rPr lang="en-GB" i="1">
                              <a:solidFill>
                                <a:prstClr val="black"/>
                              </a:solidFill>
                              <a:latin typeface="Cambria Math"/>
                            </a:rPr>
                            <m:t>h𝑒𝑎𝑑𝑟𝑜𝑜𝑚</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h𝑃𝐿</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h𝑚</m:t>
                          </m:r>
                        </m:sub>
                      </m:sSub>
                    </m:oMath>
                  </m:oMathPara>
                </a14:m>
                <a:endParaRPr lang="en-GB"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551974" y="4446404"/>
                <a:ext cx="2760051" cy="36933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1" name="Right Arrow 10"/>
          <p:cNvSpPr/>
          <p:nvPr/>
        </p:nvSpPr>
        <p:spPr>
          <a:xfrm rot="5400000">
            <a:off x="4137791" y="4973745"/>
            <a:ext cx="576064"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TextBox 13"/>
          <p:cNvSpPr txBox="1"/>
          <p:nvPr/>
        </p:nvSpPr>
        <p:spPr>
          <a:xfrm>
            <a:off x="7032103" y="3717032"/>
            <a:ext cx="3796317" cy="1477328"/>
          </a:xfrm>
          <a:prstGeom prst="rect">
            <a:avLst/>
          </a:prstGeom>
          <a:solidFill>
            <a:srgbClr val="FFFF00"/>
          </a:solidFill>
          <a:ln>
            <a:solidFill>
              <a:schemeClr val="tx1"/>
            </a:solidFill>
          </a:ln>
        </p:spPr>
        <p:txBody>
          <a:bodyPr wrap="square" rtlCol="0">
            <a:spAutoFit/>
          </a:bodyPr>
          <a:lstStyle/>
          <a:p>
            <a:pPr lvl="1"/>
            <a:r>
              <a:rPr lang="en-GB" dirty="0">
                <a:solidFill>
                  <a:prstClr val="black"/>
                </a:solidFill>
                <a:latin typeface="Arial" panose="020B0604020202020204" pitchFamily="34" charset="0"/>
                <a:cs typeface="Arial" panose="020B0604020202020204" pitchFamily="34" charset="0"/>
              </a:rPr>
              <a:t>Headroom </a:t>
            </a:r>
            <a:r>
              <a:rPr lang="en-GB" dirty="0" err="1">
                <a:solidFill>
                  <a:prstClr val="black"/>
                </a:solidFill>
                <a:latin typeface="Arial" panose="020B0604020202020204" pitchFamily="34" charset="0"/>
                <a:cs typeface="Arial" panose="020B0604020202020204" pitchFamily="34" charset="0"/>
              </a:rPr>
              <a:t>V</a:t>
            </a:r>
            <a:r>
              <a:rPr lang="en-GB" baseline="-25000" dirty="0" err="1">
                <a:solidFill>
                  <a:prstClr val="black"/>
                </a:solidFill>
                <a:latin typeface="Arial" panose="020B0604020202020204" pitchFamily="34" charset="0"/>
                <a:cs typeface="Arial" panose="020B0604020202020204" pitchFamily="34" charset="0"/>
              </a:rPr>
              <a:t>h</a:t>
            </a:r>
            <a:r>
              <a:rPr lang="en-GB" baseline="-25000" dirty="0">
                <a:solidFill>
                  <a:prstClr val="black"/>
                </a:solidFill>
                <a:latin typeface="Arial" panose="020B0604020202020204" pitchFamily="34" charset="0"/>
                <a:cs typeface="Arial" panose="020B0604020202020204" pitchFamily="34" charset="0"/>
              </a:rPr>
              <a:t> headroom </a:t>
            </a:r>
            <a:r>
              <a:rPr lang="en-GB" dirty="0">
                <a:solidFill>
                  <a:prstClr val="black"/>
                </a:solidFill>
                <a:latin typeface="Arial" panose="020B0604020202020204" pitchFamily="34" charset="0"/>
                <a:cs typeface="Arial" panose="020B0604020202020204" pitchFamily="34" charset="0"/>
              </a:rPr>
              <a:t>based on:</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6-p/AFE: h=5</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12-p: h=37</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1-ph rectifier: h=21</a:t>
            </a:r>
          </a:p>
          <a:p>
            <a:endParaRPr lang="en-GB" dirty="0">
              <a:solidFill>
                <a:prstClr val="black"/>
              </a:solidFill>
            </a:endParaRPr>
          </a:p>
        </p:txBody>
      </p:sp>
      <p:sp>
        <p:nvSpPr>
          <p:cNvPr id="15" name="Right Arrow 14"/>
          <p:cNvSpPr/>
          <p:nvPr/>
        </p:nvSpPr>
        <p:spPr>
          <a:xfrm rot="10800000">
            <a:off x="6456042" y="4385151"/>
            <a:ext cx="360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Bent Arrow 15"/>
          <p:cNvSpPr/>
          <p:nvPr/>
        </p:nvSpPr>
        <p:spPr>
          <a:xfrm rot="16200000" flipH="1" flipV="1">
            <a:off x="6754245" y="2266700"/>
            <a:ext cx="1512168" cy="956449"/>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564758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52</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1D-2</a:t>
            </a:r>
            <a:endParaRPr lang="en-GB" sz="3200" b="1" dirty="0">
              <a:solidFill>
                <a:prstClr val="white"/>
              </a:solidFill>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245" y="614506"/>
            <a:ext cx="3456384" cy="51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186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53</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1D-2</a:t>
            </a:r>
            <a:endParaRPr lang="en-GB" sz="3200" b="1"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148063" y="2671493"/>
            <a:ext cx="7128792" cy="3501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2156176" y="4255670"/>
                <a:ext cx="5555239" cy="802977"/>
              </a:xfrm>
              <a:prstGeom prst="rect">
                <a:avLst/>
              </a:prstGeom>
              <a:solidFill>
                <a:srgbClr val="FFC000"/>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r>
                            <a:rPr lang="en-GB" i="1">
                              <a:solidFill>
                                <a:prstClr val="black"/>
                              </a:solidFill>
                              <a:latin typeface="Cambria Math"/>
                            </a:rPr>
                            <m:t>459.977</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sub>
                                  </m:sSub>
                                </m:e>
                                <m:sub>
                                  <m:r>
                                    <a:rPr lang="en-GB" i="1">
                                      <a:solidFill>
                                        <a:prstClr val="black"/>
                                      </a:solidFill>
                                      <a:latin typeface="Cambria Math"/>
                                    </a:rPr>
                                    <m:t>𝑗</m:t>
                                  </m:r>
                                </m:sub>
                              </m:sSub>
                            </m:e>
                          </m:nary>
                          <m:r>
                            <a:rPr lang="en-GB" i="1">
                              <a:solidFill>
                                <a:prstClr val="black"/>
                              </a:solidFill>
                              <a:latin typeface="Cambria Math"/>
                            </a:rPr>
                            <m:t> +52.170</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5 </m:t>
                              </m:r>
                              <m:r>
                                <a:rPr lang="en-GB" i="1">
                                  <a:solidFill>
                                    <a:prstClr val="black"/>
                                  </a:solidFill>
                                  <a:latin typeface="Cambria Math"/>
                                </a:rPr>
                                <m:t>h𝑒𝑎𝑑𝑟𝑜𝑜𝑚</m:t>
                              </m:r>
                            </m:sub>
                          </m:sSub>
                          <m:r>
                            <a:rPr lang="en-GB" i="1">
                              <a:solidFill>
                                <a:prstClr val="black"/>
                              </a:solidFill>
                              <a:latin typeface="Cambria Math"/>
                            </a:rPr>
                            <m:t>%</m:t>
                          </m:r>
                        </m:den>
                      </m:f>
                    </m:oMath>
                  </m:oMathPara>
                </a14:m>
                <a:endParaRPr lang="en-GB" b="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56176" y="4255670"/>
                <a:ext cx="5555239" cy="802977"/>
              </a:xfrm>
              <a:prstGeom prst="rect">
                <a:avLst/>
              </a:prstGeom>
              <a:blipFill rotWithShape="0">
                <a:blip r:embed="rId3"/>
                <a:stretch>
                  <a:fillRect/>
                </a:stretch>
              </a:blipFill>
              <a:ln>
                <a:solidFill>
                  <a:schemeClr val="tx2"/>
                </a:solidFill>
              </a:ln>
            </p:spPr>
            <p:txBody>
              <a:bodyPr/>
              <a:lstStyle/>
              <a:p>
                <a:r>
                  <a:rPr lang="en-GB">
                    <a:noFill/>
                  </a:rPr>
                  <a:t> </a:t>
                </a:r>
              </a:p>
            </p:txBody>
          </p:sp>
        </mc:Fallback>
      </mc:AlternateContent>
      <p:sp>
        <p:nvSpPr>
          <p:cNvPr id="8" name="Rectangle 7"/>
          <p:cNvSpPr/>
          <p:nvPr/>
        </p:nvSpPr>
        <p:spPr>
          <a:xfrm>
            <a:off x="4666595" y="3310273"/>
            <a:ext cx="941283"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6-pulse</a:t>
            </a:r>
          </a:p>
        </p:txBody>
      </p:sp>
      <p:sp>
        <p:nvSpPr>
          <p:cNvPr id="9" name="Down Arrow 8"/>
          <p:cNvSpPr/>
          <p:nvPr/>
        </p:nvSpPr>
        <p:spPr>
          <a:xfrm>
            <a:off x="4840995" y="3823621"/>
            <a:ext cx="4835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Down Arrow 10"/>
          <p:cNvSpPr/>
          <p:nvPr/>
        </p:nvSpPr>
        <p:spPr>
          <a:xfrm>
            <a:off x="6857219" y="3823621"/>
            <a:ext cx="4835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6242897" y="3310273"/>
            <a:ext cx="1877437"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Active Front-end</a:t>
            </a:r>
          </a:p>
        </p:txBody>
      </p:sp>
      <mc:AlternateContent xmlns:mc="http://schemas.openxmlformats.org/markup-compatibility/2006" xmlns:a14="http://schemas.microsoft.com/office/drawing/2010/main">
        <mc:Choice Requires="a14">
          <p:sp>
            <p:nvSpPr>
              <p:cNvPr id="15" name="Rectangle 14"/>
              <p:cNvSpPr/>
              <p:nvPr/>
            </p:nvSpPr>
            <p:spPr>
              <a:xfrm>
                <a:off x="4716061" y="5686537"/>
                <a:ext cx="2840714" cy="369332"/>
              </a:xfrm>
              <a:prstGeom prst="rect">
                <a:avLst/>
              </a:prstGeom>
              <a:solidFill>
                <a:srgbClr val="00B0F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5 </m:t>
                          </m:r>
                          <m:r>
                            <a:rPr lang="en-GB" i="1">
                              <a:solidFill>
                                <a:prstClr val="black"/>
                              </a:solidFill>
                              <a:latin typeface="Cambria Math"/>
                            </a:rPr>
                            <m:t>h𝑒𝑎𝑑𝑟𝑜𝑜𝑚</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m:t>
                          </m:r>
                          <m:r>
                            <a:rPr lang="en-GB" i="1">
                              <a:solidFill>
                                <a:prstClr val="black"/>
                              </a:solidFill>
                              <a:latin typeface="Cambria Math"/>
                            </a:rPr>
                            <m:t>𝑃𝐿</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m:t>
                          </m:r>
                          <m:r>
                            <a:rPr lang="en-GB" i="1">
                              <a:solidFill>
                                <a:prstClr val="black"/>
                              </a:solidFill>
                              <a:latin typeface="Cambria Math"/>
                            </a:rPr>
                            <m:t>𝑚</m:t>
                          </m:r>
                        </m:sub>
                      </m:sSub>
                    </m:oMath>
                  </m:oMathPara>
                </a14:m>
                <a:endParaRPr lang="en-GB"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716061" y="5686537"/>
                <a:ext cx="2840714" cy="36933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6" name="Right Arrow 15"/>
          <p:cNvSpPr/>
          <p:nvPr/>
        </p:nvSpPr>
        <p:spPr>
          <a:xfrm rot="16200000">
            <a:off x="5274531" y="5097755"/>
            <a:ext cx="360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8" name="TextBox 17"/>
          <p:cNvSpPr txBox="1"/>
          <p:nvPr/>
        </p:nvSpPr>
        <p:spPr>
          <a:xfrm>
            <a:off x="1292079" y="2806217"/>
            <a:ext cx="578186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mixed 6-pulse and Active Front-end equipment…</a:t>
            </a:r>
          </a:p>
        </p:txBody>
      </p:sp>
      <p:sp>
        <p:nvSpPr>
          <p:cNvPr id="19" name="Content Placeholder 3"/>
          <p:cNvSpPr txBox="1">
            <a:spLocks/>
          </p:cNvSpPr>
          <p:nvPr/>
        </p:nvSpPr>
        <p:spPr>
          <a:xfrm>
            <a:off x="2399795" y="1379995"/>
            <a:ext cx="4716065" cy="1224136"/>
          </a:xfrm>
          <a:prstGeom prst="rect">
            <a:avLst/>
          </a:prstGeom>
          <a:solidFill>
            <a:srgbClr val="92D050"/>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black"/>
                </a:solidFill>
                <a:latin typeface="Arial" panose="020B0604020202020204" pitchFamily="34" charset="0"/>
                <a:cs typeface="Arial" panose="020B0604020202020204" pitchFamily="34" charset="0"/>
              </a:rPr>
              <a:t>As Stage 1C-2 but…</a:t>
            </a:r>
          </a:p>
          <a:p>
            <a:pPr lvl="1"/>
            <a:r>
              <a:rPr lang="en-GB" sz="2000" dirty="0" smtClean="0">
                <a:solidFill>
                  <a:prstClr val="black"/>
                </a:solidFill>
                <a:latin typeface="Arial" panose="020B0604020202020204" pitchFamily="34" charset="0"/>
                <a:cs typeface="Arial" panose="020B0604020202020204" pitchFamily="34" charset="0"/>
              </a:rPr>
              <a:t>∑S</a:t>
            </a:r>
            <a:r>
              <a:rPr lang="en-GB" sz="2000" baseline="-25000" dirty="0" smtClean="0">
                <a:solidFill>
                  <a:prstClr val="black"/>
                </a:solidFill>
                <a:latin typeface="Arial" panose="020B0604020202020204" pitchFamily="34" charset="0"/>
                <a:cs typeface="Arial" panose="020B0604020202020204" pitchFamily="34" charset="0"/>
              </a:rPr>
              <a:t>SC PCC Min </a:t>
            </a:r>
            <a:r>
              <a:rPr lang="en-GB" sz="2000" dirty="0" smtClean="0">
                <a:solidFill>
                  <a:prstClr val="black"/>
                </a:solidFill>
                <a:latin typeface="Arial" panose="020B0604020202020204" pitchFamily="34" charset="0"/>
                <a:cs typeface="Arial" panose="020B0604020202020204" pitchFamily="34" charset="0"/>
              </a:rPr>
              <a:t>scaled for headroom </a:t>
            </a:r>
          </a:p>
          <a:p>
            <a:pPr marL="857250" lvl="2" indent="0">
              <a:buFont typeface="Arial" panose="020B0604020202020204" pitchFamily="34" charset="0"/>
              <a:buNone/>
            </a:pPr>
            <a:r>
              <a:rPr lang="en-GB" sz="1200" dirty="0" smtClean="0">
                <a:solidFill>
                  <a:prstClr val="black"/>
                </a:solidFill>
                <a:latin typeface="Arial" panose="020B0604020202020204" pitchFamily="34" charset="0"/>
                <a:cs typeface="Arial" panose="020B0604020202020204" pitchFamily="34" charset="0"/>
              </a:rPr>
              <a:t>NOTE ∑S</a:t>
            </a:r>
            <a:r>
              <a:rPr lang="en-GB" sz="1200" baseline="-25000" dirty="0" smtClean="0">
                <a:solidFill>
                  <a:prstClr val="black"/>
                </a:solidFill>
                <a:latin typeface="Arial" panose="020B0604020202020204" pitchFamily="34" charset="0"/>
                <a:cs typeface="Arial" panose="020B0604020202020204" pitchFamily="34" charset="0"/>
              </a:rPr>
              <a:t>SC</a:t>
            </a:r>
            <a:r>
              <a:rPr lang="en-GB" sz="1200" dirty="0" smtClean="0">
                <a:solidFill>
                  <a:prstClr val="black"/>
                </a:solidFill>
                <a:latin typeface="Arial" panose="020B0604020202020204" pitchFamily="34" charset="0"/>
                <a:cs typeface="Arial" panose="020B0604020202020204" pitchFamily="34" charset="0"/>
              </a:rPr>
              <a:t> </a:t>
            </a:r>
            <a:r>
              <a:rPr lang="en-GB" sz="1200" baseline="-25000" dirty="0" smtClean="0">
                <a:solidFill>
                  <a:prstClr val="black"/>
                </a:solidFill>
                <a:latin typeface="Arial" panose="020B0604020202020204" pitchFamily="34" charset="0"/>
                <a:cs typeface="Arial" panose="020B0604020202020204" pitchFamily="34" charset="0"/>
              </a:rPr>
              <a:t>PCC Min </a:t>
            </a:r>
            <a:r>
              <a:rPr lang="en-GB" sz="1200" dirty="0" smtClean="0">
                <a:solidFill>
                  <a:prstClr val="black"/>
                </a:solidFill>
                <a:latin typeface="Arial" panose="020B0604020202020204" pitchFamily="34" charset="0"/>
                <a:cs typeface="Arial" panose="020B0604020202020204" pitchFamily="34" charset="0"/>
              </a:rPr>
              <a:t>increased if V</a:t>
            </a:r>
            <a:r>
              <a:rPr lang="en-GB" sz="1200" baseline="-25000" dirty="0" smtClean="0">
                <a:solidFill>
                  <a:prstClr val="black"/>
                </a:solidFill>
                <a:latin typeface="Arial" panose="020B0604020202020204" pitchFamily="34" charset="0"/>
                <a:cs typeface="Arial" panose="020B0604020202020204" pitchFamily="34" charset="0"/>
              </a:rPr>
              <a:t>5m</a:t>
            </a:r>
            <a:r>
              <a:rPr lang="en-GB" sz="1200" dirty="0" smtClean="0">
                <a:solidFill>
                  <a:prstClr val="black"/>
                </a:solidFill>
                <a:latin typeface="Arial" panose="020B0604020202020204" pitchFamily="34" charset="0"/>
                <a:cs typeface="Arial" panose="020B0604020202020204" pitchFamily="34" charset="0"/>
              </a:rPr>
              <a:t> &lt; 75% V</a:t>
            </a:r>
            <a:r>
              <a:rPr lang="en-GB" sz="1200" baseline="-25000" dirty="0" smtClean="0">
                <a:solidFill>
                  <a:prstClr val="black"/>
                </a:solidFill>
                <a:latin typeface="Arial" panose="020B0604020202020204" pitchFamily="34" charset="0"/>
                <a:cs typeface="Arial" panose="020B0604020202020204" pitchFamily="34" charset="0"/>
              </a:rPr>
              <a:t>5PL</a:t>
            </a:r>
            <a:r>
              <a:rPr lang="en-GB" sz="1200" dirty="0" smtClean="0">
                <a:solidFill>
                  <a:prstClr val="black"/>
                </a:solidFill>
                <a:latin typeface="Arial" panose="020B0604020202020204" pitchFamily="34" charset="0"/>
                <a:cs typeface="Arial" panose="020B0604020202020204" pitchFamily="34" charset="0"/>
              </a:rPr>
              <a:t> </a:t>
            </a:r>
            <a:endParaRPr lang="en-GB" sz="1200" baseline="-25000"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25000" dirty="0">
              <a:solidFill>
                <a:prstClr val="black"/>
              </a:solidFill>
            </a:endParaRPr>
          </a:p>
        </p:txBody>
      </p:sp>
    </p:spTree>
    <p:extLst>
      <p:ext uri="{BB962C8B-B14F-4D97-AF65-F5344CB8AC3E}">
        <p14:creationId xmlns:p14="http://schemas.microsoft.com/office/powerpoint/2010/main" val="2614057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54</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Note</a:t>
            </a:r>
            <a:endParaRPr lang="en-GB" sz="3200" b="1" dirty="0">
              <a:solidFill>
                <a:prstClr val="white"/>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846405" y="1655510"/>
            <a:ext cx="9613048" cy="700827"/>
          </a:xfrm>
          <a:prstGeom prst="rect">
            <a:avLst/>
          </a:prstGeom>
          <a:solidFill>
            <a:srgbClr val="FFFF0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prstClr val="black"/>
                </a:solidFill>
                <a:latin typeface="Arial" panose="020B0604020202020204" pitchFamily="34" charset="0"/>
                <a:cs typeface="Arial" panose="020B0604020202020204" pitchFamily="34" charset="0"/>
              </a:rPr>
              <a:t>Note that the proposals omit a table of permitted harmonic currents like in Table 7 of G5/4-1.</a:t>
            </a:r>
          </a:p>
        </p:txBody>
      </p:sp>
      <p:sp>
        <p:nvSpPr>
          <p:cNvPr id="20" name="Rectangle 19"/>
          <p:cNvSpPr/>
          <p:nvPr/>
        </p:nvSpPr>
        <p:spPr>
          <a:xfrm>
            <a:off x="846404" y="2636731"/>
            <a:ext cx="9613049" cy="923330"/>
          </a:xfrm>
          <a:prstGeom prst="rect">
            <a:avLst/>
          </a:prstGeom>
          <a:solidFill>
            <a:srgbClr val="FFFF00"/>
          </a:solidFill>
          <a:ln>
            <a:solidFill>
              <a:schemeClr val="tx1"/>
            </a:solidFill>
          </a:ln>
        </p:spPr>
        <p:txBody>
          <a:bodyPr wrap="square">
            <a:spAutoFit/>
          </a:bodyPr>
          <a:lstStyle/>
          <a:p>
            <a:r>
              <a:rPr lang="en-GB" dirty="0">
                <a:solidFill>
                  <a:prstClr val="black"/>
                </a:solidFill>
                <a:latin typeface="Arial" panose="020B0604020202020204" pitchFamily="34" charset="0"/>
                <a:cs typeface="Arial" panose="020B0604020202020204" pitchFamily="34" charset="0"/>
              </a:rPr>
              <a:t>NB In Stage 2C: “Note 1: </a:t>
            </a:r>
            <a:r>
              <a:rPr lang="en-GB" dirty="0">
                <a:solidFill>
                  <a:srgbClr val="FF0000"/>
                </a:solidFill>
                <a:latin typeface="Arial" panose="020B0604020202020204" pitchFamily="34" charset="0"/>
                <a:cs typeface="Arial" panose="020B0604020202020204" pitchFamily="34" charset="0"/>
              </a:rPr>
              <a:t>To facilitate rapid assessment, it is permissible to assume that background harmonic distortion does not exceed 75% of the Planning Level subject to the agreement of the relevant Network Operator.</a:t>
            </a:r>
            <a:r>
              <a:rPr lang="en-GB" dirty="0">
                <a:solidFill>
                  <a:prstClr val="black"/>
                </a:solidFill>
                <a:latin typeface="Arial" panose="020B0604020202020204" pitchFamily="34" charset="0"/>
                <a:cs typeface="Arial" panose="020B0604020202020204" pitchFamily="34" charset="0"/>
              </a:rPr>
              <a:t>”</a:t>
            </a:r>
          </a:p>
        </p:txBody>
      </p:sp>
      <p:graphicFrame>
        <p:nvGraphicFramePr>
          <p:cNvPr id="21" name="Chart 20"/>
          <p:cNvGraphicFramePr>
            <a:graphicFrameLocks/>
          </p:cNvGraphicFramePr>
          <p:nvPr>
            <p:extLst/>
          </p:nvPr>
        </p:nvGraphicFramePr>
        <p:xfrm>
          <a:off x="1493659" y="3675296"/>
          <a:ext cx="927668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767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55</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Stage 2</a:t>
            </a:r>
            <a:endParaRPr lang="en-GB" sz="3200" b="1" dirty="0">
              <a:solidFill>
                <a:prstClr val="white"/>
              </a:solidFill>
              <a:latin typeface="Arial" panose="020B0604020202020204" pitchFamily="34" charset="0"/>
              <a:cs typeface="Arial" panose="020B0604020202020204" pitchFamily="34" charset="0"/>
            </a:endParaRPr>
          </a:p>
        </p:txBody>
      </p:sp>
      <p:sp>
        <p:nvSpPr>
          <p:cNvPr id="22" name="Content Placeholder 2"/>
          <p:cNvSpPr txBox="1">
            <a:spLocks/>
          </p:cNvSpPr>
          <p:nvPr/>
        </p:nvSpPr>
        <p:spPr>
          <a:xfrm>
            <a:off x="5706925" y="2011115"/>
            <a:ext cx="4752528" cy="3568115"/>
          </a:xfrm>
          <a:prstGeom prst="rect">
            <a:avLst/>
          </a:prstGeom>
          <a:solidFill>
            <a:srgbClr val="92D05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HV PCC</a:t>
            </a:r>
          </a:p>
          <a:p>
            <a:r>
              <a:rPr lang="en-GB" dirty="0" smtClean="0">
                <a:solidFill>
                  <a:prstClr val="black"/>
                </a:solidFill>
                <a:latin typeface="Arial" panose="020B0604020202020204" pitchFamily="34" charset="0"/>
                <a:cs typeface="Arial" panose="020B0604020202020204" pitchFamily="34" charset="0"/>
              </a:rPr>
              <a:t>LV PCC failed Stage 1</a:t>
            </a:r>
          </a:p>
          <a:p>
            <a:r>
              <a:rPr lang="en-GB" dirty="0" smtClean="0">
                <a:solidFill>
                  <a:prstClr val="black"/>
                </a:solidFill>
                <a:latin typeface="Arial" panose="020B0604020202020204" pitchFamily="34" charset="0"/>
                <a:cs typeface="Arial" panose="020B0604020202020204" pitchFamily="34" charset="0"/>
              </a:rPr>
              <a:t>3 part process -2A/2B/2C</a:t>
            </a:r>
          </a:p>
          <a:p>
            <a:r>
              <a:rPr lang="en-GB" dirty="0" smtClean="0">
                <a:solidFill>
                  <a:prstClr val="black"/>
                </a:solidFill>
                <a:latin typeface="Arial" panose="020B0604020202020204" pitchFamily="34" charset="0"/>
                <a:cs typeface="Arial" panose="020B0604020202020204" pitchFamily="34" charset="0"/>
              </a:rPr>
              <a:t>2A &amp; 2B</a:t>
            </a:r>
          </a:p>
          <a:p>
            <a:pPr lvl="1"/>
            <a:r>
              <a:rPr lang="en-GB" dirty="0" smtClean="0">
                <a:solidFill>
                  <a:prstClr val="black"/>
                </a:solidFill>
                <a:latin typeface="Arial" panose="020B0604020202020204" pitchFamily="34" charset="0"/>
                <a:cs typeface="Arial" panose="020B0604020202020204" pitchFamily="34" charset="0"/>
              </a:rPr>
              <a:t>kVA based assessment</a:t>
            </a:r>
          </a:p>
          <a:p>
            <a:pPr lvl="2"/>
            <a:r>
              <a:rPr lang="en-GB" dirty="0" smtClean="0">
                <a:solidFill>
                  <a:prstClr val="black"/>
                </a:solidFill>
                <a:latin typeface="Arial" panose="020B0604020202020204" pitchFamily="34" charset="0"/>
                <a:cs typeface="Arial" panose="020B0604020202020204" pitchFamily="34" charset="0"/>
              </a:rPr>
              <a:t>3-ph 6-pulse</a:t>
            </a:r>
          </a:p>
          <a:p>
            <a:pPr lvl="2"/>
            <a:r>
              <a:rPr lang="en-GB" dirty="0" smtClean="0">
                <a:solidFill>
                  <a:prstClr val="black"/>
                </a:solidFill>
                <a:latin typeface="Arial" panose="020B0604020202020204" pitchFamily="34" charset="0"/>
                <a:cs typeface="Arial" panose="020B0604020202020204" pitchFamily="34" charset="0"/>
              </a:rPr>
              <a:t>3-ph 12-pulse</a:t>
            </a:r>
          </a:p>
          <a:p>
            <a:pPr lvl="2"/>
            <a:r>
              <a:rPr lang="en-GB" dirty="0" smtClean="0">
                <a:solidFill>
                  <a:prstClr val="black"/>
                </a:solidFill>
                <a:latin typeface="Arial" panose="020B0604020202020204" pitchFamily="34" charset="0"/>
                <a:cs typeface="Arial" panose="020B0604020202020204" pitchFamily="34" charset="0"/>
              </a:rPr>
              <a:t>3-ph Active-front end</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552" y="1340769"/>
            <a:ext cx="3609975" cy="491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226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56</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Stage 2</a:t>
            </a:r>
            <a:endParaRPr lang="en-GB" sz="3200" b="1" dirty="0">
              <a:solidFill>
                <a:prstClr val="white"/>
              </a:solidFill>
              <a:latin typeface="Arial" panose="020B0604020202020204" pitchFamily="34" charset="0"/>
              <a:cs typeface="Arial" panose="020B0604020202020204" pitchFamily="34" charset="0"/>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552" y="1340769"/>
            <a:ext cx="3609975" cy="491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nvPr>
        </p:nvGraphicFramePr>
        <p:xfrm>
          <a:off x="5776610" y="1968658"/>
          <a:ext cx="4929505" cy="3680460"/>
        </p:xfrm>
        <a:graphic>
          <a:graphicData uri="http://schemas.openxmlformats.org/drawingml/2006/table">
            <a:tbl>
              <a:tblPr firstRow="1" firstCol="1" bandRow="1">
                <a:tableStyleId>{5C22544A-7EE6-4342-B048-85BDC9FD1C3A}</a:tableStyleId>
              </a:tblPr>
              <a:tblGrid>
                <a:gridCol w="2228850"/>
                <a:gridCol w="900430"/>
                <a:gridCol w="899795"/>
                <a:gridCol w="900430"/>
              </a:tblGrid>
              <a:tr h="0">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Data Required</a:t>
                      </a: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a:effectLst/>
                          <a:latin typeface="Arial" panose="020B0604020202020204" pitchFamily="34" charset="0"/>
                          <a:cs typeface="Arial" panose="020B0604020202020204" pitchFamily="34" charset="0"/>
                        </a:rPr>
                        <a:t>Stage 2A</a:t>
                      </a:r>
                      <a:endParaRPr lang="en-GB"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a:effectLst/>
                          <a:latin typeface="Arial" panose="020B0604020202020204" pitchFamily="34" charset="0"/>
                          <a:cs typeface="Arial" panose="020B0604020202020204" pitchFamily="34" charset="0"/>
                        </a:rPr>
                        <a:t>Stage 2B</a:t>
                      </a:r>
                      <a:endParaRPr lang="en-GB"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a:effectLst/>
                          <a:latin typeface="Arial" panose="020B0604020202020204" pitchFamily="34" charset="0"/>
                          <a:cs typeface="Arial" panose="020B0604020202020204" pitchFamily="34" charset="0"/>
                        </a:rPr>
                        <a:t>Stage 2C</a:t>
                      </a:r>
                      <a:endParaRPr lang="en-GB" sz="140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 </a:t>
                      </a:r>
                      <a:r>
                        <a:rPr lang="en-GB" sz="1400" dirty="0" err="1">
                          <a:effectLst/>
                          <a:latin typeface="Arial" panose="020B0604020202020204" pitchFamily="34" charset="0"/>
                          <a:cs typeface="Arial" panose="020B0604020202020204" pitchFamily="34" charset="0"/>
                        </a:rPr>
                        <a:t>S</a:t>
                      </a:r>
                      <a:r>
                        <a:rPr lang="en-GB" sz="1400" baseline="-25000" dirty="0" err="1">
                          <a:effectLst/>
                          <a:latin typeface="Arial" panose="020B0604020202020204" pitchFamily="34" charset="0"/>
                          <a:cs typeface="Arial" panose="020B0604020202020204" pitchFamily="34" charset="0"/>
                        </a:rPr>
                        <a:t>equ</a:t>
                      </a:r>
                      <a:endParaRPr lang="en-GB"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a:t>
                      </a:r>
                      <a:r>
                        <a:rPr lang="en-GB" sz="1400" baseline="-25000" dirty="0">
                          <a:effectLst/>
                          <a:latin typeface="Arial" panose="020B0604020202020204" pitchFamily="34" charset="0"/>
                          <a:cs typeface="Arial" panose="020B0604020202020204" pitchFamily="34" charset="0"/>
                        </a:rPr>
                        <a:t>SC PCC</a:t>
                      </a:r>
                      <a:endParaRPr lang="en-GB"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400" dirty="0" smtClean="0">
                          <a:effectLst/>
                          <a:latin typeface="Arial" panose="020B0604020202020204" pitchFamily="34" charset="0"/>
                          <a:ea typeface="Calibri"/>
                          <a:cs typeface="Arial" panose="020B0604020202020204" pitchFamily="34" charset="0"/>
                        </a:rPr>
                        <a:t>Technology type</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endParaRPr lang="en-GB" sz="14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400" dirty="0" err="1">
                          <a:effectLst/>
                          <a:latin typeface="Arial" panose="020B0604020202020204" pitchFamily="34" charset="0"/>
                          <a:cs typeface="Arial" panose="020B0604020202020204" pitchFamily="34" charset="0"/>
                        </a:rPr>
                        <a:t>V</a:t>
                      </a:r>
                      <a:r>
                        <a:rPr lang="en-GB" sz="1400" baseline="-25000" dirty="0" err="1">
                          <a:effectLst/>
                          <a:latin typeface="Arial" panose="020B0604020202020204" pitchFamily="34" charset="0"/>
                          <a:cs typeface="Arial" panose="020B0604020202020204" pitchFamily="34" charset="0"/>
                        </a:rPr>
                        <a:t>hm</a:t>
                      </a:r>
                      <a:r>
                        <a:rPr lang="en-GB" sz="1400" baseline="-25000" dirty="0">
                          <a:effectLst/>
                          <a:latin typeface="Arial" panose="020B0604020202020204" pitchFamily="34" charset="0"/>
                          <a:cs typeface="Arial" panose="020B0604020202020204" pitchFamily="34" charset="0"/>
                        </a:rPr>
                        <a:t> PCC</a:t>
                      </a:r>
                      <a:endParaRPr lang="en-GB"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400" dirty="0" err="1">
                          <a:effectLst/>
                          <a:latin typeface="Arial" panose="020B0604020202020204" pitchFamily="34" charset="0"/>
                          <a:cs typeface="Arial" panose="020B0604020202020204" pitchFamily="34" charset="0"/>
                        </a:rPr>
                        <a:t>I</a:t>
                      </a:r>
                      <a:r>
                        <a:rPr lang="en-GB" sz="1400" baseline="-25000" dirty="0" err="1">
                          <a:effectLst/>
                          <a:latin typeface="Arial" panose="020B0604020202020204" pitchFamily="34" charset="0"/>
                          <a:cs typeface="Arial" panose="020B0604020202020204" pitchFamily="34" charset="0"/>
                        </a:rPr>
                        <a:t>h</a:t>
                      </a:r>
                      <a:endParaRPr lang="en-GB"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lvl="0" indent="-342900" algn="ctr">
                        <a:lnSpc>
                          <a:spcPct val="115000"/>
                        </a:lnSpc>
                        <a:spcAft>
                          <a:spcPts val="0"/>
                        </a:spcAft>
                        <a:buFont typeface="Wingdings"/>
                        <a:buChar char=""/>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69727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57</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2A Changes (versus G5/4-1)</a:t>
            </a:r>
          </a:p>
        </p:txBody>
      </p:sp>
      <p:sp>
        <p:nvSpPr>
          <p:cNvPr id="8" name="Content Placeholder 2"/>
          <p:cNvSpPr txBox="1">
            <a:spLocks/>
          </p:cNvSpPr>
          <p:nvPr/>
        </p:nvSpPr>
        <p:spPr>
          <a:xfrm>
            <a:off x="846404" y="1556793"/>
            <a:ext cx="9374740" cy="4525963"/>
          </a:xfrm>
          <a:prstGeom prst="rect">
            <a:avLst/>
          </a:prstGeom>
          <a:solidFill>
            <a:srgbClr val="FFFF0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Replaces G5/4-1 Section &amp; Table 10</a:t>
            </a:r>
          </a:p>
          <a:p>
            <a:r>
              <a:rPr lang="en-GB" dirty="0" smtClean="0">
                <a:solidFill>
                  <a:prstClr val="black"/>
                </a:solidFill>
                <a:latin typeface="Arial" panose="020B0604020202020204" pitchFamily="34" charset="0"/>
                <a:cs typeface="Arial" panose="020B0604020202020204" pitchFamily="34" charset="0"/>
              </a:rPr>
              <a:t>Split into Stages 2A-1 and 2A-2</a:t>
            </a:r>
          </a:p>
          <a:p>
            <a:r>
              <a:rPr lang="en-GB" dirty="0" smtClean="0">
                <a:solidFill>
                  <a:prstClr val="black"/>
                </a:solidFill>
                <a:latin typeface="Arial" panose="020B0604020202020204" pitchFamily="34" charset="0"/>
                <a:cs typeface="Arial" panose="020B0604020202020204" pitchFamily="34" charset="0"/>
              </a:rPr>
              <a:t>Stage 2A-1</a:t>
            </a:r>
          </a:p>
          <a:p>
            <a:pPr lvl="1"/>
            <a:r>
              <a:rPr lang="en-GB" dirty="0" smtClean="0">
                <a:solidFill>
                  <a:prstClr val="black"/>
                </a:solidFill>
                <a:latin typeface="Arial" panose="020B0604020202020204" pitchFamily="34" charset="0"/>
                <a:cs typeface="Arial" panose="020B0604020202020204" pitchFamily="34" charset="0"/>
              </a:rPr>
              <a:t>Derives max. permitted aggregate equipment rating,  ∑</a:t>
            </a:r>
            <a:r>
              <a:rPr lang="en-GB" baseline="-25000" dirty="0" err="1" smtClean="0">
                <a:solidFill>
                  <a:prstClr val="black"/>
                </a:solidFill>
                <a:latin typeface="Arial" panose="020B0604020202020204" pitchFamily="34" charset="0"/>
                <a:cs typeface="Arial" panose="020B0604020202020204" pitchFamily="34" charset="0"/>
              </a:rPr>
              <a:t>equ</a:t>
            </a:r>
            <a:r>
              <a:rPr lang="en-GB" baseline="-25000" dirty="0" smtClean="0">
                <a:solidFill>
                  <a:prstClr val="black"/>
                </a:solidFill>
                <a:latin typeface="Arial" panose="020B0604020202020204" pitchFamily="34" charset="0"/>
                <a:cs typeface="Arial" panose="020B0604020202020204" pitchFamily="34" charset="0"/>
              </a:rPr>
              <a:t> permitted</a:t>
            </a:r>
            <a:r>
              <a:rPr lang="en-GB" dirty="0" smtClean="0">
                <a:solidFill>
                  <a:prstClr val="black"/>
                </a:solidFill>
                <a:latin typeface="Arial" panose="020B0604020202020204" pitchFamily="34" charset="0"/>
                <a:cs typeface="Arial" panose="020B0604020202020204" pitchFamily="34" charset="0"/>
              </a:rPr>
              <a:t>, connectable for given fault level at PCC, S</a:t>
            </a:r>
            <a:r>
              <a:rPr lang="en-GB" baseline="-25000" dirty="0" smtClean="0">
                <a:solidFill>
                  <a:prstClr val="black"/>
                </a:solidFill>
                <a:latin typeface="Arial" panose="020B0604020202020204" pitchFamily="34" charset="0"/>
                <a:cs typeface="Arial" panose="020B0604020202020204" pitchFamily="34" charset="0"/>
              </a:rPr>
              <a:t>SC PCC</a:t>
            </a:r>
          </a:p>
          <a:p>
            <a:pPr lvl="1"/>
            <a:r>
              <a:rPr lang="en-GB" dirty="0" smtClean="0">
                <a:solidFill>
                  <a:prstClr val="black"/>
                </a:solidFill>
                <a:latin typeface="Arial" panose="020B0604020202020204" pitchFamily="34" charset="0"/>
                <a:cs typeface="Arial" panose="020B0604020202020204" pitchFamily="34" charset="0"/>
              </a:rPr>
              <a:t>3-ph 6-p/12-p/AFE converters</a:t>
            </a:r>
          </a:p>
          <a:p>
            <a:pPr lvl="1"/>
            <a:r>
              <a:rPr lang="en-GB" dirty="0" smtClean="0">
                <a:solidFill>
                  <a:prstClr val="black"/>
                </a:solidFill>
                <a:latin typeface="Arial" panose="020B0604020202020204" pitchFamily="34" charset="0"/>
                <a:cs typeface="Arial" panose="020B0604020202020204" pitchFamily="34" charset="0"/>
              </a:rPr>
              <a:t>Impact of </a:t>
            </a:r>
            <a:r>
              <a:rPr lang="en-GB" dirty="0" err="1" smtClean="0">
                <a:solidFill>
                  <a:prstClr val="black"/>
                </a:solidFill>
                <a:latin typeface="Arial" panose="020B0604020202020204" pitchFamily="34" charset="0"/>
                <a:cs typeface="Arial" panose="020B0604020202020204" pitchFamily="34" charset="0"/>
              </a:rPr>
              <a:t>THDi</a:t>
            </a:r>
            <a:r>
              <a:rPr lang="en-GB" dirty="0" smtClean="0">
                <a:solidFill>
                  <a:prstClr val="black"/>
                </a:solidFill>
                <a:latin typeface="Arial" panose="020B0604020202020204" pitchFamily="34" charset="0"/>
                <a:cs typeface="Arial" panose="020B0604020202020204" pitchFamily="34" charset="0"/>
              </a:rPr>
              <a:t> and skin effect included</a:t>
            </a:r>
          </a:p>
          <a:p>
            <a:pPr lvl="2"/>
            <a:r>
              <a:rPr lang="en-GB" dirty="0" smtClean="0">
                <a:solidFill>
                  <a:prstClr val="black"/>
                </a:solidFill>
                <a:latin typeface="Arial" panose="020B0604020202020204" pitchFamily="34" charset="0"/>
                <a:cs typeface="Arial" panose="020B0604020202020204" pitchFamily="34" charset="0"/>
              </a:rPr>
              <a:t>Higher ratings now possible without further study</a:t>
            </a:r>
          </a:p>
          <a:p>
            <a:r>
              <a:rPr lang="en-GB" dirty="0" smtClean="0">
                <a:solidFill>
                  <a:prstClr val="black"/>
                </a:solidFill>
                <a:latin typeface="Arial" panose="020B0604020202020204" pitchFamily="34" charset="0"/>
                <a:cs typeface="Arial" panose="020B0604020202020204" pitchFamily="34" charset="0"/>
              </a:rPr>
              <a:t>Stage 2A-2</a:t>
            </a:r>
          </a:p>
          <a:p>
            <a:pPr marL="742950" lvl="2" indent="-342900"/>
            <a:r>
              <a:rPr lang="en-GB" dirty="0" smtClean="0">
                <a:solidFill>
                  <a:prstClr val="black"/>
                </a:solidFill>
                <a:latin typeface="Arial" panose="020B0604020202020204" pitchFamily="34" charset="0"/>
                <a:cs typeface="Arial" panose="020B0604020202020204" pitchFamily="34" charset="0"/>
              </a:rPr>
              <a:t>Derives minimum fault level , S</a:t>
            </a:r>
            <a:r>
              <a:rPr lang="en-GB" baseline="-25000" dirty="0" smtClean="0">
                <a:solidFill>
                  <a:prstClr val="black"/>
                </a:solidFill>
                <a:latin typeface="Arial" panose="020B0604020202020204" pitchFamily="34" charset="0"/>
                <a:cs typeface="Arial" panose="020B0604020202020204" pitchFamily="34" charset="0"/>
              </a:rPr>
              <a:t>SC PCC Min</a:t>
            </a:r>
            <a:r>
              <a:rPr lang="en-GB" dirty="0" smtClean="0">
                <a:solidFill>
                  <a:prstClr val="black"/>
                </a:solidFill>
                <a:latin typeface="Arial" panose="020B0604020202020204" pitchFamily="34" charset="0"/>
                <a:cs typeface="Arial" panose="020B0604020202020204" pitchFamily="34" charset="0"/>
              </a:rPr>
              <a:t>, to connect mixed 3-ph 6-p/AFE converters</a:t>
            </a:r>
          </a:p>
          <a:p>
            <a:endParaRPr lang="en-GB" dirty="0">
              <a:solidFill>
                <a:srgbClr val="FF0000"/>
              </a:solidFill>
            </a:endParaRPr>
          </a:p>
        </p:txBody>
      </p:sp>
    </p:spTree>
    <p:extLst>
      <p:ext uri="{BB962C8B-B14F-4D97-AF65-F5344CB8AC3E}">
        <p14:creationId xmlns:p14="http://schemas.microsoft.com/office/powerpoint/2010/main" val="2560759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58</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2A</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063" y="148442"/>
            <a:ext cx="5840830" cy="612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480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59</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2A-1 Changes (versus G5/4-1)</a:t>
            </a:r>
          </a:p>
        </p:txBody>
      </p:sp>
      <p:sp>
        <p:nvSpPr>
          <p:cNvPr id="7" name="Rectangle 6"/>
          <p:cNvSpPr/>
          <p:nvPr/>
        </p:nvSpPr>
        <p:spPr>
          <a:xfrm>
            <a:off x="1847528" y="1700808"/>
            <a:ext cx="8568952" cy="410445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204" y="1988840"/>
            <a:ext cx="5753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53091" y="2852936"/>
            <a:ext cx="1642373"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100MVA basis</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01" y="4427787"/>
            <a:ext cx="60483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553091" y="5219908"/>
            <a:ext cx="1514132"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60MVA basis</a:t>
            </a:r>
          </a:p>
        </p:txBody>
      </p:sp>
      <p:sp>
        <p:nvSpPr>
          <p:cNvPr id="15" name="TextBox 14"/>
          <p:cNvSpPr txBox="1"/>
          <p:nvPr/>
        </p:nvSpPr>
        <p:spPr>
          <a:xfrm>
            <a:off x="8553091" y="3429000"/>
            <a:ext cx="1514132"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60MVA basis</a:t>
            </a:r>
          </a:p>
        </p:txBody>
      </p:sp>
      <p:sp>
        <p:nvSpPr>
          <p:cNvPr id="16" name="TextBox 15"/>
          <p:cNvSpPr txBox="1"/>
          <p:nvPr/>
        </p:nvSpPr>
        <p:spPr>
          <a:xfrm>
            <a:off x="4736666" y="3429000"/>
            <a:ext cx="911340"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78 kVA</a:t>
            </a:r>
          </a:p>
        </p:txBody>
      </p:sp>
      <p:sp>
        <p:nvSpPr>
          <p:cNvPr id="17" name="TextBox 16"/>
          <p:cNvSpPr txBox="1"/>
          <p:nvPr/>
        </p:nvSpPr>
        <p:spPr>
          <a:xfrm>
            <a:off x="5569094" y="3429000"/>
            <a:ext cx="975460"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150kVA</a:t>
            </a:r>
          </a:p>
        </p:txBody>
      </p:sp>
      <p:cxnSp>
        <p:nvCxnSpPr>
          <p:cNvPr id="18" name="Straight Arrow Connector 17"/>
          <p:cNvCxnSpPr>
            <a:endCxn id="16" idx="0"/>
          </p:cNvCxnSpPr>
          <p:nvPr/>
        </p:nvCxnSpPr>
        <p:spPr>
          <a:xfrm>
            <a:off x="4946019" y="3222268"/>
            <a:ext cx="246317"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16786" y="3222268"/>
            <a:ext cx="0"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p:cNvCxnSpPr>
          <p:nvPr/>
        </p:nvCxnSpPr>
        <p:spPr>
          <a:xfrm flipH="1">
            <a:off x="4448635" y="3798332"/>
            <a:ext cx="743701" cy="1606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a:off x="6056824" y="3798332"/>
            <a:ext cx="1272131" cy="1606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4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5" y="1526959"/>
            <a:ext cx="11644128" cy="4536427"/>
          </a:xfrm>
          <a:prstGeom prst="rect">
            <a:avLst/>
          </a:prstGeom>
        </p:spPr>
        <p:txBody>
          <a:bodyPr/>
          <a:lstStyle/>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Review of other standards and practices in other countries</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Possible alignment of G5/4-1 with other standards</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Responsibilities and connection assessment deliverables</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Data exchange between new network users and NOs</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Allocation of rights, first come-first served against equal right</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Treatment of connections, electrically close to each other</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Measurement of the background harmonic levels and its use in the harmonic connection process</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Need for management of harmonics above 50th order</a:t>
            </a:r>
          </a:p>
          <a:p>
            <a:pPr>
              <a:lnSpc>
                <a:spcPct val="114000"/>
              </a:lnSpc>
              <a:spcBef>
                <a:spcPts val="0"/>
              </a:spcBef>
              <a:buFont typeface="Wingdings" panose="05000000000000000000" pitchFamily="2" charset="2"/>
              <a:buChar char="§"/>
            </a:pPr>
            <a:r>
              <a:rPr lang="en-GB" sz="2400" dirty="0">
                <a:latin typeface="Arial" panose="020B0604020202020204" pitchFamily="34" charset="0"/>
                <a:cs typeface="Arial" panose="020B0604020202020204" pitchFamily="34" charset="0"/>
              </a:rPr>
              <a:t>Guidance on treating nodes that already have harmonics above planning levels  </a:t>
            </a:r>
          </a:p>
          <a:p>
            <a:pPr>
              <a:lnSpc>
                <a:spcPct val="114000"/>
              </a:lnSpc>
              <a:spcBef>
                <a:spcPts val="0"/>
              </a:spcBef>
              <a:buFont typeface="Wingdings" panose="05000000000000000000" pitchFamily="2" charset="2"/>
              <a:buChar char="§"/>
            </a:pPr>
            <a:r>
              <a:rPr lang="en-GB" sz="2400" dirty="0" err="1">
                <a:latin typeface="Arial" panose="020B0604020202020204" pitchFamily="34" charset="0"/>
                <a:cs typeface="Arial" panose="020B0604020202020204" pitchFamily="34" charset="0"/>
              </a:rPr>
              <a:t>Interharmonics</a:t>
            </a:r>
            <a:r>
              <a:rPr lang="en-GB" sz="2400" dirty="0">
                <a:latin typeface="Arial" panose="020B0604020202020204" pitchFamily="34" charset="0"/>
                <a:cs typeface="Arial" panose="020B0604020202020204" pitchFamily="34" charset="0"/>
              </a:rPr>
              <a:t>, the limits and their measurement</a:t>
            </a:r>
          </a:p>
        </p:txBody>
      </p:sp>
      <p:sp>
        <p:nvSpPr>
          <p:cNvPr id="4" name="Slide Number Placeholder 3"/>
          <p:cNvSpPr>
            <a:spLocks noGrp="1"/>
          </p:cNvSpPr>
          <p:nvPr>
            <p:ph type="sldNum" sz="quarter" idx="12"/>
          </p:nvPr>
        </p:nvSpPr>
        <p:spPr/>
        <p:txBody>
          <a:bodyPr/>
          <a:lstStyle/>
          <a:p>
            <a:fld id="{66F0D756-37D6-48FF-A3A3-FEAB76692BFF}" type="slidenum">
              <a:rPr lang="en-GB" smtClean="0"/>
              <a:pPr/>
              <a:t>6</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original </a:t>
            </a:r>
            <a:r>
              <a:rPr lang="en-GB" sz="3200" b="1" dirty="0" err="1">
                <a:solidFill>
                  <a:schemeClr val="bg1"/>
                </a:solidFill>
                <a:latin typeface="Arial" panose="020B0604020202020204" pitchFamily="34" charset="0"/>
                <a:cs typeface="Arial" panose="020B0604020202020204" pitchFamily="34" charset="0"/>
              </a:rPr>
              <a:t>ToR</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7055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60</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2A-1</a:t>
            </a:r>
            <a:endParaRPr lang="en-GB" sz="32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2637910" y="5371550"/>
                <a:ext cx="5958408" cy="805542"/>
              </a:xfrm>
              <a:prstGeom prst="rect">
                <a:avLst/>
              </a:prstGeom>
              <a:solidFill>
                <a:srgbClr val="FFC000"/>
              </a:solidFill>
              <a:ln>
                <a:solidFill>
                  <a:schemeClr val="accent1"/>
                </a:solidFill>
              </a:ln>
            </p:spPr>
            <p:txBody>
              <a:bodyPr wrap="square">
                <a:spAutoFit/>
              </a:bodyPr>
              <a:lstStyle/>
              <a:p>
                <a14:m>
                  <m:oMath xmlns:m="http://schemas.openxmlformats.org/officeDocument/2006/math">
                    <m:nary>
                      <m:naryPr>
                        <m:chr m:val="∑"/>
                        <m:limLoc m:val="undOvr"/>
                        <m:subHide m:val="on"/>
                        <m:supHide m:val="on"/>
                        <m:ctrlPr>
                          <a:rPr lang="en-GB" b="1" i="1">
                            <a:solidFill>
                              <a:prstClr val="black"/>
                            </a:solidFill>
                            <a:latin typeface="Cambria Math" panose="02040503050406030204" pitchFamily="18" charset="0"/>
                          </a:rPr>
                        </m:ctrlPr>
                      </m:naryPr>
                      <m:sub/>
                      <m:sup/>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𝒆𝒒𝒖</m:t>
                            </m:r>
                            <m:r>
                              <a:rPr lang="en-GB" b="1" i="1">
                                <a:solidFill>
                                  <a:prstClr val="black"/>
                                </a:solidFill>
                                <a:latin typeface="Cambria Math"/>
                              </a:rPr>
                              <m:t> </m:t>
                            </m:r>
                            <m:r>
                              <a:rPr lang="en-GB" b="1" i="1">
                                <a:solidFill>
                                  <a:prstClr val="black"/>
                                </a:solidFill>
                                <a:latin typeface="Cambria Math"/>
                              </a:rPr>
                              <m:t>𝒑𝒆𝒓𝒎𝒊𝒕𝒕𝒆𝒅</m:t>
                            </m:r>
                          </m:sub>
                        </m:sSub>
                      </m:e>
                    </m:nary>
                    <m:r>
                      <a:rPr lang="en-GB" b="1" i="1">
                        <a:solidFill>
                          <a:prstClr val="black"/>
                        </a:solidFill>
                        <a:latin typeface="Cambria Math"/>
                      </a:rPr>
                      <m:t> = </m:t>
                    </m:r>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𝑺𝑪</m:t>
                        </m:r>
                        <m:r>
                          <a:rPr lang="en-GB" b="1" i="1">
                            <a:solidFill>
                              <a:prstClr val="black"/>
                            </a:solidFill>
                            <a:latin typeface="Cambria Math"/>
                          </a:rPr>
                          <m:t> </m:t>
                        </m:r>
                        <m:r>
                          <a:rPr lang="en-GB" b="1" i="1">
                            <a:solidFill>
                              <a:prstClr val="black"/>
                            </a:solidFill>
                            <a:latin typeface="Cambria Math"/>
                          </a:rPr>
                          <m:t>𝑷𝑪𝑪</m:t>
                        </m:r>
                      </m:sub>
                    </m:sSub>
                    <m:d>
                      <m:dPr>
                        <m:ctrlPr>
                          <a:rPr lang="en-GB" b="1" i="1">
                            <a:solidFill>
                              <a:prstClr val="black"/>
                            </a:solidFill>
                            <a:latin typeface="Cambria Math" panose="02040503050406030204" pitchFamily="18" charset="0"/>
                          </a:rPr>
                        </m:ctrlPr>
                      </m:dPr>
                      <m:e>
                        <m:f>
                          <m:fPr>
                            <m:ctrlPr>
                              <a:rPr lang="en-GB" b="1" i="1">
                                <a:solidFill>
                                  <a:prstClr val="black"/>
                                </a:solidFill>
                                <a:latin typeface="Cambria Math" panose="02040503050406030204" pitchFamily="18" charset="0"/>
                              </a:rPr>
                            </m:ctrlPr>
                          </m:fPr>
                          <m:num>
                            <m:nary>
                              <m:naryPr>
                                <m:chr m:val="∑"/>
                                <m:limLoc m:val="undOvr"/>
                                <m:subHide m:val="on"/>
                                <m:supHide m:val="on"/>
                                <m:ctrlPr>
                                  <a:rPr lang="en-GB" b="1" i="1">
                                    <a:solidFill>
                                      <a:prstClr val="black"/>
                                    </a:solidFill>
                                    <a:latin typeface="Cambria Math" panose="02040503050406030204" pitchFamily="18" charset="0"/>
                                  </a:rPr>
                                </m:ctrlPr>
                              </m:naryPr>
                              <m:sub/>
                              <m:sup/>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𝒆𝒒𝒖</m:t>
                                    </m:r>
                                    <m:r>
                                      <a:rPr lang="en-GB" b="1" i="1">
                                        <a:solidFill>
                                          <a:prstClr val="black"/>
                                        </a:solidFill>
                                        <a:latin typeface="Cambria Math"/>
                                      </a:rPr>
                                      <m:t> </m:t>
                                    </m:r>
                                    <m:r>
                                      <a:rPr lang="en-GB" b="1" i="1">
                                        <a:solidFill>
                                          <a:prstClr val="black"/>
                                        </a:solidFill>
                                        <a:latin typeface="Cambria Math"/>
                                      </a:rPr>
                                      <m:t>𝒑𝒆𝒓𝒎𝒊𝒕𝒕𝒆𝒅</m:t>
                                    </m:r>
                                    <m:r>
                                      <a:rPr lang="en-GB" b="1" i="1">
                                        <a:solidFill>
                                          <a:prstClr val="black"/>
                                        </a:solidFill>
                                        <a:latin typeface="Cambria Math"/>
                                      </a:rPr>
                                      <m:t> @ </m:t>
                                    </m:r>
                                    <m:r>
                                      <a:rPr lang="en-GB" b="1" i="1">
                                        <a:solidFill>
                                          <a:prstClr val="black"/>
                                        </a:solidFill>
                                        <a:latin typeface="Cambria Math"/>
                                      </a:rPr>
                                      <m:t>𝟔𝟎</m:t>
                                    </m:r>
                                    <m:r>
                                      <a:rPr lang="en-GB" b="1" i="1">
                                        <a:solidFill>
                                          <a:prstClr val="black"/>
                                        </a:solidFill>
                                        <a:latin typeface="Cambria Math"/>
                                      </a:rPr>
                                      <m:t>𝑴𝑽𝑨</m:t>
                                    </m:r>
                                    <m:r>
                                      <a:rPr lang="en-GB" b="1" i="1">
                                        <a:solidFill>
                                          <a:prstClr val="black"/>
                                        </a:solidFill>
                                        <a:latin typeface="Cambria Math"/>
                                      </a:rPr>
                                      <m:t> </m:t>
                                    </m:r>
                                    <m:r>
                                      <a:rPr lang="en-GB" b="1" i="1">
                                        <a:solidFill>
                                          <a:prstClr val="black"/>
                                        </a:solidFill>
                                        <a:latin typeface="Cambria Math"/>
                                      </a:rPr>
                                      <m:t>𝒓𝒆𝒇𝒆𝒓𝒆𝒏𝒄𝒆</m:t>
                                    </m:r>
                                    <m:r>
                                      <a:rPr lang="en-GB" b="1" i="1">
                                        <a:solidFill>
                                          <a:prstClr val="black"/>
                                        </a:solidFill>
                                        <a:latin typeface="Cambria Math"/>
                                      </a:rPr>
                                      <m:t> </m:t>
                                    </m:r>
                                    <m:r>
                                      <a:rPr lang="en-GB" b="1" i="1">
                                        <a:solidFill>
                                          <a:prstClr val="black"/>
                                        </a:solidFill>
                                        <a:latin typeface="Cambria Math"/>
                                      </a:rPr>
                                      <m:t>𝑺𝒔𝒄</m:t>
                                    </m:r>
                                  </m:sub>
                                </m:sSub>
                              </m:e>
                            </m:nary>
                          </m:num>
                          <m:den>
                            <m:r>
                              <a:rPr lang="en-GB" b="1" i="1">
                                <a:solidFill>
                                  <a:prstClr val="black"/>
                                </a:solidFill>
                                <a:latin typeface="Cambria Math"/>
                              </a:rPr>
                              <m:t>𝟔𝟎</m:t>
                            </m:r>
                            <m:r>
                              <a:rPr lang="en-GB" b="1" i="1">
                                <a:solidFill>
                                  <a:prstClr val="black"/>
                                </a:solidFill>
                                <a:latin typeface="Cambria Math"/>
                              </a:rPr>
                              <m:t>𝑴𝑽𝑨</m:t>
                            </m:r>
                          </m:den>
                        </m:f>
                      </m:e>
                    </m:d>
                  </m:oMath>
                </a14:m>
                <a:r>
                  <a:rPr lang="en-GB" dirty="0">
                    <a:solidFill>
                      <a:prstClr val="black"/>
                    </a:solidFill>
                  </a:rPr>
                  <a:t>	</a:t>
                </a:r>
              </a:p>
            </p:txBody>
          </p:sp>
        </mc:Choice>
        <mc:Fallback xmlns="">
          <p:sp>
            <p:nvSpPr>
              <p:cNvPr id="22" name="Rectangle 21"/>
              <p:cNvSpPr>
                <a:spLocks noRot="1" noChangeAspect="1" noMove="1" noResize="1" noEditPoints="1" noAdjustHandles="1" noChangeArrowheads="1" noChangeShapeType="1" noTextEdit="1"/>
              </p:cNvSpPr>
              <p:nvPr/>
            </p:nvSpPr>
            <p:spPr>
              <a:xfrm>
                <a:off x="2637910" y="5371550"/>
                <a:ext cx="5958408" cy="805542"/>
              </a:xfrm>
              <a:prstGeom prst="rect">
                <a:avLst/>
              </a:prstGeom>
              <a:blipFill rotWithShape="0">
                <a:blip r:embed="rId3"/>
                <a:stretch>
                  <a:fillRect/>
                </a:stretch>
              </a:blipFill>
              <a:ln>
                <a:solidFill>
                  <a:schemeClr val="accent1"/>
                </a:solidFill>
              </a:ln>
            </p:spPr>
            <p:txBody>
              <a:bodyPr/>
              <a:lstStyle/>
              <a:p>
                <a:r>
                  <a:rPr lang="en-GB">
                    <a:noFill/>
                  </a:rPr>
                  <a:t> </a:t>
                </a:r>
              </a:p>
            </p:txBody>
          </p:sp>
        </mc:Fallback>
      </mc:AlternateContent>
      <p:graphicFrame>
        <p:nvGraphicFramePr>
          <p:cNvPr id="23" name="Table 22"/>
          <p:cNvGraphicFramePr>
            <a:graphicFrameLocks noGrp="1"/>
          </p:cNvGraphicFramePr>
          <p:nvPr>
            <p:extLst/>
          </p:nvPr>
        </p:nvGraphicFramePr>
        <p:xfrm>
          <a:off x="721895" y="3123080"/>
          <a:ext cx="10170693" cy="1384671"/>
        </p:xfrm>
        <a:graphic>
          <a:graphicData uri="http://schemas.openxmlformats.org/drawingml/2006/table">
            <a:tbl>
              <a:tblPr firstRow="1" firstCol="1" bandRow="1">
                <a:tableStyleId>{5C22544A-7EE6-4342-B048-85BDC9FD1C3A}</a:tableStyleId>
              </a:tblPr>
              <a:tblGrid>
                <a:gridCol w="2354327"/>
                <a:gridCol w="2260154"/>
                <a:gridCol w="3037603"/>
                <a:gridCol w="2518609"/>
              </a:tblGrid>
              <a:tr h="438267">
                <a:tc rowSpan="2">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Voltage @ PCC</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gridSpan="3">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S</a:t>
                      </a:r>
                      <a:r>
                        <a:rPr lang="en-GB" sz="1800" baseline="-25000" dirty="0" err="1">
                          <a:effectLst/>
                          <a:latin typeface="Arial" panose="020B0604020202020204" pitchFamily="34" charset="0"/>
                          <a:cs typeface="Arial" panose="020B0604020202020204" pitchFamily="34" charset="0"/>
                        </a:rPr>
                        <a:t>equ</a:t>
                      </a:r>
                      <a:r>
                        <a:rPr lang="en-GB" sz="1800" baseline="-25000" dirty="0">
                          <a:effectLst/>
                          <a:latin typeface="Arial" panose="020B0604020202020204" pitchFamily="34" charset="0"/>
                          <a:cs typeface="Arial" panose="020B0604020202020204" pitchFamily="34" charset="0"/>
                        </a:rPr>
                        <a:t> permitted @ 60MVA reference </a:t>
                      </a:r>
                      <a:r>
                        <a:rPr lang="en-GB" sz="1800" baseline="-25000" dirty="0" err="1">
                          <a:effectLst/>
                          <a:latin typeface="Arial" panose="020B0604020202020204" pitchFamily="34" charset="0"/>
                          <a:cs typeface="Arial" panose="020B0604020202020204" pitchFamily="34" charset="0"/>
                        </a:rPr>
                        <a:t>Ssc</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68580" marR="68580" marT="0" marB="0"/>
                </a:tc>
              </a:tr>
              <a:tr h="170815">
                <a:tc vMerge="1">
                  <a:txBody>
                    <a:bodyPr/>
                    <a:lstStyle/>
                    <a:p>
                      <a:endParaRPr lang="en-GB"/>
                    </a:p>
                  </a:txBody>
                  <a:tcPr/>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6-pulse </a:t>
                      </a:r>
                      <a:r>
                        <a:rPr lang="en-GB" sz="1800" dirty="0" smtClean="0">
                          <a:effectLst/>
                          <a:latin typeface="Arial" panose="020B0604020202020204" pitchFamily="34" charset="0"/>
                          <a:cs typeface="Arial" panose="020B0604020202020204" pitchFamily="34" charset="0"/>
                        </a:rPr>
                        <a:t>3-phase </a:t>
                      </a:r>
                    </a:p>
                    <a:p>
                      <a:pPr>
                        <a:lnSpc>
                          <a:spcPct val="115000"/>
                        </a:lnSpc>
                        <a:spcAft>
                          <a:spcPts val="0"/>
                        </a:spcAft>
                      </a:pPr>
                      <a:r>
                        <a:rPr lang="en-GB" sz="1800" dirty="0" smtClean="0">
                          <a:effectLst/>
                          <a:latin typeface="Arial" panose="020B0604020202020204" pitchFamily="34" charset="0"/>
                          <a:cs typeface="Arial" panose="020B0604020202020204" pitchFamily="34" charset="0"/>
                        </a:rPr>
                        <a:t>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latin typeface="Arial" panose="020B0604020202020204" pitchFamily="34" charset="0"/>
                          <a:cs typeface="Arial" panose="020B0604020202020204" pitchFamily="34" charset="0"/>
                        </a:rPr>
                        <a:t>Active Front-end </a:t>
                      </a:r>
                      <a:r>
                        <a:rPr lang="en-GB" sz="1800" dirty="0" smtClean="0">
                          <a:effectLst/>
                          <a:latin typeface="Arial" panose="020B0604020202020204" pitchFamily="34" charset="0"/>
                          <a:cs typeface="Arial" panose="020B0604020202020204" pitchFamily="34" charset="0"/>
                        </a:rPr>
                        <a:t>3-phase </a:t>
                      </a:r>
                      <a:r>
                        <a:rPr lang="en-GB" sz="1800" dirty="0">
                          <a:effectLst/>
                          <a:latin typeface="Arial" panose="020B0604020202020204" pitchFamily="34" charset="0"/>
                          <a:cs typeface="Arial" panose="020B0604020202020204" pitchFamily="34" charset="0"/>
                        </a:rPr>
                        <a:t>converter</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12-pulse 3-phase</a:t>
                      </a:r>
                    </a:p>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converter</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nSpc>
                          <a:spcPct val="115000"/>
                        </a:lnSpc>
                        <a:spcAft>
                          <a:spcPts val="0"/>
                        </a:spcAft>
                      </a:pPr>
                      <a:r>
                        <a:rPr lang="en-GB" sz="1800">
                          <a:effectLst/>
                          <a:latin typeface="Arial" panose="020B0604020202020204" pitchFamily="34" charset="0"/>
                          <a:cs typeface="Arial" panose="020B0604020202020204" pitchFamily="34" charset="0"/>
                        </a:rPr>
                        <a:t>6.6/11/20/22kV</a:t>
                      </a:r>
                      <a:endParaRPr lang="en-GB" sz="180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76 </a:t>
                      </a:r>
                      <a:r>
                        <a:rPr lang="en-GB" sz="1800" dirty="0">
                          <a:effectLst/>
                          <a:latin typeface="Arial" panose="020B0604020202020204" pitchFamily="34" charset="0"/>
                          <a:cs typeface="Arial" panose="020B0604020202020204" pitchFamily="34" charset="0"/>
                        </a:rPr>
                        <a:t>kVA</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673 </a:t>
                      </a:r>
                      <a:r>
                        <a:rPr lang="en-GB" sz="1800" dirty="0">
                          <a:effectLst/>
                          <a:latin typeface="Arial" panose="020B0604020202020204" pitchFamily="34" charset="0"/>
                          <a:cs typeface="Arial" panose="020B0604020202020204" pitchFamily="34" charset="0"/>
                        </a:rPr>
                        <a:t>kVA</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800" dirty="0" smtClean="0">
                          <a:solidFill>
                            <a:schemeClr val="tx1"/>
                          </a:solidFill>
                          <a:effectLst/>
                          <a:latin typeface="Arial" panose="020B0604020202020204" pitchFamily="34" charset="0"/>
                          <a:ea typeface="Calibri"/>
                          <a:cs typeface="Arial" panose="020B0604020202020204" pitchFamily="34" charset="0"/>
                        </a:rPr>
                        <a:t>287 kVA</a:t>
                      </a:r>
                      <a:endParaRPr lang="en-GB" sz="18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24" name="Down Arrow 23"/>
          <p:cNvSpPr/>
          <p:nvPr/>
        </p:nvSpPr>
        <p:spPr>
          <a:xfrm>
            <a:off x="5232103" y="4615789"/>
            <a:ext cx="1656184" cy="722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Content Placeholder 7"/>
          <p:cNvSpPr txBox="1">
            <a:spLocks/>
          </p:cNvSpPr>
          <p:nvPr/>
        </p:nvSpPr>
        <p:spPr>
          <a:xfrm>
            <a:off x="243601" y="1389632"/>
            <a:ext cx="4293637" cy="1625410"/>
          </a:xfrm>
          <a:prstGeom prst="rect">
            <a:avLst/>
          </a:prstGeom>
          <a:solidFill>
            <a:srgbClr val="92D05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Mirrors Stage 1C</a:t>
            </a:r>
          </a:p>
          <a:p>
            <a:r>
              <a:rPr lang="en-GB" dirty="0" smtClean="0">
                <a:solidFill>
                  <a:prstClr val="black"/>
                </a:solidFill>
                <a:latin typeface="Arial" panose="020B0604020202020204" pitchFamily="34" charset="0"/>
                <a:cs typeface="Arial" panose="020B0604020202020204" pitchFamily="34" charset="0"/>
              </a:rPr>
              <a:t>Allocation=25%V</a:t>
            </a:r>
            <a:r>
              <a:rPr lang="en-GB" baseline="-25000" dirty="0" smtClean="0">
                <a:solidFill>
                  <a:prstClr val="black"/>
                </a:solidFill>
                <a:latin typeface="Arial" panose="020B0604020202020204" pitchFamily="34" charset="0"/>
                <a:cs typeface="Arial" panose="020B0604020202020204" pitchFamily="34" charset="0"/>
              </a:rPr>
              <a:t>hPL</a:t>
            </a:r>
          </a:p>
          <a:p>
            <a:r>
              <a:rPr lang="en-GB" dirty="0" smtClean="0">
                <a:solidFill>
                  <a:prstClr val="black"/>
                </a:solidFill>
                <a:latin typeface="Arial" panose="020B0604020202020204" pitchFamily="34" charset="0"/>
                <a:cs typeface="Arial" panose="020B0604020202020204" pitchFamily="34" charset="0"/>
              </a:rPr>
              <a:t>Reference </a:t>
            </a:r>
            <a:r>
              <a:rPr lang="en-GB" dirty="0" err="1" smtClean="0">
                <a:solidFill>
                  <a:prstClr val="black"/>
                </a:solidFill>
                <a:latin typeface="Arial" panose="020B0604020202020204" pitchFamily="34" charset="0"/>
                <a:cs typeface="Arial" panose="020B0604020202020204" pitchFamily="34" charset="0"/>
              </a:rPr>
              <a:t>S</a:t>
            </a:r>
            <a:r>
              <a:rPr lang="en-GB" baseline="-25000" dirty="0" err="1" smtClean="0">
                <a:solidFill>
                  <a:prstClr val="black"/>
                </a:solidFill>
                <a:latin typeface="Arial" panose="020B0604020202020204" pitchFamily="34" charset="0"/>
                <a:cs typeface="Arial" panose="020B0604020202020204" pitchFamily="34" charset="0"/>
              </a:rPr>
              <a:t>sc</a:t>
            </a:r>
            <a:r>
              <a:rPr lang="en-GB" dirty="0" smtClean="0">
                <a:solidFill>
                  <a:prstClr val="black"/>
                </a:solidFill>
                <a:latin typeface="Arial" panose="020B0604020202020204" pitchFamily="34" charset="0"/>
                <a:cs typeface="Arial" panose="020B0604020202020204" pitchFamily="34" charset="0"/>
              </a:rPr>
              <a:t> = 60MVA</a:t>
            </a:r>
          </a:p>
        </p:txBody>
      </p:sp>
    </p:spTree>
    <p:extLst>
      <p:ext uri="{BB962C8B-B14F-4D97-AF65-F5344CB8AC3E}">
        <p14:creationId xmlns:p14="http://schemas.microsoft.com/office/powerpoint/2010/main" val="714377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61</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2A-1 Background</a:t>
            </a:r>
          </a:p>
        </p:txBody>
      </p:sp>
      <p:graphicFrame>
        <p:nvGraphicFramePr>
          <p:cNvPr id="9" name="Table 8"/>
          <p:cNvGraphicFramePr>
            <a:graphicFrameLocks noGrp="1"/>
          </p:cNvGraphicFramePr>
          <p:nvPr>
            <p:extLst/>
          </p:nvPr>
        </p:nvGraphicFramePr>
        <p:xfrm>
          <a:off x="846404" y="5211286"/>
          <a:ext cx="11233301" cy="1055349"/>
        </p:xfrm>
        <a:graphic>
          <a:graphicData uri="http://schemas.openxmlformats.org/drawingml/2006/table">
            <a:tbl>
              <a:tblPr firstRow="1" firstCol="1" bandRow="1">
                <a:tableStyleId>{5C22544A-7EE6-4342-B048-85BDC9FD1C3A}</a:tableStyleId>
              </a:tblPr>
              <a:tblGrid>
                <a:gridCol w="1752418"/>
                <a:gridCol w="2887579"/>
                <a:gridCol w="3561347"/>
                <a:gridCol w="3031957"/>
              </a:tblGrid>
              <a:tr h="372153">
                <a:tc rowSpan="2">
                  <a:txBody>
                    <a:bodyPr/>
                    <a:lstStyle/>
                    <a:p>
                      <a:pPr>
                        <a:lnSpc>
                          <a:spcPct val="115000"/>
                        </a:lnSpc>
                        <a:spcAft>
                          <a:spcPts val="0"/>
                        </a:spcAft>
                      </a:pPr>
                      <a:r>
                        <a:rPr lang="en-GB" sz="1800" dirty="0">
                          <a:effectLst/>
                        </a:rPr>
                        <a:t>Voltage @ PCC</a:t>
                      </a:r>
                      <a:endParaRPr lang="en-GB" sz="1800" dirty="0">
                        <a:effectLst/>
                        <a:latin typeface="Calibri"/>
                        <a:ea typeface="Calibri"/>
                        <a:cs typeface="Times New Roman"/>
                      </a:endParaRPr>
                    </a:p>
                  </a:txBody>
                  <a:tcPr marL="68580" marR="68580" marT="0" marB="0"/>
                </a:tc>
                <a:tc gridSpan="3">
                  <a:txBody>
                    <a:bodyPr/>
                    <a:lstStyle/>
                    <a:p>
                      <a:pPr>
                        <a:lnSpc>
                          <a:spcPct val="115000"/>
                        </a:lnSpc>
                        <a:spcAft>
                          <a:spcPts val="0"/>
                        </a:spcAft>
                      </a:pPr>
                      <a:r>
                        <a:rPr lang="en-GB" sz="1800" dirty="0">
                          <a:effectLst/>
                        </a:rPr>
                        <a:t>∑ </a:t>
                      </a:r>
                      <a:r>
                        <a:rPr lang="en-GB" sz="1800" dirty="0" err="1">
                          <a:effectLst/>
                        </a:rPr>
                        <a:t>S</a:t>
                      </a:r>
                      <a:r>
                        <a:rPr lang="en-GB" sz="1800" baseline="-25000" dirty="0" err="1">
                          <a:effectLst/>
                        </a:rPr>
                        <a:t>equ</a:t>
                      </a:r>
                      <a:r>
                        <a:rPr lang="en-GB" sz="1800" baseline="-25000" dirty="0">
                          <a:effectLst/>
                        </a:rPr>
                        <a:t> permitted @ 60MVA reference </a:t>
                      </a:r>
                      <a:r>
                        <a:rPr lang="en-GB" sz="1800" baseline="-25000" dirty="0" err="1">
                          <a:effectLst/>
                        </a:rPr>
                        <a:t>Ssc</a:t>
                      </a:r>
                      <a:endParaRPr lang="en-GB" sz="18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800" dirty="0">
                        <a:effectLst/>
                        <a:latin typeface="Calibri"/>
                        <a:ea typeface="Calibri"/>
                        <a:cs typeface="Times New Roman"/>
                      </a:endParaRPr>
                    </a:p>
                  </a:txBody>
                  <a:tcPr marL="68580" marR="68580" marT="0" marB="0"/>
                </a:tc>
              </a:tr>
              <a:tr h="341598">
                <a:tc vMerge="1">
                  <a:txBody>
                    <a:bodyPr/>
                    <a:lstStyle/>
                    <a:p>
                      <a:endParaRPr lang="en-GB"/>
                    </a:p>
                  </a:txBody>
                  <a:tcPr/>
                </a:tc>
                <a:tc>
                  <a:txBody>
                    <a:bodyPr/>
                    <a:lstStyle/>
                    <a:p>
                      <a:pPr>
                        <a:lnSpc>
                          <a:spcPct val="115000"/>
                        </a:lnSpc>
                        <a:spcAft>
                          <a:spcPts val="0"/>
                        </a:spcAft>
                      </a:pPr>
                      <a:r>
                        <a:rPr lang="en-GB" sz="1800" dirty="0">
                          <a:effectLst/>
                        </a:rPr>
                        <a:t>6-pulse </a:t>
                      </a:r>
                      <a:r>
                        <a:rPr lang="en-GB" sz="1800" dirty="0" smtClean="0">
                          <a:effectLst/>
                        </a:rPr>
                        <a:t>3-phase converter</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Active Front-end </a:t>
                      </a:r>
                      <a:r>
                        <a:rPr lang="en-GB" sz="1800" dirty="0" smtClean="0">
                          <a:effectLst/>
                        </a:rPr>
                        <a:t>3-phase </a:t>
                      </a:r>
                      <a:r>
                        <a:rPr lang="en-GB" sz="1800" dirty="0">
                          <a:effectLst/>
                        </a:rPr>
                        <a:t>converter</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chemeClr val="tx1"/>
                          </a:solidFill>
                          <a:effectLst/>
                          <a:latin typeface="Calibri"/>
                          <a:ea typeface="Calibri"/>
                          <a:cs typeface="Times New Roman"/>
                        </a:rPr>
                        <a:t>12-pulse 3-phase converter</a:t>
                      </a:r>
                      <a:endParaRPr lang="en-GB" sz="1800" dirty="0">
                        <a:solidFill>
                          <a:schemeClr val="tx1"/>
                        </a:solidFill>
                        <a:effectLst/>
                        <a:latin typeface="Calibri"/>
                        <a:ea typeface="Calibri"/>
                        <a:cs typeface="Times New Roman"/>
                      </a:endParaRPr>
                    </a:p>
                  </a:txBody>
                  <a:tcPr marL="68580" marR="68580" marT="0" marB="0"/>
                </a:tc>
              </a:tr>
              <a:tr h="341598">
                <a:tc>
                  <a:txBody>
                    <a:bodyPr/>
                    <a:lstStyle/>
                    <a:p>
                      <a:pPr>
                        <a:lnSpc>
                          <a:spcPct val="115000"/>
                        </a:lnSpc>
                        <a:spcAft>
                          <a:spcPts val="0"/>
                        </a:spcAft>
                      </a:pPr>
                      <a:r>
                        <a:rPr lang="en-GB" sz="1800">
                          <a:effectLst/>
                        </a:rPr>
                        <a:t>6.6/11/20/22kV</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chemeClr val="tx1"/>
                          </a:solidFill>
                          <a:effectLst/>
                        </a:rPr>
                        <a:t>76 </a:t>
                      </a:r>
                      <a:r>
                        <a:rPr lang="en-GB" sz="1800" dirty="0">
                          <a:solidFill>
                            <a:schemeClr val="tx1"/>
                          </a:solidFill>
                          <a:effectLst/>
                        </a:rPr>
                        <a:t>kVA</a:t>
                      </a:r>
                      <a:endParaRPr lang="en-GB" sz="18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chemeClr val="tx1"/>
                          </a:solidFill>
                          <a:effectLst/>
                        </a:rPr>
                        <a:t>673</a:t>
                      </a:r>
                      <a:r>
                        <a:rPr lang="en-GB" sz="1800" dirty="0" smtClean="0">
                          <a:effectLst/>
                        </a:rPr>
                        <a:t> </a:t>
                      </a:r>
                      <a:r>
                        <a:rPr lang="en-GB" sz="1800" dirty="0">
                          <a:effectLst/>
                        </a:rPr>
                        <a:t>kVA</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chemeClr val="tx1"/>
                          </a:solidFill>
                          <a:effectLst/>
                          <a:latin typeface="Calibri"/>
                          <a:ea typeface="Calibri"/>
                          <a:cs typeface="Times New Roman"/>
                        </a:rPr>
                        <a:t>287 kVA</a:t>
                      </a:r>
                      <a:endParaRPr lang="en-GB" sz="1800" dirty="0">
                        <a:solidFill>
                          <a:schemeClr val="tx1"/>
                        </a:solidFill>
                        <a:effectLst/>
                        <a:latin typeface="Calibri"/>
                        <a:ea typeface="Calibri"/>
                        <a:cs typeface="Times New Roman"/>
                      </a:endParaRPr>
                    </a:p>
                  </a:txBody>
                  <a:tcPr marL="68580" marR="68580" marT="0" marB="0"/>
                </a:tc>
              </a:tr>
            </a:tbl>
          </a:graphicData>
        </a:graphic>
      </p:graphicFrame>
      <p:sp>
        <p:nvSpPr>
          <p:cNvPr id="14" name="Right Arrow 13"/>
          <p:cNvSpPr/>
          <p:nvPr/>
        </p:nvSpPr>
        <p:spPr>
          <a:xfrm>
            <a:off x="5303912" y="4405441"/>
            <a:ext cx="360039"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aphicFrame>
        <p:nvGraphicFramePr>
          <p:cNvPr id="15" name="Chart 14"/>
          <p:cNvGraphicFramePr/>
          <p:nvPr>
            <p:extLst/>
          </p:nvPr>
        </p:nvGraphicFramePr>
        <p:xfrm>
          <a:off x="2639615" y="1263996"/>
          <a:ext cx="6750259" cy="201622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6" name="Rectangle 15"/>
              <p:cNvSpPr/>
              <p:nvPr/>
            </p:nvSpPr>
            <p:spPr>
              <a:xfrm>
                <a:off x="2639615" y="3357309"/>
                <a:ext cx="6750259" cy="1768882"/>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i="1">
                              <a:solidFill>
                                <a:prstClr val="black"/>
                              </a:solidFill>
                              <a:latin typeface="Cambria Math" panose="02040503050406030204" pitchFamily="18" charset="0"/>
                            </a:rPr>
                          </m:ctrlPr>
                        </m:naryPr>
                        <m:sub/>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𝑒𝑞𝑢</m:t>
                              </m:r>
                              <m:r>
                                <a:rPr lang="en-GB" i="1">
                                  <a:solidFill>
                                    <a:prstClr val="black"/>
                                  </a:solidFill>
                                  <a:latin typeface="Cambria Math"/>
                                </a:rPr>
                                <m:t> </m:t>
                              </m:r>
                              <m:r>
                                <a:rPr lang="en-GB" i="1">
                                  <a:solidFill>
                                    <a:prstClr val="black"/>
                                  </a:solidFill>
                                  <a:latin typeface="Cambria Math"/>
                                </a:rPr>
                                <m:t>𝑝𝑒𝑟𝑚𝑖𝑡𝑡𝑒𝑑</m:t>
                              </m:r>
                            </m:sub>
                          </m:sSub>
                        </m:e>
                      </m:nary>
                      <m:r>
                        <a:rPr lang="en-GB" i="1">
                          <a:solidFill>
                            <a:prstClr val="black"/>
                          </a:solidFill>
                          <a:latin typeface="Cambria Math"/>
                        </a:rPr>
                        <m:t>=</m:t>
                      </m:r>
                      <m:f>
                        <m:fPr>
                          <m:ctrlPr>
                            <a:rPr lang="en-GB" i="1">
                              <a:solidFill>
                                <a:prstClr val="black"/>
                              </a:solidFill>
                              <a:latin typeface="Cambria Math" panose="02040503050406030204" pitchFamily="18" charset="0"/>
                            </a:rPr>
                          </m:ctrlPr>
                        </m:fPr>
                        <m:num>
                          <m:f>
                            <m:fPr>
                              <m:ctrlPr>
                                <a:rPr lang="en-GB" i="1">
                                  <a:solidFill>
                                    <a:prstClr val="black"/>
                                  </a:solidFill>
                                  <a:latin typeface="Cambria Math" panose="02040503050406030204" pitchFamily="18" charset="0"/>
                                </a:rPr>
                              </m:ctrlPr>
                            </m:fPr>
                            <m:num>
                              <m:r>
                                <a:rPr lang="en-GB" i="1">
                                  <a:solidFill>
                                    <a:prstClr val="black"/>
                                  </a:solidFill>
                                  <a:latin typeface="Cambria Math"/>
                                </a:rPr>
                                <m:t>1</m:t>
                              </m:r>
                            </m:num>
                            <m:den>
                              <m:r>
                                <a:rPr lang="en-GB" i="1">
                                  <a:solidFill>
                                    <a:prstClr val="black"/>
                                  </a:solidFill>
                                  <a:latin typeface="Cambria Math"/>
                                </a:rPr>
                                <m:t>2</m:t>
                              </m:r>
                            </m:den>
                          </m:f>
                          <m:sSub>
                            <m:sSubPr>
                              <m:ctrlPr>
                                <a:rPr lang="en-GB" i="1">
                                  <a:solidFill>
                                    <a:prstClr val="black"/>
                                  </a:solidFill>
                                  <a:latin typeface="Cambria Math" panose="02040503050406030204" pitchFamily="18" charset="0"/>
                                </a:rPr>
                              </m:ctrlPr>
                            </m:sSubPr>
                            <m:e>
                              <m:r>
                                <a:rPr lang="en-GB" i="1">
                                  <a:solidFill>
                                    <a:prstClr val="black"/>
                                  </a:solidFill>
                                  <a:latin typeface="Cambria Math"/>
                                </a:rPr>
                                <m:t> 25% </m:t>
                              </m:r>
                              <m:r>
                                <a:rPr lang="en-GB" i="1">
                                  <a:solidFill>
                                    <a:prstClr val="black"/>
                                  </a:solidFill>
                                  <a:latin typeface="Cambria Math"/>
                                </a:rPr>
                                <m:t>𝑉</m:t>
                              </m:r>
                            </m:e>
                            <m:sub>
                              <m:r>
                                <a:rPr lang="en-GB" i="1">
                                  <a:solidFill>
                                    <a:prstClr val="black"/>
                                  </a:solidFill>
                                  <a:latin typeface="Cambria Math"/>
                                </a:rPr>
                                <m:t>h𝑃𝐿</m:t>
                              </m:r>
                            </m:sub>
                          </m:sSub>
                          <m:r>
                            <a:rPr lang="en-GB" i="1">
                              <a:solidFill>
                                <a:prstClr val="black"/>
                              </a:solidFill>
                              <a:latin typeface="Cambria Math"/>
                            </a:rPr>
                            <m:t>% </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𝑇𝐻𝐷</m:t>
                                      </m:r>
                                    </m:e>
                                    <m:sub>
                                      <m:r>
                                        <a:rPr lang="en-GB" i="1">
                                          <a:solidFill>
                                            <a:prstClr val="black"/>
                                          </a:solidFill>
                                          <a:latin typeface="Cambria Math"/>
                                        </a:rPr>
                                        <m:t>𝐼</m:t>
                                      </m:r>
                                    </m:sub>
                                  </m:sSub>
                                </m:e>
                                <m:sup>
                                  <m:r>
                                    <a:rPr lang="en-GB" i="1">
                                      <a:solidFill>
                                        <a:prstClr val="black"/>
                                      </a:solidFill>
                                      <a:latin typeface="Cambria Math"/>
                                    </a:rPr>
                                    <m:t>2</m:t>
                                  </m:r>
                                </m:sup>
                              </m:sSup>
                            </m:e>
                          </m:rad>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1+</m:t>
                              </m:r>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e>
                          </m:rad>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r>
                            <a:rPr lang="en-GB" i="1">
                              <a:solidFill>
                                <a:prstClr val="black"/>
                              </a:solidFill>
                              <a:latin typeface="Cambria Math"/>
                            </a:rPr>
                            <m:t>% </m:t>
                          </m:r>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d>
                                    <m:dPr>
                                      <m:ctrlPr>
                                        <a:rPr lang="en-GB" i="1">
                                          <a:solidFill>
                                            <a:prstClr val="black"/>
                                          </a:solidFill>
                                          <a:latin typeface="Cambria Math" panose="02040503050406030204" pitchFamily="18" charset="0"/>
                                        </a:rPr>
                                      </m:ctrlPr>
                                    </m:dPr>
                                    <m:e>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𝑋</m:t>
                                              </m:r>
                                            </m:e>
                                            <m:sub>
                                              <m:r>
                                                <a:rPr lang="en-GB" i="1">
                                                  <a:solidFill>
                                                    <a:prstClr val="black"/>
                                                  </a:solidFill>
                                                  <a:latin typeface="Cambria Math"/>
                                                </a:rPr>
                                                <m:t>1</m:t>
                                              </m:r>
                                            </m:sub>
                                          </m:sSub>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den>
                                      </m:f>
                                    </m:e>
                                  </m:d>
                                </m:e>
                                <m:sup>
                                  <m:r>
                                    <a:rPr lang="en-GB" i="1">
                                      <a:solidFill>
                                        <a:prstClr val="black"/>
                                      </a:solidFill>
                                      <a:latin typeface="Cambria Math"/>
                                    </a:rPr>
                                    <m:t>2</m:t>
                                  </m:r>
                                </m:sup>
                              </m:sSup>
                              <m:r>
                                <a:rPr lang="en-GB" i="1">
                                  <a:solidFill>
                                    <a:prstClr val="black"/>
                                  </a:solidFill>
                                  <a:latin typeface="Cambria Math"/>
                                </a:rPr>
                                <m:t> </m:t>
                              </m:r>
                            </m:e>
                          </m:rad>
                        </m:den>
                      </m:f>
                    </m:oMath>
                  </m:oMathPara>
                </a14:m>
                <a:endParaRPr lang="en-GB" b="1"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639615" y="3357309"/>
                <a:ext cx="6750259" cy="176888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7" name="Bent Arrow 16"/>
          <p:cNvSpPr/>
          <p:nvPr/>
        </p:nvSpPr>
        <p:spPr>
          <a:xfrm rot="16200000" flipH="1">
            <a:off x="1415481" y="2743192"/>
            <a:ext cx="1728192" cy="100811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8" name="Bent Arrow 17"/>
          <p:cNvSpPr/>
          <p:nvPr/>
        </p:nvSpPr>
        <p:spPr>
          <a:xfrm rot="10800000" flipH="1">
            <a:off x="1919537" y="4183352"/>
            <a:ext cx="3498649" cy="93798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998294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62</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2A-2</a:t>
            </a:r>
            <a:endParaRPr lang="en-GB" sz="32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457957" y="2492897"/>
                <a:ext cx="5207708" cy="902555"/>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=785.962</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𝑗</m:t>
                                  </m:r>
                                </m:sub>
                              </m:sSub>
                            </m:sub>
                          </m:sSub>
                        </m:e>
                      </m:nary>
                      <m:r>
                        <a:rPr lang="en-GB" i="1">
                          <a:solidFill>
                            <a:prstClr val="black"/>
                          </a:solidFill>
                          <a:latin typeface="Cambria Math"/>
                        </a:rPr>
                        <m:t>+89.143 </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oMath>
                  </m:oMathPara>
                </a14:m>
                <a:endParaRPr lang="en-GB"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457957" y="2492897"/>
                <a:ext cx="5207708" cy="902555"/>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p:sp>
        <p:nvSpPr>
          <p:cNvPr id="19" name="Rectangle 18"/>
          <p:cNvSpPr/>
          <p:nvPr/>
        </p:nvSpPr>
        <p:spPr>
          <a:xfrm>
            <a:off x="5582084" y="4715852"/>
            <a:ext cx="941283"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6-pulse</a:t>
            </a:r>
          </a:p>
        </p:txBody>
      </p:sp>
      <p:sp>
        <p:nvSpPr>
          <p:cNvPr id="20" name="Down Arrow 19"/>
          <p:cNvSpPr/>
          <p:nvPr/>
        </p:nvSpPr>
        <p:spPr>
          <a:xfrm rot="10800000">
            <a:off x="5828492" y="3645023"/>
            <a:ext cx="483532"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Down Arrow 20"/>
          <p:cNvSpPr/>
          <p:nvPr/>
        </p:nvSpPr>
        <p:spPr>
          <a:xfrm rot="10800000">
            <a:off x="7628692" y="3645024"/>
            <a:ext cx="483532"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7014370" y="4725144"/>
            <a:ext cx="1877437"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Active Front-end</a:t>
            </a:r>
          </a:p>
        </p:txBody>
      </p:sp>
      <p:sp>
        <p:nvSpPr>
          <p:cNvPr id="23" name="TextBox 22"/>
          <p:cNvSpPr txBox="1"/>
          <p:nvPr/>
        </p:nvSpPr>
        <p:spPr>
          <a:xfrm>
            <a:off x="2279576" y="1593666"/>
            <a:ext cx="578186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mixed 6-pulse and Active Front-end equipment…</a:t>
            </a:r>
          </a:p>
        </p:txBody>
      </p:sp>
    </p:spTree>
    <p:extLst>
      <p:ext uri="{BB962C8B-B14F-4D97-AF65-F5344CB8AC3E}">
        <p14:creationId xmlns:p14="http://schemas.microsoft.com/office/powerpoint/2010/main" val="1897775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63</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2A-2 Background</a:t>
            </a:r>
            <a:endParaRPr lang="en-GB" sz="32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463357" y="5405233"/>
                <a:ext cx="5207708" cy="902555"/>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=785.962</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𝑗</m:t>
                                  </m:r>
                                </m:sub>
                              </m:sSub>
                            </m:sub>
                          </m:sSub>
                        </m:e>
                      </m:nary>
                      <m:r>
                        <a:rPr lang="en-GB" i="1">
                          <a:solidFill>
                            <a:prstClr val="black"/>
                          </a:solidFill>
                          <a:latin typeface="Cambria Math"/>
                        </a:rPr>
                        <m:t>+89.143 </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oMath>
                  </m:oMathPara>
                </a14:m>
                <a:endParaRPr lang="en-GB"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463357" y="5405233"/>
                <a:ext cx="5207708" cy="902555"/>
              </a:xfrm>
              <a:prstGeom prst="rect">
                <a:avLst/>
              </a:prstGeom>
              <a:blipFill rotWithShape="0">
                <a:blip r:embed="rId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78069" y="1272415"/>
                <a:ext cx="8149090" cy="1673279"/>
              </a:xfrm>
              <a:prstGeom prst="rect">
                <a:avLst/>
              </a:prstGeom>
              <a:solidFill>
                <a:srgbClr val="FFFF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𝑃𝐶𝐶</m:t>
                          </m:r>
                          <m:r>
                            <a:rPr lang="en-GB" sz="1400" i="1">
                              <a:solidFill>
                                <a:prstClr val="black"/>
                              </a:solidFill>
                              <a:latin typeface="Cambria Math"/>
                            </a:rPr>
                            <m:t> </m:t>
                          </m:r>
                          <m:r>
                            <a:rPr lang="en-GB" sz="1400" i="1">
                              <a:solidFill>
                                <a:prstClr val="black"/>
                              </a:solidFill>
                              <a:latin typeface="Cambria Math"/>
                            </a:rPr>
                            <m:t>𝑀𝑖𝑛</m:t>
                          </m:r>
                        </m:sub>
                      </m:sSub>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𝑗</m:t>
                              </m:r>
                              <m:r>
                                <a:rPr lang="en-GB" sz="1400" i="1">
                                  <a:solidFill>
                                    <a:prstClr val="black"/>
                                  </a:solidFill>
                                  <a:latin typeface="Cambria Math"/>
                                </a:rPr>
                                <m:t>=1</m:t>
                              </m:r>
                            </m:sub>
                            <m:sup>
                              <m:r>
                                <a:rPr lang="en-GB" sz="1400" i="1">
                                  <a:solidFill>
                                    <a:prstClr val="black"/>
                                  </a:solidFill>
                                  <a:latin typeface="Cambria Math"/>
                                </a:rPr>
                                <m:t>𝐽</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𝑗</m:t>
                                      </m:r>
                                    </m:sub>
                                  </m:sSub>
                                </m:sub>
                              </m:sSub>
                            </m:e>
                          </m:nary>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e>
                            <m:sub>
                              <m:r>
                                <a:rPr lang="en-GB" sz="1400" i="1">
                                  <a:solidFill>
                                    <a:prstClr val="black"/>
                                  </a:solidFill>
                                  <a:latin typeface="Cambria Math"/>
                                </a:rPr>
                                <m:t>𝑗</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2</m:t>
                              </m:r>
                            </m:den>
                          </m:f>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 25% </m:t>
                              </m:r>
                              <m:r>
                                <a:rPr lang="en-GB" sz="1400" i="1">
                                  <a:solidFill>
                                    <a:prstClr val="black"/>
                                  </a:solidFill>
                                  <a:latin typeface="Cambria Math"/>
                                </a:rPr>
                                <m:t>𝑉</m:t>
                              </m:r>
                            </m:e>
                            <m:sub>
                              <m:r>
                                <a:rPr lang="en-GB" sz="1400" i="1">
                                  <a:solidFill>
                                    <a:prstClr val="black"/>
                                  </a:solidFill>
                                  <a:latin typeface="Cambria Math"/>
                                </a:rPr>
                                <m:t>h𝑃𝐿</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b>
                                      <m:r>
                                        <a:rPr lang="en-GB" sz="1400" i="1">
                                          <a:solidFill>
                                            <a:prstClr val="black"/>
                                          </a:solidFill>
                                          <a:latin typeface="Cambria Math"/>
                                        </a:rPr>
                                        <m:t>𝑗</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r>
                            <a:rPr lang="en-GB" sz="1400" i="1">
                              <a:solidFill>
                                <a:prstClr val="black"/>
                              </a:solidFill>
                              <a:latin typeface="Cambria Math"/>
                            </a:rPr>
                            <m:t> </m:t>
                          </m:r>
                        </m:den>
                      </m:f>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𝑘</m:t>
                              </m:r>
                              <m:r>
                                <a:rPr lang="en-GB" sz="1400" i="1">
                                  <a:solidFill>
                                    <a:prstClr val="black"/>
                                  </a:solidFill>
                                  <a:latin typeface="Cambria Math"/>
                                </a:rPr>
                                <m:t>=1</m:t>
                              </m:r>
                            </m:sub>
                            <m:sup>
                              <m:r>
                                <a:rPr lang="en-GB" sz="1400" i="1">
                                  <a:solidFill>
                                    <a:prstClr val="black"/>
                                  </a:solidFill>
                                  <a:latin typeface="Cambria Math"/>
                                </a:rPr>
                                <m:t>𝐾</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𝑘</m:t>
                                      </m:r>
                                    </m:sub>
                                  </m:sSub>
                                </m:sub>
                              </m:sSub>
                            </m:e>
                          </m:nary>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𝐼</m:t>
                                  </m:r>
                                </m:e>
                                <m:sub>
                                  <m:r>
                                    <a:rPr lang="en-GB" sz="1400" i="1">
                                      <a:solidFill>
                                        <a:prstClr val="black"/>
                                      </a:solidFill>
                                      <a:latin typeface="Cambria Math"/>
                                    </a:rPr>
                                    <m:t>h</m:t>
                                  </m:r>
                                </m:sub>
                              </m:sSub>
                            </m:e>
                            <m:sub>
                              <m:r>
                                <a:rPr lang="en-GB" sz="1400" i="1">
                                  <a:solidFill>
                                    <a:prstClr val="black"/>
                                  </a:solidFill>
                                  <a:latin typeface="Cambria Math"/>
                                </a:rPr>
                                <m:t>𝑘</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h</m:t>
                              </m:r>
                              <m:r>
                                <a:rPr lang="en-GB" sz="1400" i="1">
                                  <a:solidFill>
                                    <a:prstClr val="black"/>
                                  </a:solidFill>
                                  <a:latin typeface="Cambria Math"/>
                                </a:rPr>
                                <m:t>+</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𝑘</m:t>
                                          </m:r>
                                        </m:e>
                                        <m:sup>
                                          <m:r>
                                            <a:rPr lang="en-GB" sz="1400" i="1">
                                              <a:solidFill>
                                                <a:prstClr val="black"/>
                                              </a:solidFill>
                                              <a:latin typeface="Cambria Math"/>
                                            </a:rPr>
                                            <m:t>2</m:t>
                                          </m:r>
                                        </m:sup>
                                      </m:sSup>
                                      <m:r>
                                        <a:rPr lang="en-GB" sz="1400" i="1">
                                          <a:solidFill>
                                            <a:prstClr val="black"/>
                                          </a:solidFill>
                                          <a:latin typeface="Cambria Math"/>
                                        </a:rPr>
                                        <m:t>h</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2</m:t>
                              </m:r>
                            </m:den>
                          </m:f>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 25% </m:t>
                              </m:r>
                              <m:r>
                                <a:rPr lang="en-GB" sz="1400" i="1">
                                  <a:solidFill>
                                    <a:prstClr val="black"/>
                                  </a:solidFill>
                                  <a:latin typeface="Cambria Math"/>
                                </a:rPr>
                                <m:t>𝑉</m:t>
                              </m:r>
                            </m:e>
                            <m:sub>
                              <m:r>
                                <a:rPr lang="en-GB" sz="1400" i="1">
                                  <a:solidFill>
                                    <a:prstClr val="black"/>
                                  </a:solidFill>
                                  <a:latin typeface="Cambria Math"/>
                                </a:rPr>
                                <m:t>h𝑃𝐿</m:t>
                              </m:r>
                            </m:sub>
                          </m:sSub>
                          <m:r>
                            <a:rPr lang="en-GB" sz="1400" i="1">
                              <a:solidFill>
                                <a:prstClr val="black"/>
                              </a:solidFill>
                              <a:latin typeface="Cambria Math"/>
                            </a:rPr>
                            <m:t>%</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sSub>
                                    <m:sSubPr>
                                      <m:ctrlPr>
                                        <a:rPr lang="en-GB" sz="1400" i="1">
                                          <a:solidFill>
                                            <a:prstClr val="black"/>
                                          </a:solidFill>
                                          <a:latin typeface="Cambria Math" panose="02040503050406030204" pitchFamily="18" charset="0"/>
                                        </a:rPr>
                                      </m:ctrlPr>
                                    </m:sSubPr>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𝑇𝐻𝐷</m:t>
                                          </m:r>
                                        </m:e>
                                        <m:sub>
                                          <m:r>
                                            <a:rPr lang="en-GB" sz="1400" i="1">
                                              <a:solidFill>
                                                <a:prstClr val="black"/>
                                              </a:solidFill>
                                              <a:latin typeface="Cambria Math"/>
                                            </a:rPr>
                                            <m:t>𝐼</m:t>
                                          </m:r>
                                        </m:sub>
                                      </m:sSub>
                                    </m:e>
                                    <m:sub>
                                      <m:r>
                                        <a:rPr lang="en-GB" sz="1400" i="1">
                                          <a:solidFill>
                                            <a:prstClr val="black"/>
                                          </a:solidFill>
                                          <a:latin typeface="Cambria Math"/>
                                        </a:rPr>
                                        <m:t>𝑘</m:t>
                                      </m:r>
                                    </m:sub>
                                  </m:sSub>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f>
                                        <m:fPr>
                                          <m:ctrlPr>
                                            <a:rPr lang="en-GB" sz="1400" i="1">
                                              <a:solidFill>
                                                <a:prstClr val="black"/>
                                              </a:solidFill>
                                              <a:latin typeface="Cambria Math" panose="02040503050406030204" pitchFamily="18" charset="0"/>
                                            </a:rPr>
                                          </m:ctrlPr>
                                        </m:fPr>
                                        <m:num>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𝑋</m:t>
                                              </m:r>
                                            </m:e>
                                            <m:sub>
                                              <m:r>
                                                <a:rPr lang="en-GB" sz="1400" i="1">
                                                  <a:solidFill>
                                                    <a:prstClr val="black"/>
                                                  </a:solidFill>
                                                  <a:latin typeface="Cambria Math"/>
                                                </a:rPr>
                                                <m:t>1</m:t>
                                              </m:r>
                                            </m:sub>
                                          </m:sSub>
                                        </m:num>
                                        <m:den>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𝑅</m:t>
                                              </m:r>
                                            </m:e>
                                            <m:sub>
                                              <m:r>
                                                <a:rPr lang="en-GB" sz="1400" i="1">
                                                  <a:solidFill>
                                                    <a:prstClr val="black"/>
                                                  </a:solidFill>
                                                  <a:latin typeface="Cambria Math"/>
                                                </a:rPr>
                                                <m:t>1</m:t>
                                              </m:r>
                                            </m:sub>
                                          </m:sSub>
                                        </m:den>
                                      </m:f>
                                    </m:e>
                                  </m:d>
                                </m:e>
                                <m:sup>
                                  <m:r>
                                    <a:rPr lang="en-GB" sz="1400" i="1">
                                      <a:solidFill>
                                        <a:prstClr val="black"/>
                                      </a:solidFill>
                                      <a:latin typeface="Cambria Math"/>
                                    </a:rPr>
                                    <m:t>2</m:t>
                                  </m:r>
                                </m:sup>
                              </m:sSup>
                            </m:e>
                          </m:rad>
                          <m:r>
                            <a:rPr lang="en-GB" sz="1400" i="1">
                              <a:solidFill>
                                <a:prstClr val="black"/>
                              </a:solidFill>
                              <a:latin typeface="Cambria Math"/>
                            </a:rPr>
                            <m:t> </m:t>
                          </m:r>
                        </m:den>
                      </m:f>
                    </m:oMath>
                  </m:oMathPara>
                </a14:m>
                <a:endParaRPr lang="en-GB" sz="1400" dirty="0">
                  <a:solidFill>
                    <a:prstClr val="black"/>
                  </a:solidFill>
                </a:endParaRPr>
              </a:p>
              <a:p>
                <a:endParaRPr lang="en-GB"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878069" y="1272415"/>
                <a:ext cx="8149090" cy="1673279"/>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250295" y="3605032"/>
                <a:ext cx="7776864" cy="1198020"/>
              </a:xfrm>
              <a:prstGeom prst="rect">
                <a:avLst/>
              </a:prstGeom>
              <a:solidFill>
                <a:srgbClr val="92D05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r>
                            <a:rPr lang="en-GB" sz="1400" i="1">
                              <a:solidFill>
                                <a:prstClr val="black"/>
                              </a:solidFill>
                              <a:latin typeface="Cambria Math"/>
                            </a:rPr>
                            <m:t>𝑆𝐶</m:t>
                          </m:r>
                          <m:r>
                            <a:rPr lang="en-GB" sz="1400" i="1">
                              <a:solidFill>
                                <a:prstClr val="black"/>
                              </a:solidFill>
                              <a:latin typeface="Cambria Math"/>
                            </a:rPr>
                            <m:t> </m:t>
                          </m:r>
                          <m:r>
                            <a:rPr lang="en-GB" sz="1400" i="1">
                              <a:solidFill>
                                <a:prstClr val="black"/>
                              </a:solidFill>
                              <a:latin typeface="Cambria Math"/>
                            </a:rPr>
                            <m:t>𝑃𝐶𝐶</m:t>
                          </m:r>
                          <m:r>
                            <a:rPr lang="en-GB" sz="1400" i="1">
                              <a:solidFill>
                                <a:prstClr val="black"/>
                              </a:solidFill>
                              <a:latin typeface="Cambria Math"/>
                            </a:rPr>
                            <m:t> </m:t>
                          </m:r>
                          <m:r>
                            <a:rPr lang="en-GB" sz="1400" i="1">
                              <a:solidFill>
                                <a:prstClr val="black"/>
                              </a:solidFill>
                              <a:latin typeface="Cambria Math"/>
                            </a:rPr>
                            <m:t>𝑀𝑖𝑛</m:t>
                          </m:r>
                        </m:sub>
                      </m:sSub>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𝑗</m:t>
                              </m:r>
                              <m:r>
                                <a:rPr lang="en-GB" sz="1400" i="1">
                                  <a:solidFill>
                                    <a:prstClr val="black"/>
                                  </a:solidFill>
                                  <a:latin typeface="Cambria Math"/>
                                </a:rPr>
                                <m:t>=1</m:t>
                              </m:r>
                            </m:sub>
                            <m:sup>
                              <m:r>
                                <a:rPr lang="en-GB" sz="1400" i="1">
                                  <a:solidFill>
                                    <a:prstClr val="black"/>
                                  </a:solidFill>
                                  <a:latin typeface="Cambria Math"/>
                                </a:rPr>
                                <m:t>𝐽</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𝑗</m:t>
                                      </m:r>
                                    </m:sub>
                                  </m:sSub>
                                </m:sub>
                              </m:sSub>
                            </m:e>
                          </m:nary>
                          <m:r>
                            <a:rPr lang="en-GB" sz="1400" i="1">
                              <a:solidFill>
                                <a:prstClr val="black"/>
                              </a:solidFill>
                              <a:latin typeface="Cambria Math"/>
                            </a:rPr>
                            <m:t>31.4%</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5+</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2</m:t>
                                          </m:r>
                                        </m:e>
                                        <m:sup>
                                          <m:r>
                                            <a:rPr lang="en-GB" sz="1400" i="1">
                                              <a:solidFill>
                                                <a:prstClr val="black"/>
                                              </a:solidFill>
                                              <a:latin typeface="Cambria Math"/>
                                            </a:rPr>
                                            <m:t>2</m:t>
                                          </m:r>
                                        </m:sup>
                                      </m:sSup>
                                      <m:r>
                                        <a:rPr lang="en-GB" sz="1400" i="1">
                                          <a:solidFill>
                                            <a:prstClr val="black"/>
                                          </a:solidFill>
                                          <a:latin typeface="Cambria Math"/>
                                        </a:rPr>
                                        <m:t>5</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8.0</m:t>
                                      </m:r>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2</m:t>
                              </m:r>
                            </m:den>
                          </m:f>
                          <m:r>
                            <a:rPr lang="en-GB" sz="1400" i="1">
                              <a:solidFill>
                                <a:prstClr val="black"/>
                              </a:solidFill>
                              <a:latin typeface="Cambria Math"/>
                            </a:rPr>
                            <m:t> </m:t>
                          </m:r>
                          <m:r>
                            <m:rPr>
                              <m:sty m:val="p"/>
                            </m:rPr>
                            <a:rPr lang="en-GB" sz="1400">
                              <a:solidFill>
                                <a:prstClr val="black"/>
                              </a:solidFill>
                              <a:latin typeface="Cambria Math"/>
                            </a:rPr>
                            <m:t>x</m:t>
                          </m:r>
                          <m:r>
                            <a:rPr lang="en-GB" sz="1400" i="1">
                              <a:solidFill>
                                <a:prstClr val="black"/>
                              </a:solidFill>
                              <a:latin typeface="Cambria Math"/>
                            </a:rPr>
                            <m:t> 0.25 </m:t>
                          </m:r>
                          <m:r>
                            <m:rPr>
                              <m:sty m:val="p"/>
                            </m:rPr>
                            <a:rPr lang="en-GB" sz="1400">
                              <a:solidFill>
                                <a:prstClr val="black"/>
                              </a:solidFill>
                              <a:latin typeface="Cambria Math"/>
                            </a:rPr>
                            <m:t>x</m:t>
                          </m:r>
                          <m:r>
                            <a:rPr lang="en-GB" sz="1400" i="1">
                              <a:solidFill>
                                <a:prstClr val="black"/>
                              </a:solidFill>
                              <a:latin typeface="Cambria Math"/>
                            </a:rPr>
                            <m:t> 3%</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0.3441</m:t>
                                  </m:r>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8.0</m:t>
                                      </m:r>
                                    </m:e>
                                  </m:d>
                                </m:e>
                                <m:sup>
                                  <m:r>
                                    <a:rPr lang="en-GB" sz="1400" i="1">
                                      <a:solidFill>
                                        <a:prstClr val="black"/>
                                      </a:solidFill>
                                      <a:latin typeface="Cambria Math"/>
                                    </a:rPr>
                                    <m:t>2</m:t>
                                  </m:r>
                                </m:sup>
                              </m:sSup>
                            </m:e>
                          </m:rad>
                          <m:r>
                            <a:rPr lang="en-GB" sz="1400" i="1">
                              <a:solidFill>
                                <a:prstClr val="black"/>
                              </a:solidFill>
                              <a:latin typeface="Cambria Math"/>
                            </a:rPr>
                            <m:t> </m:t>
                          </m:r>
                        </m:den>
                      </m:f>
                      <m:r>
                        <a:rPr lang="en-GB" sz="1400" i="1">
                          <a:solidFill>
                            <a:prstClr val="black"/>
                          </a:solidFill>
                          <a:latin typeface="Cambria Math"/>
                        </a:rPr>
                        <m:t>+</m:t>
                      </m:r>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 </m:t>
                          </m:r>
                          <m:nary>
                            <m:naryPr>
                              <m:chr m:val="∑"/>
                              <m:limLoc m:val="undOvr"/>
                              <m:ctrlPr>
                                <a:rPr lang="en-GB" sz="1400" i="1">
                                  <a:solidFill>
                                    <a:prstClr val="black"/>
                                  </a:solidFill>
                                  <a:latin typeface="Cambria Math" panose="02040503050406030204" pitchFamily="18" charset="0"/>
                                </a:rPr>
                              </m:ctrlPr>
                            </m:naryPr>
                            <m:sub>
                              <m:r>
                                <a:rPr lang="en-GB" sz="1400" i="1">
                                  <a:solidFill>
                                    <a:prstClr val="black"/>
                                  </a:solidFill>
                                  <a:latin typeface="Cambria Math"/>
                                </a:rPr>
                                <m:t>𝑘</m:t>
                              </m:r>
                              <m:r>
                                <a:rPr lang="en-GB" sz="1400" i="1">
                                  <a:solidFill>
                                    <a:prstClr val="black"/>
                                  </a:solidFill>
                                  <a:latin typeface="Cambria Math"/>
                                </a:rPr>
                                <m:t>=1</m:t>
                              </m:r>
                            </m:sub>
                            <m:sup>
                              <m:r>
                                <a:rPr lang="en-GB" sz="1400" i="1">
                                  <a:solidFill>
                                    <a:prstClr val="black"/>
                                  </a:solidFill>
                                  <a:latin typeface="Cambria Math"/>
                                </a:rPr>
                                <m:t>𝐾</m:t>
                              </m:r>
                            </m:sup>
                            <m:e>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𝑆</m:t>
                                  </m:r>
                                </m:e>
                                <m:sub>
                                  <m:sSub>
                                    <m:sSubPr>
                                      <m:ctrlPr>
                                        <a:rPr lang="en-GB" sz="1400" i="1">
                                          <a:solidFill>
                                            <a:prstClr val="black"/>
                                          </a:solidFill>
                                          <a:latin typeface="Cambria Math" panose="02040503050406030204" pitchFamily="18" charset="0"/>
                                        </a:rPr>
                                      </m:ctrlPr>
                                    </m:sSubPr>
                                    <m:e>
                                      <m:r>
                                        <a:rPr lang="en-GB" sz="1400" i="1">
                                          <a:solidFill>
                                            <a:prstClr val="black"/>
                                          </a:solidFill>
                                          <a:latin typeface="Cambria Math"/>
                                        </a:rPr>
                                        <m:t>𝑒𝑞𝑢</m:t>
                                      </m:r>
                                    </m:e>
                                    <m:sub>
                                      <m:r>
                                        <a:rPr lang="en-GB" sz="1400" i="1">
                                          <a:solidFill>
                                            <a:prstClr val="black"/>
                                          </a:solidFill>
                                          <a:latin typeface="Cambria Math"/>
                                        </a:rPr>
                                        <m:t>𝑘</m:t>
                                      </m:r>
                                    </m:sub>
                                  </m:sSub>
                                </m:sub>
                              </m:sSub>
                            </m:e>
                          </m:nary>
                          <m:r>
                            <a:rPr lang="en-GB" sz="1400" i="1">
                              <a:solidFill>
                                <a:prstClr val="black"/>
                              </a:solidFill>
                              <a:latin typeface="Cambria Math"/>
                            </a:rPr>
                            <m:t>3.37%</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5+</m:t>
                              </m:r>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2</m:t>
                                          </m:r>
                                        </m:e>
                                        <m:sup>
                                          <m:r>
                                            <a:rPr lang="en-GB" sz="1400" i="1">
                                              <a:solidFill>
                                                <a:prstClr val="black"/>
                                              </a:solidFill>
                                              <a:latin typeface="Cambria Math"/>
                                            </a:rPr>
                                            <m:t>2</m:t>
                                          </m:r>
                                        </m:sup>
                                      </m:sSup>
                                      <m:r>
                                        <a:rPr lang="en-GB" sz="1400" i="1">
                                          <a:solidFill>
                                            <a:prstClr val="black"/>
                                          </a:solidFill>
                                          <a:latin typeface="Cambria Math"/>
                                        </a:rPr>
                                        <m:t>5</m:t>
                                      </m:r>
                                    </m:e>
                                    <m:sup>
                                      <m:r>
                                        <a:rPr lang="en-GB" sz="1400" i="1">
                                          <a:solidFill>
                                            <a:prstClr val="black"/>
                                          </a:solidFill>
                                          <a:latin typeface="Cambria Math"/>
                                        </a:rPr>
                                        <m:t>2</m:t>
                                      </m:r>
                                    </m:sup>
                                  </m:sSup>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8.0</m:t>
                                      </m:r>
                                    </m:e>
                                  </m:d>
                                </m:e>
                                <m:sup>
                                  <m:r>
                                    <a:rPr lang="en-GB" sz="1400" i="1">
                                      <a:solidFill>
                                        <a:prstClr val="black"/>
                                      </a:solidFill>
                                      <a:latin typeface="Cambria Math"/>
                                    </a:rPr>
                                    <m:t>2</m:t>
                                  </m:r>
                                </m:sup>
                              </m:sSup>
                              <m:r>
                                <a:rPr lang="en-GB" sz="1400" i="1">
                                  <a:solidFill>
                                    <a:prstClr val="black"/>
                                  </a:solidFill>
                                  <a:latin typeface="Cambria Math"/>
                                </a:rPr>
                                <m:t> </m:t>
                              </m:r>
                            </m:e>
                          </m:rad>
                        </m:num>
                        <m:den>
                          <m:f>
                            <m:fPr>
                              <m:ctrlPr>
                                <a:rPr lang="en-GB" sz="1400" i="1">
                                  <a:solidFill>
                                    <a:prstClr val="black"/>
                                  </a:solidFill>
                                  <a:latin typeface="Cambria Math" panose="02040503050406030204" pitchFamily="18" charset="0"/>
                                </a:rPr>
                              </m:ctrlPr>
                            </m:fPr>
                            <m:num>
                              <m:r>
                                <a:rPr lang="en-GB" sz="1400" i="1">
                                  <a:solidFill>
                                    <a:prstClr val="black"/>
                                  </a:solidFill>
                                  <a:latin typeface="Cambria Math"/>
                                </a:rPr>
                                <m:t>1</m:t>
                              </m:r>
                            </m:num>
                            <m:den>
                              <m:r>
                                <a:rPr lang="en-GB" sz="1400" i="1">
                                  <a:solidFill>
                                    <a:prstClr val="black"/>
                                  </a:solidFill>
                                  <a:latin typeface="Cambria Math"/>
                                </a:rPr>
                                <m:t>2</m:t>
                              </m:r>
                            </m:den>
                          </m:f>
                          <m:r>
                            <m:rPr>
                              <m:sty m:val="p"/>
                            </m:rPr>
                            <a:rPr lang="en-GB" sz="1400">
                              <a:solidFill>
                                <a:prstClr val="black"/>
                              </a:solidFill>
                              <a:latin typeface="Cambria Math"/>
                            </a:rPr>
                            <m:t>x</m:t>
                          </m:r>
                          <m:r>
                            <a:rPr lang="en-GB" sz="1400" i="1">
                              <a:solidFill>
                                <a:prstClr val="black"/>
                              </a:solidFill>
                              <a:latin typeface="Cambria Math"/>
                            </a:rPr>
                            <m:t> 0.25 </m:t>
                          </m:r>
                          <m:r>
                            <m:rPr>
                              <m:sty m:val="p"/>
                            </m:rPr>
                            <a:rPr lang="en-GB" sz="1400">
                              <a:solidFill>
                                <a:prstClr val="black"/>
                              </a:solidFill>
                              <a:latin typeface="Cambria Math"/>
                            </a:rPr>
                            <m:t>x</m:t>
                          </m:r>
                          <m:r>
                            <a:rPr lang="en-GB" sz="1400" i="1">
                              <a:solidFill>
                                <a:prstClr val="black"/>
                              </a:solidFill>
                              <a:latin typeface="Cambria Math"/>
                            </a:rPr>
                            <m:t> 3%</m:t>
                          </m:r>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r>
                                    <a:rPr lang="en-GB" sz="1400" i="1">
                                      <a:solidFill>
                                        <a:prstClr val="black"/>
                                      </a:solidFill>
                                      <a:latin typeface="Cambria Math"/>
                                    </a:rPr>
                                    <m:t>0.038067</m:t>
                                  </m:r>
                                </m:e>
                                <m:sup>
                                  <m:r>
                                    <a:rPr lang="en-GB" sz="1400" i="1">
                                      <a:solidFill>
                                        <a:prstClr val="black"/>
                                      </a:solidFill>
                                      <a:latin typeface="Cambria Math"/>
                                    </a:rPr>
                                    <m:t>2</m:t>
                                  </m:r>
                                </m:sup>
                              </m:sSup>
                            </m:e>
                          </m:rad>
                          <m:rad>
                            <m:radPr>
                              <m:degHide m:val="on"/>
                              <m:ctrlPr>
                                <a:rPr lang="en-GB" sz="1400" i="1">
                                  <a:solidFill>
                                    <a:prstClr val="black"/>
                                  </a:solidFill>
                                  <a:latin typeface="Cambria Math" panose="02040503050406030204" pitchFamily="18" charset="0"/>
                                </a:rPr>
                              </m:ctrlPr>
                            </m:radPr>
                            <m:deg/>
                            <m:e>
                              <m:r>
                                <a:rPr lang="en-GB" sz="1400" i="1">
                                  <a:solidFill>
                                    <a:prstClr val="black"/>
                                  </a:solidFill>
                                  <a:latin typeface="Cambria Math"/>
                                </a:rPr>
                                <m:t>1+</m:t>
                              </m:r>
                              <m:sSup>
                                <m:sSupPr>
                                  <m:ctrlPr>
                                    <a:rPr lang="en-GB" sz="1400" i="1">
                                      <a:solidFill>
                                        <a:prstClr val="black"/>
                                      </a:solidFill>
                                      <a:latin typeface="Cambria Math" panose="02040503050406030204" pitchFamily="18" charset="0"/>
                                    </a:rPr>
                                  </m:ctrlPr>
                                </m:sSupPr>
                                <m:e>
                                  <m:d>
                                    <m:dPr>
                                      <m:ctrlPr>
                                        <a:rPr lang="en-GB" sz="1400" i="1">
                                          <a:solidFill>
                                            <a:prstClr val="black"/>
                                          </a:solidFill>
                                          <a:latin typeface="Cambria Math" panose="02040503050406030204" pitchFamily="18" charset="0"/>
                                        </a:rPr>
                                      </m:ctrlPr>
                                    </m:dPr>
                                    <m:e>
                                      <m:r>
                                        <a:rPr lang="en-GB" sz="1400" i="1">
                                          <a:solidFill>
                                            <a:prstClr val="black"/>
                                          </a:solidFill>
                                          <a:latin typeface="Cambria Math"/>
                                        </a:rPr>
                                        <m:t>8.0</m:t>
                                      </m:r>
                                    </m:e>
                                  </m:d>
                                </m:e>
                                <m:sup>
                                  <m:r>
                                    <a:rPr lang="en-GB" sz="1400" i="1">
                                      <a:solidFill>
                                        <a:prstClr val="black"/>
                                      </a:solidFill>
                                      <a:latin typeface="Cambria Math"/>
                                    </a:rPr>
                                    <m:t>2</m:t>
                                  </m:r>
                                </m:sup>
                              </m:sSup>
                            </m:e>
                          </m:rad>
                          <m:r>
                            <a:rPr lang="en-GB" sz="1400" i="1">
                              <a:solidFill>
                                <a:prstClr val="black"/>
                              </a:solidFill>
                              <a:latin typeface="Cambria Math"/>
                            </a:rPr>
                            <m:t> </m:t>
                          </m:r>
                        </m:den>
                      </m:f>
                    </m:oMath>
                  </m:oMathPara>
                </a14:m>
                <a:endParaRPr lang="en-GB" sz="1400" dirty="0">
                  <a:solidFill>
                    <a:prstClr val="black"/>
                  </a:solidFill>
                </a:endParaRPr>
              </a:p>
              <a:p>
                <a:endParaRPr lang="en-GB" sz="1400" dirty="0">
                  <a:solidFill>
                    <a:prstClr val="black"/>
                  </a:solidFill>
                </a:endParaRPr>
              </a:p>
              <a:p>
                <a:endParaRPr lang="en-GB" sz="1400"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250295" y="3605032"/>
                <a:ext cx="7776864" cy="1198020"/>
              </a:xfrm>
              <a:prstGeom prst="rect">
                <a:avLst/>
              </a:prstGeom>
              <a:blipFill rotWithShape="0">
                <a:blip r:embed="rId5"/>
                <a:stretch>
                  <a:fillRect/>
                </a:stretch>
              </a:blipFill>
              <a:ln>
                <a:solidFill>
                  <a:schemeClr val="tx1"/>
                </a:solidFill>
              </a:ln>
            </p:spPr>
            <p:txBody>
              <a:bodyPr/>
              <a:lstStyle/>
              <a:p>
                <a:r>
                  <a:rPr lang="en-GB">
                    <a:noFill/>
                  </a:rPr>
                  <a:t> </a:t>
                </a:r>
              </a:p>
            </p:txBody>
          </p:sp>
        </mc:Fallback>
      </mc:AlternateContent>
      <p:sp>
        <p:nvSpPr>
          <p:cNvPr id="17" name="Down Arrow 16"/>
          <p:cNvSpPr/>
          <p:nvPr/>
        </p:nvSpPr>
        <p:spPr>
          <a:xfrm>
            <a:off x="5828492" y="3028970"/>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Down Arrow 17"/>
          <p:cNvSpPr/>
          <p:nvPr/>
        </p:nvSpPr>
        <p:spPr>
          <a:xfrm>
            <a:off x="5015880" y="4829170"/>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Down Arrow 23"/>
          <p:cNvSpPr/>
          <p:nvPr/>
        </p:nvSpPr>
        <p:spPr>
          <a:xfrm>
            <a:off x="6908612" y="4829169"/>
            <a:ext cx="483532" cy="504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69872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64</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2B Changes (versus G5/4-1)</a:t>
            </a:r>
          </a:p>
        </p:txBody>
      </p:sp>
      <p:sp>
        <p:nvSpPr>
          <p:cNvPr id="11" name="Content Placeholder 2"/>
          <p:cNvSpPr txBox="1">
            <a:spLocks/>
          </p:cNvSpPr>
          <p:nvPr/>
        </p:nvSpPr>
        <p:spPr>
          <a:xfrm>
            <a:off x="243601" y="1482404"/>
            <a:ext cx="10215852" cy="4709119"/>
          </a:xfrm>
          <a:prstGeom prst="rect">
            <a:avLst/>
          </a:prstGeom>
          <a:solidFill>
            <a:srgbClr val="FFFF00"/>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prstClr val="black"/>
                </a:solidFill>
                <a:latin typeface="Arial" panose="020B0604020202020204" pitchFamily="34" charset="0"/>
                <a:cs typeface="Arial" panose="020B0604020202020204" pitchFamily="34" charset="0"/>
              </a:rPr>
              <a:t>New approach (not used before)</a:t>
            </a:r>
          </a:p>
          <a:p>
            <a:pPr marL="342900" lvl="1" indent="-342900"/>
            <a:r>
              <a:rPr lang="en-GB" dirty="0" smtClean="0">
                <a:solidFill>
                  <a:prstClr val="black"/>
                </a:solidFill>
                <a:latin typeface="Arial" panose="020B0604020202020204" pitchFamily="34" charset="0"/>
                <a:cs typeface="Arial" panose="020B0604020202020204" pitchFamily="34" charset="0"/>
              </a:rPr>
              <a:t>Split into Stages 2B-1 &amp; 2B-2</a:t>
            </a:r>
          </a:p>
          <a:p>
            <a:pPr lvl="1"/>
            <a:r>
              <a:rPr lang="en-GB" dirty="0" smtClean="0">
                <a:solidFill>
                  <a:prstClr val="black"/>
                </a:solidFill>
                <a:latin typeface="Arial" panose="020B0604020202020204" pitchFamily="34" charset="0"/>
                <a:cs typeface="Arial" panose="020B0604020202020204" pitchFamily="34" charset="0"/>
              </a:rPr>
              <a:t>Background measurement of limiting harmonic used</a:t>
            </a:r>
          </a:p>
          <a:p>
            <a:pPr lvl="1"/>
            <a:r>
              <a:rPr lang="en-GB" dirty="0" smtClean="0">
                <a:solidFill>
                  <a:prstClr val="black"/>
                </a:solidFill>
                <a:latin typeface="Arial" panose="020B0604020202020204" pitchFamily="34" charset="0"/>
                <a:cs typeface="Arial" panose="020B0604020202020204" pitchFamily="34" charset="0"/>
              </a:rPr>
              <a:t>Headroom derived &amp; used in calculation</a:t>
            </a:r>
          </a:p>
          <a:p>
            <a:r>
              <a:rPr lang="en-GB" dirty="0" smtClean="0">
                <a:solidFill>
                  <a:prstClr val="black"/>
                </a:solidFill>
                <a:latin typeface="Arial" panose="020B0604020202020204" pitchFamily="34" charset="0"/>
                <a:cs typeface="Arial" panose="020B0604020202020204" pitchFamily="34" charset="0"/>
              </a:rPr>
              <a:t>Stage 2B-1</a:t>
            </a:r>
          </a:p>
          <a:p>
            <a:pPr lvl="1"/>
            <a:r>
              <a:rPr lang="en-GB" dirty="0" smtClean="0">
                <a:solidFill>
                  <a:prstClr val="black"/>
                </a:solidFill>
                <a:latin typeface="Arial" panose="020B0604020202020204" pitchFamily="34" charset="0"/>
                <a:cs typeface="Arial" panose="020B0604020202020204" pitchFamily="34" charset="0"/>
              </a:rPr>
              <a:t>Modified version of Stage 2A-1</a:t>
            </a:r>
          </a:p>
          <a:p>
            <a:pPr lvl="1"/>
            <a:r>
              <a:rPr lang="en-GB" dirty="0" smtClean="0">
                <a:solidFill>
                  <a:prstClr val="black"/>
                </a:solidFill>
                <a:latin typeface="Arial" panose="020B0604020202020204" pitchFamily="34" charset="0"/>
                <a:cs typeface="Arial" panose="020B0604020202020204" pitchFamily="34" charset="0"/>
              </a:rPr>
              <a:t>Max. permitted aggregate equipment rating,  ∑</a:t>
            </a:r>
            <a:r>
              <a:rPr lang="en-GB" baseline="-25000" dirty="0" err="1" smtClean="0">
                <a:solidFill>
                  <a:prstClr val="black"/>
                </a:solidFill>
                <a:latin typeface="Arial" panose="020B0604020202020204" pitchFamily="34" charset="0"/>
                <a:cs typeface="Arial" panose="020B0604020202020204" pitchFamily="34" charset="0"/>
              </a:rPr>
              <a:t>equ</a:t>
            </a:r>
            <a:r>
              <a:rPr lang="en-GB" baseline="-25000" dirty="0" smtClean="0">
                <a:solidFill>
                  <a:prstClr val="black"/>
                </a:solidFill>
                <a:latin typeface="Arial" panose="020B0604020202020204" pitchFamily="34" charset="0"/>
                <a:cs typeface="Arial" panose="020B0604020202020204" pitchFamily="34" charset="0"/>
              </a:rPr>
              <a:t> permitted</a:t>
            </a:r>
            <a:r>
              <a:rPr lang="en-GB" dirty="0" smtClean="0">
                <a:solidFill>
                  <a:prstClr val="black"/>
                </a:solidFill>
                <a:latin typeface="Arial" panose="020B0604020202020204" pitchFamily="34" charset="0"/>
                <a:cs typeface="Arial" panose="020B0604020202020204" pitchFamily="34" charset="0"/>
              </a:rPr>
              <a:t>, connectable for given fault level at PCC, S</a:t>
            </a:r>
            <a:r>
              <a:rPr lang="en-GB" baseline="-25000" dirty="0" smtClean="0">
                <a:solidFill>
                  <a:prstClr val="black"/>
                </a:solidFill>
                <a:latin typeface="Arial" panose="020B0604020202020204" pitchFamily="34" charset="0"/>
                <a:cs typeface="Arial" panose="020B0604020202020204" pitchFamily="34" charset="0"/>
              </a:rPr>
              <a:t>SC PCC</a:t>
            </a:r>
            <a:r>
              <a:rPr lang="en-GB" dirty="0" smtClean="0">
                <a:solidFill>
                  <a:prstClr val="black"/>
                </a:solidFill>
                <a:latin typeface="Arial" panose="020B0604020202020204" pitchFamily="34" charset="0"/>
                <a:cs typeface="Arial" panose="020B0604020202020204" pitchFamily="34" charset="0"/>
              </a:rPr>
              <a:t>, derived</a:t>
            </a:r>
          </a:p>
          <a:p>
            <a:r>
              <a:rPr lang="en-GB" dirty="0" smtClean="0">
                <a:solidFill>
                  <a:prstClr val="black"/>
                </a:solidFill>
                <a:latin typeface="Arial" panose="020B0604020202020204" pitchFamily="34" charset="0"/>
                <a:cs typeface="Arial" panose="020B0604020202020204" pitchFamily="34" charset="0"/>
              </a:rPr>
              <a:t>Stage 2B-2</a:t>
            </a:r>
          </a:p>
          <a:p>
            <a:pPr lvl="1"/>
            <a:r>
              <a:rPr lang="en-GB" dirty="0" smtClean="0">
                <a:solidFill>
                  <a:prstClr val="black"/>
                </a:solidFill>
                <a:latin typeface="Arial" panose="020B0604020202020204" pitchFamily="34" charset="0"/>
                <a:cs typeface="Arial" panose="020B0604020202020204" pitchFamily="34" charset="0"/>
              </a:rPr>
              <a:t>Modified version of Stage 2B-2</a:t>
            </a:r>
          </a:p>
          <a:p>
            <a:pPr lvl="1"/>
            <a:r>
              <a:rPr lang="en-GB" dirty="0" smtClean="0">
                <a:solidFill>
                  <a:prstClr val="black"/>
                </a:solidFill>
                <a:latin typeface="Arial" panose="020B0604020202020204" pitchFamily="34" charset="0"/>
                <a:cs typeface="Arial" panose="020B0604020202020204" pitchFamily="34" charset="0"/>
              </a:rPr>
              <a:t>Derives minimum fault level , S</a:t>
            </a:r>
            <a:r>
              <a:rPr lang="en-GB" baseline="-25000" dirty="0" smtClean="0">
                <a:solidFill>
                  <a:prstClr val="black"/>
                </a:solidFill>
                <a:latin typeface="Arial" panose="020B0604020202020204" pitchFamily="34" charset="0"/>
                <a:cs typeface="Arial" panose="020B0604020202020204" pitchFamily="34" charset="0"/>
              </a:rPr>
              <a:t>SC PCC Min</a:t>
            </a:r>
            <a:r>
              <a:rPr lang="en-GB" dirty="0" smtClean="0">
                <a:solidFill>
                  <a:prstClr val="black"/>
                </a:solidFill>
                <a:latin typeface="Arial" panose="020B0604020202020204" pitchFamily="34" charset="0"/>
                <a:cs typeface="Arial" panose="020B0604020202020204" pitchFamily="34" charset="0"/>
              </a:rPr>
              <a:t>, to connect mixed                3-ph 6-p/AFE converters</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4129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65</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2B</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689" y="116632"/>
            <a:ext cx="4678574" cy="615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0838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66</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2B-1 (part)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4" y="209550"/>
            <a:ext cx="3114675" cy="603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271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67</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2B-1</a:t>
            </a:r>
            <a:endParaRPr lang="en-GB" sz="3200" b="1" dirty="0">
              <a:solidFill>
                <a:prstClr val="white"/>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225314" y="1368549"/>
            <a:ext cx="4539937" cy="1728192"/>
          </a:xfrm>
          <a:prstGeom prst="rect">
            <a:avLst/>
          </a:prstGeom>
          <a:solidFill>
            <a:srgbClr val="92D050"/>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solidFill>
                  <a:prstClr val="black"/>
                </a:solidFill>
                <a:latin typeface="Arial" panose="020B0604020202020204" pitchFamily="34" charset="0"/>
                <a:cs typeface="Arial" panose="020B0604020202020204" pitchFamily="34" charset="0"/>
              </a:rPr>
              <a:t>Mirrors Stage 1D-1</a:t>
            </a:r>
          </a:p>
          <a:p>
            <a:r>
              <a:rPr lang="en-GB" sz="2400" dirty="0" smtClean="0">
                <a:solidFill>
                  <a:prstClr val="black"/>
                </a:solidFill>
                <a:latin typeface="Arial" panose="020B0604020202020204" pitchFamily="34" charset="0"/>
                <a:cs typeface="Arial" panose="020B0604020202020204" pitchFamily="34" charset="0"/>
              </a:rPr>
              <a:t>As Stage 2A-1 but…</a:t>
            </a:r>
          </a:p>
          <a:p>
            <a:pPr lvl="1"/>
            <a:r>
              <a:rPr lang="en-GB" sz="2000" dirty="0" smtClean="0">
                <a:solidFill>
                  <a:prstClr val="black"/>
                </a:solidFill>
                <a:latin typeface="Arial" panose="020B0604020202020204" pitchFamily="34" charset="0"/>
                <a:cs typeface="Arial" panose="020B0604020202020204" pitchFamily="34" charset="0"/>
              </a:rPr>
              <a:t>∑</a:t>
            </a:r>
            <a:r>
              <a:rPr lang="en-GB" sz="2000" dirty="0" err="1" smtClean="0">
                <a:solidFill>
                  <a:prstClr val="black"/>
                </a:solidFill>
                <a:latin typeface="Arial" panose="020B0604020202020204" pitchFamily="34" charset="0"/>
                <a:cs typeface="Arial" panose="020B0604020202020204" pitchFamily="34" charset="0"/>
              </a:rPr>
              <a:t>S</a:t>
            </a:r>
            <a:r>
              <a:rPr lang="en-GB" sz="2000" baseline="-25000" dirty="0" err="1" smtClean="0">
                <a:solidFill>
                  <a:prstClr val="black"/>
                </a:solidFill>
                <a:latin typeface="Arial" panose="020B0604020202020204" pitchFamily="34" charset="0"/>
                <a:cs typeface="Arial" panose="020B0604020202020204" pitchFamily="34" charset="0"/>
              </a:rPr>
              <a:t>equ</a:t>
            </a:r>
            <a:r>
              <a:rPr lang="en-GB" sz="2000" baseline="-25000" dirty="0" smtClean="0">
                <a:solidFill>
                  <a:prstClr val="black"/>
                </a:solidFill>
                <a:latin typeface="Arial" panose="020B0604020202020204" pitchFamily="34" charset="0"/>
                <a:cs typeface="Arial" panose="020B0604020202020204" pitchFamily="34" charset="0"/>
              </a:rPr>
              <a:t> permitted </a:t>
            </a:r>
            <a:r>
              <a:rPr lang="en-GB" sz="2000" dirty="0" smtClean="0">
                <a:solidFill>
                  <a:prstClr val="black"/>
                </a:solidFill>
                <a:latin typeface="Arial" panose="020B0604020202020204" pitchFamily="34" charset="0"/>
                <a:cs typeface="Arial" panose="020B0604020202020204" pitchFamily="34" charset="0"/>
              </a:rPr>
              <a:t>scaled for headroom </a:t>
            </a:r>
          </a:p>
          <a:p>
            <a:pPr marL="857250" lvl="2" indent="0">
              <a:buFont typeface="Arial" panose="020B0604020202020204" pitchFamily="34" charset="0"/>
              <a:buNone/>
            </a:pPr>
            <a:r>
              <a:rPr lang="en-GB" sz="1200" dirty="0" smtClean="0">
                <a:solidFill>
                  <a:prstClr val="black"/>
                </a:solidFill>
                <a:latin typeface="Arial" panose="020B0604020202020204" pitchFamily="34" charset="0"/>
                <a:cs typeface="Arial" panose="020B0604020202020204" pitchFamily="34" charset="0"/>
              </a:rPr>
              <a:t>NOTE ∑</a:t>
            </a:r>
            <a:r>
              <a:rPr lang="en-GB" sz="1200" dirty="0" err="1" smtClean="0">
                <a:solidFill>
                  <a:prstClr val="black"/>
                </a:solidFill>
                <a:latin typeface="Arial" panose="020B0604020202020204" pitchFamily="34" charset="0"/>
                <a:cs typeface="Arial" panose="020B0604020202020204" pitchFamily="34" charset="0"/>
              </a:rPr>
              <a:t>S</a:t>
            </a:r>
            <a:r>
              <a:rPr lang="en-GB" sz="1200" baseline="-25000" dirty="0" err="1" smtClean="0">
                <a:solidFill>
                  <a:prstClr val="black"/>
                </a:solidFill>
                <a:latin typeface="Arial" panose="020B0604020202020204" pitchFamily="34" charset="0"/>
                <a:cs typeface="Arial" panose="020B0604020202020204" pitchFamily="34" charset="0"/>
              </a:rPr>
              <a:t>equ</a:t>
            </a:r>
            <a:r>
              <a:rPr lang="en-GB" sz="1200" baseline="-25000" dirty="0" smtClean="0">
                <a:solidFill>
                  <a:prstClr val="black"/>
                </a:solidFill>
                <a:latin typeface="Arial" panose="020B0604020202020204" pitchFamily="34" charset="0"/>
                <a:cs typeface="Arial" panose="020B0604020202020204" pitchFamily="34" charset="0"/>
              </a:rPr>
              <a:t> permitted </a:t>
            </a:r>
            <a:r>
              <a:rPr lang="en-GB" sz="1200" dirty="0" smtClean="0">
                <a:solidFill>
                  <a:prstClr val="black"/>
                </a:solidFill>
                <a:latin typeface="Arial" panose="020B0604020202020204" pitchFamily="34" charset="0"/>
                <a:cs typeface="Arial" panose="020B0604020202020204" pitchFamily="34" charset="0"/>
              </a:rPr>
              <a:t>increased if </a:t>
            </a:r>
            <a:r>
              <a:rPr lang="en-GB" sz="1200" dirty="0" err="1" smtClean="0">
                <a:solidFill>
                  <a:prstClr val="black"/>
                </a:solidFill>
                <a:latin typeface="Arial" panose="020B0604020202020204" pitchFamily="34" charset="0"/>
                <a:cs typeface="Arial" panose="020B0604020202020204" pitchFamily="34" charset="0"/>
              </a:rPr>
              <a:t>V</a:t>
            </a:r>
            <a:r>
              <a:rPr lang="en-GB" sz="1200" baseline="-25000" dirty="0" err="1" smtClean="0">
                <a:solidFill>
                  <a:prstClr val="black"/>
                </a:solidFill>
                <a:latin typeface="Arial" panose="020B0604020202020204" pitchFamily="34" charset="0"/>
                <a:cs typeface="Arial" panose="020B0604020202020204" pitchFamily="34" charset="0"/>
              </a:rPr>
              <a:t>hm</a:t>
            </a:r>
            <a:r>
              <a:rPr lang="en-GB" sz="1200" dirty="0" smtClean="0">
                <a:solidFill>
                  <a:prstClr val="black"/>
                </a:solidFill>
                <a:latin typeface="Arial" panose="020B0604020202020204" pitchFamily="34" charset="0"/>
                <a:cs typeface="Arial" panose="020B0604020202020204" pitchFamily="34" charset="0"/>
              </a:rPr>
              <a:t> &lt; 75% </a:t>
            </a:r>
            <a:r>
              <a:rPr lang="en-GB" sz="1200" dirty="0" err="1" smtClean="0">
                <a:solidFill>
                  <a:prstClr val="black"/>
                </a:solidFill>
                <a:latin typeface="Arial" panose="020B0604020202020204" pitchFamily="34" charset="0"/>
                <a:cs typeface="Arial" panose="020B0604020202020204" pitchFamily="34" charset="0"/>
              </a:rPr>
              <a:t>V</a:t>
            </a:r>
            <a:r>
              <a:rPr lang="en-GB" sz="1200" baseline="-25000" dirty="0" err="1" smtClean="0">
                <a:solidFill>
                  <a:prstClr val="black"/>
                </a:solidFill>
                <a:latin typeface="Arial" panose="020B0604020202020204" pitchFamily="34" charset="0"/>
                <a:cs typeface="Arial" panose="020B0604020202020204" pitchFamily="34" charset="0"/>
              </a:rPr>
              <a:t>hPL</a:t>
            </a:r>
            <a:r>
              <a:rPr lang="en-GB" sz="1200" dirty="0" smtClean="0">
                <a:solidFill>
                  <a:prstClr val="black"/>
                </a:solidFill>
                <a:latin typeface="Arial" panose="020B0604020202020204" pitchFamily="34" charset="0"/>
                <a:cs typeface="Arial" panose="020B0604020202020204" pitchFamily="34" charset="0"/>
              </a:rPr>
              <a:t> </a:t>
            </a:r>
            <a:endParaRPr lang="en-GB"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25000"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2964028" y="5777480"/>
                <a:ext cx="7129545" cy="521618"/>
              </a:xfrm>
              <a:prstGeom prst="rect">
                <a:avLst/>
              </a:prstGeom>
              <a:solidFill>
                <a:srgbClr val="FFC000"/>
              </a:solidFill>
              <a:ln>
                <a:solidFill>
                  <a:schemeClr val="accent1"/>
                </a:solidFill>
              </a:ln>
            </p:spPr>
            <p:txBody>
              <a:bodyPr wrap="square">
                <a:spAutoFit/>
              </a:bodyPr>
              <a:lstStyle/>
              <a:p>
                <a:r>
                  <a:rPr lang="en-GB" b="1" dirty="0">
                    <a:solidFill>
                      <a:prstClr val="black"/>
                    </a:solidFill>
                  </a:rPr>
                  <a:t>∑ </a:t>
                </a:r>
                <a:r>
                  <a:rPr lang="en-GB" b="1" dirty="0" err="1">
                    <a:solidFill>
                      <a:prstClr val="black"/>
                    </a:solidFill>
                  </a:rPr>
                  <a:t>S</a:t>
                </a:r>
                <a:r>
                  <a:rPr lang="en-GB" b="1" baseline="-25000" dirty="0" err="1">
                    <a:solidFill>
                      <a:prstClr val="black"/>
                    </a:solidFill>
                  </a:rPr>
                  <a:t>equ</a:t>
                </a:r>
                <a:r>
                  <a:rPr lang="en-GB" b="1" baseline="-25000" dirty="0">
                    <a:solidFill>
                      <a:prstClr val="black"/>
                    </a:solidFill>
                  </a:rPr>
                  <a:t> permitted </a:t>
                </a:r>
                <a:r>
                  <a:rPr lang="en-GB" b="1" dirty="0">
                    <a:solidFill>
                      <a:prstClr val="black"/>
                    </a:solidFill>
                  </a:rPr>
                  <a:t>=</a:t>
                </a:r>
                <a14:m>
                  <m:oMath xmlns:m="http://schemas.openxmlformats.org/officeDocument/2006/math">
                    <m:f>
                      <m:fPr>
                        <m:ctrlPr>
                          <a:rPr lang="en-GB" b="1" i="1">
                            <a:solidFill>
                              <a:prstClr val="black"/>
                            </a:solidFill>
                            <a:latin typeface="Cambria Math" panose="02040503050406030204" pitchFamily="18" charset="0"/>
                          </a:rPr>
                        </m:ctrlPr>
                      </m:fPr>
                      <m:num>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𝑺𝑪</m:t>
                            </m:r>
                            <m:r>
                              <a:rPr lang="en-GB" b="1" i="1">
                                <a:solidFill>
                                  <a:prstClr val="black"/>
                                </a:solidFill>
                                <a:latin typeface="Cambria Math"/>
                              </a:rPr>
                              <m:t> </m:t>
                            </m:r>
                            <m:r>
                              <a:rPr lang="en-GB" b="1" i="1">
                                <a:solidFill>
                                  <a:prstClr val="black"/>
                                </a:solidFill>
                                <a:latin typeface="Cambria Math"/>
                              </a:rPr>
                              <m:t>𝑷𝑪𝑪</m:t>
                            </m:r>
                          </m:sub>
                        </m:sSub>
                      </m:num>
                      <m:den>
                        <m:r>
                          <a:rPr lang="en-GB" b="1" i="1">
                            <a:solidFill>
                              <a:prstClr val="black"/>
                            </a:solidFill>
                            <a:latin typeface="Cambria Math"/>
                          </a:rPr>
                          <m:t>𝟔𝟎</m:t>
                        </m:r>
                        <m:r>
                          <a:rPr lang="en-GB" b="1" i="1">
                            <a:solidFill>
                              <a:prstClr val="black"/>
                            </a:solidFill>
                            <a:latin typeface="Cambria Math"/>
                          </a:rPr>
                          <m:t>𝑴𝑽𝑨</m:t>
                        </m:r>
                      </m:den>
                    </m:f>
                    <m:f>
                      <m:fPr>
                        <m:ctrlPr>
                          <a:rPr lang="en-GB" b="1" i="1">
                            <a:solidFill>
                              <a:prstClr val="black"/>
                            </a:solidFill>
                            <a:latin typeface="Cambria Math" panose="02040503050406030204" pitchFamily="18" charset="0"/>
                          </a:rPr>
                        </m:ctrlPr>
                      </m:fPr>
                      <m:num>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𝑽</m:t>
                            </m:r>
                          </m:e>
                          <m:sub>
                            <m:r>
                              <a:rPr lang="en-GB" b="1" i="1">
                                <a:solidFill>
                                  <a:prstClr val="black"/>
                                </a:solidFill>
                                <a:latin typeface="Cambria Math"/>
                              </a:rPr>
                              <m:t>𝒉</m:t>
                            </m:r>
                            <m:r>
                              <a:rPr lang="en-GB" b="1" i="1">
                                <a:solidFill>
                                  <a:prstClr val="black"/>
                                </a:solidFill>
                                <a:latin typeface="Cambria Math"/>
                              </a:rPr>
                              <m:t> </m:t>
                            </m:r>
                            <m:r>
                              <a:rPr lang="en-GB" b="1" i="1">
                                <a:solidFill>
                                  <a:prstClr val="black"/>
                                </a:solidFill>
                                <a:latin typeface="Cambria Math"/>
                              </a:rPr>
                              <m:t>𝒉𝒆𝒂𝒅𝒓𝒐𝒐𝒎</m:t>
                            </m:r>
                          </m:sub>
                        </m:sSub>
                      </m:num>
                      <m:den>
                        <m:r>
                          <a:rPr lang="en-GB" b="1" i="1">
                            <a:solidFill>
                              <a:prstClr val="black"/>
                            </a:solidFill>
                            <a:latin typeface="Cambria Math"/>
                          </a:rPr>
                          <m:t>𝟎</m:t>
                        </m:r>
                        <m:r>
                          <a:rPr lang="en-GB" b="1" i="1">
                            <a:solidFill>
                              <a:prstClr val="black"/>
                            </a:solidFill>
                            <a:latin typeface="Cambria Math"/>
                          </a:rPr>
                          <m:t>.</m:t>
                        </m:r>
                        <m:r>
                          <a:rPr lang="en-GB" b="1" i="1">
                            <a:solidFill>
                              <a:prstClr val="black"/>
                            </a:solidFill>
                            <a:latin typeface="Cambria Math"/>
                          </a:rPr>
                          <m:t>𝟐𝟓</m:t>
                        </m:r>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𝑽</m:t>
                            </m:r>
                          </m:e>
                          <m:sub>
                            <m:r>
                              <a:rPr lang="en-GB" b="1" i="1">
                                <a:solidFill>
                                  <a:prstClr val="black"/>
                                </a:solidFill>
                                <a:latin typeface="Cambria Math"/>
                              </a:rPr>
                              <m:t>𝒉𝑷𝑳</m:t>
                            </m:r>
                          </m:sub>
                        </m:sSub>
                      </m:den>
                    </m:f>
                    <m:nary>
                      <m:naryPr>
                        <m:chr m:val="∑"/>
                        <m:limLoc m:val="undOvr"/>
                        <m:subHide m:val="on"/>
                        <m:supHide m:val="on"/>
                        <m:ctrlPr>
                          <a:rPr lang="en-GB" b="1" i="1">
                            <a:solidFill>
                              <a:prstClr val="black"/>
                            </a:solidFill>
                            <a:latin typeface="Cambria Math" panose="02040503050406030204" pitchFamily="18" charset="0"/>
                          </a:rPr>
                        </m:ctrlPr>
                      </m:naryPr>
                      <m:sub/>
                      <m:sup/>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𝑺</m:t>
                            </m:r>
                          </m:e>
                          <m:sub>
                            <m:r>
                              <a:rPr lang="en-GB" b="1" i="1">
                                <a:solidFill>
                                  <a:prstClr val="black"/>
                                </a:solidFill>
                                <a:latin typeface="Cambria Math"/>
                              </a:rPr>
                              <m:t>𝒆𝒒𝒖</m:t>
                            </m:r>
                            <m:r>
                              <a:rPr lang="en-GB" b="1" i="1">
                                <a:solidFill>
                                  <a:prstClr val="black"/>
                                </a:solidFill>
                                <a:latin typeface="Cambria Math"/>
                              </a:rPr>
                              <m:t> </m:t>
                            </m:r>
                            <m:r>
                              <a:rPr lang="en-GB" b="1" i="1">
                                <a:solidFill>
                                  <a:prstClr val="black"/>
                                </a:solidFill>
                                <a:latin typeface="Cambria Math"/>
                              </a:rPr>
                              <m:t>𝒑𝒆𝒓𝒎𝒊𝒕𝒕𝒆𝒅</m:t>
                            </m:r>
                            <m:r>
                              <a:rPr lang="en-GB" b="1" i="1">
                                <a:solidFill>
                                  <a:prstClr val="black"/>
                                </a:solidFill>
                                <a:latin typeface="Cambria Math"/>
                              </a:rPr>
                              <m:t> @ </m:t>
                            </m:r>
                            <m:r>
                              <a:rPr lang="en-GB" b="1" i="1">
                                <a:solidFill>
                                  <a:prstClr val="black"/>
                                </a:solidFill>
                                <a:latin typeface="Cambria Math"/>
                              </a:rPr>
                              <m:t>𝟔𝟎</m:t>
                            </m:r>
                            <m:r>
                              <a:rPr lang="en-GB" b="1" i="1">
                                <a:solidFill>
                                  <a:prstClr val="black"/>
                                </a:solidFill>
                                <a:latin typeface="Cambria Math"/>
                              </a:rPr>
                              <m:t>𝑴𝑽𝑨</m:t>
                            </m:r>
                            <m:r>
                              <a:rPr lang="en-GB" b="1" i="1">
                                <a:solidFill>
                                  <a:prstClr val="black"/>
                                </a:solidFill>
                                <a:latin typeface="Cambria Math"/>
                              </a:rPr>
                              <m:t> </m:t>
                            </m:r>
                            <m:r>
                              <a:rPr lang="en-GB" b="1" i="1">
                                <a:solidFill>
                                  <a:prstClr val="black"/>
                                </a:solidFill>
                                <a:latin typeface="Cambria Math"/>
                              </a:rPr>
                              <m:t>𝒓𝒆𝒇𝒆𝒓𝒆𝒏𝒄𝒆</m:t>
                            </m:r>
                            <m:r>
                              <a:rPr lang="en-GB" b="1" i="1">
                                <a:solidFill>
                                  <a:prstClr val="black"/>
                                </a:solidFill>
                                <a:latin typeface="Cambria Math"/>
                              </a:rPr>
                              <m:t> </m:t>
                            </m:r>
                            <m:r>
                              <a:rPr lang="en-GB" b="1" i="1">
                                <a:solidFill>
                                  <a:prstClr val="black"/>
                                </a:solidFill>
                                <a:latin typeface="Cambria Math"/>
                              </a:rPr>
                              <m:t>𝑺𝒔𝒄</m:t>
                            </m:r>
                          </m:sub>
                        </m:sSub>
                      </m:e>
                    </m:nary>
                  </m:oMath>
                </a14:m>
                <a:endParaRPr lang="en-GB" b="1"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964028" y="5777480"/>
                <a:ext cx="7129545" cy="521618"/>
              </a:xfrm>
              <a:prstGeom prst="rect">
                <a:avLst/>
              </a:prstGeom>
              <a:blipFill rotWithShape="1">
                <a:blip r:embed="rId3"/>
                <a:stretch>
                  <a:fillRect l="-597" t="-70115" b="-112644"/>
                </a:stretch>
              </a:blipFill>
              <a:ln>
                <a:solidFill>
                  <a:schemeClr val="accent1"/>
                </a:solidFill>
              </a:ln>
            </p:spPr>
            <p:txBody>
              <a:bodyPr/>
              <a:lstStyle/>
              <a:p>
                <a:r>
                  <a:rPr lang="en-GB">
                    <a:noFill/>
                  </a:rPr>
                  <a:t> </a:t>
                </a:r>
              </a:p>
            </p:txBody>
          </p:sp>
        </mc:Fallback>
      </mc:AlternateContent>
      <p:sp>
        <p:nvSpPr>
          <p:cNvPr id="9" name="Right Arrow 8"/>
          <p:cNvSpPr/>
          <p:nvPr/>
        </p:nvSpPr>
        <p:spPr>
          <a:xfrm rot="3172782">
            <a:off x="3928519" y="4958898"/>
            <a:ext cx="1264186"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mc:AlternateContent xmlns:mc="http://schemas.openxmlformats.org/markup-compatibility/2006" xmlns:a14="http://schemas.microsoft.com/office/drawing/2010/main">
        <mc:Choice Requires="a14">
          <p:sp>
            <p:nvSpPr>
              <p:cNvPr id="11" name="Rectangle 10"/>
              <p:cNvSpPr/>
              <p:nvPr/>
            </p:nvSpPr>
            <p:spPr>
              <a:xfrm>
                <a:off x="3048672" y="4217038"/>
                <a:ext cx="2760051" cy="369332"/>
              </a:xfrm>
              <a:prstGeom prst="rect">
                <a:avLst/>
              </a:prstGeom>
              <a:solidFill>
                <a:srgbClr val="00B0F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m:t>
                          </m:r>
                          <m:r>
                            <a:rPr lang="en-GB" i="1">
                              <a:solidFill>
                                <a:prstClr val="black"/>
                              </a:solidFill>
                              <a:latin typeface="Cambria Math"/>
                            </a:rPr>
                            <m:t> </m:t>
                          </m:r>
                          <m:r>
                            <a:rPr lang="en-GB" i="1">
                              <a:solidFill>
                                <a:prstClr val="black"/>
                              </a:solidFill>
                              <a:latin typeface="Cambria Math"/>
                            </a:rPr>
                            <m:t>h𝑒𝑎𝑑𝑟𝑜𝑜𝑚</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h𝑃𝐿</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h𝑚</m:t>
                          </m:r>
                        </m:sub>
                      </m:sSub>
                    </m:oMath>
                  </m:oMathPara>
                </a14:m>
                <a:endParaRPr lang="en-GB"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8672" y="4217038"/>
                <a:ext cx="2760051" cy="36933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4" name="TextBox 13"/>
          <p:cNvSpPr txBox="1"/>
          <p:nvPr/>
        </p:nvSpPr>
        <p:spPr>
          <a:xfrm>
            <a:off x="6528801" y="3712982"/>
            <a:ext cx="3930651" cy="923330"/>
          </a:xfrm>
          <a:prstGeom prst="rect">
            <a:avLst/>
          </a:prstGeom>
          <a:solidFill>
            <a:srgbClr val="FFFF00"/>
          </a:solidFill>
          <a:ln>
            <a:solidFill>
              <a:schemeClr val="tx1"/>
            </a:solidFill>
          </a:ln>
        </p:spPr>
        <p:txBody>
          <a:bodyPr wrap="square" rtlCol="0">
            <a:spAutoFit/>
          </a:bodyPr>
          <a:lstStyle/>
          <a:p>
            <a:pPr lvl="1"/>
            <a:r>
              <a:rPr lang="en-GB" dirty="0">
                <a:solidFill>
                  <a:prstClr val="black"/>
                </a:solidFill>
                <a:latin typeface="Arial" panose="020B0604020202020204" pitchFamily="34" charset="0"/>
                <a:cs typeface="Arial" panose="020B0604020202020204" pitchFamily="34" charset="0"/>
              </a:rPr>
              <a:t>Headroom </a:t>
            </a:r>
            <a:r>
              <a:rPr lang="en-GB" dirty="0" err="1">
                <a:solidFill>
                  <a:prstClr val="black"/>
                </a:solidFill>
                <a:latin typeface="Arial" panose="020B0604020202020204" pitchFamily="34" charset="0"/>
                <a:cs typeface="Arial" panose="020B0604020202020204" pitchFamily="34" charset="0"/>
              </a:rPr>
              <a:t>V</a:t>
            </a:r>
            <a:r>
              <a:rPr lang="en-GB" baseline="-25000" dirty="0" err="1">
                <a:solidFill>
                  <a:prstClr val="black"/>
                </a:solidFill>
                <a:latin typeface="Arial" panose="020B0604020202020204" pitchFamily="34" charset="0"/>
                <a:cs typeface="Arial" panose="020B0604020202020204" pitchFamily="34" charset="0"/>
              </a:rPr>
              <a:t>h</a:t>
            </a:r>
            <a:r>
              <a:rPr lang="en-GB" baseline="-25000" dirty="0">
                <a:solidFill>
                  <a:prstClr val="black"/>
                </a:solidFill>
                <a:latin typeface="Arial" panose="020B0604020202020204" pitchFamily="34" charset="0"/>
                <a:cs typeface="Arial" panose="020B0604020202020204" pitchFamily="34" charset="0"/>
              </a:rPr>
              <a:t> headroom </a:t>
            </a:r>
            <a:r>
              <a:rPr lang="en-GB" dirty="0">
                <a:solidFill>
                  <a:prstClr val="black"/>
                </a:solidFill>
                <a:latin typeface="Arial" panose="020B0604020202020204" pitchFamily="34" charset="0"/>
                <a:cs typeface="Arial" panose="020B0604020202020204" pitchFamily="34" charset="0"/>
              </a:rPr>
              <a:t>based on:</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6-p/AFE: h=5</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12-p: h=11</a:t>
            </a:r>
          </a:p>
        </p:txBody>
      </p:sp>
      <p:sp>
        <p:nvSpPr>
          <p:cNvPr id="15" name="Right Arrow 14"/>
          <p:cNvSpPr/>
          <p:nvPr/>
        </p:nvSpPr>
        <p:spPr>
          <a:xfrm rot="10800000">
            <a:off x="5952740" y="4145030"/>
            <a:ext cx="360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Bent Arrow 15"/>
          <p:cNvSpPr/>
          <p:nvPr/>
        </p:nvSpPr>
        <p:spPr>
          <a:xfrm rot="16200000" flipH="1" flipV="1">
            <a:off x="5574642" y="1179449"/>
            <a:ext cx="1512168" cy="3130949"/>
          </a:xfrm>
          <a:prstGeom prst="bentArrow">
            <a:avLst>
              <a:gd name="adj1" fmla="val 15452"/>
              <a:gd name="adj2" fmla="val 17574"/>
              <a:gd name="adj3" fmla="val 1227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4474756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68</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2B-2</a:t>
            </a:r>
            <a:endParaRPr lang="en-GB" sz="3200" b="1" dirty="0">
              <a:solidFill>
                <a:prstClr val="white"/>
              </a:solidFill>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015" y="459905"/>
            <a:ext cx="4420770" cy="542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11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69</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2B-2</a:t>
            </a:r>
            <a:endParaRPr lang="en-GB" sz="3200" b="1"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2579212" y="2691476"/>
            <a:ext cx="7128792" cy="3501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3"/>
          <p:cNvSpPr txBox="1">
            <a:spLocks/>
          </p:cNvSpPr>
          <p:nvPr/>
        </p:nvSpPr>
        <p:spPr>
          <a:xfrm>
            <a:off x="243601" y="1410994"/>
            <a:ext cx="5323010" cy="1152128"/>
          </a:xfrm>
          <a:prstGeom prst="rect">
            <a:avLst/>
          </a:prstGeom>
          <a:solidFill>
            <a:srgbClr val="92D050"/>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black"/>
                </a:solidFill>
                <a:latin typeface="Arial" panose="020B0604020202020204" pitchFamily="34" charset="0"/>
                <a:cs typeface="Arial" panose="020B0604020202020204" pitchFamily="34" charset="0"/>
              </a:rPr>
              <a:t>As Stage 2A-2 but…</a:t>
            </a:r>
          </a:p>
          <a:p>
            <a:pPr lvl="1"/>
            <a:r>
              <a:rPr lang="en-GB" sz="2000" dirty="0" smtClean="0">
                <a:solidFill>
                  <a:prstClr val="black"/>
                </a:solidFill>
                <a:latin typeface="Arial" panose="020B0604020202020204" pitchFamily="34" charset="0"/>
                <a:cs typeface="Arial" panose="020B0604020202020204" pitchFamily="34" charset="0"/>
              </a:rPr>
              <a:t>∑S</a:t>
            </a:r>
            <a:r>
              <a:rPr lang="en-GB" sz="2000" baseline="-25000" dirty="0" smtClean="0">
                <a:solidFill>
                  <a:prstClr val="black"/>
                </a:solidFill>
                <a:latin typeface="Arial" panose="020B0604020202020204" pitchFamily="34" charset="0"/>
                <a:cs typeface="Arial" panose="020B0604020202020204" pitchFamily="34" charset="0"/>
              </a:rPr>
              <a:t>SC PCC Min </a:t>
            </a:r>
            <a:r>
              <a:rPr lang="en-GB" sz="2000" dirty="0" smtClean="0">
                <a:solidFill>
                  <a:prstClr val="black"/>
                </a:solidFill>
                <a:latin typeface="Arial" panose="020B0604020202020204" pitchFamily="34" charset="0"/>
                <a:cs typeface="Arial" panose="020B0604020202020204" pitchFamily="34" charset="0"/>
              </a:rPr>
              <a:t>scaled for headroom </a:t>
            </a:r>
          </a:p>
          <a:p>
            <a:pPr marL="857250" lvl="2" indent="0">
              <a:buFont typeface="Arial" panose="020B0604020202020204" pitchFamily="34" charset="0"/>
              <a:buNone/>
            </a:pPr>
            <a:r>
              <a:rPr lang="en-GB" sz="1200" dirty="0" smtClean="0">
                <a:solidFill>
                  <a:prstClr val="black"/>
                </a:solidFill>
                <a:latin typeface="Arial" panose="020B0604020202020204" pitchFamily="34" charset="0"/>
                <a:cs typeface="Arial" panose="020B0604020202020204" pitchFamily="34" charset="0"/>
              </a:rPr>
              <a:t>NOTE ∑S</a:t>
            </a:r>
            <a:r>
              <a:rPr lang="en-GB" sz="1200" baseline="-25000" dirty="0" smtClean="0">
                <a:solidFill>
                  <a:prstClr val="black"/>
                </a:solidFill>
                <a:latin typeface="Arial" panose="020B0604020202020204" pitchFamily="34" charset="0"/>
                <a:cs typeface="Arial" panose="020B0604020202020204" pitchFamily="34" charset="0"/>
              </a:rPr>
              <a:t>SC</a:t>
            </a:r>
            <a:r>
              <a:rPr lang="en-GB" sz="1200" dirty="0" smtClean="0">
                <a:solidFill>
                  <a:prstClr val="black"/>
                </a:solidFill>
                <a:latin typeface="Arial" panose="020B0604020202020204" pitchFamily="34" charset="0"/>
                <a:cs typeface="Arial" panose="020B0604020202020204" pitchFamily="34" charset="0"/>
              </a:rPr>
              <a:t> </a:t>
            </a:r>
            <a:r>
              <a:rPr lang="en-GB" sz="1200" baseline="-25000" dirty="0" smtClean="0">
                <a:solidFill>
                  <a:prstClr val="black"/>
                </a:solidFill>
                <a:latin typeface="Arial" panose="020B0604020202020204" pitchFamily="34" charset="0"/>
                <a:cs typeface="Arial" panose="020B0604020202020204" pitchFamily="34" charset="0"/>
              </a:rPr>
              <a:t>PCC Min </a:t>
            </a:r>
            <a:r>
              <a:rPr lang="en-GB" sz="1200" dirty="0" smtClean="0">
                <a:solidFill>
                  <a:prstClr val="black"/>
                </a:solidFill>
                <a:latin typeface="Arial" panose="020B0604020202020204" pitchFamily="34" charset="0"/>
                <a:cs typeface="Arial" panose="020B0604020202020204" pitchFamily="34" charset="0"/>
              </a:rPr>
              <a:t>increased if V</a:t>
            </a:r>
            <a:r>
              <a:rPr lang="en-GB" sz="1200" baseline="-25000" dirty="0" smtClean="0">
                <a:solidFill>
                  <a:prstClr val="black"/>
                </a:solidFill>
                <a:latin typeface="Arial" panose="020B0604020202020204" pitchFamily="34" charset="0"/>
                <a:cs typeface="Arial" panose="020B0604020202020204" pitchFamily="34" charset="0"/>
              </a:rPr>
              <a:t>5m</a:t>
            </a:r>
            <a:r>
              <a:rPr lang="en-GB" sz="1200" dirty="0" smtClean="0">
                <a:solidFill>
                  <a:prstClr val="black"/>
                </a:solidFill>
                <a:latin typeface="Arial" panose="020B0604020202020204" pitchFamily="34" charset="0"/>
                <a:cs typeface="Arial" panose="020B0604020202020204" pitchFamily="34" charset="0"/>
              </a:rPr>
              <a:t> &lt; 75% V</a:t>
            </a:r>
            <a:r>
              <a:rPr lang="en-GB" sz="1200" baseline="-25000" dirty="0" smtClean="0">
                <a:solidFill>
                  <a:prstClr val="black"/>
                </a:solidFill>
                <a:latin typeface="Arial" panose="020B0604020202020204" pitchFamily="34" charset="0"/>
                <a:cs typeface="Arial" panose="020B0604020202020204" pitchFamily="34" charset="0"/>
              </a:rPr>
              <a:t>5PL</a:t>
            </a:r>
            <a:r>
              <a:rPr lang="en-GB" sz="1200" dirty="0" smtClean="0">
                <a:solidFill>
                  <a:prstClr val="black"/>
                </a:solidFill>
                <a:latin typeface="Arial" panose="020B0604020202020204" pitchFamily="34" charset="0"/>
                <a:cs typeface="Arial" panose="020B0604020202020204" pitchFamily="34" charset="0"/>
              </a:rPr>
              <a:t> </a:t>
            </a:r>
            <a:endParaRPr lang="en-GB" sz="1200" baseline="-25000" dirty="0" smtClean="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25000"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3587325" y="4248268"/>
                <a:ext cx="5532797" cy="767646"/>
              </a:xfrm>
              <a:prstGeom prst="rect">
                <a:avLst/>
              </a:prstGeom>
              <a:solidFill>
                <a:srgbClr val="FFC000"/>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r>
                            <a:rPr lang="en-GB" i="1">
                              <a:solidFill>
                                <a:prstClr val="black"/>
                              </a:solidFill>
                              <a:latin typeface="Cambria Math"/>
                            </a:rPr>
                            <m:t>𝑆𝐶</m:t>
                          </m:r>
                          <m:r>
                            <a:rPr lang="en-GB" i="1">
                              <a:solidFill>
                                <a:prstClr val="black"/>
                              </a:solidFill>
                              <a:latin typeface="Cambria Math"/>
                            </a:rPr>
                            <m:t> </m:t>
                          </m:r>
                          <m:r>
                            <a:rPr lang="en-GB" i="1">
                              <a:solidFill>
                                <a:prstClr val="black"/>
                              </a:solidFill>
                              <a:latin typeface="Cambria Math"/>
                            </a:rPr>
                            <m:t>𝑃𝐶𝐶</m:t>
                          </m:r>
                          <m:r>
                            <a:rPr lang="en-GB" i="1">
                              <a:solidFill>
                                <a:prstClr val="black"/>
                              </a:solidFill>
                              <a:latin typeface="Cambria Math"/>
                            </a:rPr>
                            <m:t> </m:t>
                          </m:r>
                          <m:r>
                            <a:rPr lang="en-GB" i="1">
                              <a:solidFill>
                                <a:prstClr val="black"/>
                              </a:solidFill>
                              <a:latin typeface="Cambria Math"/>
                            </a:rPr>
                            <m:t>𝑀𝑖𝑛</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r>
                            <a:rPr lang="en-GB" i="1">
                              <a:solidFill>
                                <a:prstClr val="black"/>
                              </a:solidFill>
                              <a:latin typeface="Cambria Math"/>
                            </a:rPr>
                            <m:t>589.472</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𝑗</m:t>
                              </m:r>
                              <m:r>
                                <a:rPr lang="en-GB" i="1">
                                  <a:solidFill>
                                    <a:prstClr val="black"/>
                                  </a:solidFill>
                                  <a:latin typeface="Cambria Math"/>
                                </a:rPr>
                                <m:t>=1</m:t>
                              </m:r>
                            </m:sub>
                            <m:sup>
                              <m:r>
                                <a:rPr lang="en-GB" i="1">
                                  <a:solidFill>
                                    <a:prstClr val="black"/>
                                  </a:solidFill>
                                  <a:latin typeface="Cambria Math"/>
                                </a:rPr>
                                <m:t>𝐽</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𝑗</m:t>
                                      </m:r>
                                    </m:sub>
                                  </m:sSub>
                                </m:sub>
                              </m:sSub>
                            </m:e>
                          </m:nary>
                          <m:r>
                            <a:rPr lang="en-GB" i="1">
                              <a:solidFill>
                                <a:prstClr val="black"/>
                              </a:solidFill>
                              <a:latin typeface="Cambria Math"/>
                            </a:rPr>
                            <m:t>+66.857 </m:t>
                          </m:r>
                          <m:nary>
                            <m:naryPr>
                              <m:chr m:val="∑"/>
                              <m:limLoc m:val="undOvr"/>
                              <m:ctrlPr>
                                <a:rPr lang="en-GB" i="1">
                                  <a:solidFill>
                                    <a:prstClr val="black"/>
                                  </a:solidFill>
                                  <a:latin typeface="Cambria Math" panose="02040503050406030204" pitchFamily="18" charset="0"/>
                                </a:rPr>
                              </m:ctrlPr>
                            </m:naryPr>
                            <m:sub>
                              <m:r>
                                <a:rPr lang="en-GB" i="1">
                                  <a:solidFill>
                                    <a:prstClr val="black"/>
                                  </a:solidFill>
                                  <a:latin typeface="Cambria Math"/>
                                </a:rPr>
                                <m:t>𝑘</m:t>
                              </m:r>
                              <m:r>
                                <a:rPr lang="en-GB" i="1">
                                  <a:solidFill>
                                    <a:prstClr val="black"/>
                                  </a:solidFill>
                                  <a:latin typeface="Cambria Math"/>
                                </a:rPr>
                                <m:t>=1</m:t>
                              </m:r>
                            </m:sub>
                            <m:sup>
                              <m:r>
                                <a:rPr lang="en-GB" i="1">
                                  <a:solidFill>
                                    <a:prstClr val="black"/>
                                  </a:solidFill>
                                  <a:latin typeface="Cambria Math"/>
                                </a:rPr>
                                <m:t>𝐾</m:t>
                              </m:r>
                            </m:sup>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𝑆</m:t>
                                  </m:r>
                                </m:e>
                                <m: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𝑒𝑞𝑢</m:t>
                                      </m:r>
                                    </m:e>
                                    <m:sub>
                                      <m:r>
                                        <a:rPr lang="en-GB" i="1">
                                          <a:solidFill>
                                            <a:prstClr val="black"/>
                                          </a:solidFill>
                                          <a:latin typeface="Cambria Math"/>
                                        </a:rPr>
                                        <m:t>𝑘</m:t>
                                      </m:r>
                                    </m:sub>
                                  </m:sSub>
                                </m:sub>
                              </m:sSub>
                            </m:e>
                          </m:nary>
                        </m:num>
                        <m:den>
                          <m:sSub>
                            <m:sSubPr>
                              <m:ctrlPr>
                                <a:rPr lang="en-GB" i="1">
                                  <a:solidFill>
                                    <a:prstClr val="black"/>
                                  </a:solidFill>
                                  <a:latin typeface="Cambria Math" panose="02040503050406030204" pitchFamily="18" charset="0"/>
                                </a:rPr>
                              </m:ctrlPr>
                            </m:sSubPr>
                            <m:e>
                              <m:r>
                                <a:rPr lang="en-GB" i="1">
                                  <a:solidFill>
                                    <a:prstClr val="black"/>
                                  </a:solidFill>
                                  <a:latin typeface="Cambria Math"/>
                                </a:rPr>
                                <m:t> </m:t>
                              </m:r>
                              <m:r>
                                <a:rPr lang="en-GB" i="1">
                                  <a:solidFill>
                                    <a:prstClr val="black"/>
                                  </a:solidFill>
                                  <a:latin typeface="Cambria Math"/>
                                </a:rPr>
                                <m:t>𝑉</m:t>
                              </m:r>
                            </m:e>
                            <m:sub>
                              <m:r>
                                <a:rPr lang="en-GB" i="1">
                                  <a:solidFill>
                                    <a:prstClr val="black"/>
                                  </a:solidFill>
                                  <a:latin typeface="Cambria Math"/>
                                </a:rPr>
                                <m:t>5 </m:t>
                              </m:r>
                              <m:r>
                                <a:rPr lang="en-GB" i="1">
                                  <a:solidFill>
                                    <a:prstClr val="black"/>
                                  </a:solidFill>
                                  <a:latin typeface="Cambria Math"/>
                                </a:rPr>
                                <m:t>h𝑒𝑎𝑑𝑟𝑜𝑜𝑚</m:t>
                              </m:r>
                            </m:sub>
                          </m:sSub>
                          <m:r>
                            <a:rPr lang="en-GB" i="1">
                              <a:solidFill>
                                <a:prstClr val="black"/>
                              </a:solidFill>
                              <a:latin typeface="Cambria Math"/>
                            </a:rPr>
                            <m:t>%</m:t>
                          </m:r>
                        </m:den>
                      </m:f>
                    </m:oMath>
                  </m:oMathPara>
                </a14:m>
                <a:endParaRPr lang="en-GB" b="1"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587325" y="4248268"/>
                <a:ext cx="5532797" cy="767646"/>
              </a:xfrm>
              <a:prstGeom prst="rect">
                <a:avLst/>
              </a:prstGeom>
              <a:blipFill rotWithShape="0">
                <a:blip r:embed="rId3"/>
                <a:stretch>
                  <a:fillRect/>
                </a:stretch>
              </a:blipFill>
              <a:ln>
                <a:solidFill>
                  <a:schemeClr val="tx2"/>
                </a:solidFill>
              </a:ln>
            </p:spPr>
            <p:txBody>
              <a:bodyPr/>
              <a:lstStyle/>
              <a:p>
                <a:r>
                  <a:rPr lang="en-GB">
                    <a:noFill/>
                  </a:rPr>
                  <a:t> </a:t>
                </a:r>
              </a:p>
            </p:txBody>
          </p:sp>
        </mc:Fallback>
      </mc:AlternateContent>
      <p:sp>
        <p:nvSpPr>
          <p:cNvPr id="9" name="Rectangle 8"/>
          <p:cNvSpPr/>
          <p:nvPr/>
        </p:nvSpPr>
        <p:spPr>
          <a:xfrm>
            <a:off x="6097744" y="3302872"/>
            <a:ext cx="941283"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6-pulse</a:t>
            </a:r>
          </a:p>
        </p:txBody>
      </p:sp>
      <p:sp>
        <p:nvSpPr>
          <p:cNvPr id="11" name="Down Arrow 10"/>
          <p:cNvSpPr/>
          <p:nvPr/>
        </p:nvSpPr>
        <p:spPr>
          <a:xfrm>
            <a:off x="6272144" y="3816220"/>
            <a:ext cx="4835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Down Arrow 13"/>
          <p:cNvSpPr/>
          <p:nvPr/>
        </p:nvSpPr>
        <p:spPr>
          <a:xfrm>
            <a:off x="8288368" y="3816220"/>
            <a:ext cx="4835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7674046" y="3302872"/>
            <a:ext cx="1877437" cy="369332"/>
          </a:xfrm>
          <a:prstGeom prst="rect">
            <a:avLst/>
          </a:prstGeom>
          <a:solidFill>
            <a:srgbClr val="92D050"/>
          </a:solidFill>
          <a:ln>
            <a:solidFill>
              <a:schemeClr val="tx1"/>
            </a:solidFill>
          </a:ln>
        </p:spPr>
        <p:txBody>
          <a:bodyPr wrap="none">
            <a:spAutoFit/>
          </a:bodyPr>
          <a:lstStyle/>
          <a:p>
            <a:r>
              <a:rPr lang="en-GB" dirty="0">
                <a:solidFill>
                  <a:prstClr val="black"/>
                </a:solidFill>
                <a:latin typeface="Arial" panose="020B0604020202020204" pitchFamily="34" charset="0"/>
                <a:cs typeface="Arial" panose="020B0604020202020204" pitchFamily="34" charset="0"/>
              </a:rPr>
              <a:t>Active Front-end</a:t>
            </a:r>
          </a:p>
        </p:txBody>
      </p:sp>
      <mc:AlternateContent xmlns:mc="http://schemas.openxmlformats.org/markup-compatibility/2006" xmlns:a14="http://schemas.microsoft.com/office/drawing/2010/main">
        <mc:Choice Requires="a14">
          <p:sp>
            <p:nvSpPr>
              <p:cNvPr id="16" name="Rectangle 15"/>
              <p:cNvSpPr/>
              <p:nvPr/>
            </p:nvSpPr>
            <p:spPr>
              <a:xfrm>
                <a:off x="6147210" y="5679136"/>
                <a:ext cx="2840714" cy="369332"/>
              </a:xfrm>
              <a:prstGeom prst="rect">
                <a:avLst/>
              </a:prstGeom>
              <a:solidFill>
                <a:srgbClr val="00B0F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5 </m:t>
                          </m:r>
                          <m:r>
                            <a:rPr lang="en-GB" i="1">
                              <a:solidFill>
                                <a:prstClr val="black"/>
                              </a:solidFill>
                              <a:latin typeface="Cambria Math"/>
                            </a:rPr>
                            <m:t>h𝑒𝑎𝑑𝑟𝑜𝑜𝑚</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m:t>
                          </m:r>
                          <m:r>
                            <a:rPr lang="en-GB" i="1">
                              <a:solidFill>
                                <a:prstClr val="black"/>
                              </a:solidFill>
                              <a:latin typeface="Cambria Math"/>
                            </a:rPr>
                            <m:t>𝑃𝐿</m:t>
                          </m:r>
                        </m:sub>
                      </m:sSub>
                      <m:r>
                        <a:rPr lang="en-GB" i="1">
                          <a:solidFill>
                            <a:prstClr val="black"/>
                          </a:solidFill>
                          <a:latin typeface="Cambria Math"/>
                        </a:rPr>
                        <m:t>−</m:t>
                      </m:r>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5</m:t>
                          </m:r>
                          <m:r>
                            <a:rPr lang="en-GB" i="1">
                              <a:solidFill>
                                <a:prstClr val="black"/>
                              </a:solidFill>
                              <a:latin typeface="Cambria Math"/>
                            </a:rPr>
                            <m:t>𝑚</m:t>
                          </m:r>
                        </m:sub>
                      </m:sSub>
                    </m:oMath>
                  </m:oMathPara>
                </a14:m>
                <a:endParaRPr lang="en-GB"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47210" y="5679136"/>
                <a:ext cx="2840714" cy="369332"/>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18" name="Right Arrow 17"/>
          <p:cNvSpPr/>
          <p:nvPr/>
        </p:nvSpPr>
        <p:spPr>
          <a:xfrm rot="16200000">
            <a:off x="6705680" y="5090354"/>
            <a:ext cx="360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TextBox 18"/>
          <p:cNvSpPr txBox="1"/>
          <p:nvPr/>
        </p:nvSpPr>
        <p:spPr>
          <a:xfrm>
            <a:off x="2723228" y="2798816"/>
            <a:ext cx="578186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For mixed 6-pulse and Active Front-end equipment…</a:t>
            </a:r>
          </a:p>
        </p:txBody>
      </p:sp>
    </p:spTree>
    <p:extLst>
      <p:ext uri="{BB962C8B-B14F-4D97-AF65-F5344CB8AC3E}">
        <p14:creationId xmlns:p14="http://schemas.microsoft.com/office/powerpoint/2010/main" val="57549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5" y="1526959"/>
            <a:ext cx="11644128" cy="4536427"/>
          </a:xfrm>
          <a:prstGeom prst="rect">
            <a:avLst/>
          </a:prstGeom>
        </p:spPr>
        <p:txBody>
          <a:bodyPr/>
          <a:lstStyle/>
          <a:p>
            <a:pPr>
              <a:lnSpc>
                <a:spcPct val="114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Four subgroups were formed</a:t>
            </a:r>
          </a:p>
          <a:p>
            <a:pPr lvl="1">
              <a:lnSpc>
                <a:spcPct val="114000"/>
              </a:lnSpc>
              <a:spcBef>
                <a:spcPts val="0"/>
              </a:spcBef>
            </a:pPr>
            <a:r>
              <a:rPr lang="en-GB" dirty="0">
                <a:latin typeface="Arial" panose="020B0604020202020204" pitchFamily="34" charset="0"/>
                <a:cs typeface="Arial" panose="020B0604020202020204" pitchFamily="34" charset="0"/>
              </a:rPr>
              <a:t>Stage 1 and Stage 2</a:t>
            </a:r>
          </a:p>
          <a:p>
            <a:pPr lvl="1">
              <a:lnSpc>
                <a:spcPct val="114000"/>
              </a:lnSpc>
              <a:spcBef>
                <a:spcPts val="0"/>
              </a:spcBef>
            </a:pPr>
            <a:r>
              <a:rPr lang="en-GB" dirty="0">
                <a:latin typeface="Arial" panose="020B0604020202020204" pitchFamily="34" charset="0"/>
                <a:cs typeface="Arial" panose="020B0604020202020204" pitchFamily="34" charset="0"/>
              </a:rPr>
              <a:t>Stage 3</a:t>
            </a:r>
          </a:p>
          <a:p>
            <a:pPr lvl="1">
              <a:lnSpc>
                <a:spcPct val="114000"/>
              </a:lnSpc>
              <a:spcBef>
                <a:spcPts val="0"/>
              </a:spcBef>
            </a:pPr>
            <a:r>
              <a:rPr lang="en-GB" dirty="0">
                <a:latin typeface="Arial" panose="020B0604020202020204" pitchFamily="34" charset="0"/>
                <a:cs typeface="Arial" panose="020B0604020202020204" pitchFamily="34" charset="0"/>
              </a:rPr>
              <a:t>Consideration for harmonics above 50th</a:t>
            </a:r>
          </a:p>
          <a:p>
            <a:pPr lvl="1">
              <a:lnSpc>
                <a:spcPct val="114000"/>
              </a:lnSpc>
              <a:spcBef>
                <a:spcPts val="0"/>
              </a:spcBef>
            </a:pPr>
            <a:r>
              <a:rPr lang="en-GB" dirty="0">
                <a:latin typeface="Arial" panose="020B0604020202020204" pitchFamily="34" charset="0"/>
                <a:cs typeface="Arial" panose="020B0604020202020204" pitchFamily="34" charset="0"/>
              </a:rPr>
              <a:t>Resonant plant</a:t>
            </a:r>
          </a:p>
          <a:p>
            <a:pPr>
              <a:lnSpc>
                <a:spcPct val="114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Each subgroup had from two to five members, depending on the task</a:t>
            </a:r>
          </a:p>
        </p:txBody>
      </p:sp>
      <p:sp>
        <p:nvSpPr>
          <p:cNvPr id="4" name="Slide Number Placeholder 3"/>
          <p:cNvSpPr>
            <a:spLocks noGrp="1"/>
          </p:cNvSpPr>
          <p:nvPr>
            <p:ph type="sldNum" sz="quarter" idx="12"/>
          </p:nvPr>
        </p:nvSpPr>
        <p:spPr/>
        <p:txBody>
          <a:bodyPr/>
          <a:lstStyle/>
          <a:p>
            <a:fld id="{66F0D756-37D6-48FF-A3A3-FEAB76692BFF}" type="slidenum">
              <a:rPr lang="en-GB" smtClean="0"/>
              <a:pPr/>
              <a:t>7</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Subgroups</a:t>
            </a:r>
          </a:p>
        </p:txBody>
      </p:sp>
    </p:spTree>
    <p:extLst>
      <p:ext uri="{BB962C8B-B14F-4D97-AF65-F5344CB8AC3E}">
        <p14:creationId xmlns:p14="http://schemas.microsoft.com/office/powerpoint/2010/main" val="37201132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70</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2C Changes (versus G5/4-1)</a:t>
            </a:r>
          </a:p>
        </p:txBody>
      </p:sp>
      <p:sp>
        <p:nvSpPr>
          <p:cNvPr id="17" name="Content Placeholder 2"/>
          <p:cNvSpPr txBox="1">
            <a:spLocks/>
          </p:cNvSpPr>
          <p:nvPr/>
        </p:nvSpPr>
        <p:spPr>
          <a:xfrm>
            <a:off x="225314" y="1600202"/>
            <a:ext cx="10234139" cy="1528010"/>
          </a:xfrm>
          <a:prstGeom prst="rect">
            <a:avLst/>
          </a:prstGeom>
          <a:solidFill>
            <a:srgbClr val="FFFF00"/>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GB" dirty="0" smtClean="0">
                <a:solidFill>
                  <a:prstClr val="black"/>
                </a:solidFill>
                <a:latin typeface="Arial" panose="020B0604020202020204" pitchFamily="34" charset="0"/>
                <a:cs typeface="Arial" panose="020B0604020202020204" pitchFamily="34" charset="0"/>
              </a:rPr>
              <a:t>Similar to original final part of Stage 2 but</a:t>
            </a:r>
          </a:p>
          <a:p>
            <a:pPr marL="742950" lvl="2" indent="-342900"/>
            <a:r>
              <a:rPr lang="en-GB" dirty="0" smtClean="0">
                <a:solidFill>
                  <a:prstClr val="black"/>
                </a:solidFill>
                <a:latin typeface="Arial" panose="020B0604020202020204" pitchFamily="34" charset="0"/>
                <a:cs typeface="Arial" panose="020B0604020202020204" pitchFamily="34" charset="0"/>
              </a:rPr>
              <a:t>Impact of THD</a:t>
            </a:r>
            <a:r>
              <a:rPr lang="en-GB" baseline="-25000" dirty="0" smtClean="0">
                <a:solidFill>
                  <a:prstClr val="black"/>
                </a:solidFill>
                <a:latin typeface="Arial" panose="020B0604020202020204" pitchFamily="34" charset="0"/>
                <a:cs typeface="Arial" panose="020B0604020202020204" pitchFamily="34" charset="0"/>
              </a:rPr>
              <a:t>I</a:t>
            </a:r>
            <a:r>
              <a:rPr lang="en-GB" dirty="0" smtClean="0">
                <a:solidFill>
                  <a:prstClr val="black"/>
                </a:solidFill>
                <a:latin typeface="Arial" panose="020B0604020202020204" pitchFamily="34" charset="0"/>
                <a:cs typeface="Arial" panose="020B0604020202020204" pitchFamily="34" charset="0"/>
              </a:rPr>
              <a:t> and skin effect included</a:t>
            </a:r>
          </a:p>
          <a:p>
            <a:pPr marL="742950" lvl="2" indent="-342900"/>
            <a:r>
              <a:rPr lang="en-GB" dirty="0" smtClean="0">
                <a:solidFill>
                  <a:prstClr val="black"/>
                </a:solidFill>
                <a:latin typeface="Arial" panose="020B0604020202020204" pitchFamily="34" charset="0"/>
                <a:cs typeface="Arial" panose="020B0604020202020204" pitchFamily="34" charset="0"/>
              </a:rPr>
              <a:t>All harmonic orders (&amp; THD</a:t>
            </a:r>
            <a:r>
              <a:rPr lang="en-GB" baseline="-25000" dirty="0" smtClean="0">
                <a:solidFill>
                  <a:prstClr val="black"/>
                </a:solidFill>
                <a:latin typeface="Arial" panose="020B0604020202020204" pitchFamily="34" charset="0"/>
                <a:cs typeface="Arial" panose="020B0604020202020204" pitchFamily="34" charset="0"/>
              </a:rPr>
              <a:t>V</a:t>
            </a:r>
            <a:r>
              <a:rPr lang="en-GB" dirty="0" smtClean="0">
                <a:solidFill>
                  <a:prstClr val="black"/>
                </a:solidFill>
                <a:latin typeface="Arial" panose="020B0604020202020204" pitchFamily="34" charset="0"/>
                <a:cs typeface="Arial" panose="020B0604020202020204" pitchFamily="34" charset="0"/>
              </a:rPr>
              <a:t>) checked rather than just 5</a:t>
            </a:r>
            <a:r>
              <a:rPr lang="en-GB" baseline="30000" dirty="0" smtClean="0">
                <a:solidFill>
                  <a:prstClr val="black"/>
                </a:solidFill>
                <a:latin typeface="Arial" panose="020B0604020202020204" pitchFamily="34" charset="0"/>
                <a:cs typeface="Arial" panose="020B0604020202020204" pitchFamily="34" charset="0"/>
              </a:rPr>
              <a:t>th </a:t>
            </a:r>
            <a:r>
              <a:rPr lang="en-GB" dirty="0" smtClean="0">
                <a:solidFill>
                  <a:prstClr val="black"/>
                </a:solidFill>
                <a:latin typeface="Arial" panose="020B0604020202020204" pitchFamily="34" charset="0"/>
                <a:cs typeface="Arial" panose="020B0604020202020204" pitchFamily="34" charset="0"/>
              </a:rPr>
              <a:t>(&amp; THD</a:t>
            </a:r>
            <a:r>
              <a:rPr lang="en-GB" baseline="-25000" dirty="0" smtClean="0">
                <a:solidFill>
                  <a:prstClr val="black"/>
                </a:solidFill>
                <a:latin typeface="Arial" panose="020B0604020202020204" pitchFamily="34" charset="0"/>
                <a:cs typeface="Arial" panose="020B0604020202020204" pitchFamily="34" charset="0"/>
              </a:rPr>
              <a:t>V</a:t>
            </a:r>
            <a:r>
              <a:rPr lang="en-GB" dirty="0" smtClean="0">
                <a:solidFill>
                  <a:prstClr val="black"/>
                </a:solidFill>
                <a:latin typeface="Arial" panose="020B0604020202020204" pitchFamily="34" charset="0"/>
                <a:cs typeface="Arial" panose="020B0604020202020204" pitchFamily="34" charset="0"/>
              </a:rPr>
              <a:t>)</a:t>
            </a:r>
          </a:p>
          <a:p>
            <a:pPr marL="742950" lvl="2" indent="-342900"/>
            <a:r>
              <a:rPr lang="en-GB" dirty="0" smtClean="0">
                <a:solidFill>
                  <a:prstClr val="black"/>
                </a:solidFill>
                <a:latin typeface="Arial" panose="020B0604020202020204" pitchFamily="34" charset="0"/>
                <a:cs typeface="Arial" panose="020B0604020202020204" pitchFamily="34" charset="0"/>
              </a:rPr>
              <a:t>Harmonics orders 51..100 at discretion of NO</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6276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71</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a:t>
            </a:r>
            <a:r>
              <a:rPr lang="en-GB" sz="3200" b="1" dirty="0" smtClean="0">
                <a:solidFill>
                  <a:prstClr val="white"/>
                </a:solidFill>
                <a:latin typeface="Arial" panose="020B0604020202020204" pitchFamily="34" charset="0"/>
                <a:cs typeface="Arial" panose="020B0604020202020204" pitchFamily="34" charset="0"/>
              </a:rPr>
              <a:t>2C</a:t>
            </a:r>
            <a:endParaRPr lang="en-GB" sz="3200" b="1" dirty="0">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07" y="183965"/>
            <a:ext cx="53625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flipH="1">
            <a:off x="5670827" y="1092660"/>
            <a:ext cx="1345915"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5958" y="948645"/>
                <a:ext cx="2736304" cy="656013"/>
              </a:xfrm>
              <a:prstGeom prst="rect">
                <a:avLst/>
              </a:prstGeom>
              <a:solidFill>
                <a:schemeClr val="bg1"/>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a:solidFill>
                            <a:prstClr val="black"/>
                          </a:solidFill>
                        </a:rPr>
                        <m:t>Z</m:t>
                      </m:r>
                      <m:r>
                        <m:rPr>
                          <m:nor/>
                        </m:rPr>
                        <a:rPr lang="en-GB" baseline="-25000">
                          <a:solidFill>
                            <a:prstClr val="black"/>
                          </a:solidFill>
                        </a:rPr>
                        <m:t>h</m:t>
                      </m:r>
                      <m:r>
                        <m:rPr>
                          <m:nor/>
                        </m:rPr>
                        <a:rPr lang="en-GB">
                          <a:solidFill>
                            <a:prstClr val="black"/>
                          </a:solidFill>
                        </a:rPr>
                        <m:t> = </m:t>
                      </m:r>
                      <m:rad>
                        <m:radPr>
                          <m:degHide m:val="on"/>
                          <m:ctrlPr>
                            <a:rPr lang="en-GB" i="1">
                              <a:solidFill>
                                <a:prstClr val="black"/>
                              </a:solidFill>
                              <a:latin typeface="Cambria Math" panose="02040503050406030204" pitchFamily="18" charset="0"/>
                            </a:rPr>
                          </m:ctrlPr>
                        </m:radPr>
                        <m:deg/>
                        <m:e>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e>
                                  </m:rad>
                                </m:e>
                              </m:d>
                            </m:e>
                            <m:sup>
                              <m:r>
                                <a:rPr lang="en-GB" i="1">
                                  <a:solidFill>
                                    <a:prstClr val="black"/>
                                  </a:solidFill>
                                  <a:latin typeface="Cambria Math"/>
                                </a:rPr>
                                <m:t>2</m:t>
                              </m:r>
                            </m:sup>
                          </m:sSup>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r>
                                    <a:rPr lang="en-GB" i="1">
                                      <a:solidFill>
                                        <a:prstClr val="black"/>
                                      </a:solidFill>
                                      <a:latin typeface="Cambria Math"/>
                                    </a:rPr>
                                    <m:t>𝑋</m:t>
                                  </m:r>
                                </m:e>
                                <m:sub>
                                  <m:r>
                                    <a:rPr lang="en-GB" i="1">
                                      <a:solidFill>
                                        <a:prstClr val="black"/>
                                      </a:solidFill>
                                      <a:latin typeface="Cambria Math"/>
                                    </a:rPr>
                                    <m:t>1</m:t>
                                  </m:r>
                                </m:sub>
                              </m:sSub>
                            </m:e>
                            <m:sup>
                              <m:r>
                                <a:rPr lang="en-GB" i="1">
                                  <a:solidFill>
                                    <a:prstClr val="black"/>
                                  </a:solidFill>
                                  <a:latin typeface="Cambria Math"/>
                                </a:rPr>
                                <m:t>2</m:t>
                              </m:r>
                            </m:sup>
                          </m:sSup>
                        </m:e>
                      </m:rad>
                    </m:oMath>
                  </m:oMathPara>
                </a14:m>
                <a:endParaRPr lang="en-GB"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65958" y="948645"/>
                <a:ext cx="2736304" cy="656013"/>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p:sp>
        <p:nvSpPr>
          <p:cNvPr id="9" name="Right Arrow 8"/>
          <p:cNvSpPr/>
          <p:nvPr/>
        </p:nvSpPr>
        <p:spPr>
          <a:xfrm flipH="1">
            <a:off x="5670827" y="2242314"/>
            <a:ext cx="1349291"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Bent Arrow 10"/>
          <p:cNvSpPr/>
          <p:nvPr/>
        </p:nvSpPr>
        <p:spPr>
          <a:xfrm flipH="1">
            <a:off x="10416348" y="2892860"/>
            <a:ext cx="352696" cy="2016224"/>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Rectangular Callout 13"/>
          <p:cNvSpPr/>
          <p:nvPr/>
        </p:nvSpPr>
        <p:spPr>
          <a:xfrm>
            <a:off x="1280062" y="4353045"/>
            <a:ext cx="2156828" cy="1800200"/>
          </a:xfrm>
          <a:prstGeom prst="wedgeRectCallout">
            <a:avLst>
              <a:gd name="adj1" fmla="val 76119"/>
              <a:gd name="adj2" fmla="val -2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prstClr val="white"/>
                </a:solidFill>
              </a:rPr>
              <a:t>Like existing G5/4-1 but now  all harmonics checked</a:t>
            </a:r>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1327" y="5006245"/>
            <a:ext cx="1809750" cy="885825"/>
          </a:xfrm>
          <a:prstGeom prst="rect">
            <a:avLst/>
          </a:prstGeom>
          <a:solidFill>
            <a:schemeClr val="accent3"/>
          </a:solidFill>
          <a:ln w="9525">
            <a:solidFill>
              <a:schemeClr val="tx1"/>
            </a:solidFill>
            <a:miter lim="800000"/>
            <a:headEnd/>
            <a:tailEnd/>
          </a:ln>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5172" y="1812740"/>
            <a:ext cx="317182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8644" y="3324908"/>
            <a:ext cx="3168352" cy="14125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28462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72</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Note</a:t>
            </a:r>
            <a:endParaRPr lang="en-GB" sz="3200" b="1" dirty="0">
              <a:solidFill>
                <a:prstClr val="white"/>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243601" y="1665293"/>
            <a:ext cx="10215852" cy="749660"/>
          </a:xfrm>
          <a:prstGeom prst="rect">
            <a:avLst/>
          </a:prstGeom>
          <a:solidFill>
            <a:srgbClr val="FFFF00"/>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prstClr val="black"/>
                </a:solidFill>
                <a:latin typeface="Arial" panose="020B0604020202020204" pitchFamily="34" charset="0"/>
                <a:cs typeface="Arial" panose="020B0604020202020204" pitchFamily="34" charset="0"/>
              </a:rPr>
              <a:t>Note that the proposals omit a table of permitted harmonic currents like in Table 12 of G5/4-1.</a:t>
            </a:r>
          </a:p>
        </p:txBody>
      </p:sp>
      <p:sp>
        <p:nvSpPr>
          <p:cNvPr id="19" name="Rectangle 18"/>
          <p:cNvSpPr/>
          <p:nvPr/>
        </p:nvSpPr>
        <p:spPr>
          <a:xfrm>
            <a:off x="243601" y="2708920"/>
            <a:ext cx="10215852" cy="923330"/>
          </a:xfrm>
          <a:prstGeom prst="rect">
            <a:avLst/>
          </a:prstGeom>
          <a:solidFill>
            <a:srgbClr val="FFFF00"/>
          </a:solidFill>
          <a:ln>
            <a:solidFill>
              <a:schemeClr val="tx1"/>
            </a:solidFill>
          </a:ln>
        </p:spPr>
        <p:txBody>
          <a:bodyPr wrap="square">
            <a:spAutoFit/>
          </a:bodyPr>
          <a:lstStyle/>
          <a:p>
            <a:r>
              <a:rPr lang="en-GB" dirty="0">
                <a:solidFill>
                  <a:prstClr val="black"/>
                </a:solidFill>
                <a:latin typeface="Arial" panose="020B0604020202020204" pitchFamily="34" charset="0"/>
                <a:cs typeface="Arial" panose="020B0604020202020204" pitchFamily="34" charset="0"/>
              </a:rPr>
              <a:t>NB In Stage 2C: “Note 1: </a:t>
            </a:r>
            <a:r>
              <a:rPr lang="en-GB" dirty="0">
                <a:solidFill>
                  <a:srgbClr val="FF0000"/>
                </a:solidFill>
                <a:latin typeface="Arial" panose="020B0604020202020204" pitchFamily="34" charset="0"/>
                <a:cs typeface="Arial" panose="020B0604020202020204" pitchFamily="34" charset="0"/>
              </a:rPr>
              <a:t>To facilitate rapid assessment, it is permissible to assume that background harmonic distortion does not exceed 75% of the Planning Level subject to the agreement of the relevant Network Operator.</a:t>
            </a:r>
            <a:r>
              <a:rPr lang="en-GB" dirty="0">
                <a:solidFill>
                  <a:prstClr val="black"/>
                </a:solidFill>
                <a:latin typeface="Arial" panose="020B0604020202020204" pitchFamily="34" charset="0"/>
                <a:cs typeface="Arial" panose="020B0604020202020204" pitchFamily="34" charset="0"/>
              </a:rPr>
              <a:t>”</a:t>
            </a:r>
          </a:p>
        </p:txBody>
      </p:sp>
      <p:graphicFrame>
        <p:nvGraphicFramePr>
          <p:cNvPr id="20" name="Chart 19"/>
          <p:cNvGraphicFramePr>
            <a:graphicFrameLocks/>
          </p:cNvGraphicFramePr>
          <p:nvPr>
            <p:extLst/>
          </p:nvPr>
        </p:nvGraphicFramePr>
        <p:xfrm>
          <a:off x="1503994" y="3697249"/>
          <a:ext cx="925602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09414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73</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smtClean="0">
                <a:solidFill>
                  <a:prstClr val="white"/>
                </a:solidFill>
                <a:latin typeface="Arial" panose="020B0604020202020204" pitchFamily="34" charset="0"/>
                <a:cs typeface="Arial" panose="020B0604020202020204" pitchFamily="34" charset="0"/>
              </a:rPr>
              <a:t>Summary</a:t>
            </a:r>
            <a:endParaRPr lang="en-GB" sz="3200" b="1" dirty="0">
              <a:solidFill>
                <a:prstClr val="white"/>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139790" y="1372321"/>
            <a:ext cx="8784975"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latin typeface="Arial" panose="020B0604020202020204" pitchFamily="34" charset="0"/>
                <a:cs typeface="Arial" panose="020B0604020202020204" pitchFamily="34" charset="0"/>
              </a:rPr>
              <a:t>Proposed </a:t>
            </a:r>
          </a:p>
          <a:p>
            <a:r>
              <a:rPr lang="en-GB" dirty="0" smtClean="0">
                <a:solidFill>
                  <a:prstClr val="black"/>
                </a:solidFill>
                <a:latin typeface="Arial" panose="020B0604020202020204" pitchFamily="34" charset="0"/>
                <a:cs typeface="Arial" panose="020B0604020202020204" pitchFamily="34" charset="0"/>
              </a:rPr>
              <a:t>Stages 1 &amp; 2 </a:t>
            </a:r>
            <a:r>
              <a:rPr lang="en-GB" dirty="0" smtClean="0">
                <a:solidFill>
                  <a:srgbClr val="FF0000"/>
                </a:solidFill>
                <a:latin typeface="Arial" panose="020B0604020202020204" pitchFamily="34" charset="0"/>
                <a:cs typeface="Arial" panose="020B0604020202020204" pitchFamily="34" charset="0"/>
              </a:rPr>
              <a:t>– some major changes, some minor</a:t>
            </a:r>
          </a:p>
          <a:p>
            <a:r>
              <a:rPr lang="en-GB" dirty="0" smtClean="0">
                <a:solidFill>
                  <a:prstClr val="black"/>
                </a:solidFill>
                <a:latin typeface="Arial" panose="020B0604020202020204" pitchFamily="34" charset="0"/>
                <a:cs typeface="Arial" panose="020B0604020202020204" pitchFamily="34" charset="0"/>
              </a:rPr>
              <a:t>Background </a:t>
            </a:r>
            <a:r>
              <a:rPr lang="en-GB" dirty="0" smtClean="0">
                <a:solidFill>
                  <a:srgbClr val="FF0000"/>
                </a:solidFill>
                <a:latin typeface="Arial" panose="020B0604020202020204" pitchFamily="34" charset="0"/>
                <a:cs typeface="Arial" panose="020B0604020202020204" pitchFamily="34" charset="0"/>
              </a:rPr>
              <a:t>- documented</a:t>
            </a:r>
          </a:p>
          <a:p>
            <a:r>
              <a:rPr lang="en-GB" dirty="0" smtClean="0">
                <a:solidFill>
                  <a:prstClr val="black"/>
                </a:solidFill>
                <a:latin typeface="Arial" panose="020B0604020202020204" pitchFamily="34" charset="0"/>
                <a:cs typeface="Arial" panose="020B0604020202020204" pitchFamily="34" charset="0"/>
              </a:rPr>
              <a:t>Worked examples </a:t>
            </a:r>
            <a:r>
              <a:rPr lang="en-GB" dirty="0" smtClean="0">
                <a:solidFill>
                  <a:srgbClr val="FF0000"/>
                </a:solidFill>
                <a:latin typeface="Arial" panose="020B0604020202020204" pitchFamily="34" charset="0"/>
                <a:cs typeface="Arial" panose="020B0604020202020204" pitchFamily="34" charset="0"/>
              </a:rPr>
              <a:t>- extensive</a:t>
            </a:r>
          </a:p>
          <a:p>
            <a:endParaRPr lang="en-GB" dirty="0" smtClean="0">
              <a:solidFill>
                <a:prstClr val="black"/>
              </a:solidFill>
            </a:endParaRPr>
          </a:p>
          <a:p>
            <a:endParaRPr lang="en-GB"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0568">
            <a:off x="7481144" y="3057103"/>
            <a:ext cx="1942448" cy="2839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5097">
            <a:off x="8674268" y="3472263"/>
            <a:ext cx="3231835" cy="2520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6447">
            <a:off x="6171344" y="3213074"/>
            <a:ext cx="2266953" cy="2919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45179">
            <a:off x="4823849" y="3128967"/>
            <a:ext cx="2138099" cy="2806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39050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74</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Any questions/comments?</a:t>
            </a:r>
          </a:p>
        </p:txBody>
      </p:sp>
      <p:sp>
        <p:nvSpPr>
          <p:cNvPr id="8" name="Content Placeholder 2"/>
          <p:cNvSpPr txBox="1">
            <a:spLocks/>
          </p:cNvSpPr>
          <p:nvPr/>
        </p:nvSpPr>
        <p:spPr>
          <a:xfrm>
            <a:off x="243602" y="3111777"/>
            <a:ext cx="10215851" cy="697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solidFill>
                  <a:prstClr val="black"/>
                </a:solidFill>
                <a:latin typeface="Arial" panose="020B0604020202020204" pitchFamily="34" charset="0"/>
                <a:cs typeface="Arial" panose="020B0604020202020204" pitchFamily="34" charset="0"/>
              </a:rPr>
              <a:t>Any questions/comments?</a:t>
            </a:r>
          </a:p>
          <a:p>
            <a:endParaRPr lang="en-GB" dirty="0" smtClean="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16915476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75</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EMC Directive</a:t>
            </a:r>
          </a:p>
        </p:txBody>
      </p:sp>
      <p:sp>
        <p:nvSpPr>
          <p:cNvPr id="6" name="Content Placeholder 2"/>
          <p:cNvSpPr txBox="1">
            <a:spLocks/>
          </p:cNvSpPr>
          <p:nvPr/>
        </p:nvSpPr>
        <p:spPr>
          <a:xfrm>
            <a:off x="609600" y="1600201"/>
            <a:ext cx="10972800" cy="3292641"/>
          </a:xfrm>
          <a:prstGeom prst="rect">
            <a:avLst/>
          </a:prstGeom>
          <a:solidFill>
            <a:srgbClr val="FFFF00"/>
          </a:solidFill>
          <a:ln>
            <a:solidFill>
              <a:schemeClr val="accent1">
                <a:shade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latin typeface="Arial" panose="020B0604020202020204" pitchFamily="34" charset="0"/>
                <a:cs typeface="Arial" panose="020B0604020202020204" pitchFamily="34" charset="0"/>
              </a:rPr>
              <a:t>“Where apparatus is capable of taking different configurations, the electromagnetic compatibility assessment should confirm whether the apparatus meets the essential requirements in the </a:t>
            </a:r>
            <a:r>
              <a:rPr lang="en-GB" u="sng" dirty="0" smtClean="0">
                <a:solidFill>
                  <a:prstClr val="black"/>
                </a:solidFill>
                <a:latin typeface="Arial" panose="020B0604020202020204" pitchFamily="34" charset="0"/>
                <a:cs typeface="Arial" panose="020B0604020202020204" pitchFamily="34" charset="0"/>
              </a:rPr>
              <a:t>configurations foreseeable by the manufacturer as representative of normal use</a:t>
            </a:r>
            <a:r>
              <a:rPr lang="en-GB" dirty="0" smtClean="0">
                <a:solidFill>
                  <a:prstClr val="black"/>
                </a:solidFill>
                <a:latin typeface="Arial" panose="020B0604020202020204" pitchFamily="34" charset="0"/>
                <a:cs typeface="Arial" panose="020B0604020202020204" pitchFamily="34" charset="0"/>
              </a:rPr>
              <a:t> in the intended applications. In such cases it should be sufficient to perform an assessment on the basis of the configuration most likely to cause maximum disturbance and the configuration most susceptible to disturbance.” </a:t>
            </a:r>
          </a:p>
          <a:p>
            <a:endParaRPr lang="en-GB" dirty="0">
              <a:solidFill>
                <a:prstClr val="black"/>
              </a:solidFill>
            </a:endParaRPr>
          </a:p>
        </p:txBody>
      </p:sp>
    </p:spTree>
    <p:extLst>
      <p:ext uri="{BB962C8B-B14F-4D97-AF65-F5344CB8AC3E}">
        <p14:creationId xmlns:p14="http://schemas.microsoft.com/office/powerpoint/2010/main" val="23557749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76</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EMC Directive</a:t>
            </a:r>
          </a:p>
        </p:txBody>
      </p:sp>
      <p:sp>
        <p:nvSpPr>
          <p:cNvPr id="6" name="Content Placeholder 2"/>
          <p:cNvSpPr txBox="1">
            <a:spLocks/>
          </p:cNvSpPr>
          <p:nvPr/>
        </p:nvSpPr>
        <p:spPr>
          <a:xfrm>
            <a:off x="609600" y="1600201"/>
            <a:ext cx="10972800" cy="4335378"/>
          </a:xfrm>
          <a:prstGeom prst="rect">
            <a:avLst/>
          </a:prstGeom>
          <a:solidFill>
            <a:srgbClr val="FFFF00"/>
          </a:solidFill>
          <a:ln>
            <a:solidFill>
              <a:schemeClr val="accent1">
                <a:shade val="50000"/>
              </a:schemeClr>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dirty="0">
                <a:solidFill>
                  <a:prstClr val="black"/>
                </a:solidFill>
                <a:latin typeface="Arial" panose="020B0604020202020204" pitchFamily="34" charset="0"/>
                <a:cs typeface="Arial" panose="020B0604020202020204" pitchFamily="34" charset="0"/>
              </a:rPr>
              <a:t>“It is </a:t>
            </a:r>
            <a:r>
              <a:rPr lang="en-GB" u="sng" dirty="0">
                <a:solidFill>
                  <a:prstClr val="black"/>
                </a:solidFill>
                <a:latin typeface="Arial" panose="020B0604020202020204" pitchFamily="34" charset="0"/>
                <a:cs typeface="Arial" panose="020B0604020202020204" pitchFamily="34" charset="0"/>
              </a:rPr>
              <a:t>not appropriate </a:t>
            </a:r>
            <a:r>
              <a:rPr lang="en-GB" dirty="0">
                <a:solidFill>
                  <a:prstClr val="black"/>
                </a:solidFill>
                <a:latin typeface="Arial" panose="020B0604020202020204" pitchFamily="34" charset="0"/>
                <a:cs typeface="Arial" panose="020B0604020202020204" pitchFamily="34" charset="0"/>
              </a:rPr>
              <a:t>to carry out the conformity assessment of apparatus placed on the market for incorporation into a given fixed installation, </a:t>
            </a:r>
            <a:r>
              <a:rPr lang="en-GB" u="sng" dirty="0">
                <a:solidFill>
                  <a:prstClr val="black"/>
                </a:solidFill>
                <a:latin typeface="Arial" panose="020B0604020202020204" pitchFamily="34" charset="0"/>
                <a:cs typeface="Arial" panose="020B0604020202020204" pitchFamily="34" charset="0"/>
              </a:rPr>
              <a:t>and otherwise not made available on the market</a:t>
            </a:r>
            <a:r>
              <a:rPr lang="en-GB" dirty="0">
                <a:solidFill>
                  <a:prstClr val="black"/>
                </a:solidFill>
                <a:latin typeface="Arial" panose="020B0604020202020204" pitchFamily="34" charset="0"/>
                <a:cs typeface="Arial" panose="020B0604020202020204" pitchFamily="34" charset="0"/>
              </a:rPr>
              <a:t>, </a:t>
            </a:r>
            <a:r>
              <a:rPr lang="en-GB" u="sng" dirty="0">
                <a:solidFill>
                  <a:prstClr val="black"/>
                </a:solidFill>
                <a:latin typeface="Arial" panose="020B0604020202020204" pitchFamily="34" charset="0"/>
                <a:cs typeface="Arial" panose="020B0604020202020204" pitchFamily="34" charset="0"/>
              </a:rPr>
              <a:t>in isolation from the fixed installation </a:t>
            </a:r>
            <a:r>
              <a:rPr lang="en-GB" dirty="0">
                <a:solidFill>
                  <a:prstClr val="black"/>
                </a:solidFill>
                <a:latin typeface="Arial" panose="020B0604020202020204" pitchFamily="34" charset="0"/>
                <a:cs typeface="Arial" panose="020B0604020202020204" pitchFamily="34" charset="0"/>
              </a:rPr>
              <a:t>into which it is to be incorporated. Such apparatus should therefore be exempted from the conformity assessment procedures normally applicable to apparatus. However, such apparatus should not be permitted to compromise the conformity of the fixed installation into which it is incorporated. Should apparatus be incorporated into more than one identical fixed installation, identifying the electromagnetic compatibility characteristics of these installations should be sufficient to ensure exemption from the conformity assessment procedure</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9189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77</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Converter versus Rectifier</a:t>
            </a:r>
          </a:p>
        </p:txBody>
      </p:sp>
      <p:graphicFrame>
        <p:nvGraphicFramePr>
          <p:cNvPr id="8" name="Content Placeholder 5"/>
          <p:cNvGraphicFramePr>
            <a:graphicFrameLocks/>
          </p:cNvGraphicFramePr>
          <p:nvPr>
            <p:extLst/>
          </p:nvPr>
        </p:nvGraphicFramePr>
        <p:xfrm>
          <a:off x="1251284" y="1337468"/>
          <a:ext cx="8975559" cy="4942840"/>
        </p:xfrm>
        <a:graphic>
          <a:graphicData uri="http://schemas.openxmlformats.org/drawingml/2006/table">
            <a:tbl>
              <a:tblPr firstRow="1" bandRow="1">
                <a:tableStyleId>{5C22544A-7EE6-4342-B048-85BDC9FD1C3A}</a:tableStyleId>
              </a:tblPr>
              <a:tblGrid>
                <a:gridCol w="2374232"/>
                <a:gridCol w="6601327"/>
              </a:tblGrid>
              <a:tr h="370840">
                <a:tc>
                  <a:txBody>
                    <a:bodyPr/>
                    <a:lstStyle/>
                    <a:p>
                      <a:r>
                        <a:rPr lang="en-GB" dirty="0" smtClean="0">
                          <a:latin typeface="Arial" panose="020B0604020202020204" pitchFamily="34" charset="0"/>
                          <a:cs typeface="Arial" panose="020B0604020202020204" pitchFamily="34" charset="0"/>
                        </a:rPr>
                        <a:t>Type</a:t>
                      </a:r>
                      <a:endParaRPr lang="en-GB" dirty="0">
                        <a:latin typeface="Arial" panose="020B0604020202020204" pitchFamily="34" charset="0"/>
                        <a:cs typeface="Arial" panose="020B0604020202020204" pitchFamily="34" charset="0"/>
                      </a:endParaRPr>
                    </a:p>
                  </a:txBody>
                  <a:tcPr/>
                </a:tc>
                <a:tc>
                  <a:txBody>
                    <a:bodyPr/>
                    <a:lstStyle/>
                    <a:p>
                      <a:endParaRPr lang="en-GB"/>
                    </a:p>
                  </a:txBody>
                  <a:tcPr/>
                </a:tc>
              </a:tr>
              <a:tr h="370840">
                <a:tc>
                  <a:txBody>
                    <a:bodyPr/>
                    <a:lstStyle/>
                    <a:p>
                      <a:r>
                        <a:rPr lang="en-GB" dirty="0" smtClean="0">
                          <a:latin typeface="Arial" panose="020B0604020202020204" pitchFamily="34" charset="0"/>
                          <a:cs typeface="Arial" panose="020B0604020202020204" pitchFamily="34" charset="0"/>
                        </a:rPr>
                        <a:t>Active Front-end</a:t>
                      </a:r>
                    </a:p>
                    <a:p>
                      <a:r>
                        <a:rPr lang="en-GB" dirty="0" smtClean="0">
                          <a:latin typeface="Arial" panose="020B0604020202020204" pitchFamily="34" charset="0"/>
                          <a:cs typeface="Arial" panose="020B0604020202020204" pitchFamily="34" charset="0"/>
                        </a:rPr>
                        <a:t>Rectifier</a:t>
                      </a:r>
                      <a:endParaRPr lang="en-GB" dirty="0">
                        <a:latin typeface="Arial" panose="020B0604020202020204" pitchFamily="34" charset="0"/>
                        <a:cs typeface="Arial" panose="020B0604020202020204" pitchFamily="34" charset="0"/>
                      </a:endParaRPr>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r h="370840">
                <a:tc>
                  <a:txBody>
                    <a:bodyPr/>
                    <a:lstStyle/>
                    <a:p>
                      <a:r>
                        <a:rPr lang="en-GB" dirty="0" smtClean="0">
                          <a:latin typeface="Arial" panose="020B0604020202020204" pitchFamily="34" charset="0"/>
                          <a:cs typeface="Arial" panose="020B0604020202020204" pitchFamily="34" charset="0"/>
                        </a:rPr>
                        <a:t>Active Front-end</a:t>
                      </a:r>
                    </a:p>
                    <a:p>
                      <a:r>
                        <a:rPr lang="en-GB" dirty="0" smtClean="0">
                          <a:latin typeface="Arial" panose="020B0604020202020204" pitchFamily="34" charset="0"/>
                          <a:cs typeface="Arial" panose="020B0604020202020204" pitchFamily="34" charset="0"/>
                        </a:rPr>
                        <a:t>Converter</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txBody>
                  <a:tcPr/>
                </a:tc>
                <a:tc>
                  <a:txBody>
                    <a:bodyPr/>
                    <a:lstStyle/>
                    <a:p>
                      <a:endParaRPr lang="en-GB" dirty="0"/>
                    </a:p>
                  </a:txBody>
                  <a:tcPr/>
                </a:tc>
              </a:tr>
            </a:tbl>
          </a:graphicData>
        </a:graphic>
      </p:graphicFrame>
      <p:pic>
        <p:nvPicPr>
          <p:cNvPr id="9" name="Picture 8"/>
          <p:cNvPicPr/>
          <p:nvPr/>
        </p:nvPicPr>
        <p:blipFill>
          <a:blip r:embed="rId3" cstate="print"/>
          <a:srcRect/>
          <a:stretch>
            <a:fillRect/>
          </a:stretch>
        </p:blipFill>
        <p:spPr bwMode="auto">
          <a:xfrm>
            <a:off x="3900508" y="1870125"/>
            <a:ext cx="2562225" cy="1857375"/>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4023811" y="3958356"/>
            <a:ext cx="5943600" cy="2266950"/>
          </a:xfrm>
          <a:prstGeom prst="rect">
            <a:avLst/>
          </a:prstGeom>
          <a:noFill/>
          <a:ln w="9525">
            <a:noFill/>
            <a:miter lim="800000"/>
            <a:headEnd/>
            <a:tailEnd/>
          </a:ln>
        </p:spPr>
      </p:pic>
    </p:spTree>
    <p:extLst>
      <p:ext uri="{BB962C8B-B14F-4D97-AF65-F5344CB8AC3E}">
        <p14:creationId xmlns:p14="http://schemas.microsoft.com/office/powerpoint/2010/main" val="28496175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78</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3-phase Rectifiers</a:t>
            </a:r>
          </a:p>
        </p:txBody>
      </p:sp>
      <p:graphicFrame>
        <p:nvGraphicFramePr>
          <p:cNvPr id="15" name="Content Placeholder 5"/>
          <p:cNvGraphicFramePr>
            <a:graphicFrameLocks/>
          </p:cNvGraphicFramePr>
          <p:nvPr>
            <p:extLst/>
          </p:nvPr>
        </p:nvGraphicFramePr>
        <p:xfrm>
          <a:off x="1933073" y="1337468"/>
          <a:ext cx="8229600" cy="4942840"/>
        </p:xfrm>
        <a:graphic>
          <a:graphicData uri="http://schemas.openxmlformats.org/drawingml/2006/table">
            <a:tbl>
              <a:tblPr firstRow="1" bandRow="1">
                <a:tableStyleId>{5C22544A-7EE6-4342-B048-85BDC9FD1C3A}</a:tableStyleId>
              </a:tblPr>
              <a:tblGrid>
                <a:gridCol w="1738536"/>
                <a:gridCol w="6491064"/>
              </a:tblGrid>
              <a:tr h="370840">
                <a:tc>
                  <a:txBody>
                    <a:bodyPr/>
                    <a:lstStyle/>
                    <a:p>
                      <a:r>
                        <a:rPr lang="en-GB" dirty="0" smtClean="0">
                          <a:latin typeface="Arial" panose="020B0604020202020204" pitchFamily="34" charset="0"/>
                          <a:cs typeface="Arial" panose="020B0604020202020204" pitchFamily="34" charset="0"/>
                        </a:rPr>
                        <a:t>Type</a:t>
                      </a:r>
                      <a:endParaRPr lang="en-GB" dirty="0">
                        <a:latin typeface="Arial" panose="020B0604020202020204" pitchFamily="34" charset="0"/>
                        <a:cs typeface="Arial" panose="020B0604020202020204" pitchFamily="34" charset="0"/>
                      </a:endParaRPr>
                    </a:p>
                  </a:txBody>
                  <a:tcPr/>
                </a:tc>
                <a:tc>
                  <a:txBody>
                    <a:bodyPr/>
                    <a:lstStyle/>
                    <a:p>
                      <a:endParaRPr lang="en-GB"/>
                    </a:p>
                  </a:txBody>
                  <a:tcPr/>
                </a:tc>
              </a:tr>
              <a:tr h="370840">
                <a:tc>
                  <a:txBody>
                    <a:bodyPr/>
                    <a:lstStyle/>
                    <a:p>
                      <a:r>
                        <a:rPr lang="en-GB" dirty="0" smtClean="0">
                          <a:latin typeface="Arial" panose="020B0604020202020204" pitchFamily="34" charset="0"/>
                          <a:cs typeface="Arial" panose="020B0604020202020204" pitchFamily="34" charset="0"/>
                        </a:rPr>
                        <a:t>6-pulse</a:t>
                      </a:r>
                      <a:endParaRPr lang="en-GB"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smtClean="0">
                          <a:solidFill>
                            <a:schemeClr val="dk1"/>
                          </a:solidFill>
                          <a:effectLst/>
                          <a:latin typeface="Arial" panose="020B0604020202020204" pitchFamily="34" charset="0"/>
                          <a:ea typeface="+mn-ea"/>
                          <a:cs typeface="Arial" panose="020B0604020202020204" pitchFamily="34" charset="0"/>
                        </a:rPr>
                        <a:t> </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smtClean="0">
                          <a:solidFill>
                            <a:schemeClr val="dk1"/>
                          </a:solidFill>
                          <a:effectLst/>
                          <a:latin typeface="Arial" panose="020B0604020202020204" pitchFamily="34" charset="0"/>
                          <a:ea typeface="+mn-ea"/>
                          <a:cs typeface="Arial" panose="020B0604020202020204" pitchFamily="34" charset="0"/>
                        </a:rPr>
                        <a:t> </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Diode Rectifier                                  </a:t>
                      </a:r>
                      <a:r>
                        <a:rPr lang="en-GB" dirty="0" err="1" smtClean="0">
                          <a:latin typeface="Arial" panose="020B0604020202020204" pitchFamily="34" charset="0"/>
                          <a:cs typeface="Arial" panose="020B0604020202020204" pitchFamily="34" charset="0"/>
                        </a:rPr>
                        <a:t>Thyristor</a:t>
                      </a:r>
                      <a:r>
                        <a:rPr lang="en-GB" baseline="0" dirty="0" smtClean="0">
                          <a:latin typeface="Arial" panose="020B0604020202020204" pitchFamily="34" charset="0"/>
                          <a:cs typeface="Arial" panose="020B0604020202020204" pitchFamily="34" charset="0"/>
                        </a:rPr>
                        <a:t> Rectifier</a:t>
                      </a:r>
                      <a:endParaRPr lang="en-GB" dirty="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Active Front-end</a:t>
                      </a:r>
                    </a:p>
                    <a:p>
                      <a:r>
                        <a:rPr lang="en-GB" dirty="0" smtClean="0">
                          <a:latin typeface="Arial" panose="020B0604020202020204" pitchFamily="34" charset="0"/>
                          <a:cs typeface="Arial" panose="020B0604020202020204" pitchFamily="34" charset="0"/>
                        </a:rPr>
                        <a:t>(AFE)</a:t>
                      </a:r>
                      <a:endParaRPr lang="en-GB" dirty="0">
                        <a:latin typeface="Arial" panose="020B0604020202020204" pitchFamily="34" charset="0"/>
                        <a:cs typeface="Arial" panose="020B0604020202020204" pitchFamily="34" charset="0"/>
                      </a:endParaRPr>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latin typeface="Arial" panose="020B0604020202020204" pitchFamily="34" charset="0"/>
                          <a:cs typeface="Arial" panose="020B0604020202020204" pitchFamily="34" charset="0"/>
                        </a:rPr>
                        <a:t>Active</a:t>
                      </a:r>
                      <a:r>
                        <a:rPr lang="en-GB" baseline="0" dirty="0" smtClean="0">
                          <a:latin typeface="Arial" panose="020B0604020202020204" pitchFamily="34" charset="0"/>
                          <a:cs typeface="Arial" panose="020B0604020202020204" pitchFamily="34" charset="0"/>
                        </a:rPr>
                        <a:t> Front-end Rectifier</a:t>
                      </a:r>
                      <a:endParaRPr lang="en-GB" dirty="0">
                        <a:latin typeface="Arial" panose="020B0604020202020204" pitchFamily="34" charset="0"/>
                        <a:cs typeface="Arial" panose="020B0604020202020204" pitchFamily="34" charset="0"/>
                      </a:endParaRPr>
                    </a:p>
                  </a:txBody>
                  <a:tcPr/>
                </a:tc>
              </a:tr>
            </a:tbl>
          </a:graphicData>
        </a:graphic>
      </p:graphicFrame>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625" y="1672851"/>
            <a:ext cx="27432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970" y="1758575"/>
            <a:ext cx="26193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p:nvPicPr>
        <p:blipFill>
          <a:blip r:embed="rId5" cstate="print"/>
          <a:srcRect/>
          <a:stretch>
            <a:fillRect/>
          </a:stretch>
        </p:blipFill>
        <p:spPr bwMode="auto">
          <a:xfrm>
            <a:off x="3815626" y="3958357"/>
            <a:ext cx="2562225" cy="1857375"/>
          </a:xfrm>
          <a:prstGeom prst="rect">
            <a:avLst/>
          </a:prstGeom>
          <a:noFill/>
          <a:ln w="9525">
            <a:noFill/>
            <a:miter lim="800000"/>
            <a:headEnd/>
            <a:tailEnd/>
          </a:ln>
        </p:spPr>
      </p:pic>
    </p:spTree>
    <p:extLst>
      <p:ext uri="{BB962C8B-B14F-4D97-AF65-F5344CB8AC3E}">
        <p14:creationId xmlns:p14="http://schemas.microsoft.com/office/powerpoint/2010/main" val="25017018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79</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1 Phase Rectifier</a:t>
            </a:r>
          </a:p>
        </p:txBody>
      </p:sp>
      <p:graphicFrame>
        <p:nvGraphicFramePr>
          <p:cNvPr id="9" name="Content Placeholder 5"/>
          <p:cNvGraphicFramePr>
            <a:graphicFrameLocks/>
          </p:cNvGraphicFramePr>
          <p:nvPr>
            <p:extLst/>
          </p:nvPr>
        </p:nvGraphicFramePr>
        <p:xfrm>
          <a:off x="1981200" y="1600200"/>
          <a:ext cx="8229600" cy="2656840"/>
        </p:xfrm>
        <a:graphic>
          <a:graphicData uri="http://schemas.openxmlformats.org/drawingml/2006/table">
            <a:tbl>
              <a:tblPr firstRow="1" bandRow="1">
                <a:tableStyleId>{5C22544A-7EE6-4342-B048-85BDC9FD1C3A}</a:tableStyleId>
              </a:tblPr>
              <a:tblGrid>
                <a:gridCol w="2170584"/>
                <a:gridCol w="6059016"/>
              </a:tblGrid>
              <a:tr h="370840">
                <a:tc>
                  <a:txBody>
                    <a:bodyPr/>
                    <a:lstStyle/>
                    <a:p>
                      <a:r>
                        <a:rPr lang="en-GB" dirty="0" smtClean="0">
                          <a:latin typeface="Arial" panose="020B0604020202020204" pitchFamily="34" charset="0"/>
                          <a:cs typeface="Arial" panose="020B0604020202020204" pitchFamily="34" charset="0"/>
                        </a:rPr>
                        <a:t>Converter Type</a:t>
                      </a:r>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1-phase Rectifier</a:t>
                      </a:r>
                      <a:endParaRPr lang="en-GB"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smtClean="0">
                          <a:solidFill>
                            <a:schemeClr val="dk1"/>
                          </a:solidFill>
                          <a:effectLst/>
                          <a:latin typeface="Arial" panose="020B0604020202020204" pitchFamily="34" charset="0"/>
                          <a:ea typeface="+mn-ea"/>
                          <a:cs typeface="Arial" panose="020B0604020202020204" pitchFamily="34" charset="0"/>
                        </a:rPr>
                        <a:t> </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smtClean="0">
                          <a:solidFill>
                            <a:schemeClr val="dk1"/>
                          </a:solidFill>
                          <a:effectLst/>
                          <a:latin typeface="Arial" panose="020B0604020202020204" pitchFamily="34" charset="0"/>
                          <a:ea typeface="+mn-ea"/>
                          <a:cs typeface="Arial" panose="020B0604020202020204" pitchFamily="34" charset="0"/>
                        </a:rPr>
                        <a:t> </a:t>
                      </a:r>
                      <a:endParaRPr lang="en-GB" sz="1800" kern="1200" dirty="0" smtClean="0">
                        <a:solidFill>
                          <a:schemeClr val="dk1"/>
                        </a:solidFill>
                        <a:effectLst/>
                        <a:latin typeface="Arial" panose="020B0604020202020204" pitchFamily="34" charset="0"/>
                        <a:ea typeface="+mn-ea"/>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Full-wave</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Diode Rectifier with Smoothing Capacitor</a:t>
                      </a:r>
                      <a:endParaRPr lang="en-GB" dirty="0">
                        <a:latin typeface="Arial" panose="020B0604020202020204" pitchFamily="34" charset="0"/>
                        <a:cs typeface="Arial" panose="020B0604020202020204" pitchFamily="34" charset="0"/>
                      </a:endParaRPr>
                    </a:p>
                  </a:txBody>
                  <a:tcPr>
                    <a:solidFill>
                      <a:srgbClr val="CDD8EB"/>
                    </a:solidFill>
                  </a:tcPr>
                </a:tc>
              </a:tr>
            </a:tbl>
          </a:graphicData>
        </a:graphic>
      </p:graphicFrame>
      <p:grpSp>
        <p:nvGrpSpPr>
          <p:cNvPr id="11" name="Group 10"/>
          <p:cNvGrpSpPr/>
          <p:nvPr/>
        </p:nvGrpSpPr>
        <p:grpSpPr>
          <a:xfrm rot="2716930">
            <a:off x="5591944" y="2492896"/>
            <a:ext cx="1016408" cy="1009992"/>
            <a:chOff x="2231740" y="4832216"/>
            <a:chExt cx="1016408" cy="1009992"/>
          </a:xfrm>
          <a:noFill/>
        </p:grpSpPr>
        <p:sp>
          <p:nvSpPr>
            <p:cNvPr id="14" name="Rectangle 13"/>
            <p:cNvSpPr/>
            <p:nvPr/>
          </p:nvSpPr>
          <p:spPr>
            <a:xfrm>
              <a:off x="2339752" y="4941168"/>
              <a:ext cx="792088" cy="79208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grpSp>
          <p:nvGrpSpPr>
            <p:cNvPr id="19" name="Group 18"/>
            <p:cNvGrpSpPr/>
            <p:nvPr/>
          </p:nvGrpSpPr>
          <p:grpSpPr>
            <a:xfrm>
              <a:off x="2231740" y="5229200"/>
              <a:ext cx="216024" cy="216024"/>
              <a:chOff x="3851920" y="4941168"/>
              <a:chExt cx="216024" cy="216024"/>
            </a:xfrm>
            <a:grpFill/>
          </p:grpSpPr>
          <p:sp>
            <p:nvSpPr>
              <p:cNvPr id="28" name="Isosceles Triangle 27"/>
              <p:cNvSpPr/>
              <p:nvPr/>
            </p:nvSpPr>
            <p:spPr>
              <a:xfrm>
                <a:off x="3851920" y="4941168"/>
                <a:ext cx="216024" cy="216024"/>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cxnSp>
            <p:nvCxnSpPr>
              <p:cNvPr id="29" name="Straight Connector 28"/>
              <p:cNvCxnSpPr/>
              <p:nvPr/>
            </p:nvCxnSpPr>
            <p:spPr>
              <a:xfrm>
                <a:off x="3851920" y="4941168"/>
                <a:ext cx="21602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572368" y="5626184"/>
              <a:ext cx="216024" cy="216024"/>
              <a:chOff x="3851920" y="4941168"/>
              <a:chExt cx="216024" cy="216024"/>
            </a:xfrm>
            <a:grpFill/>
            <a:scene3d>
              <a:camera prst="orthographicFront">
                <a:rot lat="0" lon="0" rev="5400000"/>
              </a:camera>
              <a:lightRig rig="threePt" dir="t"/>
            </a:scene3d>
          </p:grpSpPr>
          <p:sp>
            <p:nvSpPr>
              <p:cNvPr id="26" name="Isosceles Triangle 25"/>
              <p:cNvSpPr/>
              <p:nvPr/>
            </p:nvSpPr>
            <p:spPr>
              <a:xfrm>
                <a:off x="3851920" y="4941168"/>
                <a:ext cx="216024" cy="216024"/>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cxnSp>
            <p:nvCxnSpPr>
              <p:cNvPr id="27" name="Straight Connector 26"/>
              <p:cNvCxnSpPr/>
              <p:nvPr/>
            </p:nvCxnSpPr>
            <p:spPr>
              <a:xfrm>
                <a:off x="3851920" y="4941168"/>
                <a:ext cx="21602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574248" y="4832216"/>
              <a:ext cx="216024" cy="216024"/>
              <a:chOff x="3851920" y="4941168"/>
              <a:chExt cx="216024" cy="216024"/>
            </a:xfrm>
            <a:grpFill/>
            <a:scene3d>
              <a:camera prst="orthographicFront">
                <a:rot lat="0" lon="0" rev="16200000"/>
              </a:camera>
              <a:lightRig rig="threePt" dir="t"/>
            </a:scene3d>
          </p:grpSpPr>
          <p:sp>
            <p:nvSpPr>
              <p:cNvPr id="24" name="Isosceles Triangle 23"/>
              <p:cNvSpPr/>
              <p:nvPr/>
            </p:nvSpPr>
            <p:spPr>
              <a:xfrm>
                <a:off x="3851920" y="4941168"/>
                <a:ext cx="216024" cy="216024"/>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cxnSp>
            <p:nvCxnSpPr>
              <p:cNvPr id="25" name="Straight Connector 24"/>
              <p:cNvCxnSpPr/>
              <p:nvPr/>
            </p:nvCxnSpPr>
            <p:spPr>
              <a:xfrm>
                <a:off x="3851920" y="4941168"/>
                <a:ext cx="21602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Isosceles Triangle 21"/>
            <p:cNvSpPr/>
            <p:nvPr/>
          </p:nvSpPr>
          <p:spPr>
            <a:xfrm>
              <a:off x="3032124" y="5229200"/>
              <a:ext cx="216024" cy="216024"/>
            </a:xfrm>
            <a:prstGeom prst="triangle">
              <a:avLst/>
            </a:prstGeom>
            <a:grpFill/>
            <a:ln w="12700">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cxnSp>
          <p:nvCxnSpPr>
            <p:cNvPr id="23" name="Straight Connector 22"/>
            <p:cNvCxnSpPr/>
            <p:nvPr/>
          </p:nvCxnSpPr>
          <p:spPr>
            <a:xfrm flipH="1">
              <a:off x="3032124" y="5445224"/>
              <a:ext cx="21602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H="1">
            <a:off x="4799857" y="2434116"/>
            <a:ext cx="1297373"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99857" y="3554544"/>
            <a:ext cx="1297373"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657314" y="2434861"/>
            <a:ext cx="0" cy="560085"/>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670836" y="2430124"/>
            <a:ext cx="721308"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537144" y="2996954"/>
            <a:ext cx="1264" cy="79208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531374" y="3794619"/>
            <a:ext cx="186077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60096" y="2924944"/>
            <a:ext cx="576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60710" y="3068960"/>
            <a:ext cx="5766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48435" y="2430124"/>
            <a:ext cx="614" cy="49482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248435" y="3068960"/>
            <a:ext cx="614" cy="72008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39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5" y="1526959"/>
            <a:ext cx="11644128" cy="4536427"/>
          </a:xfrm>
          <a:prstGeom prst="rect">
            <a:avLst/>
          </a:prstGeom>
        </p:spPr>
        <p:txBody>
          <a:bodyPr/>
          <a:lstStyle/>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NO facilitating a new connection is responsible for assessing new connection impact on the network and issuing harmonic specification to the new user </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If (as is the normal situation) the background harmonic level is below the planning level, then the harmonic headroom is determined with respect to the planning level</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If the background harmonic level is above the planning level but below the compatibility level, then the NO may specify temporary planning level up to the compatibility level</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If the background harmonic level is above the compatibility level, then the NO responsible for the node shall be responsible for mitigation to reduce the background harmonic level to below the compatibility level</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NO hosting the connection shall assume that the background harmonic level is equal to the compatibility level – no harmonic headroom available – for the purpose of compliance with this document for the connection under consideration only</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 above changes in planning levels shall not affect the planning level for </a:t>
            </a:r>
            <a:r>
              <a:rPr lang="en-GB" sz="2000" i="1" dirty="0">
                <a:latin typeface="Arial" panose="020B0604020202020204" pitchFamily="34" charset="0"/>
                <a:cs typeface="Arial" panose="020B0604020202020204" pitchFamily="34" charset="0"/>
              </a:rPr>
              <a:t>THD</a:t>
            </a:r>
            <a:r>
              <a:rPr lang="en-GB" sz="2000" i="1" baseline="-25000" dirty="0">
                <a:latin typeface="Arial" panose="020B0604020202020204" pitchFamily="34" charset="0"/>
                <a:cs typeface="Arial" panose="020B0604020202020204" pitchFamily="34" charset="0"/>
              </a:rPr>
              <a:t>V</a:t>
            </a:r>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pPr/>
              <a:t>8</a:t>
            </a:fld>
            <a:endParaRPr lang="en-GB" dirty="0"/>
          </a:p>
        </p:txBody>
      </p:sp>
      <p:sp>
        <p:nvSpPr>
          <p:cNvPr id="5" name="TextBox 4"/>
          <p:cNvSpPr txBox="1"/>
          <p:nvPr/>
        </p:nvSpPr>
        <p:spPr>
          <a:xfrm>
            <a:off x="243601" y="614506"/>
            <a:ext cx="9333535"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Responsibility and background levels </a:t>
            </a:r>
          </a:p>
        </p:txBody>
      </p:sp>
    </p:spTree>
    <p:extLst>
      <p:ext uri="{BB962C8B-B14F-4D97-AF65-F5344CB8AC3E}">
        <p14:creationId xmlns:p14="http://schemas.microsoft.com/office/powerpoint/2010/main" val="28553031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80</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1A Background</a:t>
            </a:r>
          </a:p>
        </p:txBody>
      </p:sp>
      <p:graphicFrame>
        <p:nvGraphicFramePr>
          <p:cNvPr id="41" name="Chart 40"/>
          <p:cNvGraphicFramePr>
            <a:graphicFrameLocks/>
          </p:cNvGraphicFramePr>
          <p:nvPr>
            <p:extLst/>
          </p:nvPr>
        </p:nvGraphicFramePr>
        <p:xfrm>
          <a:off x="1467494" y="1393390"/>
          <a:ext cx="8856983" cy="5025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624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81</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Stage 1A Background</a:t>
            </a:r>
          </a:p>
        </p:txBody>
      </p:sp>
      <p:graphicFrame>
        <p:nvGraphicFramePr>
          <p:cNvPr id="6" name="Content Placeholder 3"/>
          <p:cNvGraphicFramePr>
            <a:graphicFrameLocks/>
          </p:cNvGraphicFramePr>
          <p:nvPr>
            <p:extLst/>
          </p:nvPr>
        </p:nvGraphicFramePr>
        <p:xfrm>
          <a:off x="2044978" y="4499665"/>
          <a:ext cx="5021388" cy="1752600"/>
        </p:xfrm>
        <a:graphic>
          <a:graphicData uri="http://schemas.openxmlformats.org/drawingml/2006/table">
            <a:tbl>
              <a:tblPr firstRow="1" bandRow="1">
                <a:tableStyleId>{5C22544A-7EE6-4342-B048-85BDC9FD1C3A}</a:tableStyleId>
              </a:tblPr>
              <a:tblGrid>
                <a:gridCol w="1509769"/>
                <a:gridCol w="1837823"/>
                <a:gridCol w="1673796"/>
              </a:tblGrid>
              <a:tr h="370840">
                <a:tc rowSpan="2">
                  <a:txBody>
                    <a:bodyPr/>
                    <a:lstStyle/>
                    <a:p>
                      <a:r>
                        <a:rPr lang="en-GB" dirty="0" smtClean="0">
                          <a:latin typeface="Arial" panose="020B0604020202020204" pitchFamily="34" charset="0"/>
                          <a:cs typeface="Arial" panose="020B0604020202020204" pitchFamily="34" charset="0"/>
                        </a:rPr>
                        <a:t>Connection </a:t>
                      </a:r>
                    </a:p>
                    <a:p>
                      <a:r>
                        <a:rPr lang="en-GB" dirty="0" smtClean="0">
                          <a:latin typeface="Arial" panose="020B0604020202020204" pitchFamily="34" charset="0"/>
                          <a:cs typeface="Arial" panose="020B0604020202020204" pitchFamily="34" charset="0"/>
                        </a:rPr>
                        <a:t>Phases</a:t>
                      </a:r>
                      <a:endParaRPr lang="en-GB" dirty="0">
                        <a:latin typeface="Arial" panose="020B0604020202020204" pitchFamily="34" charset="0"/>
                        <a:cs typeface="Arial" panose="020B0604020202020204" pitchFamily="34" charset="0"/>
                      </a:endParaRPr>
                    </a:p>
                  </a:txBody>
                  <a:tcPr/>
                </a:tc>
                <a:tc gridSpan="2">
                  <a:txBody>
                    <a:bodyPr/>
                    <a:lstStyle/>
                    <a:p>
                      <a:r>
                        <a:rPr lang="en-GB" dirty="0" smtClean="0">
                          <a:latin typeface="Arial" panose="020B0604020202020204" pitchFamily="34" charset="0"/>
                          <a:cs typeface="Arial" panose="020B0604020202020204" pitchFamily="34" charset="0"/>
                        </a:rPr>
                        <a:t>Reference Source Impedance</a:t>
                      </a:r>
                      <a:endParaRPr lang="en-GB" dirty="0">
                        <a:latin typeface="Arial" panose="020B0604020202020204" pitchFamily="34" charset="0"/>
                        <a:cs typeface="Arial" panose="020B0604020202020204" pitchFamily="34" charset="0"/>
                      </a:endParaRPr>
                    </a:p>
                  </a:txBody>
                  <a:tcPr/>
                </a:tc>
                <a:tc hMerge="1">
                  <a:txBody>
                    <a:bodyPr/>
                    <a:lstStyle/>
                    <a:p>
                      <a:endParaRPr lang="en-GB" dirty="0"/>
                    </a:p>
                  </a:txBody>
                  <a:tcPr/>
                </a:tc>
              </a:tr>
              <a:tr h="370840">
                <a:tc vMerge="1">
                  <a:txBody>
                    <a:bodyPr/>
                    <a:lstStyle/>
                    <a:p>
                      <a:endParaRPr lang="en-GB" dirty="0"/>
                    </a:p>
                  </a:txBody>
                  <a:tcPr/>
                </a:tc>
                <a:tc>
                  <a:txBody>
                    <a:bodyPr/>
                    <a:lstStyle/>
                    <a:p>
                      <a:r>
                        <a:rPr lang="en-GB" dirty="0" smtClean="0">
                          <a:latin typeface="Arial" panose="020B0604020202020204" pitchFamily="34" charset="0"/>
                          <a:cs typeface="Arial" panose="020B0604020202020204" pitchFamily="34" charset="0"/>
                        </a:rPr>
                        <a:t>&lt;100A Service Capacity</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≥100A Service Capacity</a:t>
                      </a:r>
                      <a:endParaRPr lang="en-GB" dirty="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0.4 + j0.25</a:t>
                      </a:r>
                      <a:r>
                        <a:rPr lang="el-GR" dirty="0" smtClean="0">
                          <a:latin typeface="Arial" panose="020B0604020202020204" pitchFamily="34" charset="0"/>
                          <a:cs typeface="Arial" panose="020B0604020202020204" pitchFamily="34" charset="0"/>
                        </a:rPr>
                        <a:t>Ω</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0.25 + j0.25</a:t>
                      </a:r>
                      <a:r>
                        <a:rPr lang="el-GR" dirty="0" smtClean="0">
                          <a:latin typeface="Arial" panose="020B0604020202020204" pitchFamily="34" charset="0"/>
                          <a:cs typeface="Arial" panose="020B0604020202020204" pitchFamily="34" charset="0"/>
                        </a:rPr>
                        <a:t>Ω</a:t>
                      </a:r>
                      <a:endParaRPr lang="en-GB" dirty="0">
                        <a:latin typeface="Arial" panose="020B0604020202020204" pitchFamily="34" charset="0"/>
                        <a:cs typeface="Arial" panose="020B0604020202020204" pitchFamily="34" charset="0"/>
                      </a:endParaRPr>
                    </a:p>
                  </a:txBody>
                  <a:tcPr/>
                </a:tc>
              </a:tr>
              <a:tr h="370840">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0.24 + j0.15</a:t>
                      </a:r>
                      <a:r>
                        <a:rPr lang="el-GR" dirty="0" smtClean="0">
                          <a:latin typeface="Arial" panose="020B0604020202020204" pitchFamily="34" charset="0"/>
                          <a:cs typeface="Arial" panose="020B0604020202020204" pitchFamily="34" charset="0"/>
                        </a:rPr>
                        <a:t>Ω</a:t>
                      </a:r>
                      <a:endParaRPr lang="en-GB"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0.15 + j0.15</a:t>
                      </a:r>
                      <a:r>
                        <a:rPr lang="el-GR" dirty="0" smtClean="0">
                          <a:latin typeface="Arial" panose="020B0604020202020204" pitchFamily="34" charset="0"/>
                          <a:cs typeface="Arial" panose="020B0604020202020204" pitchFamily="34" charset="0"/>
                        </a:rPr>
                        <a:t>Ω</a:t>
                      </a:r>
                      <a:endParaRPr lang="en-GB" dirty="0" smtClean="0">
                        <a:latin typeface="Arial" panose="020B0604020202020204" pitchFamily="34" charset="0"/>
                        <a:cs typeface="Arial" panose="020B0604020202020204" pitchFamily="34" charset="0"/>
                      </a:endParaRPr>
                    </a:p>
                  </a:txBody>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704" y="1322687"/>
            <a:ext cx="3143473" cy="24862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7971496" y="2194961"/>
                <a:ext cx="2736304" cy="656013"/>
              </a:xfrm>
              <a:prstGeom prst="rect">
                <a:avLst/>
              </a:prstGeom>
              <a:solidFill>
                <a:srgbClr val="92D050"/>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a:solidFill>
                            <a:prstClr val="black"/>
                          </a:solidFill>
                        </a:rPr>
                        <m:t>Z</m:t>
                      </m:r>
                      <m:r>
                        <m:rPr>
                          <m:nor/>
                        </m:rPr>
                        <a:rPr lang="en-GB" baseline="-25000">
                          <a:solidFill>
                            <a:prstClr val="black"/>
                          </a:solidFill>
                        </a:rPr>
                        <m:t>h</m:t>
                      </m:r>
                      <m:r>
                        <m:rPr>
                          <m:nor/>
                        </m:rPr>
                        <a:rPr lang="en-GB">
                          <a:solidFill>
                            <a:prstClr val="black"/>
                          </a:solidFill>
                        </a:rPr>
                        <m:t> = </m:t>
                      </m:r>
                      <m:rad>
                        <m:radPr>
                          <m:degHide m:val="on"/>
                          <m:ctrlPr>
                            <a:rPr lang="en-GB" i="1">
                              <a:solidFill>
                                <a:prstClr val="black"/>
                              </a:solidFill>
                              <a:latin typeface="Cambria Math" panose="02040503050406030204" pitchFamily="18" charset="0"/>
                            </a:rPr>
                          </m:ctrlPr>
                        </m:radPr>
                        <m:deg/>
                        <m:e>
                          <m:sSup>
                            <m:sSupPr>
                              <m:ctrlPr>
                                <a:rPr lang="en-GB" i="1">
                                  <a:solidFill>
                                    <a:prstClr val="black"/>
                                  </a:solidFill>
                                  <a:latin typeface="Cambria Math" panose="02040503050406030204" pitchFamily="18" charset="0"/>
                                </a:rPr>
                              </m:ctrlPr>
                            </m:sSupPr>
                            <m:e>
                              <m:d>
                                <m:dPr>
                                  <m:ctrlPr>
                                    <a:rPr lang="en-GB" i="1">
                                      <a:solidFill>
                                        <a:prstClr val="black"/>
                                      </a:solidFill>
                                      <a:latin typeface="Cambria Math" panose="02040503050406030204" pitchFamily="18" charset="0"/>
                                    </a:rPr>
                                  </m:ctrlPr>
                                </m:dPr>
                                <m:e>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𝑅</m:t>
                                      </m:r>
                                    </m:e>
                                    <m:sub>
                                      <m:r>
                                        <a:rPr lang="en-GB" i="1">
                                          <a:solidFill>
                                            <a:prstClr val="black"/>
                                          </a:solidFill>
                                          <a:latin typeface="Cambria Math"/>
                                        </a:rPr>
                                        <m:t>1</m:t>
                                      </m:r>
                                    </m:sub>
                                  </m:sSub>
                                  <m:rad>
                                    <m:radPr>
                                      <m:degHide m:val="on"/>
                                      <m:ctrlPr>
                                        <a:rPr lang="en-GB" i="1">
                                          <a:solidFill>
                                            <a:prstClr val="black"/>
                                          </a:solidFill>
                                          <a:latin typeface="Cambria Math" panose="02040503050406030204" pitchFamily="18" charset="0"/>
                                        </a:rPr>
                                      </m:ctrlPr>
                                    </m:radPr>
                                    <m:deg/>
                                    <m:e>
                                      <m:r>
                                        <a:rPr lang="en-GB" i="1">
                                          <a:solidFill>
                                            <a:prstClr val="black"/>
                                          </a:solidFill>
                                          <a:latin typeface="Cambria Math"/>
                                        </a:rPr>
                                        <m:t>h</m:t>
                                      </m:r>
                                    </m:e>
                                  </m:rad>
                                </m:e>
                              </m:d>
                            </m:e>
                            <m:sup>
                              <m:r>
                                <a:rPr lang="en-GB" i="1">
                                  <a:solidFill>
                                    <a:prstClr val="black"/>
                                  </a:solidFill>
                                  <a:latin typeface="Cambria Math"/>
                                </a:rPr>
                                <m:t>2</m:t>
                              </m:r>
                            </m:sup>
                          </m:sSup>
                          <m:r>
                            <a:rPr lang="en-GB" i="1">
                              <a:solidFill>
                                <a:prstClr val="black"/>
                              </a:solidFill>
                              <a:latin typeface="Cambria Math"/>
                            </a:rPr>
                            <m:t>+</m:t>
                          </m:r>
                          <m:sSup>
                            <m:sSupPr>
                              <m:ctrlPr>
                                <a:rPr lang="en-GB" i="1">
                                  <a:solidFill>
                                    <a:prstClr val="black"/>
                                  </a:solidFill>
                                  <a:latin typeface="Cambria Math" panose="02040503050406030204" pitchFamily="18" charset="0"/>
                                </a:rPr>
                              </m:ctrlPr>
                            </m:sSupPr>
                            <m:e>
                              <m:sSub>
                                <m:sSubPr>
                                  <m:ctrlPr>
                                    <a:rPr lang="en-GB" i="1">
                                      <a:solidFill>
                                        <a:prstClr val="black"/>
                                      </a:solidFill>
                                      <a:latin typeface="Cambria Math" panose="02040503050406030204" pitchFamily="18" charset="0"/>
                                    </a:rPr>
                                  </m:ctrlPr>
                                </m:sSubPr>
                                <m:e>
                                  <m:sSup>
                                    <m:sSupPr>
                                      <m:ctrlPr>
                                        <a:rPr lang="en-GB" i="1">
                                          <a:solidFill>
                                            <a:prstClr val="black"/>
                                          </a:solidFill>
                                          <a:latin typeface="Cambria Math" panose="02040503050406030204" pitchFamily="18" charset="0"/>
                                        </a:rPr>
                                      </m:ctrlPr>
                                    </m:sSupPr>
                                    <m:e>
                                      <m:sSup>
                                        <m:sSupPr>
                                          <m:ctrlPr>
                                            <a:rPr lang="en-GB" i="1">
                                              <a:solidFill>
                                                <a:prstClr val="black"/>
                                              </a:solidFill>
                                              <a:latin typeface="Cambria Math" panose="02040503050406030204" pitchFamily="18" charset="0"/>
                                            </a:rPr>
                                          </m:ctrlPr>
                                        </m:sSupPr>
                                        <m:e>
                                          <m:r>
                                            <a:rPr lang="en-GB" i="1">
                                              <a:solidFill>
                                                <a:prstClr val="black"/>
                                              </a:solidFill>
                                              <a:latin typeface="Cambria Math"/>
                                            </a:rPr>
                                            <m:t>𝑘</m:t>
                                          </m:r>
                                        </m:e>
                                        <m:sup>
                                          <m:r>
                                            <a:rPr lang="en-GB" i="1">
                                              <a:solidFill>
                                                <a:prstClr val="black"/>
                                              </a:solidFill>
                                              <a:latin typeface="Cambria Math"/>
                                            </a:rPr>
                                            <m:t>2</m:t>
                                          </m:r>
                                        </m:sup>
                                      </m:sSup>
                                      <m:r>
                                        <a:rPr lang="en-GB" i="1">
                                          <a:solidFill>
                                            <a:prstClr val="black"/>
                                          </a:solidFill>
                                          <a:latin typeface="Cambria Math"/>
                                        </a:rPr>
                                        <m:t>h</m:t>
                                      </m:r>
                                    </m:e>
                                    <m:sup>
                                      <m:r>
                                        <a:rPr lang="en-GB" i="1">
                                          <a:solidFill>
                                            <a:prstClr val="black"/>
                                          </a:solidFill>
                                          <a:latin typeface="Cambria Math"/>
                                        </a:rPr>
                                        <m:t>2</m:t>
                                      </m:r>
                                    </m:sup>
                                  </m:sSup>
                                  <m:r>
                                    <a:rPr lang="en-GB" i="1">
                                      <a:solidFill>
                                        <a:prstClr val="black"/>
                                      </a:solidFill>
                                      <a:latin typeface="Cambria Math"/>
                                    </a:rPr>
                                    <m:t>𝑋</m:t>
                                  </m:r>
                                </m:e>
                                <m:sub>
                                  <m:r>
                                    <a:rPr lang="en-GB" i="1">
                                      <a:solidFill>
                                        <a:prstClr val="black"/>
                                      </a:solidFill>
                                      <a:latin typeface="Cambria Math"/>
                                    </a:rPr>
                                    <m:t>1</m:t>
                                  </m:r>
                                </m:sub>
                              </m:sSub>
                            </m:e>
                            <m:sup>
                              <m:r>
                                <a:rPr lang="en-GB" i="1">
                                  <a:solidFill>
                                    <a:prstClr val="black"/>
                                  </a:solidFill>
                                  <a:latin typeface="Cambria Math"/>
                                </a:rPr>
                                <m:t>2</m:t>
                              </m:r>
                            </m:sup>
                          </m:sSup>
                        </m:e>
                      </m:rad>
                    </m:oMath>
                  </m:oMathPara>
                </a14:m>
                <a:endParaRPr lang="en-GB"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971496" y="2194961"/>
                <a:ext cx="2736304" cy="656013"/>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331536" y="3138696"/>
                <a:ext cx="1882054" cy="612732"/>
              </a:xfrm>
              <a:prstGeom prst="rect">
                <a:avLst/>
              </a:prstGeom>
              <a:solidFill>
                <a:srgbClr val="92D05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𝑉</m:t>
                          </m:r>
                        </m:e>
                        <m:sub>
                          <m:r>
                            <a:rPr lang="en-GB" i="1">
                              <a:solidFill>
                                <a:prstClr val="black"/>
                              </a:solidFill>
                              <a:latin typeface="Cambria Math"/>
                            </a:rPr>
                            <m:t>h𝑐</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
                            <m:sSubPr>
                              <m:ctrlPr>
                                <a:rPr lang="en-GB" i="1">
                                  <a:solidFill>
                                    <a:prstClr val="black"/>
                                  </a:solidFill>
                                  <a:latin typeface="Cambria Math" panose="02040503050406030204" pitchFamily="18" charset="0"/>
                                </a:rPr>
                              </m:ctrlPr>
                            </m:sSubPr>
                            <m:e>
                              <m:r>
                                <a:rPr lang="en-GB" i="1">
                                  <a:solidFill>
                                    <a:prstClr val="black"/>
                                  </a:solidFill>
                                  <a:latin typeface="Cambria Math"/>
                                </a:rPr>
                                <m:t>100</m:t>
                              </m:r>
                              <m:r>
                                <a:rPr lang="en-GB" i="1">
                                  <a:solidFill>
                                    <a:prstClr val="black"/>
                                  </a:solidFill>
                                  <a:latin typeface="Cambria Math"/>
                                </a:rPr>
                                <m:t>𝑍</m:t>
                              </m:r>
                            </m:e>
                            <m:sub>
                              <m:r>
                                <a:rPr lang="en-GB" i="1">
                                  <a:solidFill>
                                    <a:prstClr val="black"/>
                                  </a:solidFill>
                                  <a:latin typeface="Cambria Math"/>
                                </a:rPr>
                                <m:t>h</m:t>
                              </m:r>
                            </m:sub>
                          </m:sSub>
                          <m:sSub>
                            <m:sSubPr>
                              <m:ctrlPr>
                                <a:rPr lang="en-GB" i="1">
                                  <a:solidFill>
                                    <a:prstClr val="black"/>
                                  </a:solidFill>
                                  <a:latin typeface="Cambria Math" panose="02040503050406030204" pitchFamily="18" charset="0"/>
                                </a:rPr>
                              </m:ctrlPr>
                            </m:sSubPr>
                            <m:e>
                              <m:r>
                                <a:rPr lang="en-GB" i="1">
                                  <a:solidFill>
                                    <a:prstClr val="black"/>
                                  </a:solidFill>
                                  <a:latin typeface="Cambria Math"/>
                                </a:rPr>
                                <m:t>𝐼</m:t>
                              </m:r>
                            </m:e>
                            <m:sub>
                              <m:r>
                                <a:rPr lang="en-GB" i="1">
                                  <a:solidFill>
                                    <a:prstClr val="black"/>
                                  </a:solidFill>
                                  <a:latin typeface="Cambria Math"/>
                                </a:rPr>
                                <m:t>h</m:t>
                              </m:r>
                            </m:sub>
                          </m:sSub>
                        </m:num>
                        <m:den>
                          <m:r>
                            <a:rPr lang="en-GB" i="1">
                              <a:solidFill>
                                <a:prstClr val="black"/>
                              </a:solidFill>
                              <a:latin typeface="Cambria Math"/>
                            </a:rPr>
                            <m:t>230</m:t>
                          </m:r>
                        </m:den>
                      </m:f>
                    </m:oMath>
                  </m:oMathPara>
                </a14:m>
                <a:endParaRPr lang="en-GB"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331536" y="3138696"/>
                <a:ext cx="1882054" cy="612732"/>
              </a:xfrm>
              <a:prstGeom prst="rect">
                <a:avLst/>
              </a:prstGeom>
              <a:blipFill rotWithShape="0">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552972" y="4048697"/>
                <a:ext cx="1457322" cy="707951"/>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prstClr val="black"/>
                              </a:solidFill>
                              <a:latin typeface="Cambria Math" panose="02040503050406030204" pitchFamily="18" charset="0"/>
                            </a:rPr>
                          </m:ctrlPr>
                        </m:sSubPr>
                        <m:e>
                          <m:r>
                            <a:rPr lang="en-GB" i="1">
                              <a:solidFill>
                                <a:prstClr val="black"/>
                              </a:solidFill>
                              <a:latin typeface="Cambria Math"/>
                            </a:rPr>
                            <m:t>𝑁</m:t>
                          </m:r>
                        </m:e>
                        <m:sub>
                          <m:r>
                            <a:rPr lang="en-GB" i="1">
                              <a:solidFill>
                                <a:prstClr val="black"/>
                              </a:solidFill>
                              <a:latin typeface="Cambria Math"/>
                            </a:rPr>
                            <m:t>h</m:t>
                          </m:r>
                        </m:sub>
                      </m:sSub>
                      <m:r>
                        <a:rPr lang="en-GB" i="1">
                          <a:solidFill>
                            <a:prstClr val="black"/>
                          </a:solidFill>
                          <a:latin typeface="Cambria Math"/>
                        </a:rPr>
                        <m:t>=</m:t>
                      </m:r>
                      <m:f>
                        <m:fPr>
                          <m:ctrlPr>
                            <a:rPr lang="en-GB" i="1">
                              <a:solidFill>
                                <a:prstClr val="black"/>
                              </a:solidFill>
                              <a:latin typeface="Cambria Math" panose="02040503050406030204" pitchFamily="18" charset="0"/>
                            </a:rPr>
                          </m:ctrlPr>
                        </m:fPr>
                        <m:num>
                          <m:sSubSup>
                            <m:sSubSupPr>
                              <m:ctrlPr>
                                <a:rPr lang="en-GB" i="1">
                                  <a:solidFill>
                                    <a:prstClr val="black"/>
                                  </a:solidFill>
                                  <a:latin typeface="Cambria Math" panose="02040503050406030204" pitchFamily="18" charset="0"/>
                                </a:rPr>
                              </m:ctrlPr>
                            </m:sSubSupPr>
                            <m:e>
                              <m:r>
                                <a:rPr lang="en-GB" i="1">
                                  <a:solidFill>
                                    <a:prstClr val="black"/>
                                  </a:solidFill>
                                  <a:latin typeface="Cambria Math"/>
                                </a:rPr>
                                <m:t>𝐺</m:t>
                              </m:r>
                            </m:e>
                            <m:sub>
                              <m:r>
                                <a:rPr lang="en-GB" i="1">
                                  <a:solidFill>
                                    <a:prstClr val="black"/>
                                  </a:solidFill>
                                  <a:latin typeface="Cambria Math"/>
                                </a:rPr>
                                <m:t>h𝐿𝑉𝑀</m:t>
                              </m:r>
                            </m:sub>
                            <m:sup>
                              <m:r>
                                <a:rPr lang="en-GB" i="1">
                                  <a:solidFill>
                                    <a:prstClr val="black"/>
                                  </a:solidFill>
                                  <a:latin typeface="Cambria Math"/>
                                </a:rPr>
                                <m:t>𝛼</m:t>
                              </m:r>
                            </m:sup>
                          </m:sSubSup>
                        </m:num>
                        <m:den>
                          <m:sSubSup>
                            <m:sSubSupPr>
                              <m:ctrlPr>
                                <a:rPr lang="en-GB" i="1">
                                  <a:solidFill>
                                    <a:prstClr val="black"/>
                                  </a:solidFill>
                                  <a:latin typeface="Cambria Math" panose="02040503050406030204" pitchFamily="18" charset="0"/>
                                </a:rPr>
                              </m:ctrlPr>
                            </m:sSubSupPr>
                            <m:e>
                              <m:r>
                                <a:rPr lang="en-GB" i="1">
                                  <a:solidFill>
                                    <a:prstClr val="black"/>
                                  </a:solidFill>
                                  <a:latin typeface="Cambria Math"/>
                                </a:rPr>
                                <m:t>𝑉</m:t>
                              </m:r>
                            </m:e>
                            <m:sub>
                              <m:r>
                                <a:rPr lang="en-GB" i="1">
                                  <a:solidFill>
                                    <a:prstClr val="black"/>
                                  </a:solidFill>
                                  <a:latin typeface="Cambria Math"/>
                                </a:rPr>
                                <m:t>h𝑐</m:t>
                              </m:r>
                              <m:r>
                                <a:rPr lang="en-GB" i="1">
                                  <a:solidFill>
                                    <a:prstClr val="black"/>
                                  </a:solidFill>
                                  <a:latin typeface="Cambria Math"/>
                                </a:rPr>
                                <m:t>%</m:t>
                              </m:r>
                            </m:sub>
                            <m:sup>
                              <m:r>
                                <a:rPr lang="en-GB" i="1">
                                  <a:solidFill>
                                    <a:prstClr val="black"/>
                                  </a:solidFill>
                                  <a:latin typeface="Cambria Math"/>
                                </a:rPr>
                                <m:t>𝛼</m:t>
                              </m:r>
                            </m:sup>
                          </m:sSubSup>
                        </m:den>
                      </m:f>
                    </m:oMath>
                  </m:oMathPara>
                </a14:m>
                <a:endParaRPr lang="en-GB"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8552972" y="4048697"/>
                <a:ext cx="1457322" cy="707951"/>
              </a:xfrm>
              <a:prstGeom prst="rect">
                <a:avLst/>
              </a:prstGeom>
              <a:blipFill rotWithShape="0">
                <a:blip r:embed="rId6"/>
                <a:stretch>
                  <a:fillRect/>
                </a:stretch>
              </a:blipFill>
              <a:ln>
                <a:solidFill>
                  <a:schemeClr val="tx1"/>
                </a:solidFill>
              </a:ln>
            </p:spPr>
            <p:txBody>
              <a:bodyPr/>
              <a:lstStyle/>
              <a:p>
                <a:r>
                  <a:rPr lang="en-GB">
                    <a:noFill/>
                  </a:rPr>
                  <a:t> </a:t>
                </a:r>
              </a:p>
            </p:txBody>
          </p:sp>
        </mc:Fallback>
      </mc:AlternateContent>
      <p:sp>
        <p:nvSpPr>
          <p:cNvPr id="14" name="Rectangle 13"/>
          <p:cNvSpPr/>
          <p:nvPr/>
        </p:nvSpPr>
        <p:spPr>
          <a:xfrm>
            <a:off x="7910604" y="1275448"/>
            <a:ext cx="2736304" cy="648072"/>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Z</a:t>
            </a:r>
            <a:r>
              <a:rPr lang="en-GB" baseline="-25000" dirty="0">
                <a:solidFill>
                  <a:prstClr val="black"/>
                </a:solidFill>
              </a:rPr>
              <a:t>1</a:t>
            </a:r>
            <a:r>
              <a:rPr lang="en-GB" dirty="0">
                <a:solidFill>
                  <a:prstClr val="black"/>
                </a:solidFill>
              </a:rPr>
              <a:t> = 0.8 x 0.6 x </a:t>
            </a:r>
            <a:r>
              <a:rPr lang="en-GB" dirty="0" err="1">
                <a:solidFill>
                  <a:prstClr val="black"/>
                </a:solidFill>
              </a:rPr>
              <a:t>Z</a:t>
            </a:r>
            <a:r>
              <a:rPr lang="en-GB" baseline="-25000" dirty="0" err="1">
                <a:solidFill>
                  <a:prstClr val="black"/>
                </a:solidFill>
              </a:rPr>
              <a:t>ref</a:t>
            </a:r>
            <a:endParaRPr lang="en-GB" baseline="-25000"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7323425" y="5128817"/>
                <a:ext cx="4114973" cy="1122423"/>
              </a:xfrm>
              <a:prstGeom prst="rect">
                <a:avLst/>
              </a:prstGeom>
              <a:solidFill>
                <a:srgbClr val="FFC000"/>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𝑵</m:t>
                          </m:r>
                        </m:e>
                        <m:sub>
                          <m:r>
                            <a:rPr lang="en-GB" b="1" i="1">
                              <a:solidFill>
                                <a:prstClr val="black"/>
                              </a:solidFill>
                              <a:latin typeface="Cambria Math"/>
                            </a:rPr>
                            <m:t>𝒉</m:t>
                          </m:r>
                        </m:sub>
                      </m:sSub>
                      <m:r>
                        <a:rPr lang="en-GB" b="1" i="1">
                          <a:solidFill>
                            <a:prstClr val="black"/>
                          </a:solidFill>
                          <a:latin typeface="Cambria Math"/>
                        </a:rPr>
                        <m:t>=</m:t>
                      </m:r>
                      <m:f>
                        <m:fPr>
                          <m:ctrlPr>
                            <a:rPr lang="en-GB" b="1" i="1">
                              <a:solidFill>
                                <a:prstClr val="black"/>
                              </a:solidFill>
                              <a:latin typeface="Cambria Math" panose="02040503050406030204" pitchFamily="18" charset="0"/>
                            </a:rPr>
                          </m:ctrlPr>
                        </m:fPr>
                        <m:num>
                          <m:sSup>
                            <m:sSupPr>
                              <m:ctrlPr>
                                <a:rPr lang="en-GB" b="1" i="1">
                                  <a:solidFill>
                                    <a:prstClr val="black"/>
                                  </a:solidFill>
                                  <a:latin typeface="Cambria Math" panose="02040503050406030204" pitchFamily="18" charset="0"/>
                                </a:rPr>
                              </m:ctrlPr>
                            </m:sSupPr>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𝑮</m:t>
                                  </m:r>
                                </m:e>
                                <m:sub>
                                  <m:r>
                                    <a:rPr lang="en-GB" b="1" i="1">
                                      <a:solidFill>
                                        <a:prstClr val="black"/>
                                      </a:solidFill>
                                      <a:latin typeface="Cambria Math"/>
                                    </a:rPr>
                                    <m:t>𝒉𝑳𝑽𝑴</m:t>
                                  </m:r>
                                </m:sub>
                              </m:sSub>
                            </m:e>
                            <m:sup>
                              <m:r>
                                <a:rPr lang="en-GB" b="1" i="1">
                                  <a:solidFill>
                                    <a:prstClr val="black"/>
                                  </a:solidFill>
                                  <a:latin typeface="Cambria Math"/>
                                </a:rPr>
                                <m:t>∝</m:t>
                              </m:r>
                            </m:sup>
                          </m:sSup>
                        </m:num>
                        <m:den>
                          <m:sSup>
                            <m:sSupPr>
                              <m:ctrlPr>
                                <a:rPr lang="en-GB" b="1" i="1">
                                  <a:solidFill>
                                    <a:prstClr val="black"/>
                                  </a:solidFill>
                                  <a:latin typeface="Cambria Math" panose="02040503050406030204" pitchFamily="18" charset="0"/>
                                </a:rPr>
                              </m:ctrlPr>
                            </m:sSupPr>
                            <m:e>
                              <m:d>
                                <m:dPr>
                                  <m:ctrlPr>
                                    <a:rPr lang="en-GB" b="1" i="1">
                                      <a:solidFill>
                                        <a:prstClr val="black"/>
                                      </a:solidFill>
                                      <a:latin typeface="Cambria Math" panose="02040503050406030204" pitchFamily="18" charset="0"/>
                                    </a:rPr>
                                  </m:ctrlPr>
                                </m:dPr>
                                <m:e>
                                  <m:f>
                                    <m:fPr>
                                      <m:ctrlPr>
                                        <a:rPr lang="en-GB" b="1" i="1">
                                          <a:solidFill>
                                            <a:prstClr val="black"/>
                                          </a:solidFill>
                                          <a:latin typeface="Cambria Math" panose="02040503050406030204" pitchFamily="18" charset="0"/>
                                        </a:rPr>
                                      </m:ctrlPr>
                                    </m:fPr>
                                    <m:num>
                                      <m:r>
                                        <a:rPr lang="en-GB" b="1" i="1">
                                          <a:solidFill>
                                            <a:prstClr val="black"/>
                                          </a:solidFill>
                                          <a:latin typeface="Cambria Math"/>
                                        </a:rPr>
                                        <m:t>𝟏𝟎𝟎</m:t>
                                      </m:r>
                                    </m:num>
                                    <m:den>
                                      <m:r>
                                        <a:rPr lang="en-GB" b="1" i="1">
                                          <a:solidFill>
                                            <a:prstClr val="black"/>
                                          </a:solidFill>
                                          <a:latin typeface="Cambria Math"/>
                                        </a:rPr>
                                        <m:t>𝟐𝟑𝟎</m:t>
                                      </m:r>
                                    </m:den>
                                  </m:f>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𝑰</m:t>
                                      </m:r>
                                    </m:e>
                                    <m:sub>
                                      <m:r>
                                        <a:rPr lang="en-GB" b="1" i="1">
                                          <a:solidFill>
                                            <a:prstClr val="black"/>
                                          </a:solidFill>
                                          <a:latin typeface="Cambria Math"/>
                                        </a:rPr>
                                        <m:t>𝒉</m:t>
                                      </m:r>
                                    </m:sub>
                                  </m:sSub>
                                  <m:rad>
                                    <m:radPr>
                                      <m:degHide m:val="on"/>
                                      <m:ctrlPr>
                                        <a:rPr lang="en-GB" b="1" i="1">
                                          <a:solidFill>
                                            <a:prstClr val="black"/>
                                          </a:solidFill>
                                          <a:latin typeface="Cambria Math" panose="02040503050406030204" pitchFamily="18" charset="0"/>
                                        </a:rPr>
                                      </m:ctrlPr>
                                    </m:radPr>
                                    <m:deg/>
                                    <m:e>
                                      <m:sSup>
                                        <m:sSupPr>
                                          <m:ctrlPr>
                                            <a:rPr lang="en-GB" b="1" i="1">
                                              <a:solidFill>
                                                <a:prstClr val="black"/>
                                              </a:solidFill>
                                              <a:latin typeface="Cambria Math" panose="02040503050406030204" pitchFamily="18" charset="0"/>
                                            </a:rPr>
                                          </m:ctrlPr>
                                        </m:sSupPr>
                                        <m:e>
                                          <m:d>
                                            <m:dPr>
                                              <m:ctrlPr>
                                                <a:rPr lang="en-GB" b="1" i="1">
                                                  <a:solidFill>
                                                    <a:prstClr val="black"/>
                                                  </a:solidFill>
                                                  <a:latin typeface="Cambria Math" panose="02040503050406030204" pitchFamily="18" charset="0"/>
                                                </a:rPr>
                                              </m:ctrlPr>
                                            </m:dPr>
                                            <m:e>
                                              <m:sSub>
                                                <m:sSubPr>
                                                  <m:ctrlPr>
                                                    <a:rPr lang="en-GB" b="1" i="1">
                                                      <a:solidFill>
                                                        <a:prstClr val="black"/>
                                                      </a:solidFill>
                                                      <a:latin typeface="Cambria Math" panose="02040503050406030204" pitchFamily="18" charset="0"/>
                                                    </a:rPr>
                                                  </m:ctrlPr>
                                                </m:sSubPr>
                                                <m:e>
                                                  <m:r>
                                                    <a:rPr lang="en-GB" b="1" i="1">
                                                      <a:solidFill>
                                                        <a:prstClr val="black"/>
                                                      </a:solidFill>
                                                      <a:latin typeface="Cambria Math"/>
                                                    </a:rPr>
                                                    <m:t>𝑹</m:t>
                                                  </m:r>
                                                </m:e>
                                                <m:sub>
                                                  <m:r>
                                                    <a:rPr lang="en-GB" b="1" i="1">
                                                      <a:solidFill>
                                                        <a:prstClr val="black"/>
                                                      </a:solidFill>
                                                      <a:latin typeface="Cambria Math"/>
                                                    </a:rPr>
                                                    <m:t>𝟏</m:t>
                                                  </m:r>
                                                </m:sub>
                                              </m:sSub>
                                              <m:rad>
                                                <m:radPr>
                                                  <m:degHide m:val="on"/>
                                                  <m:ctrlPr>
                                                    <a:rPr lang="en-GB" b="1" i="1">
                                                      <a:solidFill>
                                                        <a:prstClr val="black"/>
                                                      </a:solidFill>
                                                      <a:latin typeface="Cambria Math" panose="02040503050406030204" pitchFamily="18" charset="0"/>
                                                    </a:rPr>
                                                  </m:ctrlPr>
                                                </m:radPr>
                                                <m:deg/>
                                                <m:e>
                                                  <m:r>
                                                    <a:rPr lang="en-GB" b="1" i="1">
                                                      <a:solidFill>
                                                        <a:prstClr val="black"/>
                                                      </a:solidFill>
                                                      <a:latin typeface="Cambria Math"/>
                                                    </a:rPr>
                                                    <m:t>𝒉</m:t>
                                                  </m:r>
                                                </m:e>
                                              </m:rad>
                                            </m:e>
                                          </m:d>
                                        </m:e>
                                        <m:sup>
                                          <m:r>
                                            <a:rPr lang="en-GB" b="1" i="1">
                                              <a:solidFill>
                                                <a:prstClr val="black"/>
                                              </a:solidFill>
                                              <a:latin typeface="Cambria Math"/>
                                            </a:rPr>
                                            <m:t>𝟐</m:t>
                                          </m:r>
                                        </m:sup>
                                      </m:sSup>
                                      <m:r>
                                        <a:rPr lang="en-GB" b="1" i="1">
                                          <a:solidFill>
                                            <a:prstClr val="black"/>
                                          </a:solidFill>
                                          <a:latin typeface="Cambria Math"/>
                                        </a:rPr>
                                        <m:t>+</m:t>
                                      </m:r>
                                      <m:sSup>
                                        <m:sSupPr>
                                          <m:ctrlPr>
                                            <a:rPr lang="en-GB" b="1" i="1">
                                              <a:solidFill>
                                                <a:prstClr val="black"/>
                                              </a:solidFill>
                                              <a:latin typeface="Cambria Math" panose="02040503050406030204" pitchFamily="18" charset="0"/>
                                            </a:rPr>
                                          </m:ctrlPr>
                                        </m:sSupPr>
                                        <m:e>
                                          <m:sSub>
                                            <m:sSubPr>
                                              <m:ctrlPr>
                                                <a:rPr lang="en-GB" b="1" i="1">
                                                  <a:solidFill>
                                                    <a:prstClr val="black"/>
                                                  </a:solidFill>
                                                  <a:latin typeface="Cambria Math" panose="02040503050406030204" pitchFamily="18" charset="0"/>
                                                </a:rPr>
                                              </m:ctrlPr>
                                            </m:sSubPr>
                                            <m:e>
                                              <m:sSup>
                                                <m:sSupPr>
                                                  <m:ctrlPr>
                                                    <a:rPr lang="en-GB" b="1" i="1">
                                                      <a:solidFill>
                                                        <a:prstClr val="black"/>
                                                      </a:solidFill>
                                                      <a:latin typeface="Cambria Math" panose="02040503050406030204" pitchFamily="18" charset="0"/>
                                                    </a:rPr>
                                                  </m:ctrlPr>
                                                </m:sSupPr>
                                                <m:e>
                                                  <m:r>
                                                    <a:rPr lang="en-GB" b="1" i="1">
                                                      <a:solidFill>
                                                        <a:prstClr val="black"/>
                                                      </a:solidFill>
                                                      <a:latin typeface="Cambria Math"/>
                                                    </a:rPr>
                                                    <m:t>𝒌</m:t>
                                                  </m:r>
                                                </m:e>
                                                <m:sup>
                                                  <m:r>
                                                    <a:rPr lang="en-GB" b="1" i="1">
                                                      <a:solidFill>
                                                        <a:prstClr val="black"/>
                                                      </a:solidFill>
                                                      <a:latin typeface="Cambria Math"/>
                                                    </a:rPr>
                                                    <m:t>𝟐</m:t>
                                                  </m:r>
                                                </m:sup>
                                              </m:sSup>
                                              <m:sSup>
                                                <m:sSupPr>
                                                  <m:ctrlPr>
                                                    <a:rPr lang="en-GB" b="1" i="1">
                                                      <a:solidFill>
                                                        <a:prstClr val="black"/>
                                                      </a:solidFill>
                                                      <a:latin typeface="Cambria Math" panose="02040503050406030204" pitchFamily="18" charset="0"/>
                                                    </a:rPr>
                                                  </m:ctrlPr>
                                                </m:sSupPr>
                                                <m:e>
                                                  <m:r>
                                                    <a:rPr lang="en-GB" b="1" i="1">
                                                      <a:solidFill>
                                                        <a:prstClr val="black"/>
                                                      </a:solidFill>
                                                      <a:latin typeface="Cambria Math"/>
                                                    </a:rPr>
                                                    <m:t>𝒉</m:t>
                                                  </m:r>
                                                </m:e>
                                                <m:sup>
                                                  <m:r>
                                                    <a:rPr lang="en-GB" b="1" i="1">
                                                      <a:solidFill>
                                                        <a:prstClr val="black"/>
                                                      </a:solidFill>
                                                      <a:latin typeface="Cambria Math"/>
                                                    </a:rPr>
                                                    <m:t>𝟐</m:t>
                                                  </m:r>
                                                </m:sup>
                                              </m:sSup>
                                              <m:r>
                                                <a:rPr lang="en-GB" b="1" i="1">
                                                  <a:solidFill>
                                                    <a:prstClr val="black"/>
                                                  </a:solidFill>
                                                  <a:latin typeface="Cambria Math"/>
                                                </a:rPr>
                                                <m:t>𝑿</m:t>
                                              </m:r>
                                            </m:e>
                                            <m:sub>
                                              <m:r>
                                                <a:rPr lang="en-GB" b="1" i="1">
                                                  <a:solidFill>
                                                    <a:prstClr val="black"/>
                                                  </a:solidFill>
                                                  <a:latin typeface="Cambria Math"/>
                                                </a:rPr>
                                                <m:t>𝟏</m:t>
                                              </m:r>
                                            </m:sub>
                                          </m:sSub>
                                        </m:e>
                                        <m:sup>
                                          <m:r>
                                            <a:rPr lang="en-GB" b="1" i="1">
                                              <a:solidFill>
                                                <a:prstClr val="black"/>
                                              </a:solidFill>
                                              <a:latin typeface="Cambria Math"/>
                                            </a:rPr>
                                            <m:t>𝟐</m:t>
                                          </m:r>
                                        </m:sup>
                                      </m:sSup>
                                    </m:e>
                                  </m:rad>
                                </m:e>
                              </m:d>
                            </m:e>
                            <m:sup>
                              <m:r>
                                <a:rPr lang="en-GB" b="1" i="1">
                                  <a:solidFill>
                                    <a:prstClr val="black"/>
                                  </a:solidFill>
                                  <a:latin typeface="Cambria Math"/>
                                </a:rPr>
                                <m:t>∝</m:t>
                              </m:r>
                            </m:sup>
                          </m:sSup>
                        </m:den>
                      </m:f>
                    </m:oMath>
                  </m:oMathPara>
                </a14:m>
                <a:endParaRPr lang="en-GB" b="1"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7323425" y="5128817"/>
                <a:ext cx="4114973" cy="1122423"/>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p:sp>
        <p:nvSpPr>
          <p:cNvPr id="16" name="Right Arrow 15"/>
          <p:cNvSpPr/>
          <p:nvPr/>
        </p:nvSpPr>
        <p:spPr>
          <a:xfrm rot="5400000">
            <a:off x="9187614" y="1780444"/>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Right Arrow 16"/>
          <p:cNvSpPr/>
          <p:nvPr/>
        </p:nvSpPr>
        <p:spPr>
          <a:xfrm rot="5400000">
            <a:off x="9187614" y="2716548"/>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8" name="Right Arrow 17"/>
          <p:cNvSpPr/>
          <p:nvPr/>
        </p:nvSpPr>
        <p:spPr>
          <a:xfrm rot="5400000">
            <a:off x="9187614" y="3608630"/>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Right Arrow 18"/>
          <p:cNvSpPr/>
          <p:nvPr/>
        </p:nvSpPr>
        <p:spPr>
          <a:xfrm rot="5400000">
            <a:off x="9187614" y="4616742"/>
            <a:ext cx="188038"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Right Arrow 19"/>
          <p:cNvSpPr/>
          <p:nvPr/>
        </p:nvSpPr>
        <p:spPr>
          <a:xfrm rot="5400000">
            <a:off x="4102731" y="3892680"/>
            <a:ext cx="570692" cy="548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1" name="Bent-Up Arrow 20"/>
          <p:cNvSpPr/>
          <p:nvPr/>
        </p:nvSpPr>
        <p:spPr>
          <a:xfrm flipV="1">
            <a:off x="7426406" y="647244"/>
            <a:ext cx="2653678" cy="501299"/>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Bent-Up Arrow 21"/>
          <p:cNvSpPr/>
          <p:nvPr/>
        </p:nvSpPr>
        <p:spPr>
          <a:xfrm rot="16200000" flipV="1">
            <a:off x="5159533" y="2257200"/>
            <a:ext cx="3888431" cy="501299"/>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2044978" y="4497806"/>
            <a:ext cx="5016055" cy="1753433"/>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222540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solidFill>
                  <a:prstClr val="white"/>
                </a:solidFill>
              </a:rPr>
              <a:t>Distribution Code Public Consultation – DCRP/19/03/PC – Engineering Recommendation (EREC) G5 Issue 5 (2019) – Stakeholder Engagement Dissemination Event</a:t>
            </a:r>
            <a:endParaRPr lang="en-GB" dirty="0">
              <a:solidFill>
                <a:prstClr val="white"/>
              </a:solidFill>
            </a:endParaRPr>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solidFill>
                  <a:prstClr val="white"/>
                </a:solidFill>
              </a:rPr>
              <a:pPr/>
              <a:t>82</a:t>
            </a:fld>
            <a:endParaRPr lang="en-GB" dirty="0">
              <a:solidFill>
                <a:prstClr val="white"/>
              </a:solidFill>
            </a:endParaRPr>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prstClr val="white"/>
                </a:solidFill>
                <a:latin typeface="Arial" panose="020B0604020202020204" pitchFamily="34" charset="0"/>
                <a:cs typeface="Arial" panose="020B0604020202020204" pitchFamily="34" charset="0"/>
              </a:rPr>
              <a:t>Analysis</a:t>
            </a:r>
          </a:p>
        </p:txBody>
      </p:sp>
      <p:graphicFrame>
        <p:nvGraphicFramePr>
          <p:cNvPr id="24" name="Content Placeholder 3"/>
          <p:cNvGraphicFramePr>
            <a:graphicFrameLocks/>
          </p:cNvGraphicFramePr>
          <p:nvPr>
            <p:extLst/>
          </p:nvPr>
        </p:nvGraphicFramePr>
        <p:xfrm>
          <a:off x="1459833" y="1368575"/>
          <a:ext cx="8373977" cy="1752600"/>
        </p:xfrm>
        <a:graphic>
          <a:graphicData uri="http://schemas.openxmlformats.org/drawingml/2006/table">
            <a:tbl>
              <a:tblPr firstRow="1" bandRow="1">
                <a:tableStyleId>{5C22544A-7EE6-4342-B048-85BDC9FD1C3A}</a:tableStyleId>
              </a:tblPr>
              <a:tblGrid>
                <a:gridCol w="3513504"/>
                <a:gridCol w="2721864"/>
                <a:gridCol w="2138609"/>
              </a:tblGrid>
              <a:tr h="370840">
                <a:tc>
                  <a:txBody>
                    <a:bodyPr/>
                    <a:lstStyle/>
                    <a:p>
                      <a:r>
                        <a:rPr lang="en-GB" dirty="0" smtClean="0">
                          <a:latin typeface="Arial" panose="020B0604020202020204" pitchFamily="34" charset="0"/>
                          <a:cs typeface="Arial" panose="020B0604020202020204" pitchFamily="34" charset="0"/>
                        </a:rPr>
                        <a:t>Equipment Type</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Maximum</a:t>
                      </a:r>
                      <a:r>
                        <a:rPr lang="en-GB" baseline="0" dirty="0" smtClean="0">
                          <a:latin typeface="Arial" panose="020B0604020202020204" pitchFamily="34" charset="0"/>
                          <a:cs typeface="Arial" panose="020B0604020202020204" pitchFamily="34" charset="0"/>
                        </a:rPr>
                        <a:t> N</a:t>
                      </a:r>
                      <a:r>
                        <a:rPr lang="en-GB" dirty="0" smtClean="0">
                          <a:latin typeface="Arial" panose="020B0604020202020204" pitchFamily="34" charset="0"/>
                          <a:cs typeface="Arial" panose="020B0604020202020204" pitchFamily="34" charset="0"/>
                        </a:rPr>
                        <a:t>umber of Items, </a:t>
                      </a:r>
                      <a:r>
                        <a:rPr lang="en-GB" dirty="0" err="1" smtClean="0">
                          <a:latin typeface="Arial" panose="020B0604020202020204" pitchFamily="34" charset="0"/>
                          <a:cs typeface="Arial" panose="020B0604020202020204" pitchFamily="34" charset="0"/>
                        </a:rPr>
                        <a:t>N</a:t>
                      </a:r>
                      <a:r>
                        <a:rPr lang="en-GB" baseline="-25000" dirty="0" err="1" smtClean="0">
                          <a:latin typeface="Arial" panose="020B0604020202020204" pitchFamily="34" charset="0"/>
                          <a:cs typeface="Arial" panose="020B0604020202020204" pitchFamily="34" charset="0"/>
                        </a:rPr>
                        <a:t>h</a:t>
                      </a:r>
                      <a:endParaRPr lang="en-GB" baseline="-25000"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Limiting Harmonic, </a:t>
                      </a:r>
                      <a:r>
                        <a:rPr lang="en-GB" dirty="0" err="1" smtClean="0">
                          <a:latin typeface="Arial" panose="020B0604020202020204" pitchFamily="34" charset="0"/>
                          <a:cs typeface="Arial" panose="020B0604020202020204" pitchFamily="34" charset="0"/>
                        </a:rPr>
                        <a:t>h</a:t>
                      </a:r>
                      <a:r>
                        <a:rPr lang="en-GB" baseline="-25000" dirty="0" err="1" smtClean="0">
                          <a:latin typeface="Arial" panose="020B0604020202020204" pitchFamily="34" charset="0"/>
                          <a:cs typeface="Arial" panose="020B0604020202020204" pitchFamily="34" charset="0"/>
                        </a:rPr>
                        <a:t>lim</a:t>
                      </a:r>
                      <a:endParaRPr lang="en-GB" baseline="-25000" dirty="0">
                        <a:latin typeface="Arial" panose="020B0604020202020204" pitchFamily="34" charset="0"/>
                        <a:cs typeface="Arial" panose="020B0604020202020204" pitchFamily="34" charset="0"/>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600W rectifier (2mF cap)</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Heat Pump (Mean)</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14</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Electric Vehicle (3.6kVA)</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19</a:t>
                      </a:r>
                      <a:endParaRPr lang="en-GB" dirty="0">
                        <a:latin typeface="Arial" panose="020B0604020202020204" pitchFamily="34" charset="0"/>
                        <a:cs typeface="Arial" panose="020B0604020202020204" pitchFamily="34" charset="0"/>
                      </a:endParaRPr>
                    </a:p>
                  </a:txBody>
                  <a:tcPr/>
                </a:tc>
                <a:tc>
                  <a:txBody>
                    <a:bodyPr/>
                    <a:lstStyle/>
                    <a:p>
                      <a:r>
                        <a:rPr lang="en-GB" dirty="0" smtClean="0">
                          <a:latin typeface="Arial" panose="020B0604020202020204" pitchFamily="34" charset="0"/>
                          <a:cs typeface="Arial" panose="020B0604020202020204" pitchFamily="34" charset="0"/>
                        </a:rPr>
                        <a:t>33</a:t>
                      </a:r>
                      <a:endParaRPr lang="en-GB" dirty="0">
                        <a:latin typeface="Arial" panose="020B0604020202020204" pitchFamily="34" charset="0"/>
                        <a:cs typeface="Arial" panose="020B0604020202020204" pitchFamily="34" charset="0"/>
                      </a:endParaRPr>
                    </a:p>
                  </a:txBody>
                  <a:tcPr/>
                </a:tc>
              </a:tr>
            </a:tbl>
          </a:graphicData>
        </a:graphic>
      </p:graphicFrame>
      <p:sp>
        <p:nvSpPr>
          <p:cNvPr id="25" name="Content Placeholder 2"/>
          <p:cNvSpPr txBox="1">
            <a:spLocks/>
          </p:cNvSpPr>
          <p:nvPr/>
        </p:nvSpPr>
        <p:spPr>
          <a:xfrm>
            <a:off x="1459833" y="3212976"/>
            <a:ext cx="8373978" cy="2995319"/>
          </a:xfrm>
          <a:prstGeom prst="rect">
            <a:avLst/>
          </a:prstGeom>
          <a:solidFill>
            <a:srgbClr val="FFFF0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prstClr val="black"/>
                </a:solidFill>
                <a:latin typeface="Arial" panose="020B0604020202020204" pitchFamily="34" charset="0"/>
                <a:cs typeface="Arial" panose="020B0604020202020204" pitchFamily="34" charset="0"/>
              </a:rPr>
              <a:t>Typical emissions</a:t>
            </a:r>
          </a:p>
          <a:p>
            <a:pPr lvl="1"/>
            <a:r>
              <a:rPr lang="en-GB" sz="2000" dirty="0">
                <a:solidFill>
                  <a:prstClr val="black"/>
                </a:solidFill>
                <a:latin typeface="Arial" panose="020B0604020202020204" pitchFamily="34" charset="0"/>
                <a:cs typeface="Arial" panose="020B0604020202020204" pitchFamily="34" charset="0"/>
              </a:rPr>
              <a:t>Basic 600W rectifier (no active PFC) </a:t>
            </a:r>
          </a:p>
          <a:p>
            <a:pPr lvl="1"/>
            <a:r>
              <a:rPr lang="en-GB" sz="2000" dirty="0">
                <a:solidFill>
                  <a:prstClr val="black"/>
                </a:solidFill>
                <a:latin typeface="Arial" panose="020B0604020202020204" pitchFamily="34" charset="0"/>
                <a:cs typeface="Arial" panose="020B0604020202020204" pitchFamily="34" charset="0"/>
              </a:rPr>
              <a:t>Active PFC:</a:t>
            </a:r>
          </a:p>
          <a:p>
            <a:pPr lvl="2"/>
            <a:r>
              <a:rPr lang="en-GB" sz="2000" dirty="0">
                <a:solidFill>
                  <a:prstClr val="black"/>
                </a:solidFill>
                <a:latin typeface="Arial" panose="020B0604020202020204" pitchFamily="34" charset="0"/>
                <a:cs typeface="Arial" panose="020B0604020202020204" pitchFamily="34" charset="0"/>
              </a:rPr>
              <a:t>Mean heat pump </a:t>
            </a:r>
          </a:p>
          <a:p>
            <a:pPr lvl="2"/>
            <a:r>
              <a:rPr lang="en-GB" sz="2000" dirty="0">
                <a:solidFill>
                  <a:prstClr val="black"/>
                </a:solidFill>
                <a:latin typeface="Arial" panose="020B0604020202020204" pitchFamily="34" charset="0"/>
                <a:cs typeface="Arial" panose="020B0604020202020204" pitchFamily="34" charset="0"/>
              </a:rPr>
              <a:t>3.6kVA EV examples</a:t>
            </a:r>
          </a:p>
          <a:p>
            <a:r>
              <a:rPr lang="en-GB" sz="2000" dirty="0">
                <a:solidFill>
                  <a:prstClr val="black"/>
                </a:solidFill>
                <a:latin typeface="Arial" panose="020B0604020202020204" pitchFamily="34" charset="0"/>
                <a:cs typeface="Arial" panose="020B0604020202020204" pitchFamily="34" charset="0"/>
              </a:rPr>
              <a:t>Assumed Z</a:t>
            </a:r>
            <a:r>
              <a:rPr lang="en-GB" sz="2000" baseline="-25000" dirty="0">
                <a:solidFill>
                  <a:prstClr val="black"/>
                </a:solidFill>
                <a:latin typeface="Arial" panose="020B0604020202020204" pitchFamily="34" charset="0"/>
                <a:cs typeface="Arial" panose="020B0604020202020204" pitchFamily="34" charset="0"/>
              </a:rPr>
              <a:t>PCC</a:t>
            </a:r>
            <a:r>
              <a:rPr lang="en-GB" sz="2000" dirty="0">
                <a:solidFill>
                  <a:prstClr val="black"/>
                </a:solidFill>
                <a:latin typeface="Arial" panose="020B0604020202020204" pitchFamily="34" charset="0"/>
                <a:cs typeface="Arial" panose="020B0604020202020204" pitchFamily="34" charset="0"/>
              </a:rPr>
              <a:t>&lt;</a:t>
            </a:r>
            <a:r>
              <a:rPr lang="en-GB" sz="2000" dirty="0" err="1">
                <a:solidFill>
                  <a:prstClr val="black"/>
                </a:solidFill>
                <a:latin typeface="Arial" panose="020B0604020202020204" pitchFamily="34" charset="0"/>
                <a:cs typeface="Arial" panose="020B0604020202020204" pitchFamily="34" charset="0"/>
              </a:rPr>
              <a:t>Z</a:t>
            </a:r>
            <a:r>
              <a:rPr lang="en-GB" sz="2000" baseline="-25000" dirty="0" err="1">
                <a:solidFill>
                  <a:prstClr val="black"/>
                </a:solidFill>
                <a:latin typeface="Arial" panose="020B0604020202020204" pitchFamily="34" charset="0"/>
                <a:cs typeface="Arial" panose="020B0604020202020204" pitchFamily="34" charset="0"/>
              </a:rPr>
              <a:t>ref</a:t>
            </a:r>
            <a:r>
              <a:rPr lang="en-GB" sz="2000" dirty="0">
                <a:solidFill>
                  <a:prstClr val="black"/>
                </a:solidFill>
                <a:latin typeface="Arial" panose="020B0604020202020204" pitchFamily="34" charset="0"/>
                <a:cs typeface="Arial" panose="020B0604020202020204" pitchFamily="34" charset="0"/>
              </a:rPr>
              <a:t> &amp; allow for distributed customers</a:t>
            </a:r>
          </a:p>
          <a:p>
            <a:pPr lvl="1"/>
            <a:r>
              <a:rPr lang="en-GB" sz="2000" dirty="0">
                <a:solidFill>
                  <a:prstClr val="black"/>
                </a:solidFill>
                <a:latin typeface="Arial" panose="020B0604020202020204" pitchFamily="34" charset="0"/>
                <a:cs typeface="Arial" panose="020B0604020202020204" pitchFamily="34" charset="0"/>
              </a:rPr>
              <a:t>Z</a:t>
            </a:r>
            <a:r>
              <a:rPr lang="en-GB" sz="2000" baseline="-25000" dirty="0">
                <a:solidFill>
                  <a:prstClr val="black"/>
                </a:solidFill>
                <a:latin typeface="Arial" panose="020B0604020202020204" pitchFamily="34" charset="0"/>
                <a:cs typeface="Arial" panose="020B0604020202020204" pitchFamily="34" charset="0"/>
              </a:rPr>
              <a:t>PCC</a:t>
            </a:r>
            <a:r>
              <a:rPr lang="en-GB" sz="2000" dirty="0">
                <a:solidFill>
                  <a:prstClr val="black"/>
                </a:solidFill>
                <a:latin typeface="Arial" panose="020B0604020202020204" pitchFamily="34" charset="0"/>
                <a:cs typeface="Arial" panose="020B0604020202020204" pitchFamily="34" charset="0"/>
              </a:rPr>
              <a:t>= 0.8 x 0.6 </a:t>
            </a:r>
            <a:r>
              <a:rPr lang="en-GB" sz="2000" dirty="0" err="1">
                <a:solidFill>
                  <a:prstClr val="black"/>
                </a:solidFill>
                <a:latin typeface="Arial" panose="020B0604020202020204" pitchFamily="34" charset="0"/>
                <a:cs typeface="Arial" panose="020B0604020202020204" pitchFamily="34" charset="0"/>
              </a:rPr>
              <a:t>Z</a:t>
            </a:r>
            <a:r>
              <a:rPr lang="en-GB" sz="2000" baseline="-25000" dirty="0" err="1">
                <a:solidFill>
                  <a:prstClr val="black"/>
                </a:solidFill>
                <a:latin typeface="Arial" panose="020B0604020202020204" pitchFamily="34" charset="0"/>
                <a:cs typeface="Arial" panose="020B0604020202020204" pitchFamily="34" charset="0"/>
              </a:rPr>
              <a:t>ref</a:t>
            </a:r>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Conclusion: allow unconditional connection</a:t>
            </a: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endParaRPr>
          </a:p>
        </p:txBody>
      </p:sp>
      <p:sp>
        <p:nvSpPr>
          <p:cNvPr id="26" name="Rectangle 25"/>
          <p:cNvSpPr/>
          <p:nvPr/>
        </p:nvSpPr>
        <p:spPr>
          <a:xfrm>
            <a:off x="1459833" y="1368575"/>
            <a:ext cx="8373977" cy="1753433"/>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53947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62" y="3324570"/>
            <a:ext cx="11625753" cy="1588127"/>
          </a:xfrm>
        </p:spPr>
        <p:txBody>
          <a:bodyPr/>
          <a:lstStyle/>
          <a:p>
            <a:r>
              <a:rPr lang="en-GB" dirty="0"/>
              <a:t>DCRP/19/03/PC – Engineering Recommendation (EREC) G5 Issue 5 (2019) – Distribution Code Public </a:t>
            </a:r>
            <a:r>
              <a:rPr lang="en-GB" dirty="0" smtClean="0"/>
              <a:t>Consultation – </a:t>
            </a:r>
            <a:r>
              <a:rPr lang="en-GB" dirty="0"/>
              <a:t>Resonant </a:t>
            </a:r>
            <a:r>
              <a:rPr lang="en-GB" dirty="0" smtClean="0"/>
              <a:t>Plant at LV up to </a:t>
            </a:r>
            <a:r>
              <a:rPr lang="en-GB" dirty="0"/>
              <a:t>11 kV</a:t>
            </a:r>
          </a:p>
        </p:txBody>
      </p:sp>
      <p:sp>
        <p:nvSpPr>
          <p:cNvPr id="4" name="Subtitle 3"/>
          <p:cNvSpPr>
            <a:spLocks noGrp="1"/>
          </p:cNvSpPr>
          <p:nvPr>
            <p:ph type="subTitle" idx="1"/>
          </p:nvPr>
        </p:nvSpPr>
        <p:spPr>
          <a:xfrm>
            <a:off x="229383" y="4949630"/>
            <a:ext cx="8656320" cy="923330"/>
          </a:xfrm>
        </p:spPr>
        <p:txBody>
          <a:bodyPr/>
          <a:lstStyle/>
          <a:p>
            <a:r>
              <a:rPr lang="en-GB" dirty="0" smtClean="0"/>
              <a:t>Name		Forooz Ghassemi</a:t>
            </a:r>
          </a:p>
          <a:p>
            <a:r>
              <a:rPr lang="en-GB" dirty="0" smtClean="0"/>
              <a:t>Company	National Grid</a:t>
            </a:r>
          </a:p>
          <a:p>
            <a:r>
              <a:rPr lang="en-GB" dirty="0" smtClean="0"/>
              <a:t>Date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41429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84</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Resonant plant connection</a:t>
            </a:r>
          </a:p>
        </p:txBody>
      </p:sp>
      <p:sp>
        <p:nvSpPr>
          <p:cNvPr id="8" name="Content Placeholder 2"/>
          <p:cNvSpPr txBox="1">
            <a:spLocks/>
          </p:cNvSpPr>
          <p:nvPr/>
        </p:nvSpPr>
        <p:spPr>
          <a:xfrm>
            <a:off x="243601" y="1485900"/>
            <a:ext cx="11613830" cy="464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resonant plant assessment is applicable to connection of any resonant plant and equipment</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Resonant plant can be power factor correction capacitors, long cables or any other plant or equipment that can be considered predominately capacitive at any range of harmonic frequencies</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They can potentially magnify a background harmonic level beyond the planning level  </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Simple but conservative assessment </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Magnification factors of 1.33 for harmonics up to and including 15th order and 2 above 15th harmonic are allowed</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If the aggregated voltage resulted from resonant plant magnified background and the emission from the plant is below 75% of the planning level then the connection is allowed</a:t>
            </a:r>
          </a:p>
          <a:p>
            <a:pPr>
              <a:lnSpc>
                <a:spcPct val="100000"/>
              </a:lnSpc>
              <a:buFont typeface="Wingdings" panose="05000000000000000000" pitchFamily="2" charset="2"/>
              <a:buChar char="§"/>
            </a:pPr>
            <a:r>
              <a:rPr lang="en-GB" sz="2000" dirty="0">
                <a:latin typeface="Arial" panose="020B0604020202020204" pitchFamily="34" charset="0"/>
                <a:cs typeface="Arial" panose="020B0604020202020204" pitchFamily="34" charset="0"/>
              </a:rPr>
              <a:t>If a connection fails resonant plant assessment, it is assessed under  Stage 3 which is based on more detail</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2491152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362" y="3324570"/>
            <a:ext cx="11625753" cy="1588127"/>
          </a:xfrm>
        </p:spPr>
        <p:txBody>
          <a:bodyPr/>
          <a:lstStyle/>
          <a:p>
            <a:r>
              <a:rPr lang="en-GB" dirty="0"/>
              <a:t>DCRP/19/03/PC – Engineering Recommendation (EREC) G5 Issue 5 (2019) – Distribution Code Public </a:t>
            </a:r>
            <a:r>
              <a:rPr lang="en-GB" dirty="0" smtClean="0"/>
              <a:t>Consultation – Stage 3</a:t>
            </a:r>
            <a:endParaRPr lang="en-GB" dirty="0"/>
          </a:p>
        </p:txBody>
      </p:sp>
      <p:sp>
        <p:nvSpPr>
          <p:cNvPr id="4" name="Subtitle 3"/>
          <p:cNvSpPr>
            <a:spLocks noGrp="1"/>
          </p:cNvSpPr>
          <p:nvPr>
            <p:ph type="subTitle" idx="1"/>
          </p:nvPr>
        </p:nvSpPr>
        <p:spPr>
          <a:xfrm>
            <a:off x="229383" y="4949630"/>
            <a:ext cx="8656320" cy="923330"/>
          </a:xfrm>
        </p:spPr>
        <p:txBody>
          <a:bodyPr/>
          <a:lstStyle/>
          <a:p>
            <a:r>
              <a:rPr lang="en-GB" dirty="0" smtClean="0"/>
              <a:t>Name		Forooz Ghassemi</a:t>
            </a:r>
          </a:p>
          <a:p>
            <a:r>
              <a:rPr lang="en-GB" dirty="0" smtClean="0"/>
              <a:t>Company	National Grid</a:t>
            </a:r>
          </a:p>
          <a:p>
            <a:r>
              <a:rPr lang="en-GB" dirty="0" smtClean="0"/>
              <a:t>Date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14760828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86</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Stage 3 assessment</a:t>
            </a:r>
          </a:p>
        </p:txBody>
      </p:sp>
      <p:sp>
        <p:nvSpPr>
          <p:cNvPr id="8" name="Content Placeholder 2"/>
          <p:cNvSpPr txBox="1">
            <a:spLocks/>
          </p:cNvSpPr>
          <p:nvPr/>
        </p:nvSpPr>
        <p:spPr>
          <a:xfrm>
            <a:off x="243601" y="1485900"/>
            <a:ext cx="11613830" cy="464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It applies to connections:</a:t>
            </a:r>
          </a:p>
          <a:p>
            <a:pPr lvl="1"/>
            <a:r>
              <a:rPr lang="en-GB" sz="2000" dirty="0" smtClean="0">
                <a:latin typeface="Arial" panose="020B0604020202020204" pitchFamily="34" charset="0"/>
                <a:cs typeface="Arial" panose="020B0604020202020204" pitchFamily="34" charset="0"/>
              </a:rPr>
              <a:t>At 33 kV and above</a:t>
            </a:r>
          </a:p>
          <a:p>
            <a:pPr lvl="1"/>
            <a:r>
              <a:rPr lang="en-GB" sz="2000" dirty="0" smtClean="0">
                <a:latin typeface="Arial" panose="020B0604020202020204" pitchFamily="34" charset="0"/>
                <a:cs typeface="Arial" panose="020B0604020202020204" pitchFamily="34" charset="0"/>
              </a:rPr>
              <a:t>Those which failed Stage 2C</a:t>
            </a:r>
          </a:p>
          <a:p>
            <a:pPr lvl="1"/>
            <a:r>
              <a:rPr lang="en-GB" sz="2000" dirty="0" smtClean="0">
                <a:latin typeface="Arial" panose="020B0604020202020204" pitchFamily="34" charset="0"/>
                <a:cs typeface="Arial" panose="020B0604020202020204" pitchFamily="34" charset="0"/>
              </a:rPr>
              <a:t>Those which failed resonant plant assessment</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The output of the assessment is sets of limits enforced at the PCC and supply system harmonic impedance of the PCC</a:t>
            </a:r>
          </a:p>
          <a:p>
            <a:pPr>
              <a:buFont typeface="Wingdings" panose="05000000000000000000" pitchFamily="2" charset="2"/>
              <a:buChar char="§"/>
            </a:pPr>
            <a:r>
              <a:rPr lang="en-GB" dirty="0" smtClean="0">
                <a:latin typeface="Arial" panose="020B0604020202020204" pitchFamily="34" charset="0"/>
                <a:cs typeface="Arial" panose="020B0604020202020204" pitchFamily="34" charset="0"/>
              </a:rPr>
              <a:t>This is known as harmonic specification, that the NO responsible for the connection issues to the new user</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5756791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87</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Stage 3 assessment features</a:t>
            </a:r>
          </a:p>
        </p:txBody>
      </p:sp>
      <p:sp>
        <p:nvSpPr>
          <p:cNvPr id="8" name="Content Placeholder 2"/>
          <p:cNvSpPr txBox="1">
            <a:spLocks/>
          </p:cNvSpPr>
          <p:nvPr/>
        </p:nvSpPr>
        <p:spPr>
          <a:xfrm>
            <a:off x="243601" y="1485900"/>
            <a:ext cx="11613830" cy="490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latin typeface="Arial" panose="020B0604020202020204" pitchFamily="34" charset="0"/>
                <a:cs typeface="Arial" panose="020B0604020202020204" pitchFamily="34" charset="0"/>
              </a:rPr>
              <a:t>Similar to G5/4-1, in order to ensure compliance, all nodes in the network that are </a:t>
            </a:r>
            <a:r>
              <a:rPr lang="en-GB" dirty="0" smtClean="0">
                <a:latin typeface="Arial" panose="020B0604020202020204" pitchFamily="34" charset="0"/>
                <a:cs typeface="Arial" panose="020B0604020202020204" pitchFamily="34" charset="0"/>
              </a:rPr>
              <a:t>likely </a:t>
            </a:r>
            <a:r>
              <a:rPr lang="en-GB" dirty="0">
                <a:latin typeface="Arial" panose="020B0604020202020204" pitchFamily="34" charset="0"/>
                <a:cs typeface="Arial" panose="020B0604020202020204" pitchFamily="34" charset="0"/>
              </a:rPr>
              <a:t>to be affected by the new connection, these are known as remote nodes, are included in the assessment together with the PCC </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The limits are based on apportionment of the harmonic headroom; this is different to G5/4-1 that is based on first come-first served</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at least two sets of limits should be included in the harmonic specification</a:t>
            </a:r>
            <a:r>
              <a:rPr lang="en-GB" sz="2400"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Limits for incremental impact due to emission, this is also defined in G5/4-1</a:t>
            </a:r>
          </a:p>
          <a:p>
            <a:pPr lvl="1"/>
            <a:r>
              <a:rPr lang="en-GB" dirty="0">
                <a:latin typeface="Arial" panose="020B0604020202020204" pitchFamily="34" charset="0"/>
                <a:cs typeface="Arial" panose="020B0604020202020204" pitchFamily="34" charset="0"/>
              </a:rPr>
              <a:t>Limits for total effect that includes the impact on amplification of background, this is not explicitly defined in G5/4-1 </a:t>
            </a:r>
          </a:p>
          <a:p>
            <a:pPr lvl="1"/>
            <a:r>
              <a:rPr lang="en-GB" dirty="0">
                <a:latin typeface="Arial" panose="020B0604020202020204" pitchFamily="34" charset="0"/>
                <a:cs typeface="Arial" panose="020B0604020202020204" pitchFamily="34" charset="0"/>
              </a:rPr>
              <a:t>The existing background measurement is part of the harmonic specification </a:t>
            </a:r>
          </a:p>
        </p:txBody>
      </p:sp>
    </p:spTree>
    <p:extLst>
      <p:ext uri="{BB962C8B-B14F-4D97-AF65-F5344CB8AC3E}">
        <p14:creationId xmlns:p14="http://schemas.microsoft.com/office/powerpoint/2010/main" val="32768553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88</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Why headroom apportionment</a:t>
            </a:r>
          </a:p>
        </p:txBody>
      </p:sp>
      <p:sp>
        <p:nvSpPr>
          <p:cNvPr id="8" name="Content Placeholder 2"/>
          <p:cNvSpPr txBox="1">
            <a:spLocks/>
          </p:cNvSpPr>
          <p:nvPr/>
        </p:nvSpPr>
        <p:spPr>
          <a:xfrm>
            <a:off x="243601" y="1485900"/>
            <a:ext cx="11613830" cy="490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latin typeface="Arial" panose="020B0604020202020204" pitchFamily="34" charset="0"/>
                <a:cs typeface="Arial" panose="020B0604020202020204" pitchFamily="34" charset="0"/>
              </a:rPr>
              <a:t>In first come first served method:</a:t>
            </a:r>
          </a:p>
          <a:p>
            <a:pPr lvl="1"/>
            <a:r>
              <a:rPr lang="en-GB" dirty="0">
                <a:latin typeface="Arial" panose="020B0604020202020204" pitchFamily="34" charset="0"/>
                <a:cs typeface="Arial" panose="020B0604020202020204" pitchFamily="34" charset="0"/>
              </a:rPr>
              <a:t>The first in the queue who might be a small, say 10 MVA connection gets all of the headroom</a:t>
            </a:r>
          </a:p>
          <a:p>
            <a:pPr lvl="1"/>
            <a:r>
              <a:rPr lang="en-GB" dirty="0">
                <a:latin typeface="Arial" panose="020B0604020202020204" pitchFamily="34" charset="0"/>
                <a:cs typeface="Arial" panose="020B0604020202020204" pitchFamily="34" charset="0"/>
              </a:rPr>
              <a:t>The next in the queue who may be a 50 MVA connection and connects immediately after the first will get nothing</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In calculating the limits, no emission or network data is required from the new user</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This is different to G5/4-1, whose assessment is based on emission and passive element data</a:t>
            </a:r>
          </a:p>
        </p:txBody>
      </p:sp>
    </p:spTree>
    <p:extLst>
      <p:ext uri="{BB962C8B-B14F-4D97-AF65-F5344CB8AC3E}">
        <p14:creationId xmlns:p14="http://schemas.microsoft.com/office/powerpoint/2010/main" val="25450866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89</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Transfer coefficient</a:t>
            </a:r>
          </a:p>
        </p:txBody>
      </p:sp>
      <p:sp>
        <p:nvSpPr>
          <p:cNvPr id="8" name="Content Placeholder 2"/>
          <p:cNvSpPr txBox="1">
            <a:spLocks/>
          </p:cNvSpPr>
          <p:nvPr/>
        </p:nvSpPr>
        <p:spPr>
          <a:xfrm>
            <a:off x="243601" y="1443514"/>
            <a:ext cx="11613830" cy="326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Transfer coefficients are useful network parameters that can be used to assess the effect of one node on other nodes in the network</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The transfer coefficient between two nodes in a network is defined as the ratio of the voltage produced at a node due to the current injected at another node</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It is calculated by:</a:t>
            </a:r>
          </a:p>
          <a:p>
            <a:pPr>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At 50 Hz, transfer coefficient is usually from slightly above unity to around zero  </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Due to resonance conditions at harmonic frequencies, harmonic transfer coefficients may be much higher than unity, controlled only by damping in the </a:t>
            </a:r>
            <a:r>
              <a:rPr lang="en-GB" sz="2000" dirty="0" smtClean="0">
                <a:latin typeface="Arial" panose="020B0604020202020204" pitchFamily="34" charset="0"/>
                <a:cs typeface="Arial" panose="020B0604020202020204" pitchFamily="34" charset="0"/>
              </a:rPr>
              <a:t>network</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36529" t="-9994" r="34632"/>
          <a:stretch/>
        </p:blipFill>
        <p:spPr>
          <a:xfrm>
            <a:off x="3478770" y="2745033"/>
            <a:ext cx="2571746" cy="685799"/>
          </a:xfrm>
          <a:prstGeom prst="rect">
            <a:avLst/>
          </a:prstGeom>
        </p:spPr>
      </p:pic>
      <p:pic>
        <p:nvPicPr>
          <p:cNvPr id="7" name="Picture 6"/>
          <p:cNvPicPr>
            <a:picLocks noChangeAspect="1"/>
          </p:cNvPicPr>
          <p:nvPr/>
        </p:nvPicPr>
        <p:blipFill rotWithShape="1">
          <a:blip r:embed="rId4"/>
          <a:srcRect l="17316" t="4434" r="17316" b="10458"/>
          <a:stretch/>
        </p:blipFill>
        <p:spPr>
          <a:xfrm>
            <a:off x="7210263" y="4149540"/>
            <a:ext cx="4320000" cy="2286000"/>
          </a:xfrm>
          <a:prstGeom prst="rect">
            <a:avLst/>
          </a:prstGeom>
        </p:spPr>
      </p:pic>
      <p:sp>
        <p:nvSpPr>
          <p:cNvPr id="9" name="Content Placeholder 2"/>
          <p:cNvSpPr txBox="1">
            <a:spLocks/>
          </p:cNvSpPr>
          <p:nvPr/>
        </p:nvSpPr>
        <p:spPr>
          <a:xfrm>
            <a:off x="225315" y="4775895"/>
            <a:ext cx="6496328" cy="1545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solidFill>
                  <a:srgbClr val="FF0000"/>
                </a:solidFill>
                <a:latin typeface="Arial" panose="020B0604020202020204" pitchFamily="34" charset="0"/>
                <a:cs typeface="Arial" panose="020B0604020202020204" pitchFamily="34" charset="0"/>
              </a:rPr>
              <a:t>Thus, a harmonic source may cause higher distortion at remote nodes than the PCC</a:t>
            </a:r>
          </a:p>
          <a:p>
            <a:pPr>
              <a:buFont typeface="Wingdings" panose="05000000000000000000" pitchFamily="2" charset="2"/>
              <a:buChar char="§"/>
            </a:pPr>
            <a:r>
              <a:rPr lang="en-GB" sz="2000" dirty="0">
                <a:solidFill>
                  <a:srgbClr val="FF0000"/>
                </a:solidFill>
                <a:latin typeface="Arial" panose="020B0604020202020204" pitchFamily="34" charset="0"/>
                <a:cs typeface="Arial" panose="020B0604020202020204" pitchFamily="34" charset="0"/>
              </a:rPr>
              <a:t>Also, the background level at remote nodes may be higher than PCC, causing PL to be exceeded</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282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6391064"/>
            <a:ext cx="11011027" cy="392557"/>
          </a:xfrm>
        </p:spPr>
        <p:txBody>
          <a:bodyPr/>
          <a:lstStyle/>
          <a:p>
            <a:r>
              <a:rPr lang="en-GB" dirty="0"/>
              <a:t>Distribution Code Public Consultation – DCRP/19/03/PC – Engineering Recommendation (EREC) G5 Issue 5 (2019) – Stakeholder Engagement Dissemination Event</a:t>
            </a:r>
          </a:p>
        </p:txBody>
      </p:sp>
      <p:sp>
        <p:nvSpPr>
          <p:cNvPr id="3" name="Content Placeholder 2"/>
          <p:cNvSpPr>
            <a:spLocks noGrp="1"/>
          </p:cNvSpPr>
          <p:nvPr>
            <p:ph idx="4294967295"/>
          </p:nvPr>
        </p:nvSpPr>
        <p:spPr>
          <a:xfrm>
            <a:off x="225315" y="1526960"/>
            <a:ext cx="11644128" cy="2948788"/>
          </a:xfrm>
          <a:prstGeom prst="rect">
            <a:avLst/>
          </a:prstGeom>
        </p:spPr>
        <p:txBody>
          <a:bodyPr/>
          <a:lstStyle/>
          <a:p>
            <a:pPr>
              <a:lnSpc>
                <a:spcPct val="114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Defining voltage ranges for which the tables of planning and compatibility levels are applicable</a:t>
            </a:r>
          </a:p>
          <a:p>
            <a:pPr>
              <a:lnSpc>
                <a:spcPct val="114000"/>
              </a:lnSpc>
              <a:spcBef>
                <a:spcPts val="0"/>
              </a:spcBef>
              <a:buFont typeface="Wingdings" panose="05000000000000000000" pitchFamily="2" charset="2"/>
              <a:buChar char="§"/>
            </a:pPr>
            <a:r>
              <a:rPr lang="en-GB" dirty="0">
                <a:latin typeface="Arial" panose="020B0604020202020204" pitchFamily="34" charset="0"/>
                <a:cs typeface="Arial" panose="020B0604020202020204" pitchFamily="34" charset="0"/>
              </a:rPr>
              <a:t>These voltage levels have been adapted to align with typical voltages in use in the UK, which includes those used by Offshore transmission owners</a:t>
            </a:r>
          </a:p>
          <a:p>
            <a:pPr>
              <a:lnSpc>
                <a:spcPct val="114000"/>
              </a:lnSpc>
              <a:spcBef>
                <a:spcPts val="0"/>
              </a:spcBef>
              <a:buFont typeface="Wingdings" panose="05000000000000000000" pitchFamily="2" charset="2"/>
              <a:buChar char="§"/>
            </a:pPr>
            <a:r>
              <a:rPr lang="en-GB" dirty="0" smtClean="0">
                <a:latin typeface="Arial" panose="020B0604020202020204" pitchFamily="34" charset="0"/>
                <a:cs typeface="Arial" panose="020B0604020202020204" pitchFamily="34" charset="0"/>
              </a:rPr>
              <a:t>The voltage ranges are: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F0D756-37D6-48FF-A3A3-FEAB76692BFF}" type="slidenum">
              <a:rPr lang="en-GB" smtClean="0"/>
              <a:pPr/>
              <a:t>9</a:t>
            </a:fld>
            <a:endParaRPr lang="en-GB" dirty="0"/>
          </a:p>
        </p:txBody>
      </p:sp>
      <p:sp>
        <p:nvSpPr>
          <p:cNvPr id="5" name="TextBox 4"/>
          <p:cNvSpPr txBox="1"/>
          <p:nvPr/>
        </p:nvSpPr>
        <p:spPr>
          <a:xfrm>
            <a:off x="243602" y="614506"/>
            <a:ext cx="666996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Voltage levels and ranges</a:t>
            </a:r>
          </a:p>
        </p:txBody>
      </p:sp>
      <p:graphicFrame>
        <p:nvGraphicFramePr>
          <p:cNvPr id="6" name="Table 5"/>
          <p:cNvGraphicFramePr>
            <a:graphicFrameLocks noGrp="1"/>
          </p:cNvGraphicFramePr>
          <p:nvPr>
            <p:extLst>
              <p:ext uri="{D42A27DB-BD31-4B8C-83A1-F6EECF244321}">
                <p14:modId xmlns:p14="http://schemas.microsoft.com/office/powerpoint/2010/main" val="1423350035"/>
              </p:ext>
            </p:extLst>
          </p:nvPr>
        </p:nvGraphicFramePr>
        <p:xfrm>
          <a:off x="4878029" y="3863909"/>
          <a:ext cx="2971800" cy="2148875"/>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xmlns="" val="4138419443"/>
                    </a:ext>
                  </a:extLst>
                </a:gridCol>
              </a:tblGrid>
              <a:tr h="651445">
                <a:tc>
                  <a:txBody>
                    <a:bodyPr/>
                    <a:lstStyle/>
                    <a:p>
                      <a:pPr algn="ctr">
                        <a:spcBef>
                          <a:spcPts val="300"/>
                        </a:spcBef>
                      </a:pPr>
                      <a:r>
                        <a:rPr lang="en-GB" sz="1600" b="0" dirty="0">
                          <a:solidFill>
                            <a:schemeClr val="tx1"/>
                          </a:solidFill>
                          <a:effectLst/>
                        </a:rPr>
                        <a:t>Nominal voltage</a:t>
                      </a:r>
                    </a:p>
                    <a:p>
                      <a:pPr algn="ctr">
                        <a:spcBef>
                          <a:spcPts val="300"/>
                        </a:spcBef>
                      </a:pPr>
                      <a:r>
                        <a:rPr lang="en-GB" sz="1600" b="0" dirty="0">
                          <a:solidFill>
                            <a:schemeClr val="tx1"/>
                          </a:solidFill>
                          <a:effectLst/>
                        </a:rPr>
                        <a:t>(kV)</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7309500"/>
                  </a:ext>
                </a:extLst>
              </a:tr>
              <a:tr h="299486">
                <a:tc>
                  <a:txBody>
                    <a:bodyPr/>
                    <a:lstStyle/>
                    <a:p>
                      <a:pPr algn="ctr">
                        <a:spcBef>
                          <a:spcPts val="300"/>
                        </a:spcBef>
                      </a:pPr>
                      <a:r>
                        <a:rPr lang="en-GB" sz="1600" b="0" dirty="0">
                          <a:solidFill>
                            <a:schemeClr val="tx1"/>
                          </a:solidFill>
                          <a:effectLst/>
                        </a:rPr>
                        <a:t>V ≤ 0.4</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5960503"/>
                  </a:ext>
                </a:extLst>
              </a:tr>
              <a:tr h="299486">
                <a:tc>
                  <a:txBody>
                    <a:bodyPr/>
                    <a:lstStyle/>
                    <a:p>
                      <a:pPr algn="ctr">
                        <a:spcBef>
                          <a:spcPts val="300"/>
                        </a:spcBef>
                      </a:pPr>
                      <a:r>
                        <a:rPr lang="en-GB" sz="1600" b="0" dirty="0">
                          <a:solidFill>
                            <a:schemeClr val="tx1"/>
                          </a:solidFill>
                          <a:effectLst/>
                        </a:rPr>
                        <a:t>0.4 &lt; V ≤ 25</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3333898"/>
                  </a:ext>
                </a:extLst>
              </a:tr>
              <a:tr h="299486">
                <a:tc>
                  <a:txBody>
                    <a:bodyPr/>
                    <a:lstStyle/>
                    <a:p>
                      <a:pPr algn="ctr">
                        <a:spcBef>
                          <a:spcPts val="300"/>
                        </a:spcBef>
                      </a:pPr>
                      <a:r>
                        <a:rPr lang="en-GB" sz="1600" b="0" dirty="0">
                          <a:solidFill>
                            <a:schemeClr val="tx1"/>
                          </a:solidFill>
                          <a:effectLst/>
                        </a:rPr>
                        <a:t>25 &lt; V ≤ 66</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1933534"/>
                  </a:ext>
                </a:extLst>
              </a:tr>
              <a:tr h="299486">
                <a:tc>
                  <a:txBody>
                    <a:bodyPr/>
                    <a:lstStyle/>
                    <a:p>
                      <a:pPr algn="ctr">
                        <a:spcBef>
                          <a:spcPts val="300"/>
                        </a:spcBef>
                      </a:pPr>
                      <a:r>
                        <a:rPr lang="en-GB" sz="1600" b="0" dirty="0">
                          <a:solidFill>
                            <a:schemeClr val="tx1"/>
                          </a:solidFill>
                          <a:effectLst/>
                        </a:rPr>
                        <a:t>66 &lt; V ≤ 230</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39399642"/>
                  </a:ext>
                </a:extLst>
              </a:tr>
              <a:tr h="299486">
                <a:tc>
                  <a:txBody>
                    <a:bodyPr/>
                    <a:lstStyle/>
                    <a:p>
                      <a:pPr algn="ctr">
                        <a:spcBef>
                          <a:spcPts val="300"/>
                        </a:spcBef>
                      </a:pPr>
                      <a:r>
                        <a:rPr lang="en-GB" sz="1600" b="0" dirty="0">
                          <a:solidFill>
                            <a:schemeClr val="tx1"/>
                          </a:solidFill>
                          <a:effectLst/>
                        </a:rPr>
                        <a:t>V &gt; 230</a:t>
                      </a:r>
                      <a:endParaRPr lang="en-GB" sz="16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89733791"/>
                  </a:ext>
                </a:extLst>
              </a:tr>
            </a:tbl>
          </a:graphicData>
        </a:graphic>
      </p:graphicFrame>
    </p:spTree>
    <p:extLst>
      <p:ext uri="{BB962C8B-B14F-4D97-AF65-F5344CB8AC3E}">
        <p14:creationId xmlns:p14="http://schemas.microsoft.com/office/powerpoint/2010/main" val="20378002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90</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Harmonic headroom</a:t>
            </a:r>
          </a:p>
        </p:txBody>
      </p:sp>
      <p:sp>
        <p:nvSpPr>
          <p:cNvPr id="8" name="Content Placeholder 2"/>
          <p:cNvSpPr txBox="1">
            <a:spLocks/>
          </p:cNvSpPr>
          <p:nvPr/>
        </p:nvSpPr>
        <p:spPr>
          <a:xfrm>
            <a:off x="243601" y="1443514"/>
            <a:ext cx="11613830" cy="326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Harmonic headroom at each node, is the difference between the planning level and measured background; the difference may not be linear</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Harmonic headroom is calculated for the PCC and the remote nodes</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Remote node harmonic headroom are transferred to the PCC through harmonic </a:t>
            </a:r>
            <a:r>
              <a:rPr lang="en-GB" sz="2000" dirty="0" smtClean="0">
                <a:latin typeface="Arial" panose="020B0604020202020204" pitchFamily="34" charset="0"/>
                <a:cs typeface="Arial" panose="020B0604020202020204" pitchFamily="34" charset="0"/>
              </a:rPr>
              <a:t>transfer coefficients </a:t>
            </a:r>
            <a:r>
              <a:rPr lang="en-GB" sz="2000" dirty="0">
                <a:latin typeface="Arial" panose="020B0604020202020204" pitchFamily="34" charset="0"/>
                <a:cs typeface="Arial" panose="020B0604020202020204" pitchFamily="34" charset="0"/>
              </a:rPr>
              <a:t>between the PCC and remote nodes</a:t>
            </a:r>
          </a:p>
          <a:p>
            <a:pPr>
              <a:buFont typeface="Wingdings" panose="05000000000000000000" pitchFamily="2" charset="2"/>
              <a:buChar char="§"/>
            </a:pPr>
            <a:r>
              <a:rPr lang="en-GB" sz="2000" dirty="0" err="1">
                <a:latin typeface="Arial" panose="020B0604020202020204" pitchFamily="34" charset="0"/>
                <a:cs typeface="Arial" panose="020B0604020202020204" pitchFamily="34" charset="0"/>
              </a:rPr>
              <a:t>H</a:t>
            </a:r>
            <a:r>
              <a:rPr lang="en-GB" sz="2000" baseline="-25000" dirty="0" err="1">
                <a:latin typeface="Arial" panose="020B0604020202020204" pitchFamily="34" charset="0"/>
                <a:cs typeface="Arial" panose="020B0604020202020204" pitchFamily="34" charset="0"/>
              </a:rPr>
              <a:t>h</a:t>
            </a:r>
            <a:r>
              <a:rPr lang="en-GB" sz="2000" baseline="-25000" dirty="0">
                <a:latin typeface="Arial" panose="020B0604020202020204" pitchFamily="34" charset="0"/>
                <a:cs typeface="Arial" panose="020B0604020202020204" pitchFamily="34" charset="0"/>
              </a:rPr>
              <a:t> n PCC</a:t>
            </a:r>
            <a:r>
              <a:rPr lang="en-GB" sz="2000" dirty="0">
                <a:latin typeface="Arial" panose="020B0604020202020204" pitchFamily="34" charset="0"/>
                <a:cs typeface="Arial" panose="020B0604020202020204" pitchFamily="34" charset="0"/>
              </a:rPr>
              <a:t> is the headroom at Node n, transferred to the PCC</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It is a measure of how much distortion at a given harmonic can be generated at the PCC without remote node harmonic level exceeding the planning level </a:t>
            </a:r>
          </a:p>
        </p:txBody>
      </p:sp>
      <p:pic>
        <p:nvPicPr>
          <p:cNvPr id="11" name="Picture 10"/>
          <p:cNvPicPr>
            <a:picLocks noChangeAspect="1"/>
          </p:cNvPicPr>
          <p:nvPr/>
        </p:nvPicPr>
        <p:blipFill rotWithShape="1">
          <a:blip r:embed="rId3"/>
          <a:srcRect l="30985" r="29332"/>
          <a:stretch/>
        </p:blipFill>
        <p:spPr>
          <a:xfrm>
            <a:off x="6760776" y="4286495"/>
            <a:ext cx="2520000" cy="377642"/>
          </a:xfrm>
          <a:prstGeom prst="rect">
            <a:avLst/>
          </a:prstGeom>
        </p:spPr>
      </p:pic>
      <p:pic>
        <p:nvPicPr>
          <p:cNvPr id="14" name="Picture 13"/>
          <p:cNvPicPr>
            <a:picLocks noChangeAspect="1"/>
          </p:cNvPicPr>
          <p:nvPr/>
        </p:nvPicPr>
        <p:blipFill rotWithShape="1">
          <a:blip r:embed="rId4"/>
          <a:srcRect l="25033" t="-10969" r="23379" b="-1"/>
          <a:stretch/>
        </p:blipFill>
        <p:spPr>
          <a:xfrm>
            <a:off x="6560450" y="4921087"/>
            <a:ext cx="3060000" cy="603681"/>
          </a:xfrm>
          <a:prstGeom prst="rect">
            <a:avLst/>
          </a:prstGeom>
        </p:spPr>
      </p:pic>
      <p:pic>
        <p:nvPicPr>
          <p:cNvPr id="15" name="Picture 14"/>
          <p:cNvPicPr>
            <a:picLocks noChangeAspect="1"/>
          </p:cNvPicPr>
          <p:nvPr/>
        </p:nvPicPr>
        <p:blipFill>
          <a:blip r:embed="rId5"/>
          <a:stretch>
            <a:fillRect/>
          </a:stretch>
        </p:blipFill>
        <p:spPr>
          <a:xfrm>
            <a:off x="474381" y="4183019"/>
            <a:ext cx="5945082" cy="2079819"/>
          </a:xfrm>
          <a:prstGeom prst="rect">
            <a:avLst/>
          </a:prstGeom>
        </p:spPr>
      </p:pic>
    </p:spTree>
    <p:extLst>
      <p:ext uri="{BB962C8B-B14F-4D97-AF65-F5344CB8AC3E}">
        <p14:creationId xmlns:p14="http://schemas.microsoft.com/office/powerpoint/2010/main" val="15686973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91</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components of limits</a:t>
            </a:r>
          </a:p>
        </p:txBody>
      </p:sp>
      <p:sp>
        <p:nvSpPr>
          <p:cNvPr id="8" name="Content Placeholder 2"/>
          <p:cNvSpPr txBox="1">
            <a:spLocks/>
          </p:cNvSpPr>
          <p:nvPr/>
        </p:nvSpPr>
        <p:spPr>
          <a:xfrm>
            <a:off x="243601" y="1443514"/>
            <a:ext cx="11613830" cy="326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At least two sets of limits plus the background measurement should be included in the harmonic specification</a:t>
            </a:r>
          </a:p>
          <a:p>
            <a:pPr lvl="1"/>
            <a:r>
              <a:rPr lang="en-GB" sz="2000" dirty="0">
                <a:latin typeface="Arial" panose="020B0604020202020204" pitchFamily="34" charset="0"/>
                <a:cs typeface="Arial" panose="020B0604020202020204" pitchFamily="34" charset="0"/>
              </a:rPr>
              <a:t>the limits for incremental </a:t>
            </a:r>
          </a:p>
          <a:p>
            <a:pPr lvl="1"/>
            <a:r>
              <a:rPr lang="en-GB" sz="2000" dirty="0">
                <a:latin typeface="Arial" panose="020B0604020202020204" pitchFamily="34" charset="0"/>
                <a:cs typeface="Arial" panose="020B0604020202020204" pitchFamily="34" charset="0"/>
              </a:rPr>
              <a:t>total harmonic levels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Incremental effect is defined as changes in the all remote nodes and the PCC due to harmonic emission from the new user only</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total effect is defined as the harmonic level at the PCC after a new user has been connected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limit change is the total change in the harmonic level that is allowed at the PCC due to the new user connection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Other components of limits, such as limits for magnification of background, can be derived from the harmonic specification</a:t>
            </a:r>
          </a:p>
        </p:txBody>
      </p:sp>
    </p:spTree>
    <p:extLst>
      <p:ext uri="{BB962C8B-B14F-4D97-AF65-F5344CB8AC3E}">
        <p14:creationId xmlns:p14="http://schemas.microsoft.com/office/powerpoint/2010/main" val="32591021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92</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a:t>
            </a:r>
            <a:r>
              <a:rPr lang="en-GB" sz="3200" b="1" dirty="0" smtClean="0">
                <a:solidFill>
                  <a:schemeClr val="bg1"/>
                </a:solidFill>
                <a:latin typeface="Arial" panose="020B0604020202020204" pitchFamily="34" charset="0"/>
                <a:cs typeface="Arial" panose="020B0604020202020204" pitchFamily="34" charset="0"/>
              </a:rPr>
              <a:t>limits</a:t>
            </a:r>
            <a:endParaRPr lang="en-GB" sz="3200" b="1"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43601" y="1443514"/>
            <a:ext cx="11613830" cy="326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For </a:t>
            </a:r>
            <a:r>
              <a:rPr lang="en-GB" sz="2400" dirty="0">
                <a:latin typeface="Arial" panose="020B0604020202020204" pitchFamily="34" charset="0"/>
                <a:cs typeface="Arial" panose="020B0604020202020204" pitchFamily="34" charset="0"/>
              </a:rPr>
              <a:t>setting the limits only the MVA of the new connection is required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incremental limit is determined by apportioning the smallest of the transferred </a:t>
            </a:r>
            <a:r>
              <a:rPr lang="en-GB" sz="2400" dirty="0" err="1">
                <a:latin typeface="Arial" panose="020B0604020202020204" pitchFamily="34" charset="0"/>
                <a:cs typeface="Arial" panose="020B0604020202020204" pitchFamily="34" charset="0"/>
              </a:rPr>
              <a:t>headrooms</a:t>
            </a:r>
            <a:r>
              <a:rPr lang="en-GB" sz="2400" dirty="0">
                <a:latin typeface="Arial" panose="020B0604020202020204" pitchFamily="34" charset="0"/>
                <a:cs typeface="Arial" panose="020B0604020202020204" pitchFamily="34" charset="0"/>
              </a:rPr>
              <a:t> from remote nodes and headroom at the PCC:</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total changed that the new connection can produce at the PCC is calculated by apportioning the headroom at the PCC:</a:t>
            </a:r>
          </a:p>
          <a:p>
            <a:pPr marL="0" indent="0">
              <a:buNone/>
            </a:pP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this includes the limit for incremental effect</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total limit is determined by aggregating the background and the total change allowed:</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total limit is a directly measurable quantity at the PCC</a:t>
            </a:r>
          </a:p>
        </p:txBody>
      </p:sp>
      <p:pic>
        <p:nvPicPr>
          <p:cNvPr id="6" name="Picture 5"/>
          <p:cNvPicPr>
            <a:picLocks noChangeAspect="1"/>
          </p:cNvPicPr>
          <p:nvPr/>
        </p:nvPicPr>
        <p:blipFill rotWithShape="1">
          <a:blip r:embed="rId3"/>
          <a:srcRect l="27778" t="-28698" r="28570" b="-9047"/>
          <a:stretch/>
        </p:blipFill>
        <p:spPr>
          <a:xfrm>
            <a:off x="1717926" y="2684000"/>
            <a:ext cx="4791766" cy="435610"/>
          </a:xfrm>
          <a:prstGeom prst="rect">
            <a:avLst/>
          </a:prstGeom>
        </p:spPr>
      </p:pic>
      <p:pic>
        <p:nvPicPr>
          <p:cNvPr id="7" name="Picture 6"/>
          <p:cNvPicPr>
            <a:picLocks noChangeAspect="1"/>
          </p:cNvPicPr>
          <p:nvPr/>
        </p:nvPicPr>
        <p:blipFill rotWithShape="1">
          <a:blip r:embed="rId4"/>
          <a:srcRect l="35714" t="1" r="34523" b="-24084"/>
          <a:stretch/>
        </p:blipFill>
        <p:spPr>
          <a:xfrm>
            <a:off x="1717926" y="4043113"/>
            <a:ext cx="3194513" cy="425935"/>
          </a:xfrm>
          <a:prstGeom prst="rect">
            <a:avLst/>
          </a:prstGeom>
        </p:spPr>
      </p:pic>
      <p:pic>
        <p:nvPicPr>
          <p:cNvPr id="9" name="Picture 8"/>
          <p:cNvPicPr>
            <a:picLocks noChangeAspect="1"/>
          </p:cNvPicPr>
          <p:nvPr/>
        </p:nvPicPr>
        <p:blipFill rotWithShape="1">
          <a:blip r:embed="rId5"/>
          <a:srcRect l="25033" t="-6226" r="23379" b="-4053"/>
          <a:stretch/>
        </p:blipFill>
        <p:spPr>
          <a:xfrm>
            <a:off x="1800726" y="4912410"/>
            <a:ext cx="4791767" cy="609180"/>
          </a:xfrm>
          <a:prstGeom prst="rect">
            <a:avLst/>
          </a:prstGeom>
        </p:spPr>
      </p:pic>
    </p:spTree>
    <p:extLst>
      <p:ext uri="{BB962C8B-B14F-4D97-AF65-F5344CB8AC3E}">
        <p14:creationId xmlns:p14="http://schemas.microsoft.com/office/powerpoint/2010/main" val="29217308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93</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Apportionment curve </a:t>
            </a:r>
          </a:p>
        </p:txBody>
      </p:sp>
      <p:sp>
        <p:nvSpPr>
          <p:cNvPr id="8" name="Content Placeholder 2"/>
          <p:cNvSpPr txBox="1">
            <a:spLocks/>
          </p:cNvSpPr>
          <p:nvPr/>
        </p:nvSpPr>
        <p:spPr>
          <a:xfrm>
            <a:off x="243601" y="1443514"/>
            <a:ext cx="11613830" cy="3262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Multiplier M is used to apportion the headroom(s)</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Considering number of connections and typical connection size at each voltage level, for distribution voltage levels M is a constant of 0.5 for voltages of 132 kV and below</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This means the limits for each connection is 50% of the headroom</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For voltages above 132 kV, M is determined according to </a:t>
            </a:r>
            <a:r>
              <a:rPr lang="en-GB" sz="2000" dirty="0" err="1">
                <a:latin typeface="Arial" panose="020B0604020202020204" pitchFamily="34" charset="0"/>
                <a:cs typeface="Arial" panose="020B0604020202020204" pitchFamily="34" charset="0"/>
              </a:rPr>
              <a:t>k</a:t>
            </a:r>
            <a:r>
              <a:rPr lang="en-GB" sz="2000" baseline="-25000" dirty="0" err="1">
                <a:latin typeface="Arial" panose="020B0604020202020204" pitchFamily="34" charset="0"/>
                <a:cs typeface="Arial" panose="020B0604020202020204" pitchFamily="34" charset="0"/>
              </a:rPr>
              <a:t>M</a:t>
            </a:r>
            <a:endParaRPr lang="en-GB" sz="2000" baseline="-25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this means the apportionment is proportional to the MVA size of the </a:t>
            </a:r>
            <a:r>
              <a:rPr lang="en-GB" sz="2000" dirty="0" smtClean="0">
                <a:latin typeface="Arial" panose="020B0604020202020204" pitchFamily="34" charset="0"/>
                <a:cs typeface="Arial" panose="020B0604020202020204" pitchFamily="34" charset="0"/>
              </a:rPr>
              <a:t>connection</a:t>
            </a:r>
            <a:endParaRPr lang="en-GB" sz="2000" dirty="0">
              <a:latin typeface="Arial" panose="020B0604020202020204" pitchFamily="34" charset="0"/>
              <a:cs typeface="Arial" panose="020B0604020202020204" pitchFamily="34" charset="0"/>
            </a:endParaRPr>
          </a:p>
        </p:txBody>
      </p:sp>
      <p:graphicFrame>
        <p:nvGraphicFramePr>
          <p:cNvPr id="11" name="Content Placeholder 9"/>
          <p:cNvGraphicFramePr>
            <a:graphicFrameLocks/>
          </p:cNvGraphicFramePr>
          <p:nvPr>
            <p:extLst>
              <p:ext uri="{D42A27DB-BD31-4B8C-83A1-F6EECF244321}">
                <p14:modId xmlns:p14="http://schemas.microsoft.com/office/powerpoint/2010/main" val="2189566844"/>
              </p:ext>
            </p:extLst>
          </p:nvPr>
        </p:nvGraphicFramePr>
        <p:xfrm>
          <a:off x="5435226" y="4874025"/>
          <a:ext cx="3327979" cy="1463040"/>
        </p:xfrm>
        <a:graphic>
          <a:graphicData uri="http://schemas.openxmlformats.org/drawingml/2006/table">
            <a:tbl>
              <a:tblPr firstRow="1" firstCol="1" bandRow="1">
                <a:tableStyleId>{5C22544A-7EE6-4342-B048-85BDC9FD1C3A}</a:tableStyleId>
              </a:tblPr>
              <a:tblGrid>
                <a:gridCol w="2588428">
                  <a:extLst>
                    <a:ext uri="{9D8B030D-6E8A-4147-A177-3AD203B41FA5}">
                      <a16:colId xmlns="" xmlns:a16="http://schemas.microsoft.com/office/drawing/2014/main" val="1329628427"/>
                    </a:ext>
                  </a:extLst>
                </a:gridCol>
                <a:gridCol w="739551">
                  <a:extLst>
                    <a:ext uri="{9D8B030D-6E8A-4147-A177-3AD203B41FA5}">
                      <a16:colId xmlns="" xmlns:a16="http://schemas.microsoft.com/office/drawing/2014/main" val="3341432635"/>
                    </a:ext>
                  </a:extLst>
                </a:gridCol>
              </a:tblGrid>
              <a:tr h="354984">
                <a:tc>
                  <a:txBody>
                    <a:bodyPr/>
                    <a:lstStyle/>
                    <a:p>
                      <a:pPr algn="ctr">
                        <a:spcBef>
                          <a:spcPts val="0"/>
                        </a:spcBef>
                      </a:pPr>
                      <a:r>
                        <a:rPr lang="en-GB" sz="1600" dirty="0">
                          <a:effectLst/>
                        </a:rPr>
                        <a:t>Nominal phase–phase voltage (V) </a:t>
                      </a:r>
                    </a:p>
                    <a:p>
                      <a:pPr algn="ctr">
                        <a:spcBef>
                          <a:spcPts val="0"/>
                        </a:spcBef>
                      </a:pPr>
                      <a:r>
                        <a:rPr lang="en-GB" sz="1600" dirty="0">
                          <a:effectLst/>
                        </a:rPr>
                        <a:t>kV</a:t>
                      </a:r>
                      <a:endParaRPr lang="en-GB"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nchor="ctr"/>
                </a:tc>
                <a:tc>
                  <a:txBody>
                    <a:bodyPr/>
                    <a:lstStyle/>
                    <a:p>
                      <a:pPr algn="ctr">
                        <a:spcBef>
                          <a:spcPts val="300"/>
                        </a:spcBef>
                      </a:pPr>
                      <a:r>
                        <a:rPr lang="en-GB" sz="1600">
                          <a:effectLst/>
                        </a:rPr>
                        <a:t>β value</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nchor="ctr"/>
                </a:tc>
                <a:extLst>
                  <a:ext uri="{0D108BD9-81ED-4DB2-BD59-A6C34878D82A}">
                    <a16:rowId xmlns="" xmlns:a16="http://schemas.microsoft.com/office/drawing/2014/main" val="3787186216"/>
                  </a:ext>
                </a:extLst>
              </a:tr>
              <a:tr h="177492">
                <a:tc>
                  <a:txBody>
                    <a:bodyPr/>
                    <a:lstStyle/>
                    <a:p>
                      <a:pPr algn="ctr">
                        <a:spcBef>
                          <a:spcPts val="300"/>
                        </a:spcBef>
                      </a:pPr>
                      <a:r>
                        <a:rPr lang="en-GB" sz="1600" dirty="0">
                          <a:effectLst/>
                        </a:rPr>
                        <a:t>132 &lt; V &lt; 275</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tc>
                  <a:txBody>
                    <a:bodyPr/>
                    <a:lstStyle/>
                    <a:p>
                      <a:pPr algn="ctr">
                        <a:spcBef>
                          <a:spcPts val="300"/>
                        </a:spcBef>
                      </a:pPr>
                      <a:r>
                        <a:rPr lang="en-GB" sz="1600" dirty="0">
                          <a:effectLst/>
                        </a:rPr>
                        <a:t>1000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extLst>
                  <a:ext uri="{0D108BD9-81ED-4DB2-BD59-A6C34878D82A}">
                    <a16:rowId xmlns="" xmlns:a16="http://schemas.microsoft.com/office/drawing/2014/main" val="4196535757"/>
                  </a:ext>
                </a:extLst>
              </a:tr>
              <a:tr h="177492">
                <a:tc>
                  <a:txBody>
                    <a:bodyPr/>
                    <a:lstStyle/>
                    <a:p>
                      <a:pPr algn="ctr">
                        <a:spcBef>
                          <a:spcPts val="300"/>
                        </a:spcBef>
                      </a:pPr>
                      <a:r>
                        <a:rPr lang="en-GB" sz="1600">
                          <a:effectLst/>
                        </a:rPr>
                        <a:t>275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tc>
                  <a:txBody>
                    <a:bodyPr/>
                    <a:lstStyle/>
                    <a:p>
                      <a:pPr algn="ctr">
                        <a:spcBef>
                          <a:spcPts val="300"/>
                        </a:spcBef>
                      </a:pPr>
                      <a:r>
                        <a:rPr lang="en-GB" sz="1600" dirty="0">
                          <a:effectLst/>
                        </a:rPr>
                        <a:t>1500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extLst>
                  <a:ext uri="{0D108BD9-81ED-4DB2-BD59-A6C34878D82A}">
                    <a16:rowId xmlns="" xmlns:a16="http://schemas.microsoft.com/office/drawing/2014/main" val="3015935025"/>
                  </a:ext>
                </a:extLst>
              </a:tr>
              <a:tr h="177492">
                <a:tc>
                  <a:txBody>
                    <a:bodyPr/>
                    <a:lstStyle/>
                    <a:p>
                      <a:pPr algn="ctr">
                        <a:spcBef>
                          <a:spcPts val="300"/>
                        </a:spcBef>
                      </a:pPr>
                      <a:r>
                        <a:rPr lang="en-GB" sz="1600" dirty="0">
                          <a:effectLst/>
                        </a:rPr>
                        <a:t>400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tc>
                  <a:txBody>
                    <a:bodyPr/>
                    <a:lstStyle/>
                    <a:p>
                      <a:pPr algn="ctr">
                        <a:spcBef>
                          <a:spcPts val="300"/>
                        </a:spcBef>
                      </a:pPr>
                      <a:r>
                        <a:rPr lang="en-GB" sz="1600" dirty="0">
                          <a:effectLst/>
                        </a:rPr>
                        <a:t>2000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871" marR="79871" marT="0" marB="0"/>
                </a:tc>
                <a:extLst>
                  <a:ext uri="{0D108BD9-81ED-4DB2-BD59-A6C34878D82A}">
                    <a16:rowId xmlns="" xmlns:a16="http://schemas.microsoft.com/office/drawing/2014/main" val="4126692128"/>
                  </a:ext>
                </a:extLst>
              </a:tr>
            </a:tbl>
          </a:graphicData>
        </a:graphic>
      </p:graphicFrame>
      <p:pic>
        <p:nvPicPr>
          <p:cNvPr id="15" name="Picture 14"/>
          <p:cNvPicPr>
            <a:picLocks noChangeAspect="1"/>
          </p:cNvPicPr>
          <p:nvPr/>
        </p:nvPicPr>
        <p:blipFill>
          <a:blip r:embed="rId3"/>
          <a:stretch>
            <a:fillRect/>
          </a:stretch>
        </p:blipFill>
        <p:spPr>
          <a:xfrm>
            <a:off x="243601" y="3641125"/>
            <a:ext cx="4680000" cy="2777371"/>
          </a:xfrm>
          <a:prstGeom prst="rect">
            <a:avLst/>
          </a:prstGeom>
        </p:spPr>
      </p:pic>
      <p:pic>
        <p:nvPicPr>
          <p:cNvPr id="16" name="Picture 15"/>
          <p:cNvPicPr>
            <a:picLocks noChangeAspect="1"/>
          </p:cNvPicPr>
          <p:nvPr/>
        </p:nvPicPr>
        <p:blipFill rotWithShape="1">
          <a:blip r:embed="rId4"/>
          <a:srcRect l="44048" t="-15279" r="42063"/>
          <a:stretch/>
        </p:blipFill>
        <p:spPr>
          <a:xfrm>
            <a:off x="5435227" y="3827660"/>
            <a:ext cx="1116000" cy="563084"/>
          </a:xfrm>
          <a:prstGeom prst="rect">
            <a:avLst/>
          </a:prstGeom>
        </p:spPr>
      </p:pic>
      <p:sp>
        <p:nvSpPr>
          <p:cNvPr id="17" name="Rectangle 16"/>
          <p:cNvSpPr/>
          <p:nvPr/>
        </p:nvSpPr>
        <p:spPr>
          <a:xfrm>
            <a:off x="5435226" y="4521411"/>
            <a:ext cx="3462103" cy="369332"/>
          </a:xfrm>
          <a:prstGeom prst="rect">
            <a:avLst/>
          </a:prstGeom>
        </p:spPr>
        <p:txBody>
          <a:bodyPr wrap="square">
            <a:spAutoFit/>
          </a:bodyPr>
          <a:lstStyle/>
          <a:p>
            <a:pPr lvl="0" eaLnBrk="0" hangingPunct="0"/>
            <a:r>
              <a:rPr lang="en-GB" altLang="zh-CN" dirty="0">
                <a:solidFill>
                  <a:schemeClr val="tx1"/>
                </a:solidFill>
                <a:ea typeface="Times New Roman" panose="02020603050405020304" pitchFamily="18" charset="0"/>
                <a:cs typeface="Arial" panose="020B0604020202020204" pitchFamily="34" charset="0"/>
              </a:rPr>
              <a:t>β value for voltages above 132 kV </a:t>
            </a:r>
            <a:endParaRPr lang="en-GB" altLang="zh-CN" b="0" dirty="0">
              <a:solidFill>
                <a:schemeClr val="tx1"/>
              </a:solidFill>
            </a:endParaRPr>
          </a:p>
        </p:txBody>
      </p:sp>
    </p:spTree>
    <p:extLst>
      <p:ext uri="{BB962C8B-B14F-4D97-AF65-F5344CB8AC3E}">
        <p14:creationId xmlns:p14="http://schemas.microsoft.com/office/powerpoint/2010/main" val="20747749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94</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Setting </a:t>
            </a:r>
            <a:r>
              <a:rPr lang="el-GR" sz="3200" b="1" dirty="0">
                <a:solidFill>
                  <a:schemeClr val="bg1"/>
                </a:solidFill>
                <a:latin typeface="Arial" panose="020B0604020202020204" pitchFamily="34" charset="0"/>
                <a:cs typeface="Arial" panose="020B0604020202020204" pitchFamily="34" charset="0"/>
              </a:rPr>
              <a:t>β</a:t>
            </a:r>
            <a:endParaRPr lang="en-GB" sz="3200" b="1"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The size (MVA) of all connections to the transmission system in the last two decades until 2022 were analysed</a:t>
            </a:r>
          </a:p>
          <a:p>
            <a:r>
              <a:rPr lang="el-GR" dirty="0">
                <a:latin typeface="Arial" panose="020B0604020202020204" pitchFamily="34" charset="0"/>
                <a:cs typeface="Arial" panose="020B0604020202020204" pitchFamily="34" charset="0"/>
              </a:rPr>
              <a:t>β</a:t>
            </a:r>
            <a:r>
              <a:rPr lang="en-GB" dirty="0">
                <a:latin typeface="Arial" panose="020B0604020202020204" pitchFamily="34" charset="0"/>
                <a:cs typeface="Arial" panose="020B0604020202020204" pitchFamily="34" charset="0"/>
              </a:rPr>
              <a:t> for different voltage levels was selected such that approximately 75% of all connections will have a </a:t>
            </a:r>
            <a:r>
              <a:rPr lang="en-GB" i="1" dirty="0" err="1">
                <a:latin typeface="Arial" panose="020B0604020202020204" pitchFamily="34" charset="0"/>
                <a:cs typeface="Arial" panose="020B0604020202020204" pitchFamily="34" charset="0"/>
              </a:rPr>
              <a:t>k</a:t>
            </a:r>
            <a:r>
              <a:rPr lang="en-GB" i="1" baseline="-25000" dirty="0" err="1">
                <a:latin typeface="Arial" panose="020B0604020202020204" pitchFamily="34" charset="0"/>
                <a:cs typeface="Arial" panose="020B0604020202020204" pitchFamily="34" charset="0"/>
              </a:rPr>
              <a:t>M</a:t>
            </a:r>
            <a:r>
              <a:rPr lang="en-GB" dirty="0">
                <a:latin typeface="Arial" panose="020B0604020202020204" pitchFamily="34" charset="0"/>
                <a:cs typeface="Arial" panose="020B0604020202020204" pitchFamily="34" charset="0"/>
              </a:rPr>
              <a:t> of 0.25 or more</a:t>
            </a:r>
          </a:p>
          <a:p>
            <a:r>
              <a:rPr lang="el-GR" dirty="0">
                <a:latin typeface="Arial" panose="020B0604020202020204" pitchFamily="34" charset="0"/>
                <a:cs typeface="Arial" panose="020B0604020202020204" pitchFamily="34" charset="0"/>
              </a:rPr>
              <a:t>β </a:t>
            </a:r>
            <a:r>
              <a:rPr lang="en-GB" dirty="0">
                <a:latin typeface="Arial" panose="020B0604020202020204" pitchFamily="34" charset="0"/>
                <a:cs typeface="Arial" panose="020B0604020202020204" pitchFamily="34" charset="0"/>
              </a:rPr>
              <a:t> was so selected that </a:t>
            </a:r>
            <a:r>
              <a:rPr lang="en-GB" i="1" dirty="0" err="1">
                <a:latin typeface="Arial" panose="020B0604020202020204" pitchFamily="34" charset="0"/>
                <a:cs typeface="Arial" panose="020B0604020202020204" pitchFamily="34" charset="0"/>
              </a:rPr>
              <a:t>k</a:t>
            </a:r>
            <a:r>
              <a:rPr lang="en-GB" i="1" baseline="-25000" dirty="0" err="1">
                <a:latin typeface="Arial" panose="020B0604020202020204" pitchFamily="34" charset="0"/>
                <a:cs typeface="Arial" panose="020B0604020202020204" pitchFamily="34" charset="0"/>
              </a:rPr>
              <a:t>M</a:t>
            </a:r>
            <a:r>
              <a:rPr lang="en-GB" dirty="0">
                <a:latin typeface="Arial" panose="020B0604020202020204" pitchFamily="34" charset="0"/>
                <a:cs typeface="Arial" panose="020B0604020202020204" pitchFamily="34" charset="0"/>
              </a:rPr>
              <a:t> of 1.0 corresponds to the highest </a:t>
            </a:r>
            <a:r>
              <a:rPr lang="en-GB" dirty="0" smtClean="0">
                <a:latin typeface="Arial" panose="020B0604020202020204" pitchFamily="34" charset="0"/>
                <a:cs typeface="Arial" panose="020B0604020202020204" pitchFamily="34" charset="0"/>
              </a:rPr>
              <a:t>non-linear </a:t>
            </a:r>
            <a:r>
              <a:rPr lang="en-GB" dirty="0">
                <a:latin typeface="Arial" panose="020B0604020202020204" pitchFamily="34" charset="0"/>
                <a:cs typeface="Arial" panose="020B0604020202020204" pitchFamily="34" charset="0"/>
              </a:rPr>
              <a:t>connection at 400 kV</a:t>
            </a:r>
          </a:p>
          <a:p>
            <a:r>
              <a:rPr lang="en-GB" dirty="0">
                <a:latin typeface="Arial" panose="020B0604020202020204" pitchFamily="34" charset="0"/>
                <a:cs typeface="Arial" panose="020B0604020202020204" pitchFamily="34" charset="0"/>
              </a:rPr>
              <a:t>There is not many non-linear connection at 275 kV, thus </a:t>
            </a:r>
            <a:r>
              <a:rPr lang="en-GB" i="1" dirty="0" err="1">
                <a:latin typeface="Arial" panose="020B0604020202020204" pitchFamily="34" charset="0"/>
                <a:cs typeface="Arial" panose="020B0604020202020204" pitchFamily="34" charset="0"/>
              </a:rPr>
              <a:t>k</a:t>
            </a:r>
            <a:r>
              <a:rPr lang="en-GB" i="1" baseline="-25000" dirty="0" err="1">
                <a:latin typeface="Arial" panose="020B0604020202020204" pitchFamily="34" charset="0"/>
                <a:cs typeface="Arial" panose="020B0604020202020204" pitchFamily="34" charset="0"/>
              </a:rPr>
              <a:t>M</a:t>
            </a:r>
            <a:r>
              <a:rPr lang="en-GB" dirty="0">
                <a:latin typeface="Arial" panose="020B0604020202020204" pitchFamily="34" charset="0"/>
                <a:cs typeface="Arial" panose="020B0604020202020204" pitchFamily="34" charset="0"/>
              </a:rPr>
              <a:t> of 1.0 corresponds approximately to the 99-percentile of conventional connections at 275 kV  </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5605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95</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Limits for modification of background</a:t>
            </a: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Limit for modification of background is now explicitly defined in G5</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It is included in the limit for change and is given by:</a:t>
                </a:r>
              </a:p>
              <a:p>
                <a:pPr marL="0" indent="0">
                  <a:buNone/>
                </a:pPr>
                <a:r>
                  <a:rPr lang="en-GB" sz="1400" dirty="0">
                    <a:latin typeface="Arial" panose="020B0604020202020204" pitchFamily="34" charset="0"/>
                    <a:cs typeface="Arial" panose="020B0604020202020204" pitchFamily="34" charset="0"/>
                  </a:rPr>
                  <a:t>       </a:t>
                </a:r>
                <a14:m>
                  <m:oMath xmlns:m="http://schemas.openxmlformats.org/officeDocument/2006/math">
                    <m:sSub>
                      <m:sSubPr>
                        <m:ctrlPr>
                          <a:rPr lang="en-GB" sz="1100" i="1">
                            <a:latin typeface="Cambria Math" panose="02040503050406030204" pitchFamily="18" charset="0"/>
                          </a:rPr>
                        </m:ctrlPr>
                      </m:sSubPr>
                      <m:e>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V</m:t>
                        </m:r>
                      </m:e>
                      <m:sub>
                        <m:r>
                          <m:rPr>
                            <m:nor/>
                          </m:rPr>
                          <a:rPr lang="en-GB" sz="1100" i="1">
                            <a:latin typeface="Arial" panose="020B0604020202020204" pitchFamily="34" charset="0"/>
                            <a:cs typeface="Arial" panose="020B0604020202020204" pitchFamily="34" charset="0"/>
                          </a:rPr>
                          <m:t>h</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Limit</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Resonant</m:t>
                        </m:r>
                      </m:sub>
                    </m:sSub>
                    <m:r>
                      <m:rPr>
                        <m:nor/>
                      </m:rPr>
                      <a:rPr lang="en-GB" sz="1100">
                        <a:latin typeface="Arial" panose="020B0604020202020204" pitchFamily="34" charset="0"/>
                        <a:cs typeface="Arial" panose="020B0604020202020204" pitchFamily="34" charset="0"/>
                      </a:rPr>
                      <m:t> = </m:t>
                    </m:r>
                    <m:rad>
                      <m:radPr>
                        <m:ctrlPr>
                          <a:rPr lang="en-GB" sz="1100" i="1">
                            <a:latin typeface="Cambria Math" panose="02040503050406030204" pitchFamily="18" charset="0"/>
                          </a:rPr>
                        </m:ctrlPr>
                      </m:radPr>
                      <m:deg>
                        <m:r>
                          <m:rPr>
                            <m:nor/>
                          </m:rPr>
                          <a:rPr lang="en-GB" sz="1100">
                            <a:latin typeface="Arial" panose="020B0604020202020204" pitchFamily="34" charset="0"/>
                            <a:cs typeface="Arial" panose="020B0604020202020204" pitchFamily="34" charset="0"/>
                          </a:rPr>
                          <m:t>α</m:t>
                        </m:r>
                      </m:deg>
                      <m:e>
                        <m:sSup>
                          <m:sSupPr>
                            <m:ctrlPr>
                              <a:rPr lang="en-GB" sz="1100" i="1">
                                <a:latin typeface="Cambria Math" panose="02040503050406030204" pitchFamily="18" charset="0"/>
                              </a:rPr>
                            </m:ctrlPr>
                          </m:sSupPr>
                          <m:e>
                            <m:d>
                              <m:dPr>
                                <m:ctrlPr>
                                  <a:rPr lang="en-GB" sz="1100" i="1">
                                    <a:latin typeface="Cambria Math" panose="02040503050406030204" pitchFamily="18" charset="0"/>
                                  </a:rPr>
                                </m:ctrlPr>
                              </m:dPr>
                              <m:e>
                                <m:sSub>
                                  <m:sSubPr>
                                    <m:ctrlPr>
                                      <a:rPr lang="en-GB" sz="1100" i="1">
                                        <a:latin typeface="Cambria Math" panose="02040503050406030204" pitchFamily="18" charset="0"/>
                                      </a:rPr>
                                    </m:ctrlPr>
                                  </m:sSubPr>
                                  <m:e>
                                    <m:r>
                                      <m:rPr>
                                        <m:nor/>
                                      </m:rPr>
                                      <a:rPr lang="en-GB" sz="1100" i="1">
                                        <a:latin typeface="Arial" panose="020B0604020202020204" pitchFamily="34" charset="0"/>
                                        <a:cs typeface="Arial" panose="020B0604020202020204" pitchFamily="34" charset="0"/>
                                      </a:rPr>
                                      <m:t>V</m:t>
                                    </m:r>
                                  </m:e>
                                  <m:sub>
                                    <m:r>
                                      <m:rPr>
                                        <m:nor/>
                                      </m:rPr>
                                      <a:rPr lang="en-GB" sz="1100" i="1">
                                        <a:latin typeface="Arial" panose="020B0604020202020204" pitchFamily="34" charset="0"/>
                                        <a:cs typeface="Arial" panose="020B0604020202020204" pitchFamily="34" charset="0"/>
                                      </a:rPr>
                                      <m:t>h</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Limit</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Change</m:t>
                                    </m:r>
                                  </m:sub>
                                </m:sSub>
                              </m:e>
                            </m:d>
                          </m:e>
                          <m:sup>
                            <m:r>
                              <m:rPr>
                                <m:nor/>
                              </m:rPr>
                              <a:rPr lang="en-GB" sz="1100">
                                <a:latin typeface="Arial" panose="020B0604020202020204" pitchFamily="34" charset="0"/>
                                <a:cs typeface="Arial" panose="020B0604020202020204" pitchFamily="34" charset="0"/>
                              </a:rPr>
                              <m:t>α</m:t>
                            </m:r>
                          </m:sup>
                        </m:sSup>
                        <m:r>
                          <m:rPr>
                            <m:nor/>
                          </m:rPr>
                          <a:rPr lang="en-GB" sz="1100">
                            <a:latin typeface="Arial" panose="020B0604020202020204" pitchFamily="34" charset="0"/>
                            <a:cs typeface="Arial" panose="020B0604020202020204" pitchFamily="34" charset="0"/>
                          </a:rPr>
                          <m:t> – </m:t>
                        </m:r>
                        <m:sSup>
                          <m:sSupPr>
                            <m:ctrlPr>
                              <a:rPr lang="en-GB" sz="1100" i="1">
                                <a:latin typeface="Cambria Math" panose="02040503050406030204" pitchFamily="18" charset="0"/>
                              </a:rPr>
                            </m:ctrlPr>
                          </m:sSupPr>
                          <m:e>
                            <m:d>
                              <m:dPr>
                                <m:ctrlPr>
                                  <a:rPr lang="en-GB" sz="1100" i="1">
                                    <a:latin typeface="Cambria Math" panose="02040503050406030204" pitchFamily="18" charset="0"/>
                                  </a:rPr>
                                </m:ctrlPr>
                              </m:dPr>
                              <m:e>
                                <m:sSub>
                                  <m:sSubPr>
                                    <m:ctrlPr>
                                      <a:rPr lang="en-GB" sz="1100" i="1">
                                        <a:latin typeface="Cambria Math" panose="02040503050406030204" pitchFamily="18" charset="0"/>
                                      </a:rPr>
                                    </m:ctrlPr>
                                  </m:sSubPr>
                                  <m:e>
                                    <m:r>
                                      <m:rPr>
                                        <m:nor/>
                                      </m:rPr>
                                      <a:rPr lang="en-GB" sz="1100" i="1">
                                        <a:latin typeface="Arial" panose="020B0604020202020204" pitchFamily="34" charset="0"/>
                                        <a:cs typeface="Arial" panose="020B0604020202020204" pitchFamily="34" charset="0"/>
                                      </a:rPr>
                                      <m:t>V</m:t>
                                    </m:r>
                                  </m:e>
                                  <m:sub>
                                    <m:r>
                                      <m:rPr>
                                        <m:nor/>
                                      </m:rPr>
                                      <a:rPr lang="en-GB" sz="1100" i="1">
                                        <a:latin typeface="Arial" panose="020B0604020202020204" pitchFamily="34" charset="0"/>
                                        <a:cs typeface="Arial" panose="020B0604020202020204" pitchFamily="34" charset="0"/>
                                      </a:rPr>
                                      <m:t>h</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Inc</m:t>
                                    </m:r>
                                  </m:sub>
                                </m:sSub>
                              </m:e>
                            </m:d>
                          </m:e>
                          <m:sup>
                            <m:r>
                              <m:rPr>
                                <m:nor/>
                              </m:rPr>
                              <a:rPr lang="en-GB" sz="1100">
                                <a:latin typeface="Arial" panose="020B0604020202020204" pitchFamily="34" charset="0"/>
                                <a:cs typeface="Arial" panose="020B0604020202020204" pitchFamily="34" charset="0"/>
                              </a:rPr>
                              <m:t>α</m:t>
                            </m:r>
                          </m:sup>
                        </m:sSup>
                      </m:e>
                    </m:rad>
                    <m:r>
                      <m:rPr>
                        <m:nor/>
                      </m:rPr>
                      <a:rPr lang="en-GB" sz="1100">
                        <a:latin typeface="Arial" panose="020B0604020202020204" pitchFamily="34" charset="0"/>
                        <a:cs typeface="Arial" panose="020B0604020202020204" pitchFamily="34" charset="0"/>
                      </a:rPr>
                      <m:t>  =  </m:t>
                    </m:r>
                    <m:rad>
                      <m:radPr>
                        <m:ctrlPr>
                          <a:rPr lang="en-GB" sz="1100" i="1">
                            <a:latin typeface="Cambria Math" panose="02040503050406030204" pitchFamily="18" charset="0"/>
                          </a:rPr>
                        </m:ctrlPr>
                      </m:radPr>
                      <m:deg>
                        <m:r>
                          <m:rPr>
                            <m:nor/>
                          </m:rPr>
                          <a:rPr lang="en-GB" sz="1100">
                            <a:latin typeface="Arial" panose="020B0604020202020204" pitchFamily="34" charset="0"/>
                            <a:cs typeface="Arial" panose="020B0604020202020204" pitchFamily="34" charset="0"/>
                          </a:rPr>
                          <m:t>α</m:t>
                        </m:r>
                      </m:deg>
                      <m:e>
                        <m:sSup>
                          <m:sSupPr>
                            <m:ctrlPr>
                              <a:rPr lang="en-GB" sz="1100" i="1">
                                <a:latin typeface="Cambria Math" panose="02040503050406030204" pitchFamily="18" charset="0"/>
                              </a:rPr>
                            </m:ctrlPr>
                          </m:sSupPr>
                          <m:e>
                            <m:d>
                              <m:dPr>
                                <m:ctrlPr>
                                  <a:rPr lang="en-GB" sz="1100" i="1">
                                    <a:latin typeface="Cambria Math" panose="02040503050406030204" pitchFamily="18" charset="0"/>
                                  </a:rPr>
                                </m:ctrlPr>
                              </m:dPr>
                              <m:e>
                                <m:sSub>
                                  <m:sSubPr>
                                    <m:ctrlPr>
                                      <a:rPr lang="en-GB" sz="1100" i="1">
                                        <a:latin typeface="Cambria Math" panose="02040503050406030204" pitchFamily="18" charset="0"/>
                                      </a:rPr>
                                    </m:ctrlPr>
                                  </m:sSubPr>
                                  <m:e>
                                    <m:r>
                                      <m:rPr>
                                        <m:nor/>
                                      </m:rPr>
                                      <a:rPr lang="en-GB" sz="1100" i="1">
                                        <a:latin typeface="Arial" panose="020B0604020202020204" pitchFamily="34" charset="0"/>
                                        <a:cs typeface="Arial" panose="020B0604020202020204" pitchFamily="34" charset="0"/>
                                      </a:rPr>
                                      <m:t>MH</m:t>
                                    </m:r>
                                  </m:e>
                                  <m:sub>
                                    <m:r>
                                      <m:rPr>
                                        <m:nor/>
                                      </m:rPr>
                                      <a:rPr lang="en-GB" sz="1100" i="1">
                                        <a:latin typeface="Arial" panose="020B0604020202020204" pitchFamily="34" charset="0"/>
                                        <a:cs typeface="Arial" panose="020B0604020202020204" pitchFamily="34" charset="0"/>
                                      </a:rPr>
                                      <m:t>h</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PCC</m:t>
                                    </m:r>
                                  </m:sub>
                                </m:sSub>
                              </m:e>
                            </m:d>
                          </m:e>
                          <m:sup>
                            <m:r>
                              <m:rPr>
                                <m:nor/>
                              </m:rPr>
                              <a:rPr lang="en-GB" sz="1100">
                                <a:latin typeface="Arial" panose="020B0604020202020204" pitchFamily="34" charset="0"/>
                                <a:cs typeface="Arial" panose="020B0604020202020204" pitchFamily="34" charset="0"/>
                              </a:rPr>
                              <m:t>α</m:t>
                            </m:r>
                          </m:sup>
                        </m:sSup>
                        <m:r>
                          <m:rPr>
                            <m:nor/>
                          </m:rPr>
                          <a:rPr lang="en-GB" sz="1100">
                            <a:latin typeface="Arial" panose="020B0604020202020204" pitchFamily="34" charset="0"/>
                            <a:cs typeface="Arial" panose="020B0604020202020204" pitchFamily="34" charset="0"/>
                          </a:rPr>
                          <m:t> – </m:t>
                        </m:r>
                        <m:sSup>
                          <m:sSupPr>
                            <m:ctrlPr>
                              <a:rPr lang="en-GB" sz="1100" i="1">
                                <a:latin typeface="Cambria Math" panose="02040503050406030204" pitchFamily="18" charset="0"/>
                              </a:rPr>
                            </m:ctrlPr>
                          </m:sSupPr>
                          <m:e>
                            <m:d>
                              <m:dPr>
                                <m:ctrlPr>
                                  <a:rPr lang="en-GB" sz="1100" i="1">
                                    <a:latin typeface="Cambria Math" panose="02040503050406030204" pitchFamily="18" charset="0"/>
                                  </a:rPr>
                                </m:ctrlPr>
                              </m:dPr>
                              <m:e>
                                <m:sSub>
                                  <m:sSubPr>
                                    <m:ctrlPr>
                                      <a:rPr lang="en-GB" sz="1100" i="1">
                                        <a:latin typeface="Cambria Math" panose="02040503050406030204" pitchFamily="18" charset="0"/>
                                      </a:rPr>
                                    </m:ctrlPr>
                                  </m:sSubPr>
                                  <m:e>
                                    <m:r>
                                      <m:rPr>
                                        <m:nor/>
                                      </m:rPr>
                                      <a:rPr lang="en-GB" sz="1100" i="1">
                                        <a:latin typeface="Arial" panose="020B0604020202020204" pitchFamily="34" charset="0"/>
                                        <a:cs typeface="Arial" panose="020B0604020202020204" pitchFamily="34" charset="0"/>
                                      </a:rPr>
                                      <m:t>V</m:t>
                                    </m:r>
                                  </m:e>
                                  <m:sub>
                                    <m:r>
                                      <m:rPr>
                                        <m:nor/>
                                      </m:rPr>
                                      <a:rPr lang="en-GB" sz="1100" i="1">
                                        <a:latin typeface="Arial" panose="020B0604020202020204" pitchFamily="34" charset="0"/>
                                        <a:cs typeface="Arial" panose="020B0604020202020204" pitchFamily="34" charset="0"/>
                                      </a:rPr>
                                      <m:t>h</m:t>
                                    </m:r>
                                    <m:r>
                                      <m:rPr>
                                        <m:nor/>
                                      </m:rPr>
                                      <a:rPr lang="en-GB" sz="1100" i="1">
                                        <a:latin typeface="Arial" panose="020B0604020202020204" pitchFamily="34" charset="0"/>
                                        <a:cs typeface="Arial" panose="020B0604020202020204" pitchFamily="34" charset="0"/>
                                      </a:rPr>
                                      <m:t> </m:t>
                                    </m:r>
                                    <m:r>
                                      <m:rPr>
                                        <m:nor/>
                                      </m:rPr>
                                      <a:rPr lang="en-GB" sz="1100" i="1">
                                        <a:latin typeface="Arial" panose="020B0604020202020204" pitchFamily="34" charset="0"/>
                                        <a:cs typeface="Arial" panose="020B0604020202020204" pitchFamily="34" charset="0"/>
                                      </a:rPr>
                                      <m:t>Inc</m:t>
                                    </m:r>
                                  </m:sub>
                                </m:sSub>
                              </m:e>
                            </m:d>
                          </m:e>
                          <m:sup>
                            <m:r>
                              <m:rPr>
                                <m:nor/>
                              </m:rPr>
                              <a:rPr lang="en-GB" sz="1100">
                                <a:latin typeface="Arial" panose="020B0604020202020204" pitchFamily="34" charset="0"/>
                                <a:cs typeface="Arial" panose="020B0604020202020204" pitchFamily="34" charset="0"/>
                              </a:rPr>
                              <m:t>α</m:t>
                            </m:r>
                          </m:sup>
                        </m:sSup>
                      </m:e>
                    </m:rad>
                  </m:oMath>
                </a14:m>
                <a:endParaRPr lang="en-GB" sz="1100" dirty="0">
                  <a:latin typeface="Arial" panose="020B0604020202020204" pitchFamily="34" charset="0"/>
                  <a:cs typeface="Arial" panose="020B0604020202020204" pitchFamily="34" charset="0"/>
                </a:endParaRPr>
              </a:p>
              <a:p>
                <a:pPr>
                  <a:buFont typeface="Wingdings" panose="05000000000000000000" pitchFamily="2" charset="2"/>
                  <a:buChar char="§"/>
                </a:pPr>
                <a14:m>
                  <m:oMath xmlns:m="http://schemas.openxmlformats.org/officeDocument/2006/math">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V</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Inc</m:t>
                        </m:r>
                      </m:sub>
                    </m:sSub>
                  </m:oMath>
                </a14:m>
                <a:r>
                  <a:rPr lang="en-GB" sz="2000" dirty="0">
                    <a:latin typeface="Arial" panose="020B0604020202020204" pitchFamily="34" charset="0"/>
                    <a:cs typeface="Arial" panose="020B0604020202020204" pitchFamily="34" charset="0"/>
                  </a:rPr>
                  <a:t> is the actual incremental voltage that is produced by the new connection at PCC</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In practice, for some harmonics,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Inc</a:t>
                </a:r>
                <a:r>
                  <a:rPr lang="en-GB" sz="2000" dirty="0">
                    <a:latin typeface="Arial" panose="020B0604020202020204" pitchFamily="34" charset="0"/>
                    <a:cs typeface="Arial" panose="020B0604020202020204" pitchFamily="34" charset="0"/>
                  </a:rPr>
                  <a:t> may be zero, e.g. no injection from user’s equipment, and must always be equal to or less than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Limit Inc</a:t>
                </a: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The difference between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Limit Inc</a:t>
                </a: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and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Inc</a:t>
                </a:r>
                <a:r>
                  <a:rPr lang="en-GB" sz="2000" dirty="0">
                    <a:latin typeface="Arial" panose="020B0604020202020204" pitchFamily="34" charset="0"/>
                    <a:cs typeface="Arial" panose="020B0604020202020204" pitchFamily="34" charset="0"/>
                  </a:rPr>
                  <a:t> may be used to accommodate for the effects of modification of the background harmonic level</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The allowance for modification of the background harmonic level must not be used to accommodate for the incremental changes</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43601" y="1443514"/>
                <a:ext cx="11613830" cy="4700612"/>
              </a:xfrm>
              <a:prstGeom prst="rect">
                <a:avLst/>
              </a:prstGeom>
              <a:blipFill rotWithShape="0">
                <a:blip r:embed="rId3"/>
                <a:stretch>
                  <a:fillRect l="-472" t="-1297" r="-945"/>
                </a:stretch>
              </a:blipFill>
            </p:spPr>
            <p:txBody>
              <a:bodyPr/>
              <a:lstStyle/>
              <a:p>
                <a:r>
                  <a:rPr lang="en-GB">
                    <a:noFill/>
                  </a:rPr>
                  <a:t> </a:t>
                </a:r>
              </a:p>
            </p:txBody>
          </p:sp>
        </mc:Fallback>
      </mc:AlternateContent>
      <p:pic>
        <p:nvPicPr>
          <p:cNvPr id="6" name="Picture 5"/>
          <p:cNvPicPr>
            <a:picLocks noChangeAspect="1"/>
          </p:cNvPicPr>
          <p:nvPr/>
        </p:nvPicPr>
        <p:blipFill rotWithShape="1">
          <a:blip r:embed="rId4"/>
          <a:srcRect l="24993" t="8872" r="25019" b="11265"/>
          <a:stretch/>
        </p:blipFill>
        <p:spPr>
          <a:xfrm>
            <a:off x="4252037" y="4688306"/>
            <a:ext cx="2998995" cy="1730190"/>
          </a:xfrm>
          <a:prstGeom prst="rect">
            <a:avLst/>
          </a:prstGeom>
        </p:spPr>
      </p:pic>
      <p:sp>
        <p:nvSpPr>
          <p:cNvPr id="7" name="TextBox 6"/>
          <p:cNvSpPr txBox="1"/>
          <p:nvPr/>
        </p:nvSpPr>
        <p:spPr>
          <a:xfrm>
            <a:off x="7106653" y="4972587"/>
            <a:ext cx="4892842" cy="1200329"/>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Note: </a:t>
            </a:r>
          </a:p>
          <a:p>
            <a:r>
              <a:rPr lang="en-GB" sz="1400" b="1" dirty="0">
                <a:latin typeface="Arial" panose="020B0604020202020204" pitchFamily="34" charset="0"/>
                <a:cs typeface="Arial" panose="020B0604020202020204" pitchFamily="34" charset="0"/>
              </a:rPr>
              <a:t>in the diagram opposite it has been assumed that for the harmonic order considered, all of the incremental limit is used by the new equipment, i.e. </a:t>
            </a:r>
            <a:r>
              <a:rPr lang="en-GB" sz="1400" b="1" i="1" dirty="0" err="1">
                <a:latin typeface="Arial" panose="020B0604020202020204" pitchFamily="34" charset="0"/>
                <a:cs typeface="Arial" panose="020B0604020202020204" pitchFamily="34" charset="0"/>
              </a:rPr>
              <a:t>V</a:t>
            </a:r>
            <a:r>
              <a:rPr lang="en-GB" sz="1400" b="1" i="1" baseline="-25000" dirty="0" err="1">
                <a:latin typeface="Arial" panose="020B0604020202020204" pitchFamily="34" charset="0"/>
                <a:cs typeface="Arial" panose="020B0604020202020204" pitchFamily="34" charset="0"/>
              </a:rPr>
              <a:t>h</a:t>
            </a:r>
            <a:r>
              <a:rPr lang="en-GB" sz="1400" b="1" i="1" baseline="-25000" dirty="0">
                <a:latin typeface="Arial" panose="020B0604020202020204" pitchFamily="34" charset="0"/>
                <a:cs typeface="Arial" panose="020B0604020202020204" pitchFamily="34" charset="0"/>
              </a:rPr>
              <a:t> Inc</a:t>
            </a:r>
            <a:r>
              <a:rPr lang="en-GB" sz="1400" b="1" dirty="0">
                <a:latin typeface="Arial" panose="020B0604020202020204" pitchFamily="34" charset="0"/>
                <a:cs typeface="Arial" panose="020B0604020202020204" pitchFamily="34" charset="0"/>
              </a:rPr>
              <a:t> =</a:t>
            </a:r>
            <a:r>
              <a:rPr lang="en-GB" sz="1400" b="1" i="1" dirty="0" err="1">
                <a:latin typeface="Arial" panose="020B0604020202020204" pitchFamily="34" charset="0"/>
                <a:cs typeface="Arial" panose="020B0604020202020204" pitchFamily="34" charset="0"/>
              </a:rPr>
              <a:t>V</a:t>
            </a:r>
            <a:r>
              <a:rPr lang="en-GB" sz="1400" b="1" i="1" baseline="-25000" dirty="0" err="1">
                <a:latin typeface="Arial" panose="020B0604020202020204" pitchFamily="34" charset="0"/>
                <a:cs typeface="Arial" panose="020B0604020202020204" pitchFamily="34" charset="0"/>
              </a:rPr>
              <a:t>h</a:t>
            </a:r>
            <a:r>
              <a:rPr lang="en-GB" sz="1400" b="1" i="1" baseline="-25000" dirty="0">
                <a:latin typeface="Arial" panose="020B0604020202020204" pitchFamily="34" charset="0"/>
                <a:cs typeface="Arial" panose="020B0604020202020204" pitchFamily="34" charset="0"/>
              </a:rPr>
              <a:t> Limit Inc</a:t>
            </a:r>
          </a:p>
          <a:p>
            <a:r>
              <a:rPr lang="en-GB" sz="1600" b="1" i="1" baseline="-25000" dirty="0">
                <a:latin typeface="Arial" panose="020B0604020202020204" pitchFamily="34" charset="0"/>
                <a:cs typeface="Arial" panose="020B0604020202020204" pitchFamily="34" charset="0"/>
              </a:rPr>
              <a:t>This is not usually the case for all harmonics</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090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96</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Harmonic specification</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kern="0" dirty="0" smtClean="0">
                <a:latin typeface="Arial" panose="020B0604020202020204" pitchFamily="34" charset="0"/>
                <a:cs typeface="Arial" panose="020B0604020202020204" pitchFamily="34" charset="0"/>
              </a:rPr>
              <a:t>As </a:t>
            </a:r>
            <a:r>
              <a:rPr lang="en-GB" sz="2400" kern="0" dirty="0">
                <a:latin typeface="Arial" panose="020B0604020202020204" pitchFamily="34" charset="0"/>
                <a:cs typeface="Arial" panose="020B0604020202020204" pitchFamily="34" charset="0"/>
              </a:rPr>
              <a:t>a minimum requirement, the incremental and total limits and background measurement will be specified in the harmonic specification</a:t>
            </a:r>
          </a:p>
          <a:p>
            <a:pPr>
              <a:buFont typeface="Wingdings" panose="05000000000000000000" pitchFamily="2" charset="2"/>
              <a:buChar char="§"/>
            </a:pPr>
            <a:r>
              <a:rPr lang="en-GB" sz="2400" kern="0" dirty="0">
                <a:latin typeface="Arial" panose="020B0604020202020204" pitchFamily="34" charset="0"/>
                <a:cs typeface="Arial" panose="020B0604020202020204" pitchFamily="34" charset="0"/>
              </a:rPr>
              <a:t>Limit change may be explicitly included in the specification</a:t>
            </a:r>
          </a:p>
          <a:p>
            <a:pPr>
              <a:buFont typeface="Wingdings" panose="05000000000000000000" pitchFamily="2" charset="2"/>
              <a:buChar char="§"/>
            </a:pPr>
            <a:r>
              <a:rPr lang="en-GB" sz="2400" kern="0" dirty="0">
                <a:latin typeface="Arial" panose="020B0604020202020204" pitchFamily="34" charset="0"/>
                <a:cs typeface="Arial" panose="020B0604020202020204" pitchFamily="34" charset="0"/>
              </a:rPr>
              <a:t>Harmonic impedance as impedance loci or tabular form is also part of the harmonic specification</a:t>
            </a:r>
          </a:p>
        </p:txBody>
      </p:sp>
      <p:graphicFrame>
        <p:nvGraphicFramePr>
          <p:cNvPr id="9" name="Content Placeholder 4"/>
          <p:cNvGraphicFramePr>
            <a:graphicFrameLocks/>
          </p:cNvGraphicFramePr>
          <p:nvPr>
            <p:extLst>
              <p:ext uri="{D42A27DB-BD31-4B8C-83A1-F6EECF244321}">
                <p14:modId xmlns:p14="http://schemas.microsoft.com/office/powerpoint/2010/main" val="4210042587"/>
              </p:ext>
            </p:extLst>
          </p:nvPr>
        </p:nvGraphicFramePr>
        <p:xfrm>
          <a:off x="225313" y="3839234"/>
          <a:ext cx="11632119" cy="2388077"/>
        </p:xfrm>
        <a:graphic>
          <a:graphicData uri="http://schemas.openxmlformats.org/drawingml/2006/table">
            <a:tbl>
              <a:tblPr firstRow="1" firstCol="1" bandRow="1">
                <a:tableStyleId>{5C22544A-7EE6-4342-B048-85BDC9FD1C3A}</a:tableStyleId>
              </a:tblPr>
              <a:tblGrid>
                <a:gridCol w="1875459">
                  <a:extLst>
                    <a:ext uri="{9D8B030D-6E8A-4147-A177-3AD203B41FA5}">
                      <a16:colId xmlns="" xmlns:a16="http://schemas.microsoft.com/office/drawing/2014/main" val="4211926746"/>
                    </a:ext>
                  </a:extLst>
                </a:gridCol>
                <a:gridCol w="3081050">
                  <a:extLst>
                    <a:ext uri="{9D8B030D-6E8A-4147-A177-3AD203B41FA5}">
                      <a16:colId xmlns="" xmlns:a16="http://schemas.microsoft.com/office/drawing/2014/main" val="2560316078"/>
                    </a:ext>
                  </a:extLst>
                </a:gridCol>
                <a:gridCol w="3594559">
                  <a:extLst>
                    <a:ext uri="{9D8B030D-6E8A-4147-A177-3AD203B41FA5}">
                      <a16:colId xmlns="" xmlns:a16="http://schemas.microsoft.com/office/drawing/2014/main" val="3640946499"/>
                    </a:ext>
                  </a:extLst>
                </a:gridCol>
                <a:gridCol w="3081051">
                  <a:extLst>
                    <a:ext uri="{9D8B030D-6E8A-4147-A177-3AD203B41FA5}">
                      <a16:colId xmlns="" xmlns:a16="http://schemas.microsoft.com/office/drawing/2014/main" val="3188157909"/>
                    </a:ext>
                  </a:extLst>
                </a:gridCol>
              </a:tblGrid>
              <a:tr h="508981">
                <a:tc>
                  <a:txBody>
                    <a:bodyPr/>
                    <a:lstStyle/>
                    <a:p>
                      <a:pPr algn="ctr">
                        <a:spcBef>
                          <a:spcPts val="300"/>
                        </a:spcBef>
                      </a:pPr>
                      <a:r>
                        <a:rPr lang="en-GB" sz="1600" dirty="0">
                          <a:effectLst/>
                        </a:rPr>
                        <a:t>Harmonic order </a:t>
                      </a:r>
                    </a:p>
                    <a:p>
                      <a:pPr algn="ctr">
                        <a:spcBef>
                          <a:spcPts val="300"/>
                        </a:spcBef>
                      </a:pPr>
                      <a:r>
                        <a:rPr lang="en-GB" sz="1600" dirty="0">
                          <a:effectLst/>
                        </a:rPr>
                        <a:t>(h)</a:t>
                      </a:r>
                      <a:endParaRPr lang="en-GB"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dirty="0">
                          <a:effectLst/>
                        </a:rPr>
                        <a:t>Background harmonic level </a:t>
                      </a:r>
                      <a:r>
                        <a:rPr lang="en-GB" sz="1600" baseline="30000" dirty="0">
                          <a:effectLst/>
                        </a:rPr>
                        <a:t>1)</a:t>
                      </a:r>
                      <a:endParaRPr lang="en-GB" sz="1600" dirty="0">
                        <a:effectLst/>
                      </a:endParaRPr>
                    </a:p>
                    <a:p>
                      <a:pPr algn="ctr">
                        <a:spcBef>
                          <a:spcPts val="300"/>
                        </a:spcBef>
                      </a:pPr>
                      <a:r>
                        <a:rPr lang="en-GB" sz="1600" dirty="0">
                          <a:effectLst/>
                        </a:rPr>
                        <a:t>% h = 1</a:t>
                      </a:r>
                      <a:endParaRPr lang="en-GB"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Incremental harmonic voltage limit </a:t>
                      </a:r>
                      <a:r>
                        <a:rPr lang="en-GB" sz="1600" baseline="30000">
                          <a:effectLst/>
                        </a:rPr>
                        <a:t>2)</a:t>
                      </a:r>
                      <a:endParaRPr lang="en-GB" sz="1600">
                        <a:effectLst/>
                      </a:endParaRPr>
                    </a:p>
                    <a:p>
                      <a:pPr algn="ctr">
                        <a:spcBef>
                          <a:spcPts val="300"/>
                        </a:spcBef>
                      </a:pPr>
                      <a:r>
                        <a:rPr lang="en-GB" sz="1600">
                          <a:effectLst/>
                        </a:rPr>
                        <a:t>% h = 1</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Total harmonic voltage limit</a:t>
                      </a:r>
                    </a:p>
                    <a:p>
                      <a:pPr algn="ctr">
                        <a:spcBef>
                          <a:spcPts val="300"/>
                        </a:spcBef>
                      </a:pPr>
                      <a:r>
                        <a:rPr lang="en-GB" sz="1600">
                          <a:effectLst/>
                        </a:rPr>
                        <a:t>% h = 1</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3673627119"/>
                  </a:ext>
                </a:extLst>
              </a:tr>
              <a:tr h="236049">
                <a:tc>
                  <a:txBody>
                    <a:bodyPr/>
                    <a:lstStyle/>
                    <a:p>
                      <a:pPr algn="ctr">
                        <a:spcBef>
                          <a:spcPts val="300"/>
                        </a:spcBef>
                      </a:pPr>
                      <a:r>
                        <a:rPr lang="en-GB" sz="1600">
                          <a:effectLst/>
                        </a:rPr>
                        <a:t>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1233878403"/>
                  </a:ext>
                </a:extLst>
              </a:tr>
              <a:tr h="236049">
                <a:tc>
                  <a:txBody>
                    <a:bodyPr/>
                    <a:lstStyle/>
                    <a:p>
                      <a:pPr algn="ctr">
                        <a:spcBef>
                          <a:spcPts val="300"/>
                        </a:spcBef>
                      </a:pPr>
                      <a:r>
                        <a:rPr lang="en-GB" sz="1600">
                          <a:effectLst/>
                        </a:rPr>
                        <a:t>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dirty="0">
                          <a:effectLst/>
                        </a:rPr>
                        <a:t>TBA</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736857252"/>
                  </a:ext>
                </a:extLst>
              </a:tr>
              <a:tr h="236049">
                <a:tc>
                  <a:txBody>
                    <a:bodyPr/>
                    <a:lstStyle/>
                    <a:p>
                      <a:pPr algn="ctr">
                        <a:spcBef>
                          <a:spcPts val="300"/>
                        </a:spcBef>
                      </a:pPr>
                      <a:r>
                        <a:rPr lang="en-GB" sz="1600">
                          <a:effectLst/>
                        </a:rPr>
                        <a:t>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TBA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3023073613"/>
                  </a:ext>
                </a:extLst>
              </a:tr>
              <a:tr h="236049">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dirty="0">
                          <a:effectLst/>
                        </a:rPr>
                        <a: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4026848685"/>
                  </a:ext>
                </a:extLst>
              </a:tr>
              <a:tr h="236049">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dirty="0">
                          <a:effectLst/>
                        </a:rPr>
                        <a: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a:txBody>
                    <a:bodyPr/>
                    <a:lstStyle/>
                    <a:p>
                      <a:pPr algn="ctr">
                        <a:spcBef>
                          <a:spcPts val="300"/>
                        </a:spcBef>
                      </a:pPr>
                      <a:r>
                        <a:rPr lang="en-GB" sz="1600">
                          <a:effectLst/>
                        </a:rPr>
                        <a: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extLst>
                  <a:ext uri="{0D108BD9-81ED-4DB2-BD59-A6C34878D82A}">
                    <a16:rowId xmlns="" xmlns:a16="http://schemas.microsoft.com/office/drawing/2014/main" val="2598012280"/>
                  </a:ext>
                </a:extLst>
              </a:tr>
              <a:tr h="214366">
                <a:tc gridSpan="4">
                  <a:txBody>
                    <a:bodyPr/>
                    <a:lstStyle/>
                    <a:p>
                      <a:pPr algn="just"/>
                      <a:r>
                        <a:rPr lang="en-GB" sz="1400" dirty="0">
                          <a:effectLst/>
                        </a:rPr>
                        <a:t>NOTE: All values apply at the PCC.</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719777352"/>
                  </a:ext>
                </a:extLst>
              </a:tr>
              <a:tr h="428731">
                <a:tc gridSpan="4">
                  <a:txBody>
                    <a:bodyPr/>
                    <a:lstStyle/>
                    <a:p>
                      <a:pPr algn="just"/>
                      <a:r>
                        <a:rPr lang="en-GB" sz="1400" baseline="30000" dirty="0">
                          <a:effectLst/>
                        </a:rPr>
                        <a:t>1)</a:t>
                      </a:r>
                      <a:r>
                        <a:rPr lang="en-GB" sz="1400" dirty="0">
                          <a:effectLst/>
                        </a:rPr>
                        <a:t> Prior to connection of the new user’s plant and equipment.</a:t>
                      </a:r>
                    </a:p>
                    <a:p>
                      <a:pPr algn="just"/>
                      <a:r>
                        <a:rPr lang="en-GB" sz="1400" baseline="30000" dirty="0">
                          <a:effectLst/>
                        </a:rPr>
                        <a:t>2)</a:t>
                      </a:r>
                      <a:r>
                        <a:rPr lang="en-GB" sz="1400" dirty="0">
                          <a:effectLst/>
                        </a:rPr>
                        <a:t> Due to harmonic emission of the new user’s plant and equipment.</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4711" marR="7471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181388249"/>
                  </a:ext>
                </a:extLst>
              </a:tr>
            </a:tbl>
          </a:graphicData>
        </a:graphic>
      </p:graphicFrame>
      <p:sp>
        <p:nvSpPr>
          <p:cNvPr id="11" name="Rectangle 1"/>
          <p:cNvSpPr>
            <a:spLocks noChangeArrowheads="1"/>
          </p:cNvSpPr>
          <p:nvPr/>
        </p:nvSpPr>
        <p:spPr bwMode="auto">
          <a:xfrm>
            <a:off x="718048" y="3550190"/>
            <a:ext cx="99614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Example limits forming part of a harmonic specification</a:t>
            </a: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83980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97</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Compliance criteria</a:t>
            </a: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Compliance with the Stage 3 harmonic specification is achieved if the new user satisfies the following two requirements:</a:t>
                </a:r>
              </a:p>
              <a:p>
                <a:pPr lvl="1"/>
                <a:r>
                  <a:rPr lang="en-GB" sz="2000" dirty="0">
                    <a:latin typeface="Arial" panose="020B0604020202020204" pitchFamily="34" charset="0"/>
                    <a:cs typeface="Arial" panose="020B0604020202020204" pitchFamily="34" charset="0"/>
                  </a:rPr>
                  <a:t>Compliance with the incremental harmonic voltage limits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Limit Inc</a:t>
                </a:r>
                <a:r>
                  <a:rPr lang="en-GB" sz="2000" dirty="0">
                    <a:latin typeface="Arial" panose="020B0604020202020204" pitchFamily="34" charset="0"/>
                    <a:cs typeface="Arial" panose="020B0604020202020204" pitchFamily="34" charset="0"/>
                  </a:rPr>
                  <a:t>)</a:t>
                </a:r>
              </a:p>
              <a:p>
                <a:pPr lvl="1"/>
                <a:r>
                  <a:rPr lang="en-GB" sz="2000" dirty="0">
                    <a:latin typeface="Arial" panose="020B0604020202020204" pitchFamily="34" charset="0"/>
                    <a:cs typeface="Arial" panose="020B0604020202020204" pitchFamily="34" charset="0"/>
                  </a:rPr>
                  <a:t>Compliance with the total harmonic voltage limits (</a:t>
                </a:r>
                <a:r>
                  <a:rPr lang="en-GB" sz="2000" i="1" dirty="0" err="1">
                    <a:latin typeface="Arial" panose="020B0604020202020204" pitchFamily="34" charset="0"/>
                    <a:cs typeface="Arial" panose="020B0604020202020204" pitchFamily="34" charset="0"/>
                  </a:rPr>
                  <a:t>V</a:t>
                </a:r>
                <a:r>
                  <a:rPr lang="en-GB" sz="2000" i="1" baseline="-25000" dirty="0" err="1">
                    <a:latin typeface="Arial" panose="020B0604020202020204" pitchFamily="34" charset="0"/>
                    <a:cs typeface="Arial" panose="020B0604020202020204" pitchFamily="34" charset="0"/>
                  </a:rPr>
                  <a:t>h</a:t>
                </a:r>
                <a:r>
                  <a:rPr lang="en-GB" sz="2000" i="1" baseline="-25000" dirty="0">
                    <a:latin typeface="Arial" panose="020B0604020202020204" pitchFamily="34" charset="0"/>
                    <a:cs typeface="Arial" panose="020B0604020202020204" pitchFamily="34" charset="0"/>
                  </a:rPr>
                  <a:t> Limit Total</a:t>
                </a:r>
                <a:r>
                  <a:rPr lang="en-GB" sz="2000" dirty="0">
                    <a:latin typeface="Arial" panose="020B0604020202020204" pitchFamily="34" charset="0"/>
                    <a:cs typeface="Arial" panose="020B0604020202020204" pitchFamily="34" charset="0"/>
                  </a:rPr>
                  <a:t>)</a:t>
                </a:r>
              </a:p>
              <a:p>
                <a:pPr lvl="0">
                  <a:buFont typeface="Wingdings" panose="05000000000000000000" pitchFamily="2" charset="2"/>
                  <a:buChar char="§"/>
                </a:pPr>
                <a:r>
                  <a:rPr lang="en-GB" sz="2400" dirty="0">
                    <a:latin typeface="Arial" panose="020B0604020202020204" pitchFamily="34" charset="0"/>
                    <a:cs typeface="Arial" panose="020B0604020202020204" pitchFamily="34" charset="0"/>
                  </a:rPr>
                  <a:t>The total harmonic voltage at the PCC shall be less than or equal to the total harmonic voltage limit (</a:t>
                </a:r>
                <a:r>
                  <a:rPr lang="en-GB" sz="2400" i="1" dirty="0" err="1">
                    <a:latin typeface="Arial" panose="020B0604020202020204" pitchFamily="34" charset="0"/>
                    <a:cs typeface="Arial" panose="020B0604020202020204" pitchFamily="34" charset="0"/>
                  </a:rPr>
                  <a:t>V</a:t>
                </a:r>
                <a:r>
                  <a:rPr lang="en-GB" sz="2400" i="1" baseline="-25000" dirty="0" err="1">
                    <a:latin typeface="Arial" panose="020B0604020202020204" pitchFamily="34" charset="0"/>
                    <a:cs typeface="Arial" panose="020B0604020202020204" pitchFamily="34" charset="0"/>
                  </a:rPr>
                  <a:t>h</a:t>
                </a:r>
                <a:r>
                  <a:rPr lang="en-GB" sz="2400" i="1" baseline="-25000" dirty="0">
                    <a:latin typeface="Arial" panose="020B0604020202020204" pitchFamily="34" charset="0"/>
                    <a:cs typeface="Arial" panose="020B0604020202020204" pitchFamily="34" charset="0"/>
                  </a:rPr>
                  <a:t> Limit Total</a:t>
                </a:r>
                <a:r>
                  <a:rPr lang="en-GB" sz="2400" dirty="0">
                    <a:latin typeface="Arial" panose="020B0604020202020204" pitchFamily="34" charset="0"/>
                    <a:cs typeface="Arial" panose="020B0604020202020204" pitchFamily="34" charset="0"/>
                  </a:rPr>
                  <a:t>)</a:t>
                </a:r>
              </a:p>
              <a:p>
                <a:pPr marL="0" lvl="0" indent="0">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14:m>
                  <m:oMath xmlns:m="http://schemas.openxmlformats.org/officeDocument/2006/math">
                    <m:sSub>
                      <m:sSubPr>
                        <m:ctrlPr>
                          <a:rPr lang="en-GB" sz="2400" i="1">
                            <a:latin typeface="Cambria Math" panose="02040503050406030204" pitchFamily="18" charset="0"/>
                          </a:rPr>
                        </m:ctrlPr>
                      </m:sSubPr>
                      <m:e>
                        <m:r>
                          <m:rPr>
                            <m:nor/>
                          </m:rPr>
                          <a:rPr lang="en-GB" sz="2400" i="1">
                            <a:latin typeface="Arial" panose="020B0604020202020204" pitchFamily="34" charset="0"/>
                            <a:cs typeface="Arial" panose="020B0604020202020204" pitchFamily="34" charset="0"/>
                          </a:rPr>
                          <m:t>V</m:t>
                        </m:r>
                      </m:e>
                      <m:sub>
                        <m:r>
                          <m:rPr>
                            <m:nor/>
                          </m:rPr>
                          <a:rPr lang="en-GB" sz="2400" i="1">
                            <a:latin typeface="Arial" panose="020B0604020202020204" pitchFamily="34" charset="0"/>
                            <a:cs typeface="Arial" panose="020B0604020202020204" pitchFamily="34" charset="0"/>
                          </a:rPr>
                          <m:t>h</m:t>
                        </m:r>
                        <m:r>
                          <m:rPr>
                            <m:nor/>
                          </m:rPr>
                          <a:rPr lang="en-GB" sz="2400" i="1">
                            <a:latin typeface="Arial" panose="020B0604020202020204" pitchFamily="34" charset="0"/>
                            <a:cs typeface="Arial" panose="020B0604020202020204" pitchFamily="34" charset="0"/>
                          </a:rPr>
                          <m:t> </m:t>
                        </m:r>
                        <m:r>
                          <m:rPr>
                            <m:nor/>
                          </m:rPr>
                          <a:rPr lang="en-GB" sz="2400" i="1">
                            <a:latin typeface="Arial" panose="020B0604020202020204" pitchFamily="34" charset="0"/>
                            <a:cs typeface="Arial" panose="020B0604020202020204" pitchFamily="34" charset="0"/>
                          </a:rPr>
                          <m:t>Total</m:t>
                        </m:r>
                        <m:r>
                          <m:rPr>
                            <m:nor/>
                          </m:rPr>
                          <a:rPr lang="en-GB" sz="2400" i="1">
                            <a:latin typeface="Arial" panose="020B0604020202020204" pitchFamily="34" charset="0"/>
                            <a:cs typeface="Arial" panose="020B0604020202020204" pitchFamily="34" charset="0"/>
                          </a:rPr>
                          <m:t> </m:t>
                        </m:r>
                      </m:sub>
                    </m:sSub>
                    <m:r>
                      <m:rPr>
                        <m:nor/>
                      </m:rPr>
                      <a:rPr lang="en-GB" sz="2400">
                        <a:latin typeface="Arial" panose="020B0604020202020204" pitchFamily="34" charset="0"/>
                        <a:cs typeface="Arial" panose="020B0604020202020204" pitchFamily="34" charset="0"/>
                      </a:rPr>
                      <m:t>≤ </m:t>
                    </m:r>
                    <m:sSub>
                      <m:sSubPr>
                        <m:ctrlPr>
                          <a:rPr lang="en-GB" sz="2400" i="1">
                            <a:latin typeface="Cambria Math" panose="02040503050406030204" pitchFamily="18" charset="0"/>
                          </a:rPr>
                        </m:ctrlPr>
                      </m:sSubPr>
                      <m:e>
                        <m:r>
                          <m:rPr>
                            <m:nor/>
                          </m:rPr>
                          <a:rPr lang="en-GB" sz="2400" i="1">
                            <a:latin typeface="Arial" panose="020B0604020202020204" pitchFamily="34" charset="0"/>
                            <a:cs typeface="Arial" panose="020B0604020202020204" pitchFamily="34" charset="0"/>
                          </a:rPr>
                          <m:t>V</m:t>
                        </m:r>
                      </m:e>
                      <m:sub>
                        <m:r>
                          <m:rPr>
                            <m:nor/>
                          </m:rPr>
                          <a:rPr lang="en-GB" sz="2400" i="1">
                            <a:latin typeface="Arial" panose="020B0604020202020204" pitchFamily="34" charset="0"/>
                            <a:cs typeface="Arial" panose="020B0604020202020204" pitchFamily="34" charset="0"/>
                          </a:rPr>
                          <m:t>h</m:t>
                        </m:r>
                        <m:r>
                          <m:rPr>
                            <m:nor/>
                          </m:rPr>
                          <a:rPr lang="en-GB" sz="2400" i="1">
                            <a:latin typeface="Arial" panose="020B0604020202020204" pitchFamily="34" charset="0"/>
                            <a:cs typeface="Arial" panose="020B0604020202020204" pitchFamily="34" charset="0"/>
                          </a:rPr>
                          <m:t> </m:t>
                        </m:r>
                        <m:r>
                          <m:rPr>
                            <m:nor/>
                          </m:rPr>
                          <a:rPr lang="en-GB" sz="2400" i="1">
                            <a:latin typeface="Arial" panose="020B0604020202020204" pitchFamily="34" charset="0"/>
                            <a:cs typeface="Arial" panose="020B0604020202020204" pitchFamily="34" charset="0"/>
                          </a:rPr>
                          <m:t>Limit</m:t>
                        </m:r>
                        <m:r>
                          <m:rPr>
                            <m:nor/>
                          </m:rPr>
                          <a:rPr lang="en-GB" sz="2400" i="1">
                            <a:latin typeface="Arial" panose="020B0604020202020204" pitchFamily="34" charset="0"/>
                            <a:cs typeface="Arial" panose="020B0604020202020204" pitchFamily="34" charset="0"/>
                          </a:rPr>
                          <m:t> </m:t>
                        </m:r>
                        <m:r>
                          <m:rPr>
                            <m:nor/>
                          </m:rPr>
                          <a:rPr lang="en-GB" sz="2400" i="1">
                            <a:latin typeface="Arial" panose="020B0604020202020204" pitchFamily="34" charset="0"/>
                            <a:cs typeface="Arial" panose="020B0604020202020204" pitchFamily="34" charset="0"/>
                          </a:rPr>
                          <m:t>Total</m:t>
                        </m:r>
                      </m:sub>
                    </m:sSub>
                    <m:r>
                      <m:rPr>
                        <m:nor/>
                      </m:rPr>
                      <a:rPr lang="en-GB" sz="2400" i="1">
                        <a:latin typeface="Arial" panose="020B0604020202020204" pitchFamily="34" charset="0"/>
                        <a:cs typeface="Arial" panose="020B0604020202020204" pitchFamily="34" charset="0"/>
                      </a:rPr>
                      <m:t> </m:t>
                    </m:r>
                  </m:oMath>
                </a14:m>
                <a:r>
                  <a:rPr lang="en-GB" sz="2400" dirty="0">
                    <a:latin typeface="Arial" panose="020B0604020202020204" pitchFamily="34" charset="0"/>
                    <a:cs typeface="Arial" panose="020B0604020202020204" pitchFamily="34" charset="0"/>
                  </a:rPr>
                  <a:t>    </a:t>
                </a:r>
              </a:p>
              <a:p>
                <a:pPr>
                  <a:buFont typeface="Wingdings" panose="05000000000000000000" pitchFamily="2" charset="2"/>
                  <a:buChar char="§"/>
                </a:pPr>
                <a14:m>
                  <m:oMath xmlns:m="http://schemas.openxmlformats.org/officeDocument/2006/math">
                    <m:sSub>
                      <m:sSubPr>
                        <m:ctrlPr>
                          <a:rPr lang="en-GB" sz="2400" i="1">
                            <a:latin typeface="Cambria Math" panose="02040503050406030204" pitchFamily="18" charset="0"/>
                          </a:rPr>
                        </m:ctrlPr>
                      </m:sSubPr>
                      <m:e>
                        <m:r>
                          <m:rPr>
                            <m:nor/>
                          </m:rPr>
                          <a:rPr lang="en-GB" sz="2400" i="1">
                            <a:latin typeface="Arial" panose="020B0604020202020204" pitchFamily="34" charset="0"/>
                            <a:cs typeface="Arial" panose="020B0604020202020204" pitchFamily="34" charset="0"/>
                          </a:rPr>
                          <m:t>V</m:t>
                        </m:r>
                      </m:e>
                      <m:sub>
                        <m:r>
                          <m:rPr>
                            <m:nor/>
                          </m:rPr>
                          <a:rPr lang="en-GB" sz="2400" i="1">
                            <a:latin typeface="Arial" panose="020B0604020202020204" pitchFamily="34" charset="0"/>
                            <a:cs typeface="Arial" panose="020B0604020202020204" pitchFamily="34" charset="0"/>
                          </a:rPr>
                          <m:t>h</m:t>
                        </m:r>
                        <m:r>
                          <m:rPr>
                            <m:nor/>
                          </m:rPr>
                          <a:rPr lang="en-GB" sz="2400" i="1">
                            <a:latin typeface="Arial" panose="020B0604020202020204" pitchFamily="34" charset="0"/>
                            <a:cs typeface="Arial" panose="020B0604020202020204" pitchFamily="34" charset="0"/>
                          </a:rPr>
                          <m:t> </m:t>
                        </m:r>
                        <m:r>
                          <m:rPr>
                            <m:nor/>
                          </m:rPr>
                          <a:rPr lang="en-GB" sz="2400" i="1">
                            <a:latin typeface="Arial" panose="020B0604020202020204" pitchFamily="34" charset="0"/>
                            <a:cs typeface="Arial" panose="020B0604020202020204" pitchFamily="34" charset="0"/>
                          </a:rPr>
                          <m:t>Total</m:t>
                        </m:r>
                        <m:r>
                          <m:rPr>
                            <m:nor/>
                          </m:rPr>
                          <a:rPr lang="en-GB" sz="2400" i="1">
                            <a:latin typeface="Arial" panose="020B0604020202020204" pitchFamily="34" charset="0"/>
                            <a:cs typeface="Arial" panose="020B0604020202020204" pitchFamily="34" charset="0"/>
                          </a:rPr>
                          <m:t> </m:t>
                        </m:r>
                      </m:sub>
                    </m:sSub>
                  </m:oMath>
                </a14:m>
                <a:r>
                  <a:rPr lang="en-GB" sz="2400" dirty="0">
                    <a:latin typeface="Arial" panose="020B0604020202020204" pitchFamily="34" charset="0"/>
                    <a:cs typeface="Arial" panose="020B0604020202020204" pitchFamily="34" charset="0"/>
                  </a:rPr>
                  <a:t>is the calculated total effect after the user is connected and is given by:</a:t>
                </a:r>
              </a:p>
              <a:p>
                <a:pPr>
                  <a:buFont typeface="Wingdings" panose="05000000000000000000" pitchFamily="2" charset="2"/>
                  <a:buChar char="§"/>
                </a:pPr>
                <a14:m>
                  <m:oMath xmlns:m="http://schemas.openxmlformats.org/officeDocument/2006/math">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V</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Total</m:t>
                        </m:r>
                      </m:sub>
                    </m:sSub>
                    <m:r>
                      <m:rPr>
                        <m:nor/>
                      </m:rPr>
                      <a:rPr lang="en-GB" sz="2000">
                        <a:latin typeface="Arial" panose="020B0604020202020204" pitchFamily="34" charset="0"/>
                        <a:cs typeface="Arial" panose="020B0604020202020204" pitchFamily="34" charset="0"/>
                      </a:rPr>
                      <m:t> = </m:t>
                    </m:r>
                    <m:rad>
                      <m:radPr>
                        <m:ctrlPr>
                          <a:rPr lang="en-GB" sz="2000" i="1">
                            <a:latin typeface="Cambria Math" panose="02040503050406030204" pitchFamily="18" charset="0"/>
                          </a:rPr>
                        </m:ctrlPr>
                      </m:radPr>
                      <m:deg>
                        <m:r>
                          <m:rPr>
                            <m:nor/>
                          </m:rPr>
                          <a:rPr lang="en-GB" sz="2000">
                            <a:latin typeface="Arial" panose="020B0604020202020204" pitchFamily="34" charset="0"/>
                            <a:cs typeface="Arial" panose="020B0604020202020204" pitchFamily="34" charset="0"/>
                          </a:rPr>
                          <m:t>α</m:t>
                        </m:r>
                      </m:deg>
                      <m:e>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V</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Inc</m:t>
                                    </m:r>
                                  </m:sub>
                                </m:sSub>
                              </m:e>
                            </m:d>
                          </m:e>
                          <m:sup>
                            <m:r>
                              <m:rPr>
                                <m:nor/>
                              </m:rPr>
                              <a:rPr lang="en-GB" sz="2000">
                                <a:latin typeface="Arial" panose="020B0604020202020204" pitchFamily="34" charset="0"/>
                                <a:cs typeface="Arial" panose="020B0604020202020204" pitchFamily="34" charset="0"/>
                              </a:rPr>
                              <m:t>α</m:t>
                            </m:r>
                          </m:sup>
                        </m:sSup>
                        <m:r>
                          <a:rPr lang="en-GB" sz="2000" b="1" i="1">
                            <a:latin typeface="Cambria Math" panose="02040503050406030204" pitchFamily="18" charset="0"/>
                          </a:rPr>
                          <m:t>+</m:t>
                        </m:r>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d>
                                      <m:dPr>
                                        <m:begChr m:val="|"/>
                                        <m:endChr m:val="|"/>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Z</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PCC</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Post</m:t>
                                            </m:r>
                                          </m:sub>
                                        </m:sSub>
                                      </m:e>
                                    </m:d>
                                  </m:num>
                                  <m:den>
                                    <m:d>
                                      <m:dPr>
                                        <m:begChr m:val="|"/>
                                        <m:endChr m:val="|"/>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Z</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PCC</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Pre</m:t>
                                            </m:r>
                                          </m:sub>
                                        </m:sSub>
                                      </m:e>
                                    </m:d>
                                  </m:den>
                                </m:f>
                                <m:sSub>
                                  <m:sSubPr>
                                    <m:ctrlPr>
                                      <a:rPr lang="en-GB" sz="2000" i="1">
                                        <a:latin typeface="Cambria Math" panose="02040503050406030204" pitchFamily="18" charset="0"/>
                                      </a:rPr>
                                    </m:ctrlPr>
                                  </m:sSubPr>
                                  <m:e>
                                    <m:r>
                                      <m:rPr>
                                        <m:nor/>
                                      </m:rPr>
                                      <a:rPr lang="en-GB" sz="2000" i="1">
                                        <a:latin typeface="Arial" panose="020B0604020202020204" pitchFamily="34" charset="0"/>
                                        <a:cs typeface="Arial" panose="020B0604020202020204" pitchFamily="34" charset="0"/>
                                      </a:rPr>
                                      <m:t>V</m:t>
                                    </m:r>
                                  </m:e>
                                  <m:sub>
                                    <m:r>
                                      <m:rPr>
                                        <m:nor/>
                                      </m:rPr>
                                      <a:rPr lang="en-GB" sz="2000" i="1">
                                        <a:latin typeface="Arial" panose="020B0604020202020204" pitchFamily="34" charset="0"/>
                                        <a:cs typeface="Arial" panose="020B0604020202020204" pitchFamily="34" charset="0"/>
                                      </a:rPr>
                                      <m:t>h</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bg</m:t>
                                    </m:r>
                                    <m:r>
                                      <m:rPr>
                                        <m:nor/>
                                      </m:rPr>
                                      <a:rPr lang="en-GB" sz="2000" i="1">
                                        <a:latin typeface="Arial" panose="020B0604020202020204" pitchFamily="34" charset="0"/>
                                        <a:cs typeface="Arial" panose="020B0604020202020204" pitchFamily="34" charset="0"/>
                                      </a:rPr>
                                      <m:t> </m:t>
                                    </m:r>
                                    <m:r>
                                      <m:rPr>
                                        <m:nor/>
                                      </m:rPr>
                                      <a:rPr lang="en-GB" sz="2000" i="1">
                                        <a:latin typeface="Arial" panose="020B0604020202020204" pitchFamily="34" charset="0"/>
                                        <a:cs typeface="Arial" panose="020B0604020202020204" pitchFamily="34" charset="0"/>
                                      </a:rPr>
                                      <m:t>PCC</m:t>
                                    </m:r>
                                  </m:sub>
                                </m:sSub>
                              </m:e>
                            </m:d>
                          </m:e>
                          <m:sup>
                            <m:r>
                              <m:rPr>
                                <m:nor/>
                              </m:rPr>
                              <a:rPr lang="en-GB" sz="2000">
                                <a:latin typeface="Arial" panose="020B0604020202020204" pitchFamily="34" charset="0"/>
                                <a:cs typeface="Arial" panose="020B0604020202020204" pitchFamily="34" charset="0"/>
                              </a:rPr>
                              <m:t>α</m:t>
                            </m:r>
                          </m:sup>
                        </m:sSup>
                      </m:e>
                    </m:rad>
                  </m:oMath>
                </a14:m>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Data from the new user’s installation is required to enable calculation of the post-connection self-impedance at the PCC</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43601" y="1443514"/>
                <a:ext cx="11613830" cy="4700612"/>
              </a:xfrm>
              <a:prstGeom prst="rect">
                <a:avLst/>
              </a:prstGeom>
              <a:blipFill rotWithShape="0">
                <a:blip r:embed="rId3"/>
                <a:stretch>
                  <a:fillRect l="-735" t="-1686" b="-7393"/>
                </a:stretch>
              </a:blipFill>
            </p:spPr>
            <p:txBody>
              <a:bodyPr/>
              <a:lstStyle/>
              <a:p>
                <a:r>
                  <a:rPr lang="en-GB">
                    <a:noFill/>
                  </a:rPr>
                  <a:t> </a:t>
                </a:r>
              </a:p>
            </p:txBody>
          </p:sp>
        </mc:Fallback>
      </mc:AlternateContent>
    </p:spTree>
    <p:extLst>
      <p:ext uri="{BB962C8B-B14F-4D97-AF65-F5344CB8AC3E}">
        <p14:creationId xmlns:p14="http://schemas.microsoft.com/office/powerpoint/2010/main" val="6206743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98</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Compliance report</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user submits a post design compliance report in the time scale agreed with NO facilitating the connection, it should contain the followings:</a:t>
            </a:r>
          </a:p>
          <a:p>
            <a:pPr lvl="1"/>
            <a:r>
              <a:rPr lang="en-GB" sz="2000" dirty="0">
                <a:latin typeface="Arial" panose="020B0604020202020204" pitchFamily="34" charset="0"/>
                <a:cs typeface="Arial" panose="020B0604020202020204" pitchFamily="34" charset="0"/>
              </a:rPr>
              <a:t>Demonstration of compliance with the harmonic specification, which contains, as a minimum, compliance with the incremental harmonic voltage limit and total harmonic voltage limit at the PCC</a:t>
            </a:r>
          </a:p>
          <a:p>
            <a:pPr lvl="1"/>
            <a:r>
              <a:rPr lang="en-GB" sz="2000" dirty="0" err="1">
                <a:latin typeface="Arial" panose="020B0604020202020204" pitchFamily="34" charset="0"/>
                <a:cs typeface="Arial" panose="020B0604020202020204" pitchFamily="34" charset="0"/>
              </a:rPr>
              <a:t>V</a:t>
            </a:r>
            <a:r>
              <a:rPr lang="en-GB" sz="2000" baseline="-25000" dirty="0" err="1">
                <a:latin typeface="Arial" panose="020B0604020202020204" pitchFamily="34" charset="0"/>
                <a:cs typeface="Arial" panose="020B0604020202020204" pitchFamily="34" charset="0"/>
              </a:rPr>
              <a:t>h</a:t>
            </a:r>
            <a:r>
              <a:rPr lang="en-GB" sz="2000" baseline="-25000" dirty="0">
                <a:latin typeface="Arial" panose="020B0604020202020204" pitchFamily="34" charset="0"/>
                <a:cs typeface="Arial" panose="020B0604020202020204" pitchFamily="34" charset="0"/>
              </a:rPr>
              <a:t> </a:t>
            </a:r>
            <a:r>
              <a:rPr lang="en-GB" sz="2000" baseline="-25000" dirty="0" err="1">
                <a:latin typeface="Arial" panose="020B0604020202020204" pitchFamily="34" charset="0"/>
                <a:cs typeface="Arial" panose="020B0604020202020204" pitchFamily="34" charset="0"/>
              </a:rPr>
              <a:t>Inc</a:t>
            </a:r>
            <a:r>
              <a:rPr lang="en-GB" sz="2000" dirty="0">
                <a:latin typeface="Arial" panose="020B0604020202020204" pitchFamily="34" charset="0"/>
                <a:cs typeface="Arial" panose="020B0604020202020204" pitchFamily="34" charset="0"/>
              </a:rPr>
              <a:t>, taking into account all operating conditions and configurations of the new installation, and the  corresponding </a:t>
            </a:r>
            <a:r>
              <a:rPr lang="en-GB" sz="2000" dirty="0" err="1">
                <a:latin typeface="Arial" panose="020B0604020202020204" pitchFamily="34" charset="0"/>
                <a:cs typeface="Arial" panose="020B0604020202020204" pitchFamily="34" charset="0"/>
              </a:rPr>
              <a:t>V</a:t>
            </a:r>
            <a:r>
              <a:rPr lang="en-GB" sz="2000" baseline="-25000" dirty="0" err="1">
                <a:latin typeface="Arial" panose="020B0604020202020204" pitchFamily="34" charset="0"/>
                <a:cs typeface="Arial" panose="020B0604020202020204" pitchFamily="34" charset="0"/>
              </a:rPr>
              <a:t>h</a:t>
            </a:r>
            <a:r>
              <a:rPr lang="en-GB" sz="2000" baseline="-25000" dirty="0">
                <a:latin typeface="Arial" panose="020B0604020202020204" pitchFamily="34" charset="0"/>
                <a:cs typeface="Arial" panose="020B0604020202020204" pitchFamily="34" charset="0"/>
              </a:rPr>
              <a:t> Limit Resonant</a:t>
            </a:r>
          </a:p>
          <a:p>
            <a:pPr lvl="1"/>
            <a:r>
              <a:rPr lang="en-GB" sz="2000" dirty="0" err="1">
                <a:latin typeface="Arial" panose="020B0604020202020204" pitchFamily="34" charset="0"/>
                <a:cs typeface="Arial" panose="020B0604020202020204" pitchFamily="34" charset="0"/>
              </a:rPr>
              <a:t>V</a:t>
            </a:r>
            <a:r>
              <a:rPr lang="en-GB" sz="2000" baseline="-25000" dirty="0" err="1">
                <a:latin typeface="Arial" panose="020B0604020202020204" pitchFamily="34" charset="0"/>
                <a:cs typeface="Arial" panose="020B0604020202020204" pitchFamily="34" charset="0"/>
              </a:rPr>
              <a:t>h</a:t>
            </a:r>
            <a:r>
              <a:rPr lang="en-GB" sz="2000" baseline="-25000" dirty="0">
                <a:latin typeface="Arial" panose="020B0604020202020204" pitchFamily="34" charset="0"/>
                <a:cs typeface="Arial" panose="020B0604020202020204" pitchFamily="34" charset="0"/>
              </a:rPr>
              <a:t> Total</a:t>
            </a:r>
            <a:r>
              <a:rPr lang="en-GB" sz="2000" dirty="0">
                <a:latin typeface="Arial" panose="020B0604020202020204" pitchFamily="34" charset="0"/>
                <a:cs typeface="Arial" panose="020B0604020202020204" pitchFamily="34" charset="0"/>
              </a:rPr>
              <a:t>, considering all operating conditions and configurations of the new installation</a:t>
            </a:r>
          </a:p>
          <a:p>
            <a:pPr lvl="1"/>
            <a:r>
              <a:rPr lang="en-GB" sz="2000" dirty="0">
                <a:latin typeface="Arial" panose="020B0604020202020204" pitchFamily="34" charset="0"/>
                <a:cs typeface="Arial" panose="020B0604020202020204" pitchFamily="34" charset="0"/>
              </a:rPr>
              <a:t>Equivalent </a:t>
            </a:r>
            <a:r>
              <a:rPr lang="en-GB" sz="2000" dirty="0" err="1">
                <a:latin typeface="Arial" panose="020B0604020202020204" pitchFamily="34" charset="0"/>
                <a:cs typeface="Arial" panose="020B0604020202020204" pitchFamily="34" charset="0"/>
              </a:rPr>
              <a:t>Thévenin</a:t>
            </a:r>
            <a:r>
              <a:rPr lang="en-GB" sz="2000" dirty="0">
                <a:latin typeface="Arial" panose="020B0604020202020204" pitchFamily="34" charset="0"/>
                <a:cs typeface="Arial" panose="020B0604020202020204" pitchFamily="34" charset="0"/>
              </a:rPr>
              <a:t> harmonic impedance of the proposed installation as seen from the PCC, with different values, as applicable, to cover the various operating conditions and configurations of the installation</a:t>
            </a:r>
          </a:p>
          <a:p>
            <a:pPr lvl="1"/>
            <a:r>
              <a:rPr lang="en-GB" sz="2000" dirty="0">
                <a:latin typeface="Arial" panose="020B0604020202020204" pitchFamily="34" charset="0"/>
                <a:cs typeface="Arial" panose="020B0604020202020204" pitchFamily="34" charset="0"/>
              </a:rPr>
              <a:t>Equivalent </a:t>
            </a:r>
            <a:r>
              <a:rPr lang="en-GB" sz="2000" dirty="0" err="1">
                <a:latin typeface="Arial" panose="020B0604020202020204" pitchFamily="34" charset="0"/>
                <a:cs typeface="Arial" panose="020B0604020202020204" pitchFamily="34" charset="0"/>
              </a:rPr>
              <a:t>Thévenin</a:t>
            </a:r>
            <a:r>
              <a:rPr lang="en-GB" sz="2000" dirty="0">
                <a:latin typeface="Arial" panose="020B0604020202020204" pitchFamily="34" charset="0"/>
                <a:cs typeface="Arial" panose="020B0604020202020204" pitchFamily="34" charset="0"/>
              </a:rPr>
              <a:t> voltage or Norton current source harmonic emission model at the PCC, with different values, as applicable, to cover the various operating conditions and configurations of the installation in relation to the corresponding abovementioned equivalent </a:t>
            </a:r>
            <a:r>
              <a:rPr lang="en-GB" sz="2000" dirty="0" err="1">
                <a:latin typeface="Arial" panose="020B0604020202020204" pitchFamily="34" charset="0"/>
                <a:cs typeface="Arial" panose="020B0604020202020204" pitchFamily="34" charset="0"/>
              </a:rPr>
              <a:t>Thévenin</a:t>
            </a:r>
            <a:r>
              <a:rPr lang="en-GB" sz="2000" dirty="0">
                <a:latin typeface="Arial" panose="020B0604020202020204" pitchFamily="34" charset="0"/>
                <a:cs typeface="Arial" panose="020B0604020202020204" pitchFamily="34" charset="0"/>
              </a:rPr>
              <a:t> harmonic </a:t>
            </a:r>
            <a:r>
              <a:rPr lang="en-GB" sz="2000" dirty="0" smtClean="0">
                <a:latin typeface="Arial" panose="020B0604020202020204" pitchFamily="34" charset="0"/>
                <a:cs typeface="Arial" panose="020B0604020202020204" pitchFamily="34" charset="0"/>
              </a:rPr>
              <a:t>impedance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9619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04" y="6391064"/>
            <a:ext cx="11011027" cy="392557"/>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1600" kern="1200" baseline="0">
                <a:solidFill>
                  <a:schemeClr val="bg1"/>
                </a:solidFill>
                <a:latin typeface="Arial" panose="020B0604020202020204" pitchFamily="34" charset="0"/>
                <a:ea typeface="+mj-ea"/>
                <a:cs typeface="Arial" panose="020B0604020202020204" pitchFamily="34" charset="0"/>
              </a:defRPr>
            </a:lvl1pPr>
          </a:lstStyle>
          <a:p>
            <a:r>
              <a:rPr lang="en-GB" dirty="0" smtClean="0"/>
              <a:t>Distribution Code Public Consultation – DCRP/19/03/PC – Engineering Recommendation (EREC) G5 Issue 5 (2019) – Stakeholder Engagement Dissemination Event</a:t>
            </a:r>
            <a:endParaRPr lang="en-GB" dirty="0"/>
          </a:p>
        </p:txBody>
      </p:sp>
      <p:sp>
        <p:nvSpPr>
          <p:cNvPr id="12" name="Slide Number Placeholder 3"/>
          <p:cNvSpPr>
            <a:spLocks noGrp="1"/>
          </p:cNvSpPr>
          <p:nvPr>
            <p:ph type="sldNum" sz="quarter" idx="12"/>
          </p:nvPr>
        </p:nvSpPr>
        <p:spPr>
          <a:xfrm>
            <a:off x="225314" y="6418496"/>
            <a:ext cx="621090" cy="365125"/>
          </a:xfrm>
        </p:spPr>
        <p:txBody>
          <a:bodyPr/>
          <a:lstStyle/>
          <a:p>
            <a:fld id="{66F0D756-37D6-48FF-A3A3-FEAB76692BFF}" type="slidenum">
              <a:rPr lang="en-GB" smtClean="0"/>
              <a:pPr/>
              <a:t>99</a:t>
            </a:fld>
            <a:endParaRPr lang="en-GB" dirty="0"/>
          </a:p>
        </p:txBody>
      </p:sp>
      <p:sp>
        <p:nvSpPr>
          <p:cNvPr id="13" name="TextBox 12"/>
          <p:cNvSpPr txBox="1"/>
          <p:nvPr/>
        </p:nvSpPr>
        <p:spPr>
          <a:xfrm>
            <a:off x="243601" y="614506"/>
            <a:ext cx="10215852"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Compliance by measurement</a:t>
            </a:r>
          </a:p>
        </p:txBody>
      </p:sp>
      <p:sp>
        <p:nvSpPr>
          <p:cNvPr id="8" name="Content Placeholder 2"/>
          <p:cNvSpPr txBox="1">
            <a:spLocks/>
          </p:cNvSpPr>
          <p:nvPr/>
        </p:nvSpPr>
        <p:spPr>
          <a:xfrm>
            <a:off x="243601" y="1443514"/>
            <a:ext cx="11613830" cy="4700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Compliance with the specified harmonic limits may be verified by harmonic measurements made by the host NO before, during and after commissioning is complete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decision as to what measurements are required should rest with the NOs affected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It is useful that at least four weeks of harmonic measurement is carried out before the commissioning begins, allowing the background harmonic level of the supply system at the PCC to be established, immediately before the new user is connected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Harmonic levels should be monitored during the commissioning stages </a:t>
            </a:r>
          </a:p>
        </p:txBody>
      </p:sp>
    </p:spTree>
    <p:extLst>
      <p:ext uri="{BB962C8B-B14F-4D97-AF65-F5344CB8AC3E}">
        <p14:creationId xmlns:p14="http://schemas.microsoft.com/office/powerpoint/2010/main" val="248808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8254</Words>
  <Application>Microsoft Office PowerPoint</Application>
  <PresentationFormat>Widescreen</PresentationFormat>
  <Paragraphs>1065</Paragraphs>
  <Slides>107</Slides>
  <Notes>67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107</vt:i4>
      </vt:variant>
    </vt:vector>
  </HeadingPairs>
  <TitlesOfParts>
    <vt:vector size="117" baseType="lpstr">
      <vt:lpstr>ＭＳ Ｐゴシック</vt:lpstr>
      <vt:lpstr>宋体</vt:lpstr>
      <vt:lpstr>Arial</vt:lpstr>
      <vt:lpstr>Calibri</vt:lpstr>
      <vt:lpstr>Cambria Math</vt:lpstr>
      <vt:lpstr>Times New Roman</vt:lpstr>
      <vt:lpstr>Wingdings</vt:lpstr>
      <vt:lpstr>Wingdings 2</vt:lpstr>
      <vt:lpstr>Office Theme</vt:lpstr>
      <vt:lpstr>NG Photo</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Background</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DCRP/19/03/PC – Engineering Recommendation (EREC) G5 Issue 5 (2019) – Distribution Code Public Consultation – Stages 1 &amp; 2</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Distribution Code Public Consultation – DCRP/19/03/PC – Engineering Recommendation (EREC) G5 Issue 5 (2019) – Stakeholder Engagement Dissemination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DCRP/19/03/PC – Engineering Recommendation (EREC) G5 Issue 5 (2019) – Distribution Code Public Consultation – Resonant Plant at LV up to 11 kV</vt:lpstr>
      <vt:lpstr>PowerPoint Presentation</vt:lpstr>
      <vt:lpstr>DCRP/19/03/PC – Engineering Recommendation (EREC) G5 Issue 5 (2019) – Distribution Code Public Consultation –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Code Public Consultation – DCRP/19/03/PC – Engineering Recommendation (EREC) G5 Issue 5 (2019) – Stakeholder Engagement Dissemination Event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Sylvester</dc:creator>
  <cp:lastModifiedBy>Vincent Hay</cp:lastModifiedBy>
  <cp:revision>65</cp:revision>
  <dcterms:created xsi:type="dcterms:W3CDTF">2018-01-02T12:46:02Z</dcterms:created>
  <dcterms:modified xsi:type="dcterms:W3CDTF">2019-04-01T08:51:49Z</dcterms:modified>
</cp:coreProperties>
</file>